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0"/>
  </p:notesMasterIdLst>
  <p:sldIdLst>
    <p:sldId id="257" r:id="rId2"/>
    <p:sldId id="291" r:id="rId3"/>
    <p:sldId id="292" r:id="rId4"/>
    <p:sldId id="258" r:id="rId5"/>
    <p:sldId id="278" r:id="rId6"/>
    <p:sldId id="260" r:id="rId7"/>
    <p:sldId id="261" r:id="rId8"/>
    <p:sldId id="264" r:id="rId9"/>
    <p:sldId id="282" r:id="rId10"/>
    <p:sldId id="279" r:id="rId11"/>
    <p:sldId id="280" r:id="rId12"/>
    <p:sldId id="281" r:id="rId13"/>
    <p:sldId id="285" r:id="rId14"/>
    <p:sldId id="284" r:id="rId15"/>
    <p:sldId id="287" r:id="rId16"/>
    <p:sldId id="288" r:id="rId17"/>
    <p:sldId id="289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70" autoAdjust="0"/>
    <p:restoredTop sz="94660"/>
  </p:normalViewPr>
  <p:slideViewPr>
    <p:cSldViewPr>
      <p:cViewPr varScale="1">
        <p:scale>
          <a:sx n="72" d="100"/>
          <a:sy n="72" d="100"/>
        </p:scale>
        <p:origin x="12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8C6C6-3383-45CF-B4AE-47021BE5D158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1C5A7-41E3-4A24-98FD-8894B3D38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132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9BE5E59-5925-4353-BFCE-E501A2C30408}" type="slidenum">
              <a:rPr kumimoji="0" lang="ru-RU" altLang="ru-RU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kumimoji="0" lang="ru-RU" altLang="ru-RU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58B9C74-9D67-48A2-A4E8-9BEF8BC570A7}" type="slidenum">
              <a:rPr kumimoji="0" lang="ru-RU" altLang="ru-RU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</a:t>
            </a:fld>
            <a:endParaRPr kumimoji="0" lang="ru-RU" altLang="ru-RU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DF61496-B31C-44EE-AD4C-0C03F3BA49C9}" type="slidenum">
              <a:rPr kumimoji="0" lang="ru-RU" altLang="ru-RU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</a:t>
            </a:fld>
            <a:endParaRPr kumimoji="0" lang="ru-RU" altLang="ru-RU">
              <a:solidFill>
                <a:prstClr val="black"/>
              </a:solidFill>
            </a:endParaRPr>
          </a:p>
        </p:txBody>
      </p:sp>
      <p:sp>
        <p:nvSpPr>
          <p:cNvPr id="296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79B37-A66D-4912-ACBA-F44F5EBB03ED}" type="slidenum">
              <a:rPr lang="ru-RU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10620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7D282-E65B-42EF-B7F9-D9195A201F45}" type="slidenum">
              <a:rPr lang="ru-RU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03923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3F0B2-467C-4906-85CF-88317ADB7E00}" type="slidenum">
              <a:rPr lang="ru-RU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28891"/>
      </p:ext>
    </p:extLst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24765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676400"/>
            <a:ext cx="77724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70013" y="3810000"/>
            <a:ext cx="77724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3E1BB-9923-4479-885E-97DA9CDFFF42}" type="slidenum">
              <a:rPr lang="ru-RU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369899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A200D-8573-4377-BD1B-20441887C483}" type="slidenum">
              <a:rPr lang="ru-RU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61302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3E7C1-B733-4057-8F4F-98F258A5B70E}" type="slidenum">
              <a:rPr lang="ru-RU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33480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8C13D-E52E-48A2-AC58-CA23FF55BE83}" type="slidenum">
              <a:rPr lang="ru-RU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11686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7319C-C393-4D76-B8A7-6D547857BCDA}" type="slidenum">
              <a:rPr lang="ru-RU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32103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4F00E-CFD4-4901-ACB1-02F7AE5E7463}" type="slidenum">
              <a:rPr lang="ru-RU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91703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E87C3-E18A-4498-8888-0880B25B476E}" type="slidenum">
              <a:rPr lang="ru-RU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82057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6895C-5131-4DCE-8E55-525AEB8E94B0}" type="slidenum">
              <a:rPr lang="ru-RU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53432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CE0F9-15CE-4801-90B0-5319D1C45D9E}" type="slidenum">
              <a:rPr lang="ru-RU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48348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>
              <a:solidFill>
                <a:srgbClr val="465E9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>
              <a:solidFill>
                <a:srgbClr val="465E9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8C5ACB-7E1E-4442-98EC-2BCAB1DA5DC8}" type="slidenum">
              <a:rPr kumimoji="1" lang="ru-RU" smtClean="0">
                <a:solidFill>
                  <a:srgbClr val="465E9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7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med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9752" y="1124745"/>
            <a:ext cx="4568607" cy="1349896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Поведінкова</a:t>
            </a:r>
            <a:r>
              <a:rPr lang="ru-RU" altLang="ru-RU" sz="4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4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економіка</a:t>
            </a:r>
            <a:endParaRPr lang="ru-RU" altLang="ru-RU" sz="4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F:\thale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92896"/>
            <a:ext cx="456860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75595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Жанна\Desktop\test3_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959" y="1287515"/>
            <a:ext cx="4075804" cy="489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836713"/>
            <a:ext cx="3168352" cy="5437088"/>
          </a:xfrm>
        </p:spPr>
        <p:txBody>
          <a:bodyPr>
            <a:normAutofit lnSpcReduction="10000"/>
          </a:bodyPr>
          <a:lstStyle/>
          <a:p>
            <a:pPr marL="0" lvl="0" indent="0" algn="just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AA2B1E"/>
              </a:buClr>
              <a:buNone/>
              <a:defRPr/>
            </a:pPr>
            <a:r>
              <a:rPr lang="ru-RU" altLang="ru-RU" b="1" i="1" dirty="0">
                <a:solidFill>
                  <a:prstClr val="black"/>
                </a:solidFill>
                <a:latin typeface="Constantia"/>
              </a:rPr>
              <a:t>Тема 2.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just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Сприйняття</a:t>
            </a: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just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just"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 err="1">
                <a:latin typeface="+mj-lt"/>
              </a:rPr>
              <a:t>Закони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сприйняття</a:t>
            </a:r>
            <a:endParaRPr lang="ru-RU" altLang="ru-RU" sz="1800" b="1" dirty="0">
              <a:latin typeface="+mj-lt"/>
            </a:endParaRPr>
          </a:p>
          <a:p>
            <a:pPr algn="just"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 err="1">
                <a:latin typeface="+mj-lt"/>
              </a:rPr>
              <a:t>Контингентні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переваги</a:t>
            </a:r>
            <a:endParaRPr lang="ru-RU" altLang="ru-RU" sz="1800" b="1" dirty="0">
              <a:latin typeface="+mj-lt"/>
            </a:endParaRPr>
          </a:p>
          <a:p>
            <a:pPr algn="just"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 err="1">
                <a:latin typeface="+mj-lt"/>
              </a:rPr>
              <a:t>Когнітивний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дисонанс</a:t>
            </a:r>
            <a:r>
              <a:rPr lang="ru-RU" altLang="ru-RU" sz="1800" b="1" dirty="0">
                <a:latin typeface="+mj-lt"/>
              </a:rPr>
              <a:t> і </a:t>
            </a:r>
            <a:r>
              <a:rPr lang="ru-RU" altLang="ru-RU" sz="1800" b="1" dirty="0" err="1">
                <a:latin typeface="+mj-lt"/>
              </a:rPr>
              <a:t>зміни</a:t>
            </a:r>
            <a:endParaRPr lang="ru-RU" altLang="ru-RU" sz="1800" b="1" dirty="0">
              <a:latin typeface="+mj-lt"/>
            </a:endParaRPr>
          </a:p>
          <a:p>
            <a:pPr algn="just"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 err="1">
                <a:latin typeface="+mj-lt"/>
              </a:rPr>
              <a:t>Формування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звичок</a:t>
            </a:r>
            <a:endParaRPr lang="ru-RU" altLang="ru-RU" sz="1800" b="1" dirty="0">
              <a:latin typeface="+mj-lt"/>
            </a:endParaRPr>
          </a:p>
          <a:p>
            <a:pPr algn="just"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>
                <a:latin typeface="+mj-lt"/>
              </a:rPr>
              <a:t>Ваги </a:t>
            </a:r>
            <a:r>
              <a:rPr lang="ru-RU" altLang="ru-RU" sz="1800" b="1" dirty="0" err="1">
                <a:latin typeface="+mj-lt"/>
              </a:rPr>
              <a:t>вражень</a:t>
            </a:r>
            <a:endParaRPr lang="ru-RU" altLang="ru-RU" sz="1800" b="1" dirty="0">
              <a:latin typeface="+mj-lt"/>
            </a:endParaRPr>
          </a:p>
          <a:p>
            <a:pPr algn="just"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 err="1">
                <a:latin typeface="+mj-lt"/>
              </a:rPr>
              <a:t>Скорочує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чи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досвід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помилки</a:t>
            </a:r>
            <a:endParaRPr lang="ru-RU" altLang="ru-RU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622206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Жанна\Desktop\image26337516_8b1a3f6655a7e14262f03b3f59c624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98603"/>
            <a:ext cx="5321541" cy="317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836713"/>
            <a:ext cx="4824536" cy="5328591"/>
          </a:xfrm>
        </p:spPr>
        <p:txBody>
          <a:bodyPr/>
          <a:lstStyle/>
          <a:p>
            <a:pPr marL="0" lvl="0" indent="0" algn="just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AA2B1E"/>
              </a:buClr>
              <a:buNone/>
              <a:defRPr/>
            </a:pPr>
            <a:r>
              <a:rPr lang="ru-RU" altLang="ru-RU" b="1" i="1" dirty="0">
                <a:solidFill>
                  <a:prstClr val="black"/>
                </a:solidFill>
                <a:latin typeface="Constantia"/>
              </a:rPr>
              <a:t>Тема 3.</a:t>
            </a: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just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just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Психологія</a:t>
            </a: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alt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ризику</a:t>
            </a: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just"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 err="1">
                <a:latin typeface="+mj-lt"/>
              </a:rPr>
              <a:t>Неприйняття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ризику</a:t>
            </a:r>
            <a:r>
              <a:rPr lang="ru-RU" altLang="ru-RU" sz="1800" b="1" dirty="0">
                <a:latin typeface="+mj-lt"/>
              </a:rPr>
              <a:t> і </a:t>
            </a:r>
            <a:r>
              <a:rPr lang="ru-RU" altLang="ru-RU" sz="1800" b="1" dirty="0" err="1">
                <a:latin typeface="+mj-lt"/>
              </a:rPr>
              <a:t>неприйняття</a:t>
            </a:r>
            <a:r>
              <a:rPr lang="ru-RU" altLang="ru-RU" sz="1800" b="1" dirty="0">
                <a:latin typeface="+mj-lt"/>
              </a:rPr>
              <a:t> </a:t>
            </a:r>
          </a:p>
          <a:p>
            <a:pPr marL="0" indent="0" algn="just" eaLnBrk="1" hangingPunct="1">
              <a:lnSpc>
                <a:spcPct val="150000"/>
              </a:lnSpc>
              <a:buNone/>
            </a:pPr>
            <a:r>
              <a:rPr lang="ru-RU" altLang="ru-RU" sz="1800" b="1" dirty="0">
                <a:latin typeface="+mj-lt"/>
              </a:rPr>
              <a:t>     </a:t>
            </a:r>
            <a:r>
              <a:rPr lang="ru-RU" altLang="ru-RU" sz="1800" b="1" dirty="0" err="1">
                <a:latin typeface="+mj-lt"/>
              </a:rPr>
              <a:t>втрат</a:t>
            </a:r>
            <a:endParaRPr lang="ru-RU" altLang="ru-RU" sz="1800" b="1" dirty="0">
              <a:latin typeface="+mj-lt"/>
            </a:endParaRPr>
          </a:p>
          <a:p>
            <a:pPr algn="just"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 err="1">
                <a:latin typeface="+mj-lt"/>
              </a:rPr>
              <a:t>Проблеми</a:t>
            </a:r>
            <a:r>
              <a:rPr lang="ru-RU" altLang="ru-RU" sz="1800" b="1" dirty="0">
                <a:latin typeface="+mj-lt"/>
              </a:rPr>
              <a:t>  </a:t>
            </a:r>
            <a:r>
              <a:rPr lang="ru-RU" altLang="ru-RU" sz="1800" b="1" dirty="0" err="1">
                <a:latin typeface="+mj-lt"/>
              </a:rPr>
              <a:t>оцінки</a:t>
            </a:r>
            <a:r>
              <a:rPr lang="ru-RU" altLang="ru-RU" sz="1800" b="1" dirty="0">
                <a:latin typeface="+mj-lt"/>
              </a:rPr>
              <a:t>  </a:t>
            </a:r>
            <a:r>
              <a:rPr lang="ru-RU" altLang="ru-RU" sz="1800" b="1" dirty="0" err="1">
                <a:latin typeface="+mj-lt"/>
              </a:rPr>
              <a:t>ймовірностей</a:t>
            </a:r>
            <a:endParaRPr lang="ru-RU" altLang="ru-RU" sz="1800" b="1" dirty="0">
              <a:latin typeface="+mj-lt"/>
            </a:endParaRPr>
          </a:p>
          <a:p>
            <a:pPr algn="just"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 err="1">
                <a:latin typeface="+mj-lt"/>
              </a:rPr>
              <a:t>Невизначеність</a:t>
            </a:r>
            <a:r>
              <a:rPr lang="ru-RU" altLang="ru-RU" sz="1800" b="1" dirty="0">
                <a:latin typeface="+mj-lt"/>
              </a:rPr>
              <a:t> в </a:t>
            </a:r>
            <a:r>
              <a:rPr lang="ru-RU" altLang="ru-RU" sz="1800" b="1" dirty="0" err="1">
                <a:latin typeface="+mj-lt"/>
              </a:rPr>
              <a:t>неприйнятті</a:t>
            </a:r>
            <a:endParaRPr lang="ru-RU" altLang="ru-RU" sz="1800" b="1" dirty="0">
              <a:latin typeface="+mj-lt"/>
            </a:endParaRPr>
          </a:p>
          <a:p>
            <a:pPr algn="just"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 err="1">
                <a:latin typeface="+mj-lt"/>
              </a:rPr>
              <a:t>Вплив</a:t>
            </a:r>
            <a:r>
              <a:rPr lang="ru-RU" altLang="ru-RU" sz="1800" b="1" dirty="0">
                <a:latin typeface="+mj-lt"/>
              </a:rPr>
              <a:t> жалю</a:t>
            </a:r>
          </a:p>
          <a:p>
            <a:pPr algn="just"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>
                <a:latin typeface="+mj-lt"/>
              </a:rPr>
              <a:t>Як </a:t>
            </a:r>
            <a:r>
              <a:rPr lang="ru-RU" altLang="ru-RU" sz="1800" b="1" dirty="0" err="1">
                <a:latin typeface="+mj-lt"/>
              </a:rPr>
              <a:t>можна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подолати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сумніви</a:t>
            </a:r>
            <a:endParaRPr lang="ru-RU" altLang="ru-RU" sz="1800" b="1" dirty="0">
              <a:latin typeface="+mj-lt"/>
            </a:endParaRPr>
          </a:p>
          <a:p>
            <a:pPr algn="just"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>
                <a:latin typeface="+mj-lt"/>
              </a:rPr>
              <a:t>Перестраховка</a:t>
            </a:r>
          </a:p>
          <a:p>
            <a:pPr marL="0" indent="0" algn="just" eaLnBrk="1" hangingPunct="1">
              <a:lnSpc>
                <a:spcPct val="150000"/>
              </a:lnSpc>
              <a:buNone/>
            </a:pPr>
            <a:endParaRPr lang="ru-RU" altLang="ru-RU" sz="1800" b="1" dirty="0">
              <a:latin typeface="+mj-lt"/>
            </a:endParaRPr>
          </a:p>
        </p:txBody>
      </p:sp>
      <p:pic>
        <p:nvPicPr>
          <p:cNvPr id="9220" name="Picture 4" descr="C:\Users\Жанна\Desktop\Без названия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92696"/>
            <a:ext cx="196473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78696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598491"/>
            <a:ext cx="7344816" cy="3312367"/>
          </a:xfrm>
        </p:spPr>
        <p:txBody>
          <a:bodyPr>
            <a:normAutofit fontScale="92500" lnSpcReduction="20000"/>
          </a:bodyPr>
          <a:lstStyle/>
          <a:p>
            <a:pPr marL="0" lv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AA2B1E"/>
              </a:buClr>
              <a:buNone/>
              <a:defRPr/>
            </a:pPr>
            <a:endParaRPr lang="ru-RU" altLang="ru-RU" b="1" i="1" dirty="0">
              <a:solidFill>
                <a:prstClr val="black"/>
              </a:solidFill>
              <a:latin typeface="Constantia"/>
            </a:endParaRPr>
          </a:p>
          <a:p>
            <a:pPr marL="0" lv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AA2B1E"/>
              </a:buClr>
              <a:buNone/>
              <a:defRPr/>
            </a:pPr>
            <a:r>
              <a:rPr lang="ru-RU" altLang="ru-RU" b="1" i="1" dirty="0">
                <a:solidFill>
                  <a:prstClr val="black"/>
                </a:solidFill>
                <a:latin typeface="Constantia"/>
              </a:rPr>
              <a:t>Тема 4.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Роль </a:t>
            </a:r>
            <a:r>
              <a:rPr lang="ru-RU" alt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емоцій</a:t>
            </a:r>
            <a:r>
              <a:rPr lang="ru-RU" altLang="ru-RU" sz="1800" b="1" dirty="0"/>
              <a:t> 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sz="1800" b="1" dirty="0"/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ru-RU" altLang="ru-RU" sz="1800" b="1" dirty="0" err="1">
                <a:latin typeface="+mj-lt"/>
              </a:rPr>
              <a:t>Чутливість</a:t>
            </a:r>
            <a:r>
              <a:rPr lang="ru-RU" altLang="ru-RU" sz="1800" b="1" dirty="0">
                <a:latin typeface="+mj-lt"/>
              </a:rPr>
              <a:t> і </a:t>
            </a:r>
            <a:r>
              <a:rPr lang="ru-RU" altLang="ru-RU" sz="1800" b="1" dirty="0" err="1">
                <a:latin typeface="+mj-lt"/>
              </a:rPr>
              <a:t>пізнавальні</a:t>
            </a:r>
            <a:r>
              <a:rPr lang="ru-RU" altLang="ru-RU" sz="1800" b="1" dirty="0">
                <a:latin typeface="+mj-lt"/>
              </a:rPr>
              <a:t> (</a:t>
            </a:r>
            <a:r>
              <a:rPr lang="ru-RU" altLang="ru-RU" sz="1800" b="1" dirty="0" err="1">
                <a:latin typeface="+mj-lt"/>
              </a:rPr>
              <a:t>когнітивні</a:t>
            </a:r>
            <a:r>
              <a:rPr lang="ru-RU" altLang="ru-RU" sz="1800" b="1" dirty="0">
                <a:latin typeface="+mj-lt"/>
              </a:rPr>
              <a:t>) </a:t>
            </a:r>
            <a:r>
              <a:rPr lang="ru-RU" altLang="ru-RU" sz="1800" b="1" dirty="0" err="1">
                <a:latin typeface="+mj-lt"/>
              </a:rPr>
              <a:t>процеси</a:t>
            </a:r>
            <a:endParaRPr lang="ru-RU" altLang="ru-RU" sz="1800" b="1" dirty="0">
              <a:latin typeface="+mj-lt"/>
            </a:endParaRP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ru-RU" altLang="ru-RU" sz="1800" b="1" dirty="0">
                <a:latin typeface="+mj-lt"/>
              </a:rPr>
              <a:t>Самоконтроль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ru-RU" altLang="ru-RU" sz="1800" b="1" dirty="0" err="1">
                <a:latin typeface="+mj-lt"/>
              </a:rPr>
              <a:t>Динамічний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вимір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афектів</a:t>
            </a:r>
            <a:endParaRPr lang="ru-RU" altLang="ru-RU" sz="1800" b="1" dirty="0">
              <a:latin typeface="+mj-lt"/>
            </a:endParaRP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ru-RU" altLang="ru-RU" sz="1800" b="1" dirty="0">
                <a:latin typeface="+mj-lt"/>
              </a:rPr>
              <a:t>Роль </a:t>
            </a:r>
            <a:r>
              <a:rPr lang="ru-RU" altLang="ru-RU" sz="1800" b="1" dirty="0" err="1">
                <a:latin typeface="+mj-lt"/>
              </a:rPr>
              <a:t>здивування</a:t>
            </a:r>
            <a:r>
              <a:rPr lang="ru-RU" altLang="ru-RU" sz="1800" b="1" dirty="0">
                <a:latin typeface="+mj-lt"/>
              </a:rPr>
              <a:t> і </a:t>
            </a:r>
            <a:r>
              <a:rPr lang="ru-RU" altLang="ru-RU" sz="1800" b="1" dirty="0" err="1">
                <a:latin typeface="+mj-lt"/>
              </a:rPr>
              <a:t>несподіванок</a:t>
            </a:r>
            <a:endParaRPr lang="ru-RU" altLang="ru-RU" sz="1800" b="1" dirty="0">
              <a:latin typeface="+mj-lt"/>
            </a:endParaRPr>
          </a:p>
        </p:txBody>
      </p:sp>
      <p:pic>
        <p:nvPicPr>
          <p:cNvPr id="10244" name="Picture 4" descr="C:\Users\Жанна\Desktop\edl_logo1-1050x6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83791"/>
            <a:ext cx="4324866" cy="247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Жанна\Desktop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45024"/>
            <a:ext cx="2906638" cy="251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73373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Жанна\Desktop\kognitivnay_psijolog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8508"/>
            <a:ext cx="3663590" cy="244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Жанна\Desktop\communication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63443"/>
            <a:ext cx="4040772" cy="256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854006" y="1196752"/>
            <a:ext cx="7398726" cy="4789017"/>
          </a:xfrm>
        </p:spPr>
        <p:txBody>
          <a:bodyPr>
            <a:normAutofit fontScale="92500" lnSpcReduction="10000"/>
          </a:bodyPr>
          <a:lstStyle/>
          <a:p>
            <a:pPr marL="0" lv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AA2B1E"/>
              </a:buClr>
              <a:buNone/>
              <a:defRPr/>
            </a:pPr>
            <a:r>
              <a:rPr lang="ru-RU" altLang="ru-RU" b="1" i="1" dirty="0">
                <a:solidFill>
                  <a:prstClr val="black"/>
                </a:solidFill>
                <a:latin typeface="Constantia"/>
              </a:rPr>
              <a:t>                                                  Тема 5.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                  Психология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                        </a:t>
            </a:r>
            <a:r>
              <a:rPr lang="ru-RU" alt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соціальних</a:t>
            </a: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                              </a:t>
            </a:r>
            <a:r>
              <a:rPr lang="ru-RU" alt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взаємодій</a:t>
            </a: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1800" b="1" dirty="0"/>
              <a:t>	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sz="1800" b="1" dirty="0"/>
          </a:p>
          <a:p>
            <a:pPr eaLnBrk="1" hangingPunct="1">
              <a:lnSpc>
                <a:spcPct val="150000"/>
              </a:lnSpc>
              <a:buBlip>
                <a:blip r:embed="rId4"/>
              </a:buBlip>
            </a:pPr>
            <a:r>
              <a:rPr lang="ru-RU" altLang="ru-RU" sz="1800" b="1" dirty="0"/>
              <a:t> </a:t>
            </a:r>
            <a:r>
              <a:rPr lang="ru-RU" altLang="ru-RU" sz="1800" b="1" dirty="0" err="1">
                <a:latin typeface="+mj-lt"/>
              </a:rPr>
              <a:t>Новий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погляд</a:t>
            </a:r>
            <a:r>
              <a:rPr lang="ru-RU" altLang="ru-RU" sz="1800" b="1" dirty="0">
                <a:latin typeface="+mj-lt"/>
              </a:rPr>
              <a:t> на </a:t>
            </a:r>
            <a:r>
              <a:rPr lang="ru-RU" altLang="ru-RU" sz="1800" b="1" dirty="0" err="1">
                <a:latin typeface="+mj-lt"/>
              </a:rPr>
              <a:t>теорію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ігор</a:t>
            </a:r>
            <a:endParaRPr lang="ru-RU" altLang="ru-RU" sz="1800" b="1" dirty="0">
              <a:latin typeface="+mj-lt"/>
            </a:endParaRPr>
          </a:p>
          <a:p>
            <a:pPr eaLnBrk="1" hangingPunct="1">
              <a:lnSpc>
                <a:spcPct val="150000"/>
              </a:lnSpc>
              <a:buBlip>
                <a:blip r:embed="rId4"/>
              </a:buBlip>
            </a:pP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Гра</a:t>
            </a:r>
            <a:r>
              <a:rPr lang="ru-RU" altLang="ru-RU" sz="1800" b="1" dirty="0">
                <a:latin typeface="+mj-lt"/>
              </a:rPr>
              <a:t> «ультиматум»</a:t>
            </a:r>
          </a:p>
          <a:p>
            <a:pPr eaLnBrk="1" hangingPunct="1">
              <a:lnSpc>
                <a:spcPct val="150000"/>
              </a:lnSpc>
              <a:buBlip>
                <a:blip r:embed="rId4"/>
              </a:buBlip>
            </a:pP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Гра</a:t>
            </a:r>
            <a:r>
              <a:rPr lang="ru-RU" altLang="ru-RU" sz="1800" b="1" dirty="0">
                <a:latin typeface="+mj-lt"/>
              </a:rPr>
              <a:t> «</a:t>
            </a:r>
            <a:r>
              <a:rPr lang="ru-RU" altLang="ru-RU" sz="1800" b="1" dirty="0" err="1">
                <a:latin typeface="+mj-lt"/>
              </a:rPr>
              <a:t>ринок</a:t>
            </a:r>
            <a:r>
              <a:rPr lang="ru-RU" altLang="ru-RU" sz="1800" b="1" dirty="0">
                <a:latin typeface="+mj-lt"/>
              </a:rPr>
              <a:t>»</a:t>
            </a:r>
          </a:p>
          <a:p>
            <a:pPr eaLnBrk="1" hangingPunct="1">
              <a:lnSpc>
                <a:spcPct val="150000"/>
              </a:lnSpc>
              <a:buBlip>
                <a:blip r:embed="rId4"/>
              </a:buBlip>
            </a:pP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Економіка</a:t>
            </a:r>
            <a:r>
              <a:rPr lang="ru-RU" altLang="ru-RU" sz="1800" b="1" dirty="0">
                <a:latin typeface="+mj-lt"/>
              </a:rPr>
              <a:t> і </a:t>
            </a:r>
            <a:r>
              <a:rPr lang="ru-RU" altLang="ru-RU" sz="1800" b="1" dirty="0" err="1">
                <a:latin typeface="+mj-lt"/>
              </a:rPr>
              <a:t>психологія</a:t>
            </a:r>
            <a:r>
              <a:rPr lang="ru-RU" altLang="ru-RU" sz="1800" b="1" dirty="0">
                <a:latin typeface="+mj-lt"/>
              </a:rPr>
              <a:t>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ru-RU" altLang="ru-RU" sz="1800" b="1" dirty="0">
                <a:latin typeface="+mj-lt"/>
              </a:rPr>
              <a:t>      синтез і </a:t>
            </a:r>
            <a:r>
              <a:rPr lang="ru-RU" altLang="ru-RU" sz="1800" b="1" dirty="0" err="1">
                <a:latin typeface="+mj-lt"/>
              </a:rPr>
              <a:t>відмінності</a:t>
            </a:r>
            <a:endParaRPr lang="ru-RU" altLang="ru-RU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511576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Жанна\Desktop\OaqFtSDXYb_1363607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407" y="1268760"/>
            <a:ext cx="359397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980728"/>
            <a:ext cx="7488832" cy="5184576"/>
          </a:xfrm>
        </p:spPr>
        <p:txBody>
          <a:bodyPr>
            <a:normAutofit fontScale="92500" lnSpcReduction="10000"/>
          </a:bodyPr>
          <a:lstStyle/>
          <a:p>
            <a:pPr marL="0" lv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AA2B1E"/>
              </a:buClr>
              <a:buNone/>
              <a:defRPr/>
            </a:pPr>
            <a:r>
              <a:rPr lang="ru-RU" altLang="ru-RU" b="1" i="1" dirty="0">
                <a:solidFill>
                  <a:prstClr val="black"/>
                </a:solidFill>
                <a:latin typeface="Constantia"/>
              </a:rPr>
              <a:t>Тема 6.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Суспільне</a:t>
            </a: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alt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сприйняття</a:t>
            </a: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 err="1">
                <a:latin typeface="+mj-lt"/>
              </a:rPr>
              <a:t>Можливість</a:t>
            </a:r>
            <a:r>
              <a:rPr lang="ru-RU" altLang="ru-RU" sz="1800" b="1" dirty="0">
                <a:latin typeface="+mj-lt"/>
              </a:rPr>
              <a:t> бути </a:t>
            </a:r>
            <a:r>
              <a:rPr lang="ru-RU" altLang="ru-RU" sz="1800" b="1" dirty="0" err="1">
                <a:latin typeface="+mj-lt"/>
              </a:rPr>
              <a:t>іншим</a:t>
            </a:r>
            <a:endParaRPr lang="ru-RU" altLang="ru-RU" sz="1800" b="1" dirty="0">
              <a:latin typeface="+mj-lt"/>
            </a:endParaRPr>
          </a:p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 err="1">
                <a:latin typeface="+mj-lt"/>
              </a:rPr>
              <a:t>Ідентифікація</a:t>
            </a:r>
            <a:r>
              <a:rPr lang="ru-RU" altLang="ru-RU" sz="1800" b="1" dirty="0">
                <a:latin typeface="+mj-lt"/>
              </a:rPr>
              <a:t> себе з </a:t>
            </a:r>
            <a:r>
              <a:rPr lang="ru-RU" altLang="ru-RU" sz="1800" b="1" dirty="0" err="1">
                <a:latin typeface="+mj-lt"/>
              </a:rPr>
              <a:t>іншими</a:t>
            </a:r>
            <a:endParaRPr lang="ru-RU" altLang="ru-RU" sz="1800" b="1" dirty="0">
              <a:latin typeface="+mj-lt"/>
            </a:endParaRPr>
          </a:p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>
                <a:latin typeface="+mj-lt"/>
              </a:rPr>
              <a:t>Принцип </a:t>
            </a:r>
            <a:r>
              <a:rPr lang="ru-RU" altLang="ru-RU" sz="1800" b="1" dirty="0" err="1">
                <a:latin typeface="+mj-lt"/>
              </a:rPr>
              <a:t>симпатії</a:t>
            </a:r>
            <a:r>
              <a:rPr lang="ru-RU" altLang="ru-RU" sz="1800" b="1" dirty="0">
                <a:latin typeface="+mj-lt"/>
              </a:rPr>
              <a:t> по </a:t>
            </a:r>
            <a:r>
              <a:rPr lang="ru-RU" altLang="ru-RU" sz="1800" b="1" dirty="0" err="1">
                <a:latin typeface="+mj-lt"/>
              </a:rPr>
              <a:t>Сміту</a:t>
            </a:r>
            <a:endParaRPr lang="ru-RU" altLang="ru-RU" sz="1800" b="1" dirty="0">
              <a:latin typeface="+mj-lt"/>
            </a:endParaRPr>
          </a:p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 err="1">
                <a:latin typeface="+mj-lt"/>
              </a:rPr>
              <a:t>Егоїзм</a:t>
            </a:r>
            <a:r>
              <a:rPr lang="ru-RU" altLang="ru-RU" sz="1800" b="1" dirty="0">
                <a:latin typeface="+mj-lt"/>
              </a:rPr>
              <a:t> по Парето-</a:t>
            </a:r>
            <a:r>
              <a:rPr lang="ru-RU" altLang="ru-RU" sz="1800" b="1" dirty="0" err="1">
                <a:latin typeface="+mj-lt"/>
              </a:rPr>
              <a:t>Нешу</a:t>
            </a:r>
            <a:endParaRPr lang="ru-RU" altLang="ru-RU" sz="1800" b="1" dirty="0">
              <a:latin typeface="+mj-lt"/>
            </a:endParaRPr>
          </a:p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 err="1">
                <a:latin typeface="+mj-lt"/>
              </a:rPr>
              <a:t>Психологічний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конформізм</a:t>
            </a:r>
            <a:r>
              <a:rPr lang="ru-RU" altLang="ru-RU" sz="1800" b="1" dirty="0">
                <a:latin typeface="+mj-lt"/>
              </a:rPr>
              <a:t>, </a:t>
            </a:r>
            <a:r>
              <a:rPr lang="ru-RU" altLang="ru-RU" sz="1800" b="1" dirty="0" err="1">
                <a:latin typeface="+mj-lt"/>
              </a:rPr>
              <a:t>самосприйняття</a:t>
            </a:r>
            <a:r>
              <a:rPr lang="ru-RU" altLang="ru-RU" sz="1800" b="1" dirty="0">
                <a:latin typeface="+mj-lt"/>
              </a:rPr>
              <a:t> і </a:t>
            </a:r>
            <a:r>
              <a:rPr lang="ru-RU" altLang="ru-RU" sz="1800" b="1" dirty="0" err="1">
                <a:latin typeface="+mj-lt"/>
              </a:rPr>
              <a:t>егоїзм</a:t>
            </a:r>
            <a:endParaRPr lang="ru-RU" altLang="ru-RU" sz="1800" b="1" dirty="0">
              <a:latin typeface="+mj-lt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ru-RU" altLang="ru-RU" sz="1800" b="1" dirty="0"/>
          </a:p>
        </p:txBody>
      </p:sp>
      <p:pic>
        <p:nvPicPr>
          <p:cNvPr id="13318" name="Picture 6" descr="C:\Users\Жанна\Desktop\6cp5gKo9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2664296" cy="159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28300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C:\Users\Жанна\Desktop\jRkpUR5GIF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06" y="1556792"/>
            <a:ext cx="321436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Жанна\Desktop\SAMOOTSEN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67587"/>
            <a:ext cx="36385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563888" y="980728"/>
            <a:ext cx="3600400" cy="4608511"/>
          </a:xfrm>
        </p:spPr>
        <p:txBody>
          <a:bodyPr>
            <a:normAutofit lnSpcReduction="10000"/>
          </a:bodyPr>
          <a:lstStyle/>
          <a:p>
            <a:pPr marL="0" lv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AA2B1E"/>
              </a:buClr>
              <a:buNone/>
              <a:defRPr/>
            </a:pPr>
            <a:r>
              <a:rPr lang="ru-RU" altLang="ru-RU" b="1" i="1" dirty="0">
                <a:solidFill>
                  <a:prstClr val="black"/>
                </a:solidFill>
                <a:latin typeface="Constantia"/>
              </a:rPr>
              <a:t> Тема 7.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Категоризація</a:t>
            </a:r>
            <a:r>
              <a:rPr lang="ru-RU" altLang="ru-RU" sz="1800" b="1" dirty="0"/>
              <a:t>	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sz="1800" b="1" dirty="0"/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sz="1800" b="1" dirty="0"/>
          </a:p>
          <a:p>
            <a:pPr eaLnBrk="1" hangingPunct="1">
              <a:lnSpc>
                <a:spcPct val="150000"/>
              </a:lnSpc>
              <a:buBlip>
                <a:blip r:embed="rId4"/>
              </a:buBlip>
            </a:pPr>
            <a:r>
              <a:rPr lang="ru-RU" altLang="ru-RU" sz="1800" b="1" dirty="0" err="1">
                <a:latin typeface="+mj-lt"/>
              </a:rPr>
              <a:t>Середньорангова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стратегія</a:t>
            </a:r>
            <a:r>
              <a:rPr lang="ru-RU" altLang="ru-RU" sz="1800" b="1" dirty="0">
                <a:latin typeface="+mj-lt"/>
              </a:rPr>
              <a:t>: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ru-RU" altLang="ru-RU" sz="1800" b="1" dirty="0" err="1">
                <a:latin typeface="+mj-lt"/>
              </a:rPr>
              <a:t>самосприйняття</a:t>
            </a:r>
            <a:r>
              <a:rPr lang="ru-RU" altLang="ru-RU" sz="1800" b="1" dirty="0">
                <a:latin typeface="+mj-lt"/>
              </a:rPr>
              <a:t> і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ru-RU" altLang="ru-RU" sz="1800" b="1" dirty="0" err="1">
                <a:latin typeface="+mj-lt"/>
              </a:rPr>
              <a:t>категоризація</a:t>
            </a:r>
            <a:endParaRPr lang="ru-RU" altLang="ru-RU" sz="1800" b="1" dirty="0">
              <a:latin typeface="+mj-lt"/>
            </a:endParaRPr>
          </a:p>
          <a:p>
            <a:pPr eaLnBrk="1" hangingPunct="1">
              <a:lnSpc>
                <a:spcPct val="150000"/>
              </a:lnSpc>
              <a:buBlip>
                <a:blip r:embed="rId4"/>
              </a:buBlip>
            </a:pPr>
            <a:r>
              <a:rPr lang="ru-RU" altLang="ru-RU" sz="1800" b="1" dirty="0">
                <a:latin typeface="+mj-lt"/>
              </a:rPr>
              <a:t>Ми любимо тих,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ru-RU" altLang="ru-RU" sz="1800" b="1" dirty="0" err="1">
                <a:latin typeface="+mj-lt"/>
              </a:rPr>
              <a:t>хто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такий</a:t>
            </a:r>
            <a:r>
              <a:rPr lang="ru-RU" altLang="ru-RU" sz="1800" b="1" dirty="0">
                <a:latin typeface="+mj-lt"/>
              </a:rPr>
              <a:t> ж, як ми</a:t>
            </a:r>
          </a:p>
        </p:txBody>
      </p:sp>
    </p:spTree>
    <p:extLst>
      <p:ext uri="{BB962C8B-B14F-4D97-AF65-F5344CB8AC3E}">
        <p14:creationId xmlns:p14="http://schemas.microsoft.com/office/powerpoint/2010/main" val="38152426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Жанна\Desktop\samootverzhennost-291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2040" y="764704"/>
            <a:ext cx="314344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Жанна\Desktop\1509612366_altrui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32755"/>
            <a:ext cx="6624736" cy="253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773832"/>
            <a:ext cx="4176464" cy="3879042"/>
          </a:xfrm>
        </p:spPr>
        <p:txBody>
          <a:bodyPr/>
          <a:lstStyle/>
          <a:p>
            <a:pPr marL="0" lv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AA2B1E"/>
              </a:buClr>
              <a:buNone/>
              <a:defRPr/>
            </a:pPr>
            <a:r>
              <a:rPr lang="ru-RU" altLang="ru-RU" b="1" i="1" dirty="0">
                <a:solidFill>
                  <a:prstClr val="black"/>
                </a:solidFill>
                <a:latin typeface="Constantia"/>
              </a:rPr>
              <a:t>Тема 8.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Альтруїзм</a:t>
            </a: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1800" b="1" dirty="0"/>
              <a:t>	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4"/>
              </a:buBlip>
            </a:pP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Беневолентні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доброзичливі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диктатори</a:t>
            </a:r>
            <a:endParaRPr lang="ru-RU" alt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>
              <a:lnSpc>
                <a:spcPct val="150000"/>
              </a:lnSpc>
              <a:buFontTx/>
              <a:buBlip>
                <a:blip r:embed="rId4"/>
              </a:buBlip>
            </a:pP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Модель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самоанархічного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альтруїзму</a:t>
            </a:r>
            <a:endParaRPr lang="ru-RU" alt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326375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Жанна\Desktop\2_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12776"/>
            <a:ext cx="4693767" cy="225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196752"/>
            <a:ext cx="2736304" cy="2468927"/>
          </a:xfrm>
        </p:spPr>
        <p:txBody>
          <a:bodyPr>
            <a:normAutofit fontScale="77500" lnSpcReduction="20000"/>
          </a:bodyPr>
          <a:lstStyle/>
          <a:p>
            <a:pPr marL="0" lv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AA2B1E"/>
              </a:buClr>
              <a:buNone/>
              <a:defRPr/>
            </a:pPr>
            <a:r>
              <a:rPr lang="ru-RU" altLang="ru-RU" b="1" i="1" dirty="0">
                <a:solidFill>
                  <a:prstClr val="black"/>
                </a:solidFill>
                <a:latin typeface="Constantia"/>
              </a:rPr>
              <a:t>Тема 9.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Проблеми</a:t>
            </a: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alt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справедливості</a:t>
            </a: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1800" b="1" dirty="0"/>
              <a:t>	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33056"/>
            <a:ext cx="7053263" cy="213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63842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Жанна\Desktop\70719d4a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3312368" cy="14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665812"/>
            <a:ext cx="6696744" cy="5437088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                      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                      </a:t>
            </a:r>
            <a:r>
              <a:rPr lang="ru-RU" alt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Додаток</a:t>
            </a: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sz="1800" b="1" dirty="0"/>
              <a:t>	</a:t>
            </a:r>
          </a:p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Байєсівський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підхід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в  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теорії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ймовірностей</a:t>
            </a:r>
            <a:endParaRPr lang="ru-RU" alt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Марковскі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процеси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і 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залежність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від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шляху</a:t>
            </a:r>
          </a:p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Сприйняття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випадковостей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і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різні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види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збіжностей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випадкових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величин</a:t>
            </a:r>
          </a:p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Статистичне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оцінювання</a:t>
            </a:r>
            <a:endParaRPr lang="ru-RU" alt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Приклади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використання</a:t>
            </a:r>
            <a:endParaRPr lang="ru-RU" alt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ідей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поведінкової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економіки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в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прийнятті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рішень</a:t>
            </a: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менеджерами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та </a:t>
            </a:r>
            <a:r>
              <a:rPr lang="ru-RU" alt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політиками</a:t>
            </a:r>
            <a:endParaRPr lang="ru-RU" alt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368488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823204"/>
      </p:ext>
    </p:extLst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Жанна\Desktop\Без назван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068960"/>
            <a:ext cx="3755255" cy="322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6628061" cy="4428491"/>
          </a:xfrm>
        </p:spPr>
        <p:txBody>
          <a:bodyPr/>
          <a:lstStyle/>
          <a:p>
            <a:pPr algn="just" eaLnBrk="1" hangingPunct="1">
              <a:buClr>
                <a:srgbClr val="AA2B1E"/>
              </a:buClr>
              <a:defRPr/>
            </a:pPr>
            <a:r>
              <a:rPr lang="ru-RU" sz="2200" b="1" dirty="0" err="1">
                <a:latin typeface="+mj-lt"/>
              </a:rPr>
              <a:t>Уяв</a:t>
            </a:r>
            <a:r>
              <a:rPr lang="uk-UA" sz="2200" b="1" dirty="0" err="1">
                <a:latin typeface="+mj-lt"/>
              </a:rPr>
              <a:t>іть</a:t>
            </a:r>
            <a:r>
              <a:rPr lang="uk-UA" sz="2200" b="1" dirty="0">
                <a:latin typeface="+mj-lt"/>
              </a:rPr>
              <a:t> собі, що ви прийшли до магазину</a:t>
            </a:r>
          </a:p>
          <a:p>
            <a:pPr marL="0" indent="0" algn="just" eaLnBrk="1" hangingPunct="1">
              <a:buClr>
                <a:srgbClr val="AA2B1E"/>
              </a:buClr>
              <a:buNone/>
              <a:defRPr/>
            </a:pPr>
            <a:r>
              <a:rPr lang="uk-UA" sz="2200" b="1" dirty="0">
                <a:latin typeface="+mj-lt"/>
              </a:rPr>
              <a:t>придбати блокнот. Ви обрали необхідну модель, яка коштує </a:t>
            </a:r>
            <a:r>
              <a:rPr lang="uk-UA" sz="2200" b="1" dirty="0">
                <a:solidFill>
                  <a:srgbClr val="00B050"/>
                </a:solidFill>
                <a:latin typeface="+mj-lt"/>
              </a:rPr>
              <a:t>400 грн. </a:t>
            </a:r>
            <a:r>
              <a:rPr lang="uk-UA" sz="2200" b="1" dirty="0">
                <a:latin typeface="+mj-lt"/>
              </a:rPr>
              <a:t>Одразу у черзі дізналися, що на сусідній вулиці саме цей блокнот коштує </a:t>
            </a:r>
            <a:r>
              <a:rPr lang="uk-UA" sz="2200" b="1" dirty="0">
                <a:solidFill>
                  <a:srgbClr val="00B050"/>
                </a:solidFill>
                <a:latin typeface="+mj-lt"/>
              </a:rPr>
              <a:t>300 грн. </a:t>
            </a:r>
          </a:p>
          <a:p>
            <a:pPr marL="0" indent="0" eaLnBrk="1" hangingPunct="1">
              <a:buClr>
                <a:srgbClr val="AA2B1E"/>
              </a:buClr>
              <a:buNone/>
              <a:defRPr/>
            </a:pPr>
            <a:endParaRPr lang="uk-UA" sz="2200" b="1" dirty="0">
              <a:latin typeface="+mj-lt"/>
            </a:endParaRPr>
          </a:p>
          <a:p>
            <a:pPr marL="0" indent="0" eaLnBrk="1" hangingPunct="1">
              <a:buClr>
                <a:srgbClr val="AA2B1E"/>
              </a:buClr>
              <a:buNone/>
              <a:defRPr/>
            </a:pPr>
            <a:r>
              <a:rPr lang="uk-UA" sz="2200" b="1" dirty="0">
                <a:latin typeface="+mj-lt"/>
              </a:rPr>
              <a:t>Чи вирушите ви за ним </a:t>
            </a:r>
          </a:p>
          <a:p>
            <a:pPr marL="0" indent="0" eaLnBrk="1" hangingPunct="1">
              <a:buClr>
                <a:srgbClr val="AA2B1E"/>
              </a:buClr>
              <a:buNone/>
              <a:defRPr/>
            </a:pPr>
            <a:r>
              <a:rPr lang="uk-UA" sz="2200" b="1" dirty="0">
                <a:latin typeface="+mj-lt"/>
              </a:rPr>
              <a:t> щоб заощадити?</a:t>
            </a:r>
          </a:p>
          <a:p>
            <a:pPr marL="0" indent="0" eaLnBrk="1" hangingPunct="1">
              <a:buClr>
                <a:srgbClr val="AA2B1E"/>
              </a:buClr>
              <a:buNone/>
              <a:defRPr/>
            </a:pPr>
            <a:endParaRPr lang="uk-UA" sz="2200" b="1" dirty="0">
              <a:latin typeface="+mj-lt"/>
            </a:endParaRPr>
          </a:p>
          <a:p>
            <a:pPr marL="0" indent="0" eaLnBrk="1" hangingPunct="1">
              <a:buClr>
                <a:srgbClr val="AA2B1E"/>
              </a:buClr>
              <a:buNone/>
              <a:defRPr/>
            </a:pPr>
            <a:r>
              <a:rPr lang="uk-UA" sz="2200" b="1" dirty="0">
                <a:solidFill>
                  <a:srgbClr val="FF0000"/>
                </a:solidFill>
                <a:latin typeface="+mj-lt"/>
              </a:rPr>
              <a:t>Вірогідніше так.</a:t>
            </a:r>
          </a:p>
          <a:p>
            <a:pPr marL="0" indent="0" eaLnBrk="1" hangingPunct="1">
              <a:buClr>
                <a:srgbClr val="AA2B1E"/>
              </a:buClr>
              <a:buNone/>
              <a:defRPr/>
            </a:pPr>
            <a:endParaRPr lang="ru-RU" sz="2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6925125"/>
      </p:ext>
    </p:extLst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Жанна\Desktop\5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23928" y="2996952"/>
            <a:ext cx="432048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3" y="908720"/>
            <a:ext cx="6760096" cy="4814219"/>
          </a:xfrm>
        </p:spPr>
        <p:txBody>
          <a:bodyPr/>
          <a:lstStyle/>
          <a:p>
            <a:pPr algn="just" eaLnBrk="1" hangingPunct="1">
              <a:buClr>
                <a:srgbClr val="AA2B1E"/>
              </a:buClr>
              <a:defRPr/>
            </a:pPr>
            <a:r>
              <a:rPr lang="uk-UA" sz="2200" b="1" dirty="0">
                <a:latin typeface="+mj-lt"/>
              </a:rPr>
              <a:t>Уявіть собі таку ж саму ситуацію, але заміст блокнота Ви вирішили придбати ноутбук. Обрали необхідну модель, яка коштує </a:t>
            </a:r>
            <a:r>
              <a:rPr lang="uk-UA" sz="2200" b="1" dirty="0">
                <a:solidFill>
                  <a:srgbClr val="00B050"/>
                </a:solidFill>
                <a:latin typeface="+mj-lt"/>
              </a:rPr>
              <a:t>12000 грн</a:t>
            </a:r>
            <a:r>
              <a:rPr lang="uk-UA" sz="2200" b="1" dirty="0">
                <a:latin typeface="+mj-lt"/>
              </a:rPr>
              <a:t> і дізналися, що на сусідній вулиці така ж сама модель коштує </a:t>
            </a:r>
            <a:r>
              <a:rPr lang="uk-UA" sz="2200" b="1" dirty="0">
                <a:solidFill>
                  <a:srgbClr val="00B050"/>
                </a:solidFill>
                <a:latin typeface="+mj-lt"/>
              </a:rPr>
              <a:t>11900 грн</a:t>
            </a:r>
            <a:r>
              <a:rPr lang="uk-UA" sz="2200" b="1" dirty="0">
                <a:latin typeface="+mj-lt"/>
              </a:rPr>
              <a:t>. </a:t>
            </a:r>
            <a:r>
              <a:rPr lang="ru-RU" sz="2200" b="1" dirty="0" err="1">
                <a:latin typeface="+mj-lt"/>
              </a:rPr>
              <a:t>Чи</a:t>
            </a:r>
            <a:r>
              <a:rPr lang="ru-RU" sz="2200" b="1" dirty="0">
                <a:latin typeface="+mj-lt"/>
              </a:rPr>
              <a:t> </a:t>
            </a:r>
            <a:r>
              <a:rPr lang="ru-RU" sz="2200" b="1" dirty="0" err="1">
                <a:latin typeface="+mj-lt"/>
              </a:rPr>
              <a:t>вирушите</a:t>
            </a:r>
            <a:r>
              <a:rPr lang="ru-RU" sz="2200" b="1" dirty="0">
                <a:latin typeface="+mj-lt"/>
              </a:rPr>
              <a:t> Ви за ним </a:t>
            </a:r>
            <a:r>
              <a:rPr lang="ru-RU" sz="2200" b="1" dirty="0" err="1">
                <a:latin typeface="+mj-lt"/>
              </a:rPr>
              <a:t>щоб</a:t>
            </a:r>
            <a:r>
              <a:rPr lang="ru-RU" sz="2200" b="1" dirty="0">
                <a:latin typeface="+mj-lt"/>
              </a:rPr>
              <a:t> </a:t>
            </a:r>
            <a:r>
              <a:rPr lang="ru-RU" sz="2200" b="1" dirty="0" err="1">
                <a:latin typeface="+mj-lt"/>
              </a:rPr>
              <a:t>заощадити</a:t>
            </a:r>
            <a:r>
              <a:rPr lang="ru-RU" sz="2200" b="1" dirty="0">
                <a:latin typeface="+mj-lt"/>
              </a:rPr>
              <a:t>?</a:t>
            </a:r>
          </a:p>
          <a:p>
            <a:pPr marL="0" indent="0" eaLnBrk="1" hangingPunct="1">
              <a:buClr>
                <a:srgbClr val="AA2B1E"/>
              </a:buClr>
              <a:buNone/>
              <a:defRPr/>
            </a:pPr>
            <a:endParaRPr lang="ru-RU" sz="2200" b="1" dirty="0">
              <a:latin typeface="+mj-lt"/>
            </a:endParaRPr>
          </a:p>
          <a:p>
            <a:pPr marL="0" indent="0" eaLnBrk="1" hangingPunct="1">
              <a:buClr>
                <a:srgbClr val="AA2B1E"/>
              </a:buClr>
              <a:buNone/>
              <a:defRPr/>
            </a:pPr>
            <a:r>
              <a:rPr lang="ru-RU" sz="2200" b="1" dirty="0">
                <a:solidFill>
                  <a:srgbClr val="FF0000"/>
                </a:solidFill>
                <a:latin typeface="+mj-lt"/>
              </a:rPr>
              <a:t>      </a:t>
            </a:r>
            <a:r>
              <a:rPr lang="ru-RU" sz="2200" b="1" dirty="0" err="1">
                <a:solidFill>
                  <a:srgbClr val="FF0000"/>
                </a:solidFill>
                <a:latin typeface="+mj-lt"/>
              </a:rPr>
              <a:t>Вірогідніше</a:t>
            </a:r>
            <a:r>
              <a:rPr lang="ru-RU" sz="2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+mj-lt"/>
              </a:rPr>
              <a:t>ні</a:t>
            </a:r>
            <a:r>
              <a:rPr lang="ru-RU" sz="2200" b="1" dirty="0">
                <a:solidFill>
                  <a:srgbClr val="FF0000"/>
                </a:solidFill>
                <a:latin typeface="+mj-lt"/>
              </a:rPr>
              <a:t>!</a:t>
            </a:r>
          </a:p>
          <a:p>
            <a:pPr marL="0" indent="0" eaLnBrk="1" hangingPunct="1">
              <a:buClr>
                <a:srgbClr val="AA2B1E"/>
              </a:buClr>
              <a:buNone/>
              <a:defRPr/>
            </a:pPr>
            <a:endParaRPr lang="ru-RU" sz="2200" b="1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buClr>
                <a:srgbClr val="AA2B1E"/>
              </a:buClr>
              <a:defRPr/>
            </a:pPr>
            <a:r>
              <a:rPr lang="uk-UA" sz="2200" b="1" dirty="0">
                <a:latin typeface="+mj-lt"/>
              </a:rPr>
              <a:t>Цікаво?</a:t>
            </a:r>
            <a:endParaRPr lang="ru-RU" sz="2200" b="1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2178779"/>
      </p:ext>
    </p:extLst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35160" y="1124744"/>
            <a:ext cx="3420814" cy="140404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Поведінкова</a:t>
            </a:r>
            <a:r>
              <a:rPr lang="ru-RU" alt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економіка</a:t>
            </a:r>
            <a:endParaRPr lang="ru-RU" alt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07" name="Rectangle 87"/>
          <p:cNvSpPr>
            <a:spLocks noGrp="1" noChangeArrowheads="1"/>
          </p:cNvSpPr>
          <p:nvPr>
            <p:ph type="body" sz="half" idx="1"/>
          </p:nvPr>
        </p:nvSpPr>
        <p:spPr>
          <a:xfrm>
            <a:off x="4355976" y="1268760"/>
            <a:ext cx="3816424" cy="5255864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altLang="ru-RU" sz="1800" b="1" dirty="0" err="1">
                <a:latin typeface="+mj-lt"/>
              </a:rPr>
              <a:t>вплив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соціальних</a:t>
            </a:r>
            <a:r>
              <a:rPr lang="ru-RU" altLang="ru-RU" sz="1800" b="1" dirty="0">
                <a:latin typeface="+mj-lt"/>
              </a:rPr>
              <a:t>, </a:t>
            </a:r>
            <a:r>
              <a:rPr lang="ru-RU" altLang="ru-RU" sz="1800" b="1" dirty="0" err="1">
                <a:latin typeface="+mj-lt"/>
              </a:rPr>
              <a:t>когнітивних</a:t>
            </a:r>
            <a:r>
              <a:rPr lang="ru-RU" altLang="ru-RU" sz="1800" b="1" dirty="0">
                <a:latin typeface="+mj-lt"/>
              </a:rPr>
              <a:t> та </a:t>
            </a:r>
            <a:r>
              <a:rPr lang="ru-RU" altLang="ru-RU" sz="1800" b="1" dirty="0" err="1">
                <a:latin typeface="+mj-lt"/>
              </a:rPr>
              <a:t>емоційних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чинників</a:t>
            </a:r>
            <a:r>
              <a:rPr lang="ru-RU" altLang="ru-RU" sz="1800" b="1" dirty="0">
                <a:latin typeface="+mj-lt"/>
              </a:rPr>
              <a:t> на </a:t>
            </a:r>
            <a:r>
              <a:rPr lang="ru-RU" altLang="ru-RU" sz="1800" b="1" dirty="0" err="1">
                <a:latin typeface="+mj-lt"/>
              </a:rPr>
              <a:t>економічну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поведінку</a:t>
            </a:r>
            <a:r>
              <a:rPr lang="ru-RU" altLang="ru-RU" sz="1800" b="1" dirty="0">
                <a:latin typeface="+mj-lt"/>
              </a:rPr>
              <a:t>;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ru-RU" altLang="ru-RU" sz="1800" b="1" dirty="0">
              <a:latin typeface="+mj-lt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altLang="ru-RU" sz="1800" b="1" dirty="0" err="1">
                <a:latin typeface="+mj-lt"/>
              </a:rPr>
              <a:t>прийняття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економічних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рішень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окремими</a:t>
            </a:r>
            <a:r>
              <a:rPr lang="ru-RU" altLang="ru-RU" sz="1800" b="1" dirty="0">
                <a:latin typeface="+mj-lt"/>
              </a:rPr>
              <a:t> особами і </a:t>
            </a:r>
            <a:r>
              <a:rPr lang="ru-RU" altLang="ru-RU" sz="1800" b="1" dirty="0" err="1">
                <a:latin typeface="+mj-lt"/>
              </a:rPr>
              <a:t>установами</a:t>
            </a:r>
            <a:r>
              <a:rPr lang="ru-RU" altLang="ru-RU" sz="1800" b="1" dirty="0">
                <a:latin typeface="+mj-lt"/>
              </a:rPr>
              <a:t> та </a:t>
            </a:r>
            <a:r>
              <a:rPr lang="ru-RU" altLang="ru-RU" sz="1800" b="1" dirty="0" err="1">
                <a:latin typeface="+mj-lt"/>
              </a:rPr>
              <a:t>наслідки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цього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впливу</a:t>
            </a:r>
            <a:r>
              <a:rPr lang="ru-RU" altLang="ru-RU" sz="1800" b="1" dirty="0">
                <a:latin typeface="+mj-lt"/>
              </a:rPr>
              <a:t> на </a:t>
            </a:r>
            <a:r>
              <a:rPr lang="ru-RU" altLang="ru-RU" sz="1800" b="1" dirty="0" err="1">
                <a:latin typeface="+mj-lt"/>
              </a:rPr>
              <a:t>ринкові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змінні</a:t>
            </a:r>
            <a:r>
              <a:rPr lang="ru-RU" altLang="ru-RU" sz="1800" b="1" dirty="0">
                <a:latin typeface="+mj-lt"/>
              </a:rPr>
              <a:t> (</a:t>
            </a:r>
            <a:r>
              <a:rPr lang="ru-RU" altLang="ru-RU" sz="1800" b="1" dirty="0" err="1">
                <a:latin typeface="+mj-lt"/>
              </a:rPr>
              <a:t>ціни</a:t>
            </a:r>
            <a:r>
              <a:rPr lang="ru-RU" altLang="ru-RU" sz="1800" b="1" dirty="0">
                <a:latin typeface="+mj-lt"/>
              </a:rPr>
              <a:t>, </a:t>
            </a:r>
            <a:r>
              <a:rPr lang="ru-RU" altLang="ru-RU" sz="1800" b="1" dirty="0" err="1">
                <a:latin typeface="+mj-lt"/>
              </a:rPr>
              <a:t>прибуток</a:t>
            </a:r>
            <a:r>
              <a:rPr lang="ru-RU" altLang="ru-RU" sz="1800" b="1" dirty="0">
                <a:latin typeface="+mj-lt"/>
              </a:rPr>
              <a:t>, </a:t>
            </a:r>
            <a:r>
              <a:rPr lang="ru-RU" altLang="ru-RU" sz="1800" b="1" dirty="0" err="1">
                <a:latin typeface="+mj-lt"/>
              </a:rPr>
              <a:t>розміщення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ресурсів</a:t>
            </a:r>
            <a:r>
              <a:rPr lang="ru-RU" altLang="ru-RU" sz="1800" b="1" dirty="0">
                <a:latin typeface="+mj-lt"/>
              </a:rPr>
              <a:t>).</a:t>
            </a:r>
          </a:p>
          <a:p>
            <a:pPr marL="533400" indent="-5334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1800" b="1" dirty="0">
                <a:latin typeface="+mj-lt"/>
              </a:rPr>
              <a:t> </a:t>
            </a:r>
          </a:p>
        </p:txBody>
      </p:sp>
      <p:pic>
        <p:nvPicPr>
          <p:cNvPr id="2050" name="Picture 2" descr="F:\скачанные файлы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606" y="2996952"/>
            <a:ext cx="331236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09744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6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2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скачанные файлы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56992"/>
            <a:ext cx="4824536" cy="271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08720"/>
            <a:ext cx="6048672" cy="841970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alt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Поведінкова</a:t>
            </a: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економіка</a:t>
            </a: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– </a:t>
            </a:r>
            <a:r>
              <a:rPr lang="ru-RU" altLang="ru-RU" sz="2400" b="1" dirty="0" err="1">
                <a:ea typeface="+mn-ea"/>
                <a:cs typeface="+mn-cs"/>
              </a:rPr>
              <a:t>навчальна</a:t>
            </a:r>
            <a:r>
              <a:rPr lang="ru-RU" altLang="ru-RU" sz="2400" b="1" dirty="0">
                <a:ea typeface="+mn-ea"/>
                <a:cs typeface="+mn-cs"/>
              </a:rPr>
              <a:t> </a:t>
            </a:r>
            <a:r>
              <a:rPr lang="ru-RU" altLang="ru-RU" sz="2400" b="1" dirty="0" err="1">
                <a:ea typeface="+mn-ea"/>
                <a:cs typeface="+mn-cs"/>
              </a:rPr>
              <a:t>дисципліна</a:t>
            </a:r>
            <a:r>
              <a:rPr lang="ru-RU" altLang="ru-RU" sz="2400" b="1" dirty="0">
                <a:ea typeface="+mn-ea"/>
                <a:cs typeface="+mn-cs"/>
              </a:rPr>
              <a:t>, </a:t>
            </a:r>
            <a:r>
              <a:rPr lang="ru-RU" altLang="ru-RU" sz="2400" b="1" dirty="0" err="1">
                <a:ea typeface="+mn-ea"/>
                <a:cs typeface="+mn-cs"/>
              </a:rPr>
              <a:t>що</a:t>
            </a:r>
            <a:r>
              <a:rPr lang="ru-RU" altLang="ru-RU" sz="2400" b="1" dirty="0">
                <a:ea typeface="+mn-ea"/>
                <a:cs typeface="+mn-cs"/>
              </a:rPr>
              <a:t> </a:t>
            </a:r>
            <a:r>
              <a:rPr lang="ru-RU" altLang="ru-RU" sz="2400" b="1" dirty="0" err="1">
                <a:ea typeface="+mn-ea"/>
                <a:cs typeface="+mn-cs"/>
              </a:rPr>
              <a:t>вивчає</a:t>
            </a:r>
            <a:r>
              <a:rPr lang="ru-RU" altLang="ru-RU" sz="2400" b="1" dirty="0">
                <a:ea typeface="+mn-ea"/>
                <a:cs typeface="+mn-cs"/>
              </a:rPr>
              <a:t>:</a:t>
            </a:r>
            <a:br>
              <a:rPr lang="ru-RU" altLang="ru-RU" sz="2400" b="1" dirty="0">
                <a:ea typeface="+mn-ea"/>
                <a:cs typeface="+mn-cs"/>
              </a:rPr>
            </a:br>
            <a:endParaRPr lang="ru-RU" sz="2400" b="1" dirty="0"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03648" y="1844824"/>
            <a:ext cx="5976665" cy="16687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err="1">
                <a:latin typeface="+mj-lt"/>
              </a:rPr>
              <a:t>закономірності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впливу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соціальних</a:t>
            </a:r>
            <a:r>
              <a:rPr lang="ru-RU" b="1" dirty="0">
                <a:latin typeface="+mj-lt"/>
              </a:rPr>
              <a:t>, </a:t>
            </a:r>
            <a:r>
              <a:rPr lang="ru-RU" b="1" dirty="0" err="1">
                <a:latin typeface="+mj-lt"/>
              </a:rPr>
              <a:t>когнітивних</a:t>
            </a:r>
            <a:r>
              <a:rPr lang="ru-RU" b="1" dirty="0">
                <a:latin typeface="+mj-lt"/>
              </a:rPr>
              <a:t> та </a:t>
            </a:r>
            <a:r>
              <a:rPr lang="ru-RU" b="1" dirty="0" err="1">
                <a:latin typeface="+mj-lt"/>
              </a:rPr>
              <a:t>емоційних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факторів</a:t>
            </a:r>
            <a:r>
              <a:rPr lang="ru-RU" b="1" dirty="0">
                <a:latin typeface="+mj-lt"/>
              </a:rPr>
              <a:t> на </a:t>
            </a:r>
            <a:r>
              <a:rPr lang="ru-RU" b="1" dirty="0" err="1">
                <a:latin typeface="+mj-lt"/>
              </a:rPr>
              <a:t>економічні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стосунки</a:t>
            </a:r>
            <a:r>
              <a:rPr lang="ru-RU" b="1" dirty="0">
                <a:latin typeface="+mj-lt"/>
              </a:rPr>
              <a:t> та </a:t>
            </a:r>
            <a:r>
              <a:rPr lang="ru-RU" b="1" dirty="0" err="1">
                <a:latin typeface="+mj-lt"/>
              </a:rPr>
              <a:t>поведінку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економічних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суб’єктів</a:t>
            </a:r>
            <a:r>
              <a:rPr lang="ru-RU" b="1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9431433"/>
      </p:ext>
    </p:extLst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891818" y="969120"/>
            <a:ext cx="3528392" cy="518512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Мета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викладання</a:t>
            </a: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ru-RU" alt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навчальної</a:t>
            </a: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alt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дисципліни</a:t>
            </a: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  <a:p>
            <a:pPr marL="0" indent="0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endParaRPr lang="ru-RU" alt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980728"/>
            <a:ext cx="4824536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  <a:defRPr/>
            </a:pPr>
            <a:r>
              <a:rPr lang="ru-RU" altLang="ru-RU" sz="2200" b="1" dirty="0" err="1">
                <a:latin typeface="+mj-lt"/>
              </a:rPr>
              <a:t>формування</a:t>
            </a:r>
            <a:r>
              <a:rPr lang="ru-RU" altLang="ru-RU" sz="2200" b="1" dirty="0">
                <a:latin typeface="+mj-lt"/>
              </a:rPr>
              <a:t> у </a:t>
            </a:r>
            <a:r>
              <a:rPr lang="ru-RU" altLang="ru-RU" sz="2200" b="1" dirty="0" err="1">
                <a:latin typeface="+mj-lt"/>
              </a:rPr>
              <a:t>студентів</a:t>
            </a:r>
            <a:r>
              <a:rPr lang="ru-RU" altLang="ru-RU" sz="2200" b="1" dirty="0">
                <a:latin typeface="+mj-lt"/>
              </a:rPr>
              <a:t> </a:t>
            </a:r>
            <a:r>
              <a:rPr lang="ru-RU" altLang="ru-RU" sz="2200" b="1" dirty="0" err="1">
                <a:latin typeface="+mj-lt"/>
              </a:rPr>
              <a:t>знань</a:t>
            </a:r>
            <a:r>
              <a:rPr lang="ru-RU" altLang="ru-RU" sz="2200" b="1" dirty="0">
                <a:latin typeface="+mj-lt"/>
              </a:rPr>
              <a:t> </a:t>
            </a:r>
            <a:r>
              <a:rPr lang="ru-RU" altLang="ru-RU" sz="2200" b="1" dirty="0" err="1">
                <a:latin typeface="+mj-lt"/>
              </a:rPr>
              <a:t>теорії</a:t>
            </a:r>
            <a:r>
              <a:rPr lang="ru-RU" altLang="ru-RU" sz="2200" b="1" dirty="0">
                <a:latin typeface="+mj-lt"/>
              </a:rPr>
              <a:t> та практики </a:t>
            </a:r>
            <a:r>
              <a:rPr lang="ru-RU" altLang="ru-RU" sz="2200" b="1" dirty="0" err="1">
                <a:latin typeface="+mj-lt"/>
              </a:rPr>
              <a:t>поведінкової</a:t>
            </a:r>
            <a:r>
              <a:rPr lang="ru-RU" altLang="ru-RU" sz="2200" b="1" dirty="0">
                <a:latin typeface="+mj-lt"/>
              </a:rPr>
              <a:t> </a:t>
            </a:r>
            <a:r>
              <a:rPr lang="ru-RU" altLang="ru-RU" sz="2200" b="1" dirty="0" err="1">
                <a:latin typeface="+mj-lt"/>
              </a:rPr>
              <a:t>економіки</a:t>
            </a:r>
            <a:r>
              <a:rPr lang="ru-RU" altLang="ru-RU" sz="2200" b="1" dirty="0">
                <a:latin typeface="+mj-lt"/>
              </a:rPr>
              <a:t>;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defRPr/>
            </a:pPr>
            <a:endParaRPr lang="ru-RU" altLang="ru-RU" sz="2200" b="1" dirty="0">
              <a:latin typeface="+mj-lt"/>
            </a:endParaRPr>
          </a:p>
          <a:p>
            <a:pPr marL="273050" lvl="0" indent="-27305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  <a:defRPr/>
            </a:pPr>
            <a:r>
              <a:rPr lang="ru-RU" altLang="ru-RU" sz="2200" b="1" dirty="0">
                <a:latin typeface="+mj-lt"/>
              </a:rPr>
              <a:t> </a:t>
            </a:r>
            <a:r>
              <a:rPr lang="ru-RU" altLang="ru-RU" sz="2200" b="1" dirty="0" err="1">
                <a:latin typeface="+mj-lt"/>
              </a:rPr>
              <a:t>розуміння</a:t>
            </a:r>
            <a:r>
              <a:rPr lang="ru-RU" altLang="ru-RU" sz="2200" b="1" dirty="0">
                <a:latin typeface="+mj-lt"/>
              </a:rPr>
              <a:t> </a:t>
            </a:r>
            <a:r>
              <a:rPr lang="ru-RU" altLang="ru-RU" sz="2200" b="1" dirty="0" err="1">
                <a:latin typeface="+mj-lt"/>
              </a:rPr>
              <a:t>поведінкових</a:t>
            </a:r>
            <a:r>
              <a:rPr lang="ru-RU" altLang="ru-RU" sz="2200" b="1" dirty="0">
                <a:latin typeface="+mj-lt"/>
              </a:rPr>
              <a:t> </a:t>
            </a:r>
            <a:r>
              <a:rPr lang="ru-RU" altLang="ru-RU" sz="2200" b="1" dirty="0" err="1">
                <a:latin typeface="+mj-lt"/>
              </a:rPr>
              <a:t>закономірностей</a:t>
            </a:r>
            <a:r>
              <a:rPr lang="ru-RU" altLang="ru-RU" sz="2200" b="1" dirty="0">
                <a:latin typeface="+mj-lt"/>
              </a:rPr>
              <a:t> та </a:t>
            </a:r>
            <a:r>
              <a:rPr lang="ru-RU" altLang="ru-RU" sz="2200" b="1" dirty="0" err="1">
                <a:latin typeface="+mj-lt"/>
              </a:rPr>
              <a:t>їх</a:t>
            </a:r>
            <a:r>
              <a:rPr lang="ru-RU" altLang="ru-RU" sz="2200" b="1" dirty="0">
                <a:latin typeface="+mj-lt"/>
              </a:rPr>
              <a:t> </a:t>
            </a:r>
            <a:r>
              <a:rPr lang="ru-RU" altLang="ru-RU" sz="2200" b="1" dirty="0" err="1">
                <a:latin typeface="+mj-lt"/>
              </a:rPr>
              <a:t>впливу</a:t>
            </a:r>
            <a:r>
              <a:rPr lang="ru-RU" altLang="ru-RU" sz="2200" b="1" dirty="0">
                <a:latin typeface="+mj-lt"/>
              </a:rPr>
              <a:t> на </a:t>
            </a:r>
            <a:r>
              <a:rPr lang="ru-RU" altLang="ru-RU" sz="2200" b="1" dirty="0" err="1">
                <a:latin typeface="+mj-lt"/>
              </a:rPr>
              <a:t>перебіг</a:t>
            </a:r>
            <a:r>
              <a:rPr lang="ru-RU" altLang="ru-RU" sz="2200" b="1" dirty="0">
                <a:latin typeface="+mj-lt"/>
              </a:rPr>
              <a:t> </a:t>
            </a:r>
            <a:r>
              <a:rPr lang="ru-RU" altLang="ru-RU" sz="2200" b="1" dirty="0" err="1">
                <a:latin typeface="+mj-lt"/>
              </a:rPr>
              <a:t>економічних</a:t>
            </a:r>
            <a:r>
              <a:rPr lang="ru-RU" altLang="ru-RU" sz="2200" b="1" dirty="0">
                <a:latin typeface="+mj-lt"/>
              </a:rPr>
              <a:t> </a:t>
            </a:r>
            <a:r>
              <a:rPr lang="ru-RU" altLang="ru-RU" sz="2200" b="1" dirty="0" err="1">
                <a:latin typeface="+mj-lt"/>
              </a:rPr>
              <a:t>процесів</a:t>
            </a:r>
            <a:r>
              <a:rPr lang="ru-RU" altLang="ru-RU" sz="2200" b="1" dirty="0">
                <a:latin typeface="+mj-lt"/>
              </a:rPr>
              <a:t>;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  <a:defRPr/>
            </a:pPr>
            <a:endParaRPr lang="ru-RU" altLang="ru-RU" sz="2200" b="1" dirty="0">
              <a:latin typeface="+mj-lt"/>
            </a:endParaRPr>
          </a:p>
          <a:p>
            <a:pPr marL="273050" lvl="0" indent="-27305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  <a:defRPr/>
            </a:pPr>
            <a:r>
              <a:rPr lang="ru-RU" altLang="ru-RU" sz="2200" b="1" dirty="0">
                <a:latin typeface="+mj-lt"/>
              </a:rPr>
              <a:t> </a:t>
            </a:r>
            <a:r>
              <a:rPr lang="ru-RU" altLang="ru-RU" sz="2200" b="1" dirty="0" err="1">
                <a:latin typeface="+mj-lt"/>
              </a:rPr>
              <a:t>формування</a:t>
            </a:r>
            <a:r>
              <a:rPr lang="ru-RU" altLang="ru-RU" sz="2200" b="1" dirty="0">
                <a:latin typeface="+mj-lt"/>
              </a:rPr>
              <a:t> </a:t>
            </a:r>
            <a:r>
              <a:rPr lang="ru-RU" altLang="ru-RU" sz="2200" b="1" dirty="0" err="1">
                <a:latin typeface="+mj-lt"/>
              </a:rPr>
              <a:t>професійних</a:t>
            </a:r>
            <a:r>
              <a:rPr lang="ru-RU" altLang="ru-RU" sz="2200" b="1" dirty="0">
                <a:latin typeface="+mj-lt"/>
              </a:rPr>
              <a:t> компетентностей у </a:t>
            </a:r>
            <a:r>
              <a:rPr lang="ru-RU" altLang="ru-RU" sz="2200" b="1" dirty="0" err="1">
                <a:latin typeface="+mj-lt"/>
              </a:rPr>
              <a:t>сфері</a:t>
            </a:r>
            <a:r>
              <a:rPr lang="ru-RU" altLang="ru-RU" sz="2200" b="1" dirty="0">
                <a:latin typeface="+mj-lt"/>
              </a:rPr>
              <a:t> </a:t>
            </a:r>
            <a:r>
              <a:rPr lang="ru-RU" altLang="ru-RU" sz="2200" b="1" dirty="0" err="1">
                <a:latin typeface="+mj-lt"/>
              </a:rPr>
              <a:t>прийняття</a:t>
            </a:r>
            <a:r>
              <a:rPr lang="ru-RU" altLang="ru-RU" sz="2200" b="1" dirty="0">
                <a:latin typeface="+mj-lt"/>
              </a:rPr>
              <a:t> </a:t>
            </a:r>
            <a:r>
              <a:rPr lang="ru-RU" altLang="ru-RU" sz="2200" b="1" dirty="0" err="1">
                <a:latin typeface="+mj-lt"/>
              </a:rPr>
              <a:t>економічних</a:t>
            </a:r>
            <a:r>
              <a:rPr lang="ru-RU" altLang="ru-RU" sz="2200" b="1" dirty="0">
                <a:latin typeface="+mj-lt"/>
              </a:rPr>
              <a:t> </a:t>
            </a:r>
            <a:r>
              <a:rPr lang="ru-RU" altLang="ru-RU" sz="2200" b="1" dirty="0" err="1">
                <a:latin typeface="+mj-lt"/>
              </a:rPr>
              <a:t>рішень</a:t>
            </a:r>
            <a:r>
              <a:rPr lang="ru-RU" altLang="ru-RU" sz="2200" b="1" dirty="0">
                <a:latin typeface="+mj-lt"/>
              </a:rPr>
              <a:t>.</a:t>
            </a:r>
          </a:p>
        </p:txBody>
      </p:sp>
      <p:pic>
        <p:nvPicPr>
          <p:cNvPr id="3076" name="Picture 4" descr="F:\5_Incredibly_powerful_monetisation_patterns_-_Google_Doc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00" y="3501008"/>
            <a:ext cx="2448272" cy="23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95353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414793" y="4725144"/>
            <a:ext cx="5389425" cy="1368151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704455" y="2994343"/>
            <a:ext cx="4099763" cy="1598977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491851" y="1480260"/>
            <a:ext cx="3312368" cy="136815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75" y="584199"/>
            <a:ext cx="6964363" cy="900585"/>
          </a:xfrm>
        </p:spPr>
        <p:txBody>
          <a:bodyPr rtlCol="0">
            <a:normAutofit/>
          </a:bodyPr>
          <a:lstStyle/>
          <a:p>
            <a:pPr marL="533400" indent="-533400" eaLnBrk="1" fontAlgn="auto" hangingPunct="1">
              <a:spcAft>
                <a:spcPts val="0"/>
              </a:spcAft>
              <a:defRPr/>
            </a:pPr>
            <a:r>
              <a:rPr lang="ru-RU" alt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</a:t>
            </a: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</a:t>
            </a: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491851" y="1556792"/>
            <a:ext cx="3312368" cy="1584176"/>
          </a:xfrm>
        </p:spPr>
        <p:txBody>
          <a:bodyPr/>
          <a:lstStyle/>
          <a:p>
            <a:r>
              <a:rPr lang="ru-RU" sz="1800" b="1" dirty="0" err="1">
                <a:latin typeface="+mj-lt"/>
              </a:rPr>
              <a:t>Вивчення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теоретичних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положень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поведінкової</a:t>
            </a:r>
            <a:r>
              <a:rPr lang="ru-RU" sz="1800" b="1" dirty="0">
                <a:latin typeface="+mj-lt"/>
              </a:rPr>
              <a:t> та </a:t>
            </a:r>
            <a:r>
              <a:rPr lang="ru-RU" sz="1800" b="1" dirty="0" err="1">
                <a:latin typeface="+mj-lt"/>
              </a:rPr>
              <a:t>експериментальної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економіки</a:t>
            </a:r>
            <a:r>
              <a:rPr lang="ru-RU" sz="1800" b="1" dirty="0">
                <a:latin typeface="+mj-lt"/>
              </a:rPr>
              <a:t>.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635895" y="2994343"/>
            <a:ext cx="4168323" cy="1598977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A2B1E"/>
              </a:buClr>
              <a:defRPr/>
            </a:pPr>
            <a:r>
              <a:rPr lang="ru-RU" sz="1800" b="1" dirty="0" err="1">
                <a:latin typeface="+mj-lt"/>
              </a:rPr>
              <a:t>Засвоєння</a:t>
            </a:r>
            <a:r>
              <a:rPr lang="ru-RU" sz="1800" b="1" dirty="0">
                <a:latin typeface="+mj-lt"/>
              </a:rPr>
              <a:t> правил, </a:t>
            </a:r>
            <a:r>
              <a:rPr lang="ru-RU" sz="1800" b="1" dirty="0" err="1">
                <a:latin typeface="+mj-lt"/>
              </a:rPr>
              <a:t>принципів</a:t>
            </a:r>
            <a:r>
              <a:rPr lang="ru-RU" sz="1800" b="1" dirty="0">
                <a:latin typeface="+mj-lt"/>
              </a:rPr>
              <a:t>, </a:t>
            </a:r>
            <a:r>
              <a:rPr lang="ru-RU" sz="1800" b="1" dirty="0" err="1">
                <a:latin typeface="+mj-lt"/>
              </a:rPr>
              <a:t>оволодіння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інструментами</a:t>
            </a:r>
            <a:r>
              <a:rPr lang="ru-RU" sz="1800" b="1" dirty="0">
                <a:latin typeface="+mj-lt"/>
              </a:rPr>
              <a:t> та методами </a:t>
            </a:r>
            <a:r>
              <a:rPr lang="ru-RU" sz="1800" b="1" dirty="0" err="1">
                <a:latin typeface="+mj-lt"/>
              </a:rPr>
              <a:t>дослідження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впливу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поведінкових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факторів</a:t>
            </a:r>
            <a:r>
              <a:rPr lang="ru-RU" sz="1800" b="1" dirty="0">
                <a:latin typeface="+mj-lt"/>
              </a:rPr>
              <a:t> на </a:t>
            </a:r>
            <a:r>
              <a:rPr lang="ru-RU" sz="1800" b="1" dirty="0" err="1">
                <a:latin typeface="+mj-lt"/>
              </a:rPr>
              <a:t>прийняття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економічних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рішень</a:t>
            </a:r>
            <a:r>
              <a:rPr lang="ru-RU" sz="1800" b="1" dirty="0">
                <a:latin typeface="+mj-lt"/>
              </a:rPr>
              <a:t>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4793" y="4725143"/>
            <a:ext cx="5389425" cy="136815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A2B1E"/>
              </a:buClr>
              <a:defRPr/>
            </a:pPr>
            <a:r>
              <a:rPr lang="ru-RU" sz="1800" b="1" dirty="0" err="1">
                <a:latin typeface="+mj-lt"/>
              </a:rPr>
              <a:t>удосконалення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вмінь</a:t>
            </a:r>
            <a:r>
              <a:rPr lang="ru-RU" sz="1800" b="1" dirty="0">
                <a:latin typeface="+mj-lt"/>
              </a:rPr>
              <a:t> та </a:t>
            </a:r>
            <a:r>
              <a:rPr lang="ru-RU" sz="1800" b="1" dirty="0" err="1">
                <a:latin typeface="+mj-lt"/>
              </a:rPr>
              <a:t>навичок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застосування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поведінкових</a:t>
            </a:r>
            <a:r>
              <a:rPr lang="ru-RU" sz="1800" b="1" dirty="0">
                <a:latin typeface="+mj-lt"/>
              </a:rPr>
              <a:t> моделей у </a:t>
            </a:r>
            <a:r>
              <a:rPr lang="ru-RU" sz="1800" b="1" dirty="0" err="1">
                <a:latin typeface="+mj-lt"/>
              </a:rPr>
              <a:t>розвитку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економічних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відносин</a:t>
            </a:r>
            <a:r>
              <a:rPr lang="ru-RU" sz="1800" b="1" dirty="0">
                <a:latin typeface="+mj-lt"/>
              </a:rPr>
              <a:t> та </a:t>
            </a:r>
            <a:r>
              <a:rPr lang="ru-RU" sz="1800" b="1" dirty="0" err="1">
                <a:latin typeface="+mj-lt"/>
              </a:rPr>
              <a:t>управлінні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економічними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суб'єктами</a:t>
            </a:r>
            <a:r>
              <a:rPr lang="ru-RU" sz="1800" b="1" dirty="0">
                <a:latin typeface="+mj-lt"/>
              </a:rPr>
              <a:t>.</a:t>
            </a:r>
          </a:p>
        </p:txBody>
      </p:sp>
      <p:pic>
        <p:nvPicPr>
          <p:cNvPr id="4098" name="Picture 2" descr="C:\Users\Жанна\Desktop\7654dafcb089aed407799ee4c15aed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690" y="1268759"/>
            <a:ext cx="2442206" cy="332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895345"/>
      </p:ext>
    </p:extLst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836713"/>
            <a:ext cx="6984776" cy="5437088"/>
          </a:xfrm>
        </p:spPr>
        <p:txBody>
          <a:bodyPr/>
          <a:lstStyle/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b="1" i="1" dirty="0">
                <a:latin typeface="+mj-lt"/>
                <a:ea typeface="+mj-ea"/>
                <a:cs typeface="+mj-cs"/>
              </a:rPr>
              <a:t>Тема 1.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Кордон </a:t>
            </a:r>
            <a:r>
              <a:rPr lang="ru-RU" alt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між</a:t>
            </a: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alt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економікою</a:t>
            </a: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і </a:t>
            </a:r>
            <a:r>
              <a:rPr lang="ru-RU" alt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психологією</a:t>
            </a: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ru-RU" altLang="ru-RU" sz="1800" b="1" dirty="0" err="1">
                <a:latin typeface="+mj-lt"/>
              </a:rPr>
              <a:t>Когнітивна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зміщеність</a:t>
            </a:r>
            <a:endParaRPr lang="ru-RU" altLang="ru-RU" sz="1800" b="1" dirty="0">
              <a:latin typeface="+mj-lt"/>
            </a:endParaRP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ru-RU" altLang="ru-RU" sz="1800" b="1" dirty="0" err="1">
                <a:latin typeface="+mj-lt"/>
              </a:rPr>
              <a:t>Вплив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нерелевантної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інформації</a:t>
            </a:r>
            <a:endParaRPr lang="ru-RU" altLang="ru-RU" sz="1800" b="1" dirty="0">
              <a:latin typeface="+mj-lt"/>
            </a:endParaRP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ru-RU" altLang="ru-RU" sz="1800" b="1" dirty="0" err="1">
                <a:latin typeface="+mj-lt"/>
              </a:rPr>
              <a:t>Невідповідності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логіки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граничних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витрат</a:t>
            </a:r>
            <a:r>
              <a:rPr lang="ru-RU" altLang="ru-RU" sz="1800" b="1" dirty="0">
                <a:latin typeface="+mj-lt"/>
              </a:rPr>
              <a:t>, </a:t>
            </a:r>
            <a:r>
              <a:rPr lang="ru-RU" altLang="ru-RU" sz="1800" b="1" dirty="0" err="1">
                <a:latin typeface="+mj-lt"/>
              </a:rPr>
              <a:t>вигод</a:t>
            </a:r>
            <a:r>
              <a:rPr lang="ru-RU" altLang="ru-RU" sz="1800" b="1" dirty="0">
                <a:latin typeface="+mj-lt"/>
              </a:rPr>
              <a:t> і т.п.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ru-RU" altLang="ru-RU" sz="1800" b="1" dirty="0" err="1">
                <a:latin typeface="+mj-lt"/>
              </a:rPr>
              <a:t>Фіксовані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витрати</a:t>
            </a:r>
            <a:endParaRPr lang="ru-RU" altLang="ru-RU" sz="1800" b="1" dirty="0">
              <a:latin typeface="+mj-lt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ru-RU" altLang="ru-RU" sz="1800" b="1" dirty="0"/>
          </a:p>
        </p:txBody>
      </p:sp>
      <p:pic>
        <p:nvPicPr>
          <p:cNvPr id="6146" name="Picture 2" descr="C:\Users\Жанна\Desktop\Без названия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77072"/>
            <a:ext cx="4680520" cy="209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09414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203848" y="1813211"/>
            <a:ext cx="4752528" cy="4473344"/>
          </a:xfrm>
        </p:spPr>
        <p:txBody>
          <a:bodyPr/>
          <a:lstStyle/>
          <a:p>
            <a:pPr marL="0" indent="0" algn="ctr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ru-RU" alt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ru-RU" altLang="ru-RU" sz="1800" b="1" dirty="0" err="1">
                <a:latin typeface="+mj-lt"/>
              </a:rPr>
              <a:t>Зміщеність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суджень</a:t>
            </a:r>
            <a:r>
              <a:rPr lang="ru-RU" altLang="ru-RU" sz="1800" b="1" dirty="0">
                <a:latin typeface="+mj-lt"/>
              </a:rPr>
              <a:t> і </a:t>
            </a:r>
            <a:r>
              <a:rPr lang="ru-RU" altLang="ru-RU" sz="1800" b="1" dirty="0" err="1">
                <a:latin typeface="+mj-lt"/>
              </a:rPr>
              <a:t>евристики</a:t>
            </a:r>
            <a:endParaRPr lang="ru-RU" altLang="ru-RU" sz="1800" b="1" dirty="0">
              <a:latin typeface="+mj-lt"/>
            </a:endParaRP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ru-RU" altLang="ru-RU" sz="1800" b="1" dirty="0" err="1">
                <a:latin typeface="+mj-lt"/>
              </a:rPr>
              <a:t>Ілюзії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управління</a:t>
            </a:r>
            <a:endParaRPr lang="ru-RU" altLang="ru-RU" sz="1800" b="1" dirty="0">
              <a:latin typeface="+mj-lt"/>
            </a:endParaRP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ru-RU" altLang="ru-RU" sz="1800" b="1" dirty="0" err="1">
                <a:latin typeface="+mj-lt"/>
              </a:rPr>
              <a:t>Ефект</a:t>
            </a:r>
            <a:r>
              <a:rPr lang="ru-RU" altLang="ru-RU" sz="1800" b="1" dirty="0">
                <a:latin typeface="+mj-lt"/>
              </a:rPr>
              <a:t> початкового стану і </a:t>
            </a:r>
            <a:r>
              <a:rPr lang="ru-RU" altLang="ru-RU" sz="1800" b="1" dirty="0" err="1">
                <a:latin typeface="+mj-lt"/>
              </a:rPr>
              <a:t>впливу</a:t>
            </a:r>
            <a:r>
              <a:rPr lang="ru-RU" altLang="ru-RU" sz="1800" b="1" dirty="0">
                <a:latin typeface="+mj-lt"/>
              </a:rPr>
              <a:t>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ru-RU" altLang="ru-RU" sz="1800" b="1" dirty="0">
                <a:latin typeface="+mj-lt"/>
              </a:rPr>
              <a:t>      статус-кво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ru-RU" altLang="ru-RU" sz="1800" b="1" dirty="0">
                <a:latin typeface="+mj-lt"/>
              </a:rPr>
              <a:t>Феномен </a:t>
            </a:r>
            <a:r>
              <a:rPr lang="ru-RU" altLang="ru-RU" sz="1800" b="1" dirty="0" err="1">
                <a:latin typeface="+mj-lt"/>
              </a:rPr>
              <a:t>реверсивних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переваг</a:t>
            </a:r>
            <a:endParaRPr lang="ru-RU" altLang="ru-RU" sz="1800" b="1" dirty="0">
              <a:latin typeface="+mj-lt"/>
            </a:endParaRP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ru-RU" altLang="ru-RU" sz="1800" b="1" dirty="0" err="1">
                <a:latin typeface="+mj-lt"/>
              </a:rPr>
              <a:t>Ефекти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залежності</a:t>
            </a:r>
            <a:r>
              <a:rPr lang="ru-RU" altLang="ru-RU" sz="1800" b="1" dirty="0">
                <a:latin typeface="+mj-lt"/>
              </a:rPr>
              <a:t> </a:t>
            </a:r>
            <a:r>
              <a:rPr lang="ru-RU" altLang="ru-RU" sz="1800" b="1" dirty="0" err="1">
                <a:latin typeface="+mj-lt"/>
              </a:rPr>
              <a:t>від</a:t>
            </a:r>
            <a:r>
              <a:rPr lang="ru-RU" altLang="ru-RU" sz="1800" b="1" dirty="0">
                <a:latin typeface="+mj-lt"/>
              </a:rPr>
              <a:t> контексту (</a:t>
            </a:r>
            <a:r>
              <a:rPr lang="ru-RU" altLang="ru-RU" sz="1800" b="1" dirty="0" err="1">
                <a:latin typeface="+mj-lt"/>
              </a:rPr>
              <a:t>фреймінг-ефект</a:t>
            </a:r>
            <a:r>
              <a:rPr lang="ru-RU" altLang="ru-RU" sz="1800" b="1" dirty="0">
                <a:latin typeface="+mj-lt"/>
              </a:rPr>
              <a:t>)</a:t>
            </a:r>
          </a:p>
        </p:txBody>
      </p:sp>
      <p:pic>
        <p:nvPicPr>
          <p:cNvPr id="7170" name="Picture 2" descr="C:\Users\Жанна\Desktop\psih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13226"/>
            <a:ext cx="2232248" cy="234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710928"/>
            <a:ext cx="691276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Clr>
                <a:srgbClr val="AA2B1E"/>
              </a:buClr>
              <a:buSzPct val="85000"/>
              <a:defRPr/>
            </a:pPr>
            <a:r>
              <a:rPr lang="ru-RU" altLang="ru-RU" sz="2400" b="1" i="1" dirty="0">
                <a:solidFill>
                  <a:prstClr val="black"/>
                </a:solidFill>
                <a:latin typeface="Constantia"/>
              </a:rPr>
              <a:t>Тема 1.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buClr>
                <a:srgbClr val="AA2B1E"/>
              </a:buClr>
              <a:buSzPct val="85000"/>
              <a:defRPr/>
            </a:pPr>
            <a:endParaRPr lang="ru-RU" altLang="ru-RU" sz="2400" b="1" i="1" dirty="0">
              <a:solidFill>
                <a:prstClr val="black"/>
              </a:solidFill>
              <a:latin typeface="Constantia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buClr>
                <a:srgbClr val="AA2B1E"/>
              </a:buClr>
              <a:buSzPct val="85000"/>
              <a:defRPr/>
            </a:pP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Кордон </a:t>
            </a:r>
            <a:r>
              <a:rPr lang="ru-RU" alt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між</a:t>
            </a: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 </a:t>
            </a:r>
            <a:r>
              <a:rPr lang="ru-RU" alt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економікою</a:t>
            </a: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 і </a:t>
            </a:r>
            <a:r>
              <a:rPr lang="ru-RU" alt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психологією</a:t>
            </a:r>
            <a:endParaRPr lang="ru-RU" alt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98401152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990</TotalTime>
  <Words>518</Words>
  <Application>Microsoft Office PowerPoint</Application>
  <PresentationFormat>Экран (4:3)</PresentationFormat>
  <Paragraphs>144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Brush Script MT</vt:lpstr>
      <vt:lpstr>Calibri</vt:lpstr>
      <vt:lpstr>Constantia</vt:lpstr>
      <vt:lpstr>Times New Roman</vt:lpstr>
      <vt:lpstr>Тема Office</vt:lpstr>
      <vt:lpstr>Поведінкова економіка</vt:lpstr>
      <vt:lpstr>Презентация PowerPoint</vt:lpstr>
      <vt:lpstr>Презентация PowerPoint</vt:lpstr>
      <vt:lpstr>Поведінкова економіка</vt:lpstr>
      <vt:lpstr>«Поведінкова економіка» – навчальна дисципліна, що вивчає: </vt:lpstr>
      <vt:lpstr>Презентация PowerPoint</vt:lpstr>
      <vt:lpstr>Основні завдання: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Поведінкова економіка</dc:title>
  <dc:creator>Жанна</dc:creator>
  <cp:lastModifiedBy>Черная Марина Николаевна</cp:lastModifiedBy>
  <cp:revision>36</cp:revision>
  <dcterms:created xsi:type="dcterms:W3CDTF">2019-02-24T16:39:53Z</dcterms:created>
  <dcterms:modified xsi:type="dcterms:W3CDTF">2020-02-10T10:56:36Z</dcterms:modified>
</cp:coreProperties>
</file>