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60" r:id="rId7"/>
    <p:sldId id="263" r:id="rId8"/>
    <p:sldId id="265" r:id="rId9"/>
    <p:sldId id="264" r:id="rId10"/>
    <p:sldId id="25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6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7252" y="2004164"/>
            <a:ext cx="9966302" cy="1803748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Етапи створення хореографічного колективу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63013" y="462847"/>
            <a:ext cx="5677276" cy="464080"/>
          </a:xfrm>
        </p:spPr>
        <p:txBody>
          <a:bodyPr/>
          <a:lstStyle/>
          <a:p>
            <a:pPr algn="r"/>
            <a:r>
              <a:rPr lang="uk-UA" dirty="0" smtClean="0"/>
              <a:t>Робота з дитячим хореографічним колективом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93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6066" y="635578"/>
            <a:ext cx="10089171" cy="828909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Етапи створення хореографічного колективу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6066" y="1757817"/>
            <a:ext cx="9435774" cy="4668033"/>
          </a:xfrm>
        </p:spPr>
        <p:txBody>
          <a:bodyPr>
            <a:normAutofit lnSpcReduction="10000"/>
          </a:bodyPr>
          <a:lstStyle/>
          <a:p>
            <a:pPr lvl="0">
              <a:spcBef>
                <a:spcPts val="1800"/>
              </a:spcBef>
              <a:buFont typeface="+mj-lt"/>
              <a:buAutoNum type="arabicPeriod"/>
            </a:pPr>
            <a:r>
              <a:rPr lang="uk-UA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форми власності колективу (державна, приватна, громадська);</a:t>
            </a:r>
            <a:endParaRPr lang="en-US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1800"/>
              </a:spcBef>
              <a:buFont typeface="+mj-lt"/>
              <a:buAutoNum type="arabicPeriod"/>
            </a:pPr>
            <a:r>
              <a:rPr lang="uk-UA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 танцювальної зали;</a:t>
            </a:r>
            <a:endParaRPr lang="en-US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1800"/>
              </a:spcBef>
              <a:buFont typeface="+mj-lt"/>
              <a:buAutoNum type="arabicPeriod"/>
            </a:pPr>
            <a:r>
              <a:rPr lang="uk-UA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 навчальної документації (план роботи, програма, календарно-тематичний план, журнал…);</a:t>
            </a:r>
            <a:endParaRPr lang="en-US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1800"/>
              </a:spcBef>
              <a:buFont typeface="+mj-lt"/>
              <a:buAutoNum type="arabicPeriod"/>
            </a:pPr>
            <a:r>
              <a:rPr lang="uk-UA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набору дітей;</a:t>
            </a:r>
            <a:endParaRPr lang="en-US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1800"/>
              </a:spcBef>
              <a:buFont typeface="+mj-lt"/>
              <a:buAutoNum type="arabicPeriod"/>
            </a:pPr>
            <a:r>
              <a:rPr lang="uk-UA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 організаційних(батьківських) зборів; </a:t>
            </a:r>
            <a:endParaRPr lang="en-US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1800"/>
              </a:spcBef>
              <a:buFont typeface="+mj-lt"/>
              <a:buAutoNum type="arabicPeriod"/>
            </a:pPr>
            <a:r>
              <a:rPr lang="uk-UA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 першого заняття.</a:t>
            </a:r>
            <a:endParaRPr lang="en-US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5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766" y="586532"/>
            <a:ext cx="6400763" cy="691123"/>
          </a:xfrm>
        </p:spPr>
        <p:txBody>
          <a:bodyPr/>
          <a:lstStyle/>
          <a:p>
            <a:r>
              <a:rPr lang="uk-UA" b="1" dirty="0" smtClean="0"/>
              <a:t>Хореографічний колектив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63847" y="716568"/>
            <a:ext cx="5060515" cy="1372696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- група об’єднаних загальними цілями і задачами людей, що досягли в процесі спільної танцювальної̈ діяльності високого рівня розвитку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05425" y="1978968"/>
            <a:ext cx="115865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Newton7C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en-US" sz="2400" dirty="0" err="1">
                <a:latin typeface="Newton7C"/>
                <a:ea typeface="Calibri" panose="020F0502020204030204" pitchFamily="34" charset="0"/>
                <a:cs typeface="Times New Roman" panose="02020603050405020304" pitchFamily="18" charset="0"/>
              </a:rPr>
              <a:t>хореографічному</a:t>
            </a:r>
            <a:r>
              <a:rPr lang="en-US" sz="2400" dirty="0">
                <a:latin typeface="Newton7C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ewton7C"/>
                <a:ea typeface="Calibri" panose="020F0502020204030204" pitchFamily="34" charset="0"/>
                <a:cs typeface="Times New Roman" panose="02020603050405020304" pitchFamily="18" charset="0"/>
              </a:rPr>
              <a:t>колективі</a:t>
            </a:r>
            <a:r>
              <a:rPr lang="en-US" sz="2400" dirty="0">
                <a:latin typeface="Newton7C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ewton7C"/>
                <a:ea typeface="Calibri" panose="020F0502020204030204" pitchFamily="34" charset="0"/>
                <a:cs typeface="Times New Roman" panose="02020603050405020304" pitchFamily="18" charset="0"/>
              </a:rPr>
              <a:t>формується</a:t>
            </a:r>
            <a:r>
              <a:rPr lang="en-US" sz="2400" dirty="0">
                <a:latin typeface="Newton7C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Newton7C"/>
                <a:ea typeface="Calibri" panose="020F0502020204030204" pitchFamily="34" charset="0"/>
                <a:cs typeface="Times New Roman" panose="02020603050405020304" pitchFamily="18" charset="0"/>
              </a:rPr>
              <a:t>особливи</a:t>
            </a:r>
            <a:r>
              <a:rPr lang="uk-UA" sz="2400" dirty="0" smtClean="0">
                <a:latin typeface="Newton7C"/>
                <a:ea typeface="Calibri" panose="020F0502020204030204" pitchFamily="34" charset="0"/>
                <a:cs typeface="Times New Roman" panose="02020603050405020304" pitchFamily="18" charset="0"/>
              </a:rPr>
              <a:t>й </a:t>
            </a:r>
            <a:r>
              <a:rPr lang="en-US" sz="2400" dirty="0" err="1" smtClean="0">
                <a:latin typeface="Newton7C"/>
                <a:ea typeface="Calibri" panose="020F0502020204030204" pitchFamily="34" charset="0"/>
                <a:cs typeface="Times New Roman" panose="02020603050405020304" pitchFamily="18" charset="0"/>
              </a:rPr>
              <a:t>тип</a:t>
            </a:r>
            <a:r>
              <a:rPr lang="en-US" sz="2400" dirty="0" smtClean="0">
                <a:latin typeface="Newton7C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ewton7C"/>
                <a:ea typeface="Calibri" panose="020F0502020204030204" pitchFamily="34" charset="0"/>
                <a:cs typeface="Times New Roman" panose="02020603050405020304" pitchFamily="18" charset="0"/>
              </a:rPr>
              <a:t>міжособистісних</a:t>
            </a:r>
            <a:r>
              <a:rPr lang="en-US" sz="2400" dirty="0">
                <a:latin typeface="Newton7C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ewton7C"/>
                <a:ea typeface="Calibri" panose="020F0502020204030204" pitchFamily="34" charset="0"/>
                <a:cs typeface="Times New Roman" panose="02020603050405020304" pitchFamily="18" charset="0"/>
              </a:rPr>
              <a:t>відносин</a:t>
            </a:r>
            <a:r>
              <a:rPr lang="en-US" sz="2400" dirty="0">
                <a:latin typeface="Newton7C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Newton7C"/>
                <a:ea typeface="Calibri" panose="020F0502020204030204" pitchFamily="34" charset="0"/>
                <a:cs typeface="Times New Roman" panose="02020603050405020304" pitchFamily="18" charset="0"/>
              </a:rPr>
              <a:t>для</a:t>
            </a:r>
            <a:r>
              <a:rPr lang="en-US" sz="2400" dirty="0">
                <a:latin typeface="Newton7C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ewton7C"/>
                <a:ea typeface="Calibri" panose="020F0502020204030204" pitchFamily="34" charset="0"/>
                <a:cs typeface="Times New Roman" panose="02020603050405020304" pitchFamily="18" charset="0"/>
              </a:rPr>
              <a:t>яких</a:t>
            </a:r>
            <a:r>
              <a:rPr lang="en-US" sz="2400" dirty="0">
                <a:latin typeface="Newton7C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Newton7C"/>
                <a:ea typeface="Calibri" panose="020F0502020204030204" pitchFamily="34" charset="0"/>
                <a:cs typeface="Times New Roman" panose="02020603050405020304" pitchFamily="18" charset="0"/>
              </a:rPr>
              <a:t>характерні</a:t>
            </a:r>
            <a:r>
              <a:rPr lang="en-US" dirty="0">
                <a:latin typeface="Newton7C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44877" y="2790577"/>
            <a:ext cx="1001664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ru-RU" sz="2400" dirty="0" err="1" smtClean="0"/>
              <a:t>висока</a:t>
            </a:r>
            <a:r>
              <a:rPr lang="ru-RU" sz="2400" dirty="0" smtClean="0"/>
              <a:t> </a:t>
            </a:r>
            <a:r>
              <a:rPr lang="ru-RU" sz="2400" dirty="0" err="1"/>
              <a:t>згуртованість</a:t>
            </a:r>
            <a:r>
              <a:rPr lang="ru-RU" sz="2400" dirty="0"/>
              <a:t>; </a:t>
            </a:r>
            <a:endParaRPr lang="ru-RU" sz="2400" dirty="0" smtClean="0"/>
          </a:p>
          <a:p>
            <a:pPr marL="342900" indent="-342900">
              <a:buAutoNum type="arabicParenR"/>
            </a:pPr>
            <a:r>
              <a:rPr lang="ru-RU" sz="2400" dirty="0" err="1" smtClean="0"/>
              <a:t>колективістське</a:t>
            </a:r>
            <a:r>
              <a:rPr lang="ru-RU" sz="2400" dirty="0" smtClean="0"/>
              <a:t> </a:t>
            </a:r>
            <a:r>
              <a:rPr lang="ru-RU" sz="2400" dirty="0" err="1"/>
              <a:t>самовизначення</a:t>
            </a:r>
            <a:r>
              <a:rPr lang="ru-RU" sz="2400" dirty="0"/>
              <a:t>; </a:t>
            </a:r>
            <a:endParaRPr lang="ru-RU" sz="2400" dirty="0" smtClean="0"/>
          </a:p>
          <a:p>
            <a:pPr marL="342900" indent="-342900">
              <a:buAutoNum type="arabicParenR"/>
            </a:pPr>
            <a:r>
              <a:rPr lang="ru-RU" sz="2400" dirty="0" err="1" smtClean="0"/>
              <a:t>колективістська</a:t>
            </a:r>
            <a:r>
              <a:rPr lang="ru-RU" sz="2400" dirty="0" smtClean="0"/>
              <a:t> </a:t>
            </a:r>
            <a:r>
              <a:rPr lang="ru-RU" sz="2400" dirty="0" err="1"/>
              <a:t>ідентифікація</a:t>
            </a:r>
            <a:r>
              <a:rPr lang="ru-RU" sz="2400" dirty="0"/>
              <a:t>; </a:t>
            </a:r>
            <a:endParaRPr lang="ru-RU" sz="2400" dirty="0" smtClean="0"/>
          </a:p>
          <a:p>
            <a:pPr marL="342900" indent="-342900">
              <a:buAutoNum type="arabicParenR"/>
            </a:pPr>
            <a:r>
              <a:rPr lang="ru-RU" sz="2400" dirty="0" err="1" smtClean="0"/>
              <a:t>соціально</a:t>
            </a:r>
            <a:r>
              <a:rPr lang="ru-RU" sz="2400" dirty="0" smtClean="0"/>
              <a:t> </a:t>
            </a:r>
            <a:r>
              <a:rPr lang="ru-RU" sz="2400" dirty="0" err="1"/>
              <a:t>важливии</a:t>
            </a:r>
            <a:r>
              <a:rPr lang="ru-RU" sz="2400" dirty="0"/>
              <a:t>̆ характер </a:t>
            </a:r>
            <a:r>
              <a:rPr lang="ru-RU" sz="2400" dirty="0" err="1"/>
              <a:t>мотиваціі</a:t>
            </a:r>
            <a:r>
              <a:rPr lang="ru-RU" sz="2400" dirty="0"/>
              <a:t>̈ </a:t>
            </a:r>
            <a:r>
              <a:rPr lang="ru-RU" sz="2400" dirty="0" err="1"/>
              <a:t>міжособистісних</a:t>
            </a:r>
            <a:r>
              <a:rPr lang="ru-RU" sz="2400" dirty="0"/>
              <a:t> </a:t>
            </a:r>
            <a:r>
              <a:rPr lang="ru-RU" sz="2400" dirty="0" err="1"/>
              <a:t>виборів</a:t>
            </a:r>
            <a:r>
              <a:rPr lang="ru-RU" sz="2400" dirty="0"/>
              <a:t>; </a:t>
            </a:r>
            <a:endParaRPr lang="ru-RU" sz="2400" dirty="0" smtClean="0"/>
          </a:p>
          <a:p>
            <a:pPr marL="342900" indent="-342900">
              <a:buAutoNum type="arabicParenR"/>
            </a:pPr>
            <a:r>
              <a:rPr lang="ru-RU" sz="2400" dirty="0" smtClean="0"/>
              <a:t> </a:t>
            </a:r>
            <a:r>
              <a:rPr lang="ru-RU" sz="2400" dirty="0" err="1"/>
              <a:t>висока</a:t>
            </a:r>
            <a:r>
              <a:rPr lang="ru-RU" sz="2400" dirty="0"/>
              <a:t> </a:t>
            </a:r>
            <a:r>
              <a:rPr lang="ru-RU" sz="2400" dirty="0" err="1"/>
              <a:t>референтність</a:t>
            </a:r>
            <a:r>
              <a:rPr lang="ru-RU" sz="2400" dirty="0"/>
              <a:t> </a:t>
            </a:r>
            <a:r>
              <a:rPr lang="ru-RU" sz="2400" dirty="0" err="1"/>
              <a:t>членів</a:t>
            </a:r>
            <a:r>
              <a:rPr lang="ru-RU" sz="2400" dirty="0"/>
              <a:t> </a:t>
            </a:r>
            <a:r>
              <a:rPr lang="ru-RU" sz="2400" dirty="0" err="1"/>
              <a:t>колективу</a:t>
            </a:r>
            <a:r>
              <a:rPr lang="ru-RU" sz="2400" dirty="0"/>
              <a:t> у </a:t>
            </a:r>
            <a:r>
              <a:rPr lang="ru-RU" sz="2400" dirty="0" err="1"/>
              <a:t>ставленні</a:t>
            </a:r>
            <a:r>
              <a:rPr lang="ru-RU" sz="2400" dirty="0"/>
              <a:t> один до одного</a:t>
            </a:r>
            <a:r>
              <a:rPr lang="ru-RU" sz="2400" dirty="0" smtClean="0"/>
              <a:t>;</a:t>
            </a:r>
          </a:p>
          <a:p>
            <a:pPr marL="342900" indent="-342900">
              <a:buAutoNum type="arabicParenR"/>
            </a:pPr>
            <a:r>
              <a:rPr lang="ru-RU" sz="2400" dirty="0" smtClean="0"/>
              <a:t> </a:t>
            </a:r>
            <a:r>
              <a:rPr lang="ru-RU" sz="2400" dirty="0" err="1" smtClean="0"/>
              <a:t>об’єктивність</a:t>
            </a:r>
            <a:r>
              <a:rPr lang="ru-RU" sz="2400" dirty="0" smtClean="0"/>
              <a:t> </a:t>
            </a:r>
            <a:r>
              <a:rPr lang="ru-RU" sz="2400" dirty="0"/>
              <a:t>у </a:t>
            </a:r>
            <a:r>
              <a:rPr lang="ru-RU" sz="2400" dirty="0" err="1"/>
              <a:t>покладанні</a:t>
            </a:r>
            <a:r>
              <a:rPr lang="ru-RU" sz="2400" dirty="0"/>
              <a:t> й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прийнятті</a:t>
            </a:r>
            <a:r>
              <a:rPr lang="ru-RU" sz="2400" dirty="0" smtClean="0"/>
              <a:t> </a:t>
            </a:r>
            <a:r>
              <a:rPr lang="ru-RU" sz="2400" dirty="0" err="1"/>
              <a:t>відповідальності</a:t>
            </a:r>
            <a:r>
              <a:rPr lang="ru-RU" sz="2400" dirty="0"/>
              <a:t> за </a:t>
            </a:r>
            <a:r>
              <a:rPr lang="ru-RU" sz="2400" dirty="0" err="1"/>
              <a:t>результати</a:t>
            </a:r>
            <a:r>
              <a:rPr lang="ru-RU" sz="2400" dirty="0"/>
              <a:t> </a:t>
            </a:r>
            <a:r>
              <a:rPr lang="ru-RU" sz="2400" dirty="0" err="1"/>
              <a:t>спільноі</a:t>
            </a:r>
            <a:r>
              <a:rPr lang="ru-RU" sz="2400" dirty="0"/>
              <a:t>̈ </a:t>
            </a:r>
            <a:r>
              <a:rPr lang="ru-RU" sz="2400" dirty="0" err="1"/>
              <a:t>танцювальноі</a:t>
            </a:r>
            <a:r>
              <a:rPr lang="ru-RU" sz="2400" dirty="0"/>
              <a:t>̈ </a:t>
            </a:r>
            <a:r>
              <a:rPr lang="ru-RU" sz="2400" dirty="0" err="1"/>
              <a:t>діяльності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412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3850" y="674214"/>
            <a:ext cx="8911687" cy="766279"/>
          </a:xfrm>
        </p:spPr>
        <p:txBody>
          <a:bodyPr/>
          <a:lstStyle/>
          <a:p>
            <a:r>
              <a:rPr lang="uk-UA" b="1" dirty="0" smtClean="0"/>
              <a:t>В</a:t>
            </a:r>
            <a:r>
              <a:rPr lang="en-US" b="1" dirty="0" err="1" smtClean="0"/>
              <a:t>иди</a:t>
            </a:r>
            <a:r>
              <a:rPr lang="en-US" b="1" dirty="0" smtClean="0"/>
              <a:t> </a:t>
            </a:r>
            <a:r>
              <a:rPr lang="en-US" b="1" dirty="0" err="1"/>
              <a:t>хореографі</a:t>
            </a:r>
            <a:r>
              <a:rPr lang="uk-UA" b="1" dirty="0" err="1"/>
              <a:t>чних</a:t>
            </a:r>
            <a:r>
              <a:rPr lang="uk-UA" b="1" dirty="0"/>
              <a:t> колективів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6792" y="1440493"/>
            <a:ext cx="10087129" cy="5235880"/>
          </a:xfrm>
        </p:spPr>
        <p:txBody>
          <a:bodyPr>
            <a:noAutofit/>
          </a:bodyPr>
          <a:lstStyle/>
          <a:p>
            <a:pPr>
              <a:spcBef>
                <a:spcPts val="2400"/>
              </a:spcBef>
            </a:pP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класичний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2400"/>
              </a:spcBef>
            </a:pP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історико-побутови</a:t>
            </a: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</a:p>
          <a:p>
            <a:pPr>
              <a:spcBef>
                <a:spcPts val="2400"/>
              </a:spcBef>
            </a:pP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народни</a:t>
            </a: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</a:p>
          <a:p>
            <a:pPr>
              <a:spcBef>
                <a:spcPts val="2400"/>
              </a:spcBef>
            </a:pP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народно-сценічни</a:t>
            </a: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</a:p>
          <a:p>
            <a:pPr>
              <a:spcBef>
                <a:spcPts val="2400"/>
              </a:spcBef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б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альни</a:t>
            </a: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естрадни</a:t>
            </a: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бальни</a:t>
            </a: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спортивни</a:t>
            </a: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бальни</a:t>
            </a: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танець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endParaRPr lang="uk-UA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2400"/>
              </a:spcBef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с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учасни</a:t>
            </a: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танець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50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6207" y="649869"/>
            <a:ext cx="8911687" cy="778804"/>
          </a:xfrm>
        </p:spPr>
        <p:txBody>
          <a:bodyPr/>
          <a:lstStyle/>
          <a:p>
            <a:r>
              <a:rPr lang="uk-UA" b="1" dirty="0" smtClean="0"/>
              <a:t>Колектив буває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1562" y="1632558"/>
            <a:ext cx="10302113" cy="3803737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uk-UA" sz="2800" b="1" dirty="0">
                <a:solidFill>
                  <a:schemeClr val="accent2">
                    <a:lumMod val="75000"/>
                  </a:schemeClr>
                </a:solidFill>
              </a:rPr>
              <a:t>Аматорським</a:t>
            </a:r>
            <a:r>
              <a:rPr lang="uk-UA" sz="3300" dirty="0"/>
              <a:t> </a:t>
            </a:r>
            <a:r>
              <a:rPr lang="uk-UA" sz="2100" dirty="0"/>
              <a:t>(Дитячий, юнацький дорослий, змішаний </a:t>
            </a:r>
            <a:r>
              <a:rPr lang="uk-UA" sz="2100" dirty="0" smtClean="0"/>
              <a:t>)</a:t>
            </a:r>
          </a:p>
          <a:p>
            <a:pPr marL="0" indent="0" algn="just">
              <a:buNone/>
            </a:pPr>
            <a:r>
              <a:rPr lang="uk-UA" sz="33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3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Аматорськии</a:t>
            </a:r>
            <a:r>
              <a:rPr lang="uk-UA" sz="33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 </a:t>
            </a:r>
            <a:r>
              <a:rPr lang="en-US" sz="33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хореографічни</a:t>
            </a:r>
            <a:r>
              <a:rPr lang="uk-UA" sz="33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 </a:t>
            </a:r>
            <a:r>
              <a:rPr lang="en-US" sz="33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</a:t>
            </a:r>
            <a:r>
              <a:rPr lang="en-US" sz="33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en-US" sz="3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</a:t>
            </a:r>
            <a:r>
              <a:rPr lang="en-US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керованою</a:t>
            </a:r>
            <a:r>
              <a:rPr lang="en-US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системою</a:t>
            </a:r>
            <a:r>
              <a:rPr lang="en-US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en-US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функціонує</a:t>
            </a:r>
            <a:r>
              <a:rPr lang="en-US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3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en-US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вільного</a:t>
            </a:r>
            <a:r>
              <a:rPr lang="en-US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часу</a:t>
            </a:r>
            <a:r>
              <a:rPr lang="en-US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</a:t>
            </a:r>
            <a:r>
              <a:rPr lang="uk-UA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 </a:t>
            </a:r>
            <a:r>
              <a:rPr lang="en-US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en-US" sz="3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метою</a:t>
            </a:r>
            <a:r>
              <a:rPr lang="en-US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en-US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en-US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шляхом</a:t>
            </a:r>
            <a:r>
              <a:rPr lang="en-US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</a:t>
            </a:r>
            <a:r>
              <a:rPr lang="en-US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en-US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en-US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активноі</a:t>
            </a:r>
            <a:r>
              <a:rPr lang="en-US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en-US" sz="3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творчоі</a:t>
            </a:r>
            <a:r>
              <a:rPr lang="en-US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uk-UA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</a:t>
            </a:r>
            <a:r>
              <a:rPr lang="en-US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en-US" sz="3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en-US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хореографічного</a:t>
            </a:r>
            <a:r>
              <a:rPr lang="en-US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noProof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мистецтва</a:t>
            </a:r>
            <a:r>
              <a:rPr lang="en-US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uk-UA" sz="2800" b="1" dirty="0">
                <a:solidFill>
                  <a:schemeClr val="accent2">
                    <a:lumMod val="75000"/>
                  </a:schemeClr>
                </a:solidFill>
              </a:rPr>
              <a:t>Професійний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uk-UA" sz="33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Професійний </a:t>
            </a:r>
            <a:r>
              <a:rPr lang="uk-UA" sz="3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хореографічний колектив  </a:t>
            </a:r>
            <a:r>
              <a:rPr lang="uk-UA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функціонує в системі професійної діяльності, учасники отримують заробітну плату як результат </a:t>
            </a:r>
            <a:r>
              <a:rPr lang="uk-UA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endParaRPr lang="en-US" sz="3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31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810" y="624110"/>
            <a:ext cx="9876228" cy="728701"/>
          </a:xfrm>
        </p:spPr>
        <p:txBody>
          <a:bodyPr/>
          <a:lstStyle/>
          <a:p>
            <a:r>
              <a:rPr lang="en-US" b="1" dirty="0" err="1" smtClean="0"/>
              <a:t>Дитячи</a:t>
            </a:r>
            <a:r>
              <a:rPr lang="uk-UA" b="1" dirty="0" smtClean="0"/>
              <a:t>й </a:t>
            </a:r>
            <a:r>
              <a:rPr lang="en-US" b="1" dirty="0" err="1" smtClean="0"/>
              <a:t>хореографічни</a:t>
            </a:r>
            <a:r>
              <a:rPr lang="uk-UA" b="1" dirty="0" smtClean="0"/>
              <a:t>й </a:t>
            </a:r>
            <a:r>
              <a:rPr lang="en-US" b="1" dirty="0" err="1" smtClean="0"/>
              <a:t>колектив</a:t>
            </a:r>
            <a:r>
              <a:rPr lang="en-US" b="1" dirty="0" smtClean="0"/>
              <a:t> </a:t>
            </a:r>
            <a:r>
              <a:rPr lang="en-US" b="1" dirty="0"/>
              <a:t>– </a:t>
            </a:r>
            <a:r>
              <a:rPr lang="en-US" dirty="0" err="1"/>
              <a:t>це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9036" y="1628384"/>
            <a:ext cx="10765576" cy="46221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цілісна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педагогічна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яка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своєрідну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структуру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спрямовани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якосте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й,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пов’язаних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сферою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почуттів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моральних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доброзичливість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ність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емпатія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стриманість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справедливість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естетичних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почуття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краси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танцювальних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рухів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музики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художніх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художні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смак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відчуття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композиці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довершеності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хореографічних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творів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хореографічних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вмінь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позашкільни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навчально-виховни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широко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доступна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яка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надає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дітям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юнацтву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додаткову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спрямовану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здобуття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вмінь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хореографічного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мистецтва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творчі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самореалізаці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змістовного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дозвілля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35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7314" y="649867"/>
            <a:ext cx="8911687" cy="853961"/>
          </a:xfrm>
        </p:spPr>
        <p:txBody>
          <a:bodyPr/>
          <a:lstStyle/>
          <a:p>
            <a:r>
              <a:rPr lang="en-US" b="1" dirty="0" err="1" smtClean="0"/>
              <a:t>Функц</a:t>
            </a:r>
            <a:r>
              <a:rPr lang="uk-UA" b="1" dirty="0" err="1" smtClean="0"/>
              <a:t>ії</a:t>
            </a:r>
            <a:r>
              <a:rPr lang="uk-UA" b="1" dirty="0" smtClean="0"/>
              <a:t> </a:t>
            </a:r>
            <a:r>
              <a:rPr lang="en-US" b="1" dirty="0" err="1" smtClean="0"/>
              <a:t>хореографічного</a:t>
            </a:r>
            <a:r>
              <a:rPr lang="en-US" b="1" dirty="0" smtClean="0"/>
              <a:t> </a:t>
            </a:r>
            <a:r>
              <a:rPr lang="en-US" b="1" dirty="0" err="1"/>
              <a:t>мистецтва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7655" y="1306882"/>
            <a:ext cx="10521863" cy="5294334"/>
          </a:xfrm>
        </p:spPr>
        <p:txBody>
          <a:bodyPr>
            <a:noAutofit/>
          </a:bodyPr>
          <a:lstStyle/>
          <a:p>
            <a:pPr lvl="0"/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світоглядна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історичних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теоретичних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аспектів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танцювального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мистецтва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формують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певнии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світогляд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розширюють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ерудиціі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̈); </a:t>
            </a:r>
          </a:p>
          <a:p>
            <a:pPr lvl="0"/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ціннісно-орієнтаційна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танець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самоцінність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формує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людині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цілком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визначені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орієнтаціі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̈); </a:t>
            </a:r>
          </a:p>
          <a:p>
            <a:pPr lvl="0"/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комунікативна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танець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засіб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передачі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людьми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lvl="0"/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естетична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естетичного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смаку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ідеалів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танцювальному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мистецтву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lvl="0"/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трансляціі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̈ (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передачі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історичноі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танцювальноі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одного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покоління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іншому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пізнавальна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гносеологічна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(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концентрація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танцювального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безлічі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поколінь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lvl="0"/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89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1556" y="649868"/>
            <a:ext cx="8911687" cy="853961"/>
          </a:xfrm>
        </p:spPr>
        <p:txBody>
          <a:bodyPr/>
          <a:lstStyle/>
          <a:p>
            <a:r>
              <a:rPr lang="en-US" b="1" dirty="0" err="1" smtClean="0"/>
              <a:t>Функц</a:t>
            </a:r>
            <a:r>
              <a:rPr lang="uk-UA" b="1" dirty="0" err="1" smtClean="0"/>
              <a:t>ії</a:t>
            </a:r>
            <a:r>
              <a:rPr lang="uk-UA" b="1" dirty="0" smtClean="0"/>
              <a:t> </a:t>
            </a:r>
            <a:r>
              <a:rPr lang="en-US" b="1" dirty="0" err="1" smtClean="0"/>
              <a:t>хореографічного</a:t>
            </a:r>
            <a:r>
              <a:rPr lang="en-US" b="1" dirty="0" smtClean="0"/>
              <a:t> </a:t>
            </a:r>
            <a:r>
              <a:rPr lang="en-US" b="1" dirty="0" err="1"/>
              <a:t>мистецтва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0181" y="1369512"/>
            <a:ext cx="10484285" cy="4931080"/>
          </a:xfrm>
        </p:spPr>
        <p:txBody>
          <a:bodyPr>
            <a:noAutofit/>
          </a:bodyPr>
          <a:lstStyle/>
          <a:p>
            <a:pPr lvl="0" algn="just"/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семіотична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знакова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- (у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будь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народного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танцю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символіка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рухів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жестів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костюму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lvl="0" algn="just"/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виховна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морально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здорово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хореографічному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мистецтву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lvl="0" algn="just"/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просвітницька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перегляд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кінофільмів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балетних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вистав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концертів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танцювальних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колективів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світогляду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танцювального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мистецтва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персоналіїв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балетного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театру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lvl="0" algn="just"/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організуюча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танцювального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колективу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учбово-виховного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концертно-конкурсноі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керівником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рекреаційна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евдемонічна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- (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колективного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танцю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формується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щастя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єдності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виникає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інтенсивни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</a:t>
            </a: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йний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обмін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взаємодія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духовно-психологічних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танцюристів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lvl="0" algn="just"/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09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1556" y="624110"/>
            <a:ext cx="8911687" cy="853961"/>
          </a:xfrm>
        </p:spPr>
        <p:txBody>
          <a:bodyPr/>
          <a:lstStyle/>
          <a:p>
            <a:r>
              <a:rPr lang="en-US" b="1" dirty="0" err="1" smtClean="0"/>
              <a:t>Функц</a:t>
            </a:r>
            <a:r>
              <a:rPr lang="uk-UA" b="1" dirty="0" err="1" smtClean="0"/>
              <a:t>ії</a:t>
            </a:r>
            <a:r>
              <a:rPr lang="uk-UA" b="1" dirty="0" smtClean="0"/>
              <a:t> </a:t>
            </a:r>
            <a:r>
              <a:rPr lang="en-US" b="1" dirty="0" err="1" smtClean="0"/>
              <a:t>хореографічного</a:t>
            </a:r>
            <a:r>
              <a:rPr lang="en-US" b="1" dirty="0" smtClean="0"/>
              <a:t> </a:t>
            </a:r>
            <a:r>
              <a:rPr lang="en-US" b="1" dirty="0" err="1"/>
              <a:t>мистецтва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0077" y="1478071"/>
            <a:ext cx="10634597" cy="4442565"/>
          </a:xfrm>
        </p:spPr>
        <p:txBody>
          <a:bodyPr>
            <a:noAutofit/>
          </a:bodyPr>
          <a:lstStyle/>
          <a:p>
            <a:pPr lvl="0" algn="just"/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гедоністична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танець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приносить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lvl="0" algn="just"/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експресивна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танець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самовираження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змагальнии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танці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lvl="0" algn="just"/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катарсична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танець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засіб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емоційноі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фізичноі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розрядки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очищення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душі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тіла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lvl="0"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итуальна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культова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- (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сакральним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1-ша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символічна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lvl="0" algn="just"/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художньо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відображаючи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дійсність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танець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передає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сучасне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розуміння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lvl="0" algn="just"/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лікувальна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засіб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психічного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фізичного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танцтерапіі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̈) </a:t>
            </a:r>
          </a:p>
          <a:p>
            <a:pPr marL="0" lvl="0" indent="0" algn="just">
              <a:buNone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17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4146" y="674214"/>
            <a:ext cx="10835011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Психолого-педагогічні функції хореографічного </a:t>
            </a:r>
            <a:r>
              <a:rPr lang="uk-UA" b="1" dirty="0" smtClean="0"/>
              <a:t>колективу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63952" y="2070970"/>
            <a:ext cx="8915400" cy="3777622"/>
          </a:xfrm>
        </p:spPr>
        <p:txBody>
          <a:bodyPr/>
          <a:lstStyle/>
          <a:p>
            <a:pPr lvl="0"/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освітня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(навчальна)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розвивальна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виховна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гедоністична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пропагандиська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85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137</TotalTime>
  <Words>510</Words>
  <Application>Microsoft Office PowerPoint</Application>
  <PresentationFormat>Широкоэкранный</PresentationFormat>
  <Paragraphs>61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Newton7C</vt:lpstr>
      <vt:lpstr>Times New Roman</vt:lpstr>
      <vt:lpstr>Wingdings 3</vt:lpstr>
      <vt:lpstr>Легкий дым</vt:lpstr>
      <vt:lpstr>Етапи створення хореографічного колективу</vt:lpstr>
      <vt:lpstr>Хореографічний колектив </vt:lpstr>
      <vt:lpstr>Види хореографічних колективів</vt:lpstr>
      <vt:lpstr>Колектив буває</vt:lpstr>
      <vt:lpstr>Дитячий хореографічний колектив – це</vt:lpstr>
      <vt:lpstr>Функції хореографічного мистецтва</vt:lpstr>
      <vt:lpstr>Функції хореографічного мистецтва</vt:lpstr>
      <vt:lpstr>Функції хореографічного мистецтва</vt:lpstr>
      <vt:lpstr>Психолого-педагогічні функції хореографічного колективу </vt:lpstr>
      <vt:lpstr>Етапи створення хореографічного колективу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Aleksandr</dc:creator>
  <cp:lastModifiedBy>Aleksandr</cp:lastModifiedBy>
  <cp:revision>9</cp:revision>
  <dcterms:created xsi:type="dcterms:W3CDTF">2023-02-22T08:40:40Z</dcterms:created>
  <dcterms:modified xsi:type="dcterms:W3CDTF">2023-02-22T10:58:23Z</dcterms:modified>
</cp:coreProperties>
</file>