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64" r:id="rId5"/>
    <p:sldId id="276" r:id="rId6"/>
    <p:sldId id="281" r:id="rId7"/>
    <p:sldId id="282" r:id="rId8"/>
    <p:sldId id="283" r:id="rId9"/>
    <p:sldId id="268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1" r:id="rId27"/>
    <p:sldId id="302" r:id="rId28"/>
    <p:sldId id="300" r:id="rId29"/>
    <p:sldId id="303" r:id="rId30"/>
    <p:sldId id="304" r:id="rId31"/>
    <p:sldId id="266" r:id="rId32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howGuides="1">
      <p:cViewPr varScale="1">
        <p:scale>
          <a:sx n="68" d="100"/>
          <a:sy n="68" d="100"/>
        </p:scale>
        <p:origin x="822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07.09.2023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‹№›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6180" y="1498601"/>
            <a:ext cx="7674777" cy="3298825"/>
          </a:xfrm>
        </p:spPr>
        <p:txBody>
          <a:bodyPr rtlCol="0"/>
          <a:lstStyle/>
          <a:p>
            <a:pPr algn="ctr" rtl="0"/>
            <a:r>
              <a:rPr lang="ru-RU" b="1" dirty="0"/>
              <a:t>Робота з текстом в ЗДО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Монологічне мовлення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8108" y="1844824"/>
            <a:ext cx="633670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Форми монологу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13892" y="3789040"/>
            <a:ext cx="396044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самостійна розповідь</a:t>
            </a:r>
          </a:p>
        </p:txBody>
      </p:sp>
      <p:cxnSp>
        <p:nvCxnSpPr>
          <p:cNvPr id="7" name="Прямая со стрелкой 6"/>
          <p:cNvCxnSpPr>
            <a:stCxn id="4" idx="2"/>
          </p:cNvCxnSpPr>
          <p:nvPr/>
        </p:nvCxnSpPr>
        <p:spPr>
          <a:xfrm flipH="1">
            <a:off x="3358108" y="2780928"/>
            <a:ext cx="3168352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958508" y="3789040"/>
            <a:ext cx="396044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переказ</a:t>
            </a:r>
          </a:p>
        </p:txBody>
      </p: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6526460" y="2780928"/>
            <a:ext cx="2376264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4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Усні тексти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Опис</a:t>
            </a:r>
          </a:p>
          <a:p>
            <a:r>
              <a:rPr lang="uk-UA" dirty="0"/>
              <a:t>Повідомлення</a:t>
            </a:r>
          </a:p>
          <a:p>
            <a:r>
              <a:rPr lang="uk-UA" dirty="0"/>
              <a:t>Міркування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0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Опис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114" y="1473200"/>
            <a:ext cx="7239744" cy="542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9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044" y="1639884"/>
            <a:ext cx="6251251" cy="45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Повідомлення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060" y="1628800"/>
            <a:ext cx="705678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8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Міркування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5138" y="1772816"/>
            <a:ext cx="7041695" cy="438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1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Методи навчання монологічного мовлення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Структурно-синтаксична схема</a:t>
            </a:r>
          </a:p>
          <a:p>
            <a:endParaRPr lang="uk-UA" dirty="0"/>
          </a:p>
          <a:p>
            <a:r>
              <a:rPr lang="uk-UA" dirty="0"/>
              <a:t>Командний метод</a:t>
            </a:r>
          </a:p>
          <a:p>
            <a:endParaRPr lang="uk-UA" dirty="0"/>
          </a:p>
          <a:p>
            <a:r>
              <a:rPr lang="uk-UA" dirty="0"/>
              <a:t>Метод моделювання</a:t>
            </a:r>
          </a:p>
        </p:txBody>
      </p:sp>
    </p:spTree>
    <p:extLst>
      <p:ext uri="{BB962C8B-B14F-4D97-AF65-F5344CB8AC3E}">
        <p14:creationId xmlns:p14="http://schemas.microsoft.com/office/powerpoint/2010/main" val="25243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Види занять з монологічного мовлення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За характером мовленнєвих дій</a:t>
            </a:r>
          </a:p>
          <a:p>
            <a:r>
              <a:rPr lang="uk-UA" dirty="0"/>
              <a:t>За використанням наочності</a:t>
            </a:r>
          </a:p>
          <a:p>
            <a:r>
              <a:rPr lang="uk-UA" dirty="0"/>
              <a:t>За домінуючим психічним процесом</a:t>
            </a:r>
          </a:p>
          <a:p>
            <a:r>
              <a:rPr lang="uk-UA" dirty="0"/>
              <a:t>Розповідь по пам'яті</a:t>
            </a:r>
          </a:p>
          <a:p>
            <a:r>
              <a:rPr lang="uk-UA" dirty="0"/>
              <a:t>Творчі розповіді</a:t>
            </a:r>
          </a:p>
        </p:txBody>
      </p:sp>
    </p:spTree>
    <p:extLst>
      <p:ext uri="{BB962C8B-B14F-4D97-AF65-F5344CB8AC3E}">
        <p14:creationId xmlns:p14="http://schemas.microsoft.com/office/powerpoint/2010/main" val="14431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Розповідь за картинами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/>
              <a:t>Критерії використання картин на занятті:</a:t>
            </a:r>
          </a:p>
          <a:p>
            <a:pPr algn="ctr">
              <a:buFontTx/>
              <a:buChar char="-"/>
            </a:pPr>
            <a:r>
              <a:rPr lang="uk-UA" dirty="0"/>
              <a:t>формат;</a:t>
            </a:r>
          </a:p>
          <a:p>
            <a:pPr algn="ctr">
              <a:buFontTx/>
              <a:buChar char="-"/>
            </a:pPr>
            <a:r>
              <a:rPr lang="uk-UA" dirty="0"/>
              <a:t>тематика;</a:t>
            </a:r>
          </a:p>
          <a:p>
            <a:pPr algn="ctr">
              <a:buFontTx/>
              <a:buChar char="-"/>
            </a:pPr>
            <a:r>
              <a:rPr lang="uk-UA" dirty="0"/>
              <a:t>зміст;</a:t>
            </a:r>
          </a:p>
          <a:p>
            <a:pPr algn="ctr">
              <a:buFontTx/>
              <a:buChar char="-"/>
            </a:pPr>
            <a:r>
              <a:rPr lang="uk-UA" dirty="0"/>
              <a:t>характер;</a:t>
            </a:r>
          </a:p>
          <a:p>
            <a:pPr algn="ctr">
              <a:buFontTx/>
              <a:buChar char="-"/>
            </a:pPr>
            <a:r>
              <a:rPr lang="uk-UA" dirty="0"/>
              <a:t> спосіб застосування</a:t>
            </a:r>
          </a:p>
          <a:p>
            <a:pPr algn="ctr">
              <a:buFontTx/>
              <a:buChar char="-"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836" y="80784"/>
            <a:ext cx="9729235" cy="684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/>
              <a:t>ПЛАН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зв</a:t>
            </a:r>
            <a:r>
              <a:rPr lang="en-US" dirty="0"/>
              <a:t>’</a:t>
            </a:r>
            <a:r>
              <a:rPr lang="uk-UA" dirty="0" err="1"/>
              <a:t>язного</a:t>
            </a:r>
            <a:r>
              <a:rPr lang="uk-UA" dirty="0"/>
              <a:t> мовлення</a:t>
            </a:r>
            <a:endParaRPr lang="ru-RU" dirty="0"/>
          </a:p>
          <a:p>
            <a:pPr rtl="0"/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діалогічного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endParaRPr lang="ru-RU" dirty="0"/>
          </a:p>
          <a:p>
            <a:pPr rtl="0"/>
            <a:r>
              <a:rPr lang="ru-RU" dirty="0"/>
              <a:t>Методика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монологічного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endParaRPr lang="ru-RU" dirty="0"/>
          </a:p>
          <a:p>
            <a:pPr rtl="0"/>
            <a:r>
              <a:rPr lang="ru-RU" dirty="0" err="1"/>
              <a:t>Розповідь</a:t>
            </a:r>
            <a:r>
              <a:rPr lang="ru-RU" dirty="0"/>
              <a:t> за картиною</a:t>
            </a:r>
          </a:p>
          <a:p>
            <a:pPr rtl="0"/>
            <a:r>
              <a:rPr lang="ru-RU" dirty="0" err="1"/>
              <a:t>Переказ</a:t>
            </a:r>
            <a:r>
              <a:rPr lang="ru-RU" dirty="0"/>
              <a:t> </a:t>
            </a:r>
            <a:r>
              <a:rPr lang="ru-RU" dirty="0" err="1"/>
              <a:t>літературного</a:t>
            </a:r>
            <a:r>
              <a:rPr lang="ru-RU" dirty="0"/>
              <a:t> </a:t>
            </a:r>
            <a:r>
              <a:rPr lang="ru-RU" dirty="0" err="1"/>
              <a:t>твору</a:t>
            </a:r>
            <a:endParaRPr lang="ru-RU" dirty="0"/>
          </a:p>
          <a:p>
            <a:pPr rtl="0"/>
            <a:r>
              <a:rPr lang="ru-RU" dirty="0" err="1"/>
              <a:t>Розповідь</a:t>
            </a:r>
            <a:r>
              <a:rPr lang="ru-RU" dirty="0"/>
              <a:t> з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884" y="260648"/>
            <a:ext cx="8912616" cy="63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Навчання дітей переказу літературних творів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/>
              <a:t>Вимоги до переказу:</a:t>
            </a:r>
          </a:p>
          <a:p>
            <a:pPr marL="0" indent="0" algn="just">
              <a:buNone/>
            </a:pPr>
            <a:r>
              <a:rPr lang="uk-UA" dirty="0"/>
              <a:t>Чіткість композиції тексту</a:t>
            </a:r>
          </a:p>
          <a:p>
            <a:pPr marL="0" indent="0" algn="just">
              <a:buNone/>
            </a:pPr>
            <a:r>
              <a:rPr lang="uk-UA" dirty="0"/>
              <a:t>Послідовність основних подій</a:t>
            </a:r>
          </a:p>
          <a:p>
            <a:pPr marL="0" indent="0" algn="just">
              <a:buNone/>
            </a:pPr>
            <a:r>
              <a:rPr lang="uk-UA" dirty="0"/>
              <a:t>Динамічність сюжету</a:t>
            </a:r>
          </a:p>
          <a:p>
            <a:pPr marL="0" indent="0" algn="just">
              <a:buNone/>
            </a:pPr>
            <a:r>
              <a:rPr lang="uk-UA" dirty="0"/>
              <a:t>Образність та виразність мовлення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567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Способи організації переказу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Повний переказ</a:t>
            </a:r>
          </a:p>
          <a:p>
            <a:r>
              <a:rPr lang="uk-UA" dirty="0"/>
              <a:t>Переказ за частинами</a:t>
            </a:r>
          </a:p>
          <a:p>
            <a:r>
              <a:rPr lang="uk-UA" dirty="0"/>
              <a:t>Колективний переказ</a:t>
            </a:r>
          </a:p>
          <a:p>
            <a:r>
              <a:rPr lang="uk-UA" dirty="0"/>
              <a:t>Інсценування за ролями</a:t>
            </a:r>
          </a:p>
          <a:p>
            <a:r>
              <a:rPr lang="uk-UA" dirty="0"/>
              <a:t>Творчий переказ</a:t>
            </a:r>
          </a:p>
        </p:txBody>
      </p:sp>
    </p:spTree>
    <p:extLst>
      <p:ext uri="{BB962C8B-B14F-4D97-AF65-F5344CB8AC3E}">
        <p14:creationId xmlns:p14="http://schemas.microsoft.com/office/powerpoint/2010/main" val="40764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Михайло Коцюбинський «Два цапки»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37754" y="1628800"/>
            <a:ext cx="4716463" cy="4865818"/>
          </a:xfrm>
          <a:prstGeom prst="rect">
            <a:avLst/>
          </a:prstGeom>
        </p:spPr>
      </p:pic>
      <p:pic>
        <p:nvPicPr>
          <p:cNvPr id="5" name="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46940" y="5885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3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Михайло Коцюбинський «Івасик та Тарасик»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34172" y="1473200"/>
            <a:ext cx="4932437" cy="5465048"/>
          </a:xfrm>
          <a:prstGeom prst="rect">
            <a:avLst/>
          </a:prstGeom>
        </p:spPr>
      </p:pic>
      <p:pic>
        <p:nvPicPr>
          <p:cNvPr id="5" name="ivasyk-tarasyk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69863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Розповідь з власного досвіду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dirty="0"/>
              <a:t>Розповідь про реальні події, свідками або учасниками яких були самі діти.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86100" y="2996952"/>
            <a:ext cx="2808312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94412" y="2996952"/>
            <a:ext cx="2808312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17309" y="4077072"/>
            <a:ext cx="4761079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Колективний досвід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98468" y="4005064"/>
            <a:ext cx="4176464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Індивідуальний досвід</a:t>
            </a:r>
          </a:p>
        </p:txBody>
      </p:sp>
    </p:spTree>
    <p:extLst>
      <p:ext uri="{BB962C8B-B14F-4D97-AF65-F5344CB8AC3E}">
        <p14:creationId xmlns:p14="http://schemas.microsoft.com/office/powerpoint/2010/main" val="174584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Приклад розповіді з власного досвіду : «Як ми годували пташок»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6578" y="1473200"/>
            <a:ext cx="7198816" cy="4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Приклад розповіді з власного досвіду : «Краса природи»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2084" y="1574794"/>
            <a:ext cx="6094660" cy="45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err="1"/>
              <a:t>Дякую</a:t>
            </a:r>
            <a:r>
              <a:rPr lang="ru-RU" dirty="0"/>
              <a:t> за </a:t>
            </a:r>
            <a:r>
              <a:rPr lang="ru-RU" dirty="0" err="1"/>
              <a:t>увагу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Поняття зв'язного мовлення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502124" y="1772816"/>
            <a:ext cx="2016224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50396" y="1701800"/>
            <a:ext cx="2088232" cy="1223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69876" y="3140968"/>
            <a:ext cx="4824536" cy="27363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Процес створення зв'язного висловлювання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86500" y="3140968"/>
            <a:ext cx="4680520" cy="27363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Продукт мовлення</a:t>
            </a:r>
          </a:p>
        </p:txBody>
      </p:sp>
    </p:spTree>
    <p:extLst>
      <p:ext uri="{BB962C8B-B14F-4D97-AF65-F5344CB8AC3E}">
        <p14:creationId xmlns:p14="http://schemas.microsoft.com/office/powerpoint/2010/main" val="90574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34172" y="1701800"/>
            <a:ext cx="5040560" cy="1223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Продукт зв'язного мовлення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670476" y="2996952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078188" y="4365104"/>
            <a:ext cx="4896544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65046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Форми зв'язного мовлення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uk-UA" dirty="0"/>
              <a:t>Діалог (форма комунікації, учасники якої обмінюються репліками-висловлюваннями; слухання та промовляння невеликих, речень простої будови).</a:t>
            </a:r>
          </a:p>
          <a:p>
            <a:pPr>
              <a:lnSpc>
                <a:spcPct val="150000"/>
              </a:lnSpc>
            </a:pPr>
            <a:r>
              <a:rPr lang="uk-UA" dirty="0"/>
              <a:t>Монолог (мовлення однієї людини, орієнтоване на сприймання його іншими людьми.)</a:t>
            </a:r>
          </a:p>
        </p:txBody>
      </p:sp>
    </p:spTree>
    <p:extLst>
      <p:ext uri="{BB962C8B-B14F-4D97-AF65-F5344CB8AC3E}">
        <p14:creationId xmlns:p14="http://schemas.microsoft.com/office/powerpoint/2010/main" val="360929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err="1"/>
              <a:t>Приклади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ctr" rtl="0"/>
            <a:r>
              <a:rPr lang="ru-RU" dirty="0"/>
              <a:t>«Моя </a:t>
            </a:r>
            <a:r>
              <a:rPr lang="ru-RU" dirty="0" err="1"/>
              <a:t>Україна</a:t>
            </a:r>
            <a:r>
              <a:rPr lang="ru-RU" dirty="0"/>
              <a:t>»</a:t>
            </a:r>
          </a:p>
        </p:txBody>
      </p:sp>
      <p:sp>
        <p:nvSpPr>
          <p:cNvPr id="6" name="Текст 5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algn="ctr" rtl="0"/>
            <a:r>
              <a:rPr lang="ru-RU" dirty="0"/>
              <a:t>«Здоров</a:t>
            </a:r>
            <a:r>
              <a:rPr lang="en-US" dirty="0"/>
              <a:t>’</a:t>
            </a:r>
            <a:r>
              <a:rPr lang="ru-RU" dirty="0"/>
              <a:t>я»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98468" y="2175867"/>
            <a:ext cx="4851768" cy="3782086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1366" y="2256537"/>
            <a:ext cx="5343047" cy="36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Діалогічне мовлення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/>
              <a:t>Основні форми діалогічного мовлення:</a:t>
            </a:r>
          </a:p>
          <a:p>
            <a:pPr algn="ctr"/>
            <a:r>
              <a:rPr lang="uk-UA" dirty="0"/>
              <a:t>розмова</a:t>
            </a:r>
          </a:p>
          <a:p>
            <a:pPr algn="ctr"/>
            <a:r>
              <a:rPr lang="uk-UA" dirty="0"/>
              <a:t>бесіда</a:t>
            </a:r>
          </a:p>
          <a:p>
            <a:pPr algn="ctr"/>
            <a:r>
              <a:rPr lang="uk-UA" dirty="0" err="1"/>
              <a:t>полілог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789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dirty="0"/>
              <a:t>Основний метод розвитку діалогічного мовлення у дітей  дошкільного віку на заняттях є </a:t>
            </a:r>
            <a:r>
              <a:rPr lang="uk-UA" b="1" u="sng" dirty="0"/>
              <a:t>бесіда</a:t>
            </a:r>
          </a:p>
          <a:p>
            <a:pPr marL="0" indent="0" algn="ctr">
              <a:lnSpc>
                <a:spcPct val="150000"/>
              </a:lnSpc>
              <a:buNone/>
            </a:pPr>
            <a:endParaRPr lang="uk-UA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180" y="2978131"/>
            <a:ext cx="4968552" cy="31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Бесіди класифікують за принципом: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за картиною чи змістом художнього твору;</a:t>
            </a:r>
          </a:p>
          <a:p>
            <a:r>
              <a:rPr lang="uk-UA" dirty="0"/>
              <a:t>відповідно до мети і методу;</a:t>
            </a:r>
          </a:p>
          <a:p>
            <a:r>
              <a:rPr lang="uk-UA" dirty="0"/>
              <a:t>відповідно до змісту;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2815"/>
          <a:stretch/>
        </p:blipFill>
        <p:spPr>
          <a:xfrm>
            <a:off x="6195986" y="2420888"/>
            <a:ext cx="5249940" cy="36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9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293</Words>
  <Application>Microsoft Office PowerPoint</Application>
  <PresentationFormat>Довільний</PresentationFormat>
  <Paragraphs>84</Paragraphs>
  <Slides>28</Slides>
  <Notes>0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1" baseType="lpstr">
      <vt:lpstr>Arial</vt:lpstr>
      <vt:lpstr>Century Gothic</vt:lpstr>
      <vt:lpstr>Книги в формате 16 x 9</vt:lpstr>
      <vt:lpstr>Робота з текстом в ЗДО</vt:lpstr>
      <vt:lpstr>ПЛАН</vt:lpstr>
      <vt:lpstr>Поняття зв'язного мовлення</vt:lpstr>
      <vt:lpstr>Презентація PowerPoint</vt:lpstr>
      <vt:lpstr>Форми зв'язного мовлення</vt:lpstr>
      <vt:lpstr>Приклади</vt:lpstr>
      <vt:lpstr>Діалогічне мовлення</vt:lpstr>
      <vt:lpstr>Презентація PowerPoint</vt:lpstr>
      <vt:lpstr>Бесіди класифікують за принципом:</vt:lpstr>
      <vt:lpstr>Монологічне мовлення</vt:lpstr>
      <vt:lpstr>Усні тексти</vt:lpstr>
      <vt:lpstr>Опис</vt:lpstr>
      <vt:lpstr>Презентація PowerPoint</vt:lpstr>
      <vt:lpstr>Повідомлення</vt:lpstr>
      <vt:lpstr>Міркування</vt:lpstr>
      <vt:lpstr>Методи навчання монологічного мовлення</vt:lpstr>
      <vt:lpstr>Види занять з монологічного мовлення</vt:lpstr>
      <vt:lpstr>Розповідь за картинами</vt:lpstr>
      <vt:lpstr>Презентація PowerPoint</vt:lpstr>
      <vt:lpstr>Презентація PowerPoint</vt:lpstr>
      <vt:lpstr>Навчання дітей переказу літературних творів</vt:lpstr>
      <vt:lpstr>Способи організації переказу</vt:lpstr>
      <vt:lpstr>Михайло Коцюбинський «Два цапки»</vt:lpstr>
      <vt:lpstr>Михайло Коцюбинський «Івасик та Тарасик»</vt:lpstr>
      <vt:lpstr>Розповідь з власного досвіду</vt:lpstr>
      <vt:lpstr>Приклад розповіді з власного досвіду : «Як ми годували пташок»</vt:lpstr>
      <vt:lpstr>Приклад розповіді з власного досвіду : «Краса природи»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2022-09-07T16:38:51Z</dcterms:created>
  <dcterms:modified xsi:type="dcterms:W3CDTF">2023-09-07T05:33:27Z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