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90" r:id="rId2"/>
    <p:sldId id="256" r:id="rId3"/>
    <p:sldId id="259" r:id="rId4"/>
    <p:sldId id="286" r:id="rId5"/>
    <p:sldId id="288" r:id="rId6"/>
    <p:sldId id="289" r:id="rId7"/>
    <p:sldId id="291" r:id="rId8"/>
    <p:sldId id="270" r:id="rId9"/>
  </p:sldIdLst>
  <p:sldSz cx="9144000" cy="6858000" type="screen4x3"/>
  <p:notesSz cx="6858000" cy="9144000"/>
  <p:custDataLst>
    <p:tags r:id="rId11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D40C8C9-BA11-43C8-9B2A-3CBE05052720}" type="datetimeFigureOut">
              <a:rPr lang="ru-RU"/>
              <a:pPr>
                <a:defRPr/>
              </a:pPr>
              <a:t>05.04.2019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E66E47-EEAD-4F23-B8AD-7E3AA0319B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12602-E0BD-4467-82D3-14509CE6D13F}" type="datetimeFigureOut">
              <a:rPr lang="ru-RU"/>
              <a:pPr>
                <a:defRPr/>
              </a:pPr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6ED53-41DA-4574-8289-6E6B7DCCCF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59AD2-94AA-4858-A0DE-B37EDD26383C}" type="datetimeFigureOut">
              <a:rPr lang="ru-RU"/>
              <a:pPr>
                <a:defRPr/>
              </a:pPr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5C81A-E7D8-4E25-80C5-9A39F9B38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ED8BC-7A87-4059-AC85-61C52594E650}" type="datetimeFigureOut">
              <a:rPr lang="ru-RU"/>
              <a:pPr>
                <a:defRPr/>
              </a:pPr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4E891-4076-4FF9-9FB4-99C920F4E7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4BD31-404C-42FA-AF27-E47D5E47CBC2}" type="datetimeFigureOut">
              <a:rPr lang="ru-RU"/>
              <a:pPr>
                <a:defRPr/>
              </a:pPr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CB34C-B98A-4447-875D-D0C4E2729B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B6F51-5167-4046-BBE6-076A63A78619}" type="datetimeFigureOut">
              <a:rPr lang="ru-RU"/>
              <a:pPr>
                <a:defRPr/>
              </a:pPr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E9560-FE51-49C4-BAB9-37219789D8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0EC9E-61A4-4119-9743-AB10C8903261}" type="datetimeFigureOut">
              <a:rPr lang="ru-RU"/>
              <a:pPr>
                <a:defRPr/>
              </a:pPr>
              <a:t>05.04.2019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D174E-9C4E-4FF8-AC50-3492F51240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B3EC5-318E-434E-B701-BE89B22B6DD8}" type="datetimeFigureOut">
              <a:rPr lang="ru-RU"/>
              <a:pPr>
                <a:defRPr/>
              </a:pPr>
              <a:t>05.04.2019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E14AD-FB86-4FFD-908C-99058DC02F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6709C-A3E9-4043-98ED-88CEF7B4696E}" type="datetimeFigureOut">
              <a:rPr lang="ru-RU"/>
              <a:pPr>
                <a:defRPr/>
              </a:pPr>
              <a:t>05.04.2019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E9C97-BBE2-4BF8-A086-03FBECC1EA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5826F-6D85-4E44-91D2-E1E4CCF34859}" type="datetimeFigureOut">
              <a:rPr lang="ru-RU"/>
              <a:pPr>
                <a:defRPr/>
              </a:pPr>
              <a:t>05.04.2019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7C3EB-E0F5-4FC8-88A2-77B27A85E6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AF917-4558-4D6C-9633-E9F261BC5B59}" type="datetimeFigureOut">
              <a:rPr lang="ru-RU"/>
              <a:pPr>
                <a:defRPr/>
              </a:pPr>
              <a:t>05.04.2019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F696A-4E15-4988-B30A-71446D2C0A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B3C57-4326-456E-BABC-32A1B72ED111}" type="datetimeFigureOut">
              <a:rPr lang="ru-RU"/>
              <a:pPr>
                <a:defRPr/>
              </a:pPr>
              <a:t>05.04.2019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BE359-DBFA-4B7F-8A7E-4DCB7F77C9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BF3942-2674-4E8C-8DB1-E9C72443818B}" type="datetimeFigureOut">
              <a:rPr lang="ru-RU"/>
              <a:pPr>
                <a:defRPr/>
              </a:pPr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B5B3CDF-BB57-4EE9-88B4-B0A80AEC2C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Grp="1"/>
          </p:cNvSpPr>
          <p:nvPr>
            <p:ph type="body" idx="1"/>
          </p:nvPr>
        </p:nvSpPr>
        <p:spPr>
          <a:xfrm>
            <a:off x="0" y="574675"/>
            <a:ext cx="9144000" cy="6283325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uk-UA" sz="6000" b="1" i="1" smtClean="0">
                <a:solidFill>
                  <a:schemeClr val="bg1"/>
                </a:solidFill>
                <a:latin typeface="Times New Roman" pitchFamily="18" charset="0"/>
              </a:rPr>
              <a:t>«ПЕДАГОГІЧНИЙ ПРАКТИКУМ ТРЕНЕРА»</a:t>
            </a:r>
            <a:endParaRPr lang="ru-RU" sz="6000" i="1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6000" i="1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>
              <a:buFont typeface="Arial" charset="0"/>
              <a:buNone/>
            </a:pPr>
            <a:r>
              <a:rPr lang="uk-UA" sz="6000" i="1" smtClean="0">
                <a:solidFill>
                  <a:schemeClr val="bg1"/>
                </a:solidFill>
                <a:latin typeface="Times New Roman" pitchFamily="18" charset="0"/>
              </a:rPr>
              <a:t>Дисципліна вільного </a:t>
            </a:r>
          </a:p>
          <a:p>
            <a:pPr algn="ctr">
              <a:buFont typeface="Arial" charset="0"/>
              <a:buNone/>
            </a:pPr>
            <a:r>
              <a:rPr lang="uk-UA" sz="6000" i="1" smtClean="0">
                <a:solidFill>
                  <a:schemeClr val="bg1"/>
                </a:solidFill>
                <a:latin typeface="Times New Roman" pitchFamily="18" charset="0"/>
              </a:rPr>
              <a:t>вибору студента</a:t>
            </a:r>
            <a:endParaRPr lang="uk-UA" sz="6000" smtClean="0">
              <a:latin typeface="Times New Roman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ru-RU" sz="5400" i="1" smtClean="0">
              <a:solidFill>
                <a:schemeClr val="bg1"/>
              </a:solidFill>
            </a:endParaRPr>
          </a:p>
          <a:p>
            <a:pPr>
              <a:lnSpc>
                <a:spcPct val="70000"/>
              </a:lnSpc>
            </a:pPr>
            <a:endParaRPr lang="ru-RU" sz="5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13"/>
          <p:cNvSpPr txBox="1">
            <a:spLocks noChangeArrowheads="1"/>
          </p:cNvSpPr>
          <p:nvPr/>
        </p:nvSpPr>
        <p:spPr bwMode="auto">
          <a:xfrm>
            <a:off x="4919663" y="3735388"/>
            <a:ext cx="4224337" cy="22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uk-UA" sz="2800" i="1">
                <a:solidFill>
                  <a:schemeClr val="bg1"/>
                </a:solidFill>
                <a:latin typeface="Times New Roman" pitchFamily="18" charset="0"/>
              </a:rPr>
              <a:t>Шалар О.Г.</a:t>
            </a:r>
          </a:p>
          <a:p>
            <a:pPr algn="r"/>
            <a:r>
              <a:rPr lang="uk-UA" sz="2800" i="1">
                <a:solidFill>
                  <a:schemeClr val="bg1"/>
                </a:solidFill>
                <a:latin typeface="Times New Roman" pitchFamily="18" charset="0"/>
              </a:rPr>
              <a:t>доцент кафедри олімпійського </a:t>
            </a:r>
          </a:p>
          <a:p>
            <a:pPr algn="r"/>
            <a:r>
              <a:rPr lang="uk-UA" sz="2800" i="1">
                <a:solidFill>
                  <a:schemeClr val="bg1"/>
                </a:solidFill>
                <a:latin typeface="Times New Roman" pitchFamily="18" charset="0"/>
              </a:rPr>
              <a:t>та професійного спорту</a:t>
            </a:r>
          </a:p>
        </p:txBody>
      </p:sp>
      <p:sp>
        <p:nvSpPr>
          <p:cNvPr id="15362" name="Прямоугольник 7"/>
          <p:cNvSpPr>
            <a:spLocks noChangeArrowheads="1"/>
          </p:cNvSpPr>
          <p:nvPr/>
        </p:nvSpPr>
        <p:spPr bwMode="auto">
          <a:xfrm>
            <a:off x="887413" y="325438"/>
            <a:ext cx="79327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i="1">
                <a:solidFill>
                  <a:schemeClr val="bg1"/>
                </a:solidFill>
                <a:latin typeface="Times New Roman" pitchFamily="18" charset="0"/>
              </a:rPr>
              <a:t>Херсонський державний університет</a:t>
            </a:r>
          </a:p>
          <a:p>
            <a:pPr algn="ctr"/>
            <a:r>
              <a:rPr lang="uk-UA" sz="2400" i="1">
                <a:solidFill>
                  <a:schemeClr val="bg1"/>
                </a:solidFill>
                <a:latin typeface="Times New Roman" pitchFamily="18" charset="0"/>
              </a:rPr>
              <a:t>Факультет фізичного виховання та спорту</a:t>
            </a:r>
            <a:endParaRPr lang="ru-RU" sz="2400" i="1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7650" y="1189038"/>
            <a:ext cx="8648700" cy="15557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4800" b="1" i="1">
                <a:solidFill>
                  <a:schemeClr val="bg1"/>
                </a:solidFill>
                <a:latin typeface="Times New Roman" pitchFamily="18" charset="0"/>
              </a:rPr>
              <a:t>“ПЕДАГОГІЧНИЙ ПРАКТИКУМ ТРЕНЕРА”</a:t>
            </a:r>
            <a:endParaRPr lang="uk-UA" sz="4800">
              <a:latin typeface="Times New Roman" pitchFamily="18" charset="0"/>
            </a:endParaRPr>
          </a:p>
        </p:txBody>
      </p:sp>
      <p:pic>
        <p:nvPicPr>
          <p:cNvPr id="15364" name="Рисунок 8" descr="raznoe_trener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300" y="2992438"/>
            <a:ext cx="4851400" cy="366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0" y="206375"/>
            <a:ext cx="8896350" cy="1020763"/>
          </a:xfrm>
        </p:spPr>
        <p:txBody>
          <a:bodyPr/>
          <a:lstStyle/>
          <a:p>
            <a:pPr algn="ctr"/>
            <a:r>
              <a:rPr lang="uk-UA" sz="4600" b="1" smtClean="0">
                <a:solidFill>
                  <a:schemeClr val="bg1"/>
                </a:solidFill>
                <a:latin typeface="Times New Roman" pitchFamily="18" charset="0"/>
              </a:rPr>
              <a:t>Мета викладання дисципліни:</a:t>
            </a:r>
            <a:r>
              <a:rPr lang="uk-UA" sz="460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238125" y="1362075"/>
            <a:ext cx="4572000" cy="5495925"/>
          </a:xfrm>
        </p:spPr>
        <p:txBody>
          <a:bodyPr/>
          <a:lstStyle/>
          <a:p>
            <a:pPr marL="0" indent="303213"/>
            <a:r>
              <a:rPr lang="uk-UA" sz="2200" smtClean="0">
                <a:solidFill>
                  <a:schemeClr val="bg1"/>
                </a:solidFill>
                <a:latin typeface="Times New Roman" pitchFamily="18" charset="0"/>
              </a:rPr>
              <a:t>адаптувати педагогічні знання конкретно до діяльності тренера, керівника спортивних секцій</a:t>
            </a:r>
          </a:p>
          <a:p>
            <a:pPr marL="0" indent="303213">
              <a:buFont typeface="Arial" charset="0"/>
              <a:buNone/>
            </a:pPr>
            <a:endParaRPr lang="uk-UA" sz="2300" u="sng" smtClean="0">
              <a:solidFill>
                <a:schemeClr val="bg1"/>
              </a:solidFill>
              <a:latin typeface="Times New Roman" pitchFamily="18" charset="0"/>
            </a:endParaRPr>
          </a:p>
          <a:p>
            <a:pPr marL="0" indent="303213">
              <a:buFont typeface="Arial" charset="0"/>
              <a:buNone/>
            </a:pPr>
            <a:r>
              <a:rPr lang="uk-UA" sz="2300" u="sng" smtClean="0">
                <a:solidFill>
                  <a:schemeClr val="bg1"/>
                </a:solidFill>
                <a:latin typeface="Times New Roman" pitchFamily="18" charset="0"/>
              </a:rPr>
              <a:t>Для педагога важливим є</a:t>
            </a:r>
            <a:r>
              <a:rPr lang="uk-UA" sz="2300" smtClean="0">
                <a:solidFill>
                  <a:schemeClr val="bg1"/>
                </a:solidFill>
                <a:latin typeface="Times New Roman" pitchFamily="18" charset="0"/>
              </a:rPr>
              <a:t> не лише знати, що необхідно робити, але й те як це робити. Тому метою педагогічного практикуму  має бути ознайомлення студентів з величезним досвідом педагогів минулих років, щоби при аналізі педагогічної задачі, спробувати свої сили в пошуку альтернативних шляхів виходу із складних виховних ситуацій на основі теоретичних знань. </a:t>
            </a:r>
          </a:p>
        </p:txBody>
      </p:sp>
      <p:sp>
        <p:nvSpPr>
          <p:cNvPr id="5" name="Полилиния 4"/>
          <p:cNvSpPr/>
          <p:nvPr/>
        </p:nvSpPr>
        <p:spPr>
          <a:xfrm>
            <a:off x="608013" y="1095375"/>
            <a:ext cx="8240712" cy="544513"/>
          </a:xfrm>
          <a:custGeom>
            <a:avLst/>
            <a:gdLst>
              <a:gd name="connsiteX0" fmla="*/ 0 w 8240486"/>
              <a:gd name="connsiteY0" fmla="*/ 0 h 544286"/>
              <a:gd name="connsiteX1" fmla="*/ 7195457 w 8240486"/>
              <a:gd name="connsiteY1" fmla="*/ 54429 h 544286"/>
              <a:gd name="connsiteX2" fmla="*/ 8240486 w 8240486"/>
              <a:gd name="connsiteY2" fmla="*/ 544286 h 544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40486" h="544286">
                <a:moveTo>
                  <a:pt x="0" y="0"/>
                </a:moveTo>
                <a:lnTo>
                  <a:pt x="7195457" y="54429"/>
                </a:lnTo>
                <a:cubicBezTo>
                  <a:pt x="8568871" y="145143"/>
                  <a:pt x="8120743" y="449943"/>
                  <a:pt x="8240486" y="544286"/>
                </a:cubicBezTo>
              </a:path>
            </a:pathLst>
          </a:cu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869DD-F285-46C1-92A5-D4C0E710130F}" type="slidenum">
              <a:rPr lang="ru-RU"/>
              <a:pPr>
                <a:defRPr/>
              </a:pPr>
              <a:t>3</a:t>
            </a:fld>
            <a:endParaRPr lang="ru-RU" dirty="0"/>
          </a:p>
        </p:txBody>
      </p:sp>
      <p:pic>
        <p:nvPicPr>
          <p:cNvPr id="16389" name="Рисунок 7" descr="ждд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1420813"/>
            <a:ext cx="3932238" cy="524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>
          <a:xfrm>
            <a:off x="628650" y="0"/>
            <a:ext cx="7967663" cy="1690688"/>
          </a:xfrm>
        </p:spPr>
        <p:txBody>
          <a:bodyPr/>
          <a:lstStyle/>
          <a:p>
            <a:pPr algn="ctr"/>
            <a:r>
              <a:rPr lang="uk-UA" sz="3600" smtClean="0">
                <a:solidFill>
                  <a:schemeClr val="bg1"/>
                </a:solidFill>
              </a:rPr>
              <a:t/>
            </a:r>
            <a:br>
              <a:rPr lang="uk-UA" sz="3600" smtClean="0">
                <a:solidFill>
                  <a:schemeClr val="bg1"/>
                </a:solidFill>
              </a:rPr>
            </a:br>
            <a:r>
              <a:rPr lang="uk-UA" sz="3600" smtClean="0">
                <a:solidFill>
                  <a:schemeClr val="bg1"/>
                </a:solidFill>
                <a:latin typeface="Times New Roman" pitchFamily="18" charset="0"/>
              </a:rPr>
              <a:t>Основні завдання дисципліни </a:t>
            </a:r>
            <a:br>
              <a:rPr lang="uk-UA" sz="3600" smtClean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uk-UA" sz="3600" b="1" i="1" smtClean="0">
                <a:solidFill>
                  <a:schemeClr val="bg1"/>
                </a:solidFill>
                <a:latin typeface="Times New Roman" pitchFamily="18" charset="0"/>
              </a:rPr>
              <a:t>“ПЕДАГОГІЧНИЙ ПРАКТИКУМ ТРЕНЕРА”</a:t>
            </a:r>
            <a:r>
              <a:rPr lang="uk-UA" smtClean="0">
                <a:latin typeface="Times New Roman" pitchFamily="18" charset="0"/>
              </a:rPr>
              <a:t/>
            </a:r>
            <a:br>
              <a:rPr lang="uk-UA" smtClean="0">
                <a:latin typeface="Times New Roman" pitchFamily="18" charset="0"/>
              </a:rPr>
            </a:br>
            <a:endParaRPr lang="ru-RU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>
          <a:xfrm>
            <a:off x="187325" y="1800225"/>
            <a:ext cx="4735513" cy="505777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uk-UA" sz="2000" b="1" smtClean="0">
                <a:solidFill>
                  <a:schemeClr val="bg1"/>
                </a:solidFill>
                <a:latin typeface="Times New Roman" pitchFamily="18" charset="0"/>
              </a:rPr>
              <a:t>теоретичні: </a:t>
            </a:r>
            <a:r>
              <a:rPr lang="uk-UA" sz="2000" smtClean="0">
                <a:solidFill>
                  <a:schemeClr val="bg1"/>
                </a:solidFill>
                <a:latin typeface="Times New Roman" pitchFamily="18" charset="0"/>
              </a:rPr>
              <a:t>озброєння студентів основами педагогічних знань: з методології педагогіки, закономірностей розгортання педагогічних явищ, морального та психічного розвитку юних спортсменів; з методики формування спортивних команд; сприяти формуванню світогляду та особистісному росту; </a:t>
            </a:r>
          </a:p>
          <a:p>
            <a:pPr>
              <a:lnSpc>
                <a:spcPct val="100000"/>
              </a:lnSpc>
            </a:pPr>
            <a:r>
              <a:rPr lang="uk-UA" sz="2000" b="1" smtClean="0">
                <a:solidFill>
                  <a:schemeClr val="bg1"/>
                </a:solidFill>
                <a:latin typeface="Times New Roman" pitchFamily="18" charset="0"/>
              </a:rPr>
              <a:t>практичні: </a:t>
            </a:r>
            <a:r>
              <a:rPr lang="uk-UA" sz="2000" smtClean="0">
                <a:solidFill>
                  <a:schemeClr val="bg1"/>
                </a:solidFill>
                <a:latin typeface="Times New Roman" pitchFamily="18" charset="0"/>
              </a:rPr>
              <a:t>формувати у студентів уміння аналізувати педагогічні ситуації; перейматися внутрішнім світом юних спортсменів; вживати педагогічні знання в практику спілкування, навчання та виховання.</a:t>
            </a:r>
          </a:p>
        </p:txBody>
      </p:sp>
      <p:pic>
        <p:nvPicPr>
          <p:cNvPr id="17411" name="Picture 7" descr="Картинки по запросу кросфі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67313" y="4341813"/>
            <a:ext cx="3976687" cy="251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Рисунок 6" descr="viber image 2019-04-05 , 12.26.57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99063" y="1690688"/>
            <a:ext cx="3944937" cy="250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/>
          </p:cNvSpPr>
          <p:nvPr>
            <p:ph type="body" idx="1"/>
          </p:nvPr>
        </p:nvSpPr>
        <p:spPr>
          <a:xfrm>
            <a:off x="0" y="2560638"/>
            <a:ext cx="9144000" cy="3827462"/>
          </a:xfrm>
        </p:spPr>
        <p:txBody>
          <a:bodyPr/>
          <a:lstStyle/>
          <a:p>
            <a:pPr marL="0" indent="398463">
              <a:lnSpc>
                <a:spcPct val="100000"/>
              </a:lnSpc>
              <a:buFont typeface="Arial" charset="0"/>
              <a:buNone/>
            </a:pPr>
            <a:r>
              <a:rPr lang="uk-UA" sz="3200" b="1" i="1" smtClean="0">
                <a:solidFill>
                  <a:schemeClr val="bg1"/>
                </a:solidFill>
                <a:latin typeface="Times New Roman" pitchFamily="18" charset="0"/>
              </a:rPr>
              <a:t>Вивчення курсу „ Педагогічний практикум тренера” здійснюється за наступними змістовними модулями:</a:t>
            </a:r>
          </a:p>
          <a:p>
            <a:pPr marL="0" indent="398463">
              <a:lnSpc>
                <a:spcPct val="100000"/>
              </a:lnSpc>
            </a:pPr>
            <a:r>
              <a:rPr lang="uk-UA" sz="3200" i="1" smtClean="0">
                <a:solidFill>
                  <a:schemeClr val="bg1"/>
                </a:solidFill>
                <a:latin typeface="Times New Roman" pitchFamily="18" charset="0"/>
              </a:rPr>
              <a:t>Загальні основи педагогіки та навчання в спорті;</a:t>
            </a:r>
          </a:p>
          <a:p>
            <a:pPr marL="0" indent="398463">
              <a:lnSpc>
                <a:spcPct val="100000"/>
              </a:lnSpc>
            </a:pPr>
            <a:r>
              <a:rPr lang="uk-UA" sz="3200" i="1" smtClean="0">
                <a:solidFill>
                  <a:schemeClr val="bg1"/>
                </a:solidFill>
                <a:latin typeface="Times New Roman" pitchFamily="18" charset="0"/>
              </a:rPr>
              <a:t>Теорія виховання в спорті.</a:t>
            </a:r>
          </a:p>
        </p:txBody>
      </p:sp>
      <p:pic>
        <p:nvPicPr>
          <p:cNvPr id="18434" name="Рисунок 3" descr="єж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7513" y="274638"/>
            <a:ext cx="5918200" cy="189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/>
          </p:cNvSpPr>
          <p:nvPr>
            <p:ph type="body" idx="1"/>
          </p:nvPr>
        </p:nvSpPr>
        <p:spPr>
          <a:xfrm>
            <a:off x="239713" y="192088"/>
            <a:ext cx="8904287" cy="6388100"/>
          </a:xfrm>
        </p:spPr>
        <p:txBody>
          <a:bodyPr/>
          <a:lstStyle/>
          <a:p>
            <a:pPr marL="720725" indent="-447675" algn="ctr">
              <a:buFont typeface="Arial" charset="0"/>
              <a:buNone/>
            </a:pPr>
            <a:r>
              <a:rPr lang="uk-UA" sz="3000" b="1" i="1" u="sng" smtClean="0">
                <a:solidFill>
                  <a:schemeClr val="bg1"/>
                </a:solidFill>
                <a:latin typeface="Times New Roman" pitchFamily="18" charset="0"/>
              </a:rPr>
              <a:t>Змістовний модуль</a:t>
            </a:r>
            <a:r>
              <a:rPr lang="uk-UA" sz="3000" b="1" i="1" smtClean="0">
                <a:solidFill>
                  <a:schemeClr val="bg1"/>
                </a:solidFill>
                <a:latin typeface="Times New Roman" pitchFamily="18" charset="0"/>
              </a:rPr>
              <a:t> 1</a:t>
            </a:r>
          </a:p>
          <a:p>
            <a:pPr marL="720725" indent="-447675" algn="ctr">
              <a:buFont typeface="Arial" charset="0"/>
              <a:buNone/>
            </a:pPr>
            <a:r>
              <a:rPr lang="uk-UA" sz="3000" b="1" i="1" smtClean="0">
                <a:solidFill>
                  <a:schemeClr val="bg1"/>
                </a:solidFill>
                <a:latin typeface="Times New Roman" pitchFamily="18" charset="0"/>
              </a:rPr>
              <a:t>Загальні основи педагогіки та навчання в спорт</a:t>
            </a:r>
            <a:r>
              <a:rPr lang="uk-UA" sz="3000" i="1" smtClean="0">
                <a:solidFill>
                  <a:schemeClr val="bg1"/>
                </a:solidFill>
                <a:latin typeface="Times New Roman" pitchFamily="18" charset="0"/>
              </a:rPr>
              <a:t>і</a:t>
            </a:r>
          </a:p>
          <a:p>
            <a:pPr marL="720725" indent="-447675">
              <a:buFont typeface="Arial" charset="0"/>
              <a:buNone/>
            </a:pPr>
            <a:endParaRPr lang="uk-UA" i="1" smtClean="0">
              <a:solidFill>
                <a:schemeClr val="bg1"/>
              </a:solidFill>
              <a:latin typeface="Times New Roman" pitchFamily="18" charset="0"/>
            </a:endParaRPr>
          </a:p>
          <a:p>
            <a:pPr marL="720725" indent="-447675">
              <a:buFont typeface="Arial" charset="0"/>
              <a:buNone/>
            </a:pPr>
            <a:r>
              <a:rPr lang="uk-UA" b="1" i="1" smtClean="0">
                <a:solidFill>
                  <a:schemeClr val="bg1"/>
                </a:solidFill>
                <a:latin typeface="Times New Roman" pitchFamily="18" charset="0"/>
              </a:rPr>
              <a:t>Практичні модулі :</a:t>
            </a:r>
            <a:endParaRPr lang="uk-UA" i="1" smtClean="0">
              <a:solidFill>
                <a:schemeClr val="bg1"/>
              </a:solidFill>
              <a:latin typeface="Times New Roman" pitchFamily="18" charset="0"/>
            </a:endParaRPr>
          </a:p>
          <a:p>
            <a:pPr marL="720725" indent="-447675"/>
            <a:r>
              <a:rPr lang="uk-UA" i="1" smtClean="0">
                <a:solidFill>
                  <a:schemeClr val="bg1"/>
                </a:solidFill>
                <a:latin typeface="Times New Roman" pitchFamily="18" charset="0"/>
              </a:rPr>
              <a:t>Учитель (тренер) і суспільство;</a:t>
            </a:r>
          </a:p>
          <a:p>
            <a:pPr marL="720725" indent="-447675"/>
            <a:r>
              <a:rPr lang="uk-UA" i="1" smtClean="0">
                <a:solidFill>
                  <a:schemeClr val="bg1"/>
                </a:solidFill>
                <a:latin typeface="Times New Roman" pitchFamily="18" charset="0"/>
              </a:rPr>
              <a:t>Розвиток і формування особистості спортсмена;</a:t>
            </a:r>
          </a:p>
          <a:p>
            <a:pPr marL="720725" indent="-447675"/>
            <a:r>
              <a:rPr lang="uk-UA" i="1" smtClean="0">
                <a:solidFill>
                  <a:schemeClr val="bg1"/>
                </a:solidFill>
                <a:latin typeface="Times New Roman" pitchFamily="18" charset="0"/>
              </a:rPr>
              <a:t>Процес навчання в спорті;</a:t>
            </a:r>
          </a:p>
          <a:p>
            <a:pPr marL="720725" indent="-447675"/>
            <a:r>
              <a:rPr lang="uk-UA" i="1" smtClean="0">
                <a:solidFill>
                  <a:schemeClr val="bg1"/>
                </a:solidFill>
                <a:latin typeface="Times New Roman" pitchFamily="18" charset="0"/>
              </a:rPr>
              <a:t>Принципи навчання в спорті ;</a:t>
            </a:r>
          </a:p>
          <a:p>
            <a:pPr marL="720725" indent="-447675"/>
            <a:r>
              <a:rPr lang="uk-UA" i="1" smtClean="0">
                <a:solidFill>
                  <a:schemeClr val="bg1"/>
                </a:solidFill>
                <a:latin typeface="Times New Roman" pitchFamily="18" charset="0"/>
              </a:rPr>
              <a:t>Методи навчання в спорті ;</a:t>
            </a:r>
          </a:p>
          <a:p>
            <a:pPr marL="720725" indent="-447675"/>
            <a:r>
              <a:rPr lang="uk-UA" i="1" smtClean="0">
                <a:solidFill>
                  <a:schemeClr val="bg1"/>
                </a:solidFill>
                <a:latin typeface="Times New Roman" pitchFamily="18" charset="0"/>
              </a:rPr>
              <a:t>Форма організації, аналіз і оцінка навчальної діяльності студентів.</a:t>
            </a:r>
          </a:p>
          <a:p>
            <a:pPr marL="720725" indent="-447675">
              <a:buFont typeface="Arial" charset="0"/>
              <a:buNone/>
            </a:pPr>
            <a:endParaRPr lang="uk-UA" i="1" smtClean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279525"/>
          </a:xfrm>
        </p:spPr>
        <p:txBody>
          <a:bodyPr/>
          <a:lstStyle/>
          <a:p>
            <a:pPr algn="ctr"/>
            <a:r>
              <a:rPr lang="uk-UA" b="1" u="sng" smtClean="0"/>
              <a:t/>
            </a:r>
            <a:br>
              <a:rPr lang="uk-UA" b="1" u="sng" smtClean="0"/>
            </a:br>
            <a:r>
              <a:rPr lang="uk-UA" sz="3000" b="1" i="1" u="sng" smtClean="0">
                <a:solidFill>
                  <a:schemeClr val="bg1"/>
                </a:solidFill>
                <a:latin typeface="Times New Roman" pitchFamily="18" charset="0"/>
              </a:rPr>
              <a:t>Змістовний модуль №2</a:t>
            </a:r>
            <a:br>
              <a:rPr lang="uk-UA" sz="3000" b="1" i="1" u="sng" smtClean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uk-UA" sz="3000" i="1" smtClean="0">
                <a:solidFill>
                  <a:schemeClr val="bg1"/>
                </a:solidFill>
                <a:latin typeface="Times New Roman" pitchFamily="18" charset="0"/>
              </a:rPr>
              <a:t>Теорія виховання в спорті</a:t>
            </a:r>
            <a:br>
              <a:rPr lang="uk-UA" sz="3000" i="1" smtClean="0">
                <a:solidFill>
                  <a:schemeClr val="bg1"/>
                </a:solidFill>
                <a:latin typeface="Times New Roman" pitchFamily="18" charset="0"/>
              </a:rPr>
            </a:br>
            <a:endParaRPr lang="uk-UA" sz="3000" i="1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5450" y="1254125"/>
            <a:ext cx="8089900" cy="5603875"/>
          </a:xfrm>
        </p:spPr>
        <p:txBody>
          <a:bodyPr/>
          <a:lstStyle/>
          <a:p>
            <a:pPr marL="531813" indent="-531813">
              <a:lnSpc>
                <a:spcPct val="100000"/>
              </a:lnSpc>
            </a:pPr>
            <a:r>
              <a:rPr lang="uk-UA" sz="2400" b="1" i="1" smtClean="0">
                <a:solidFill>
                  <a:schemeClr val="bg1"/>
                </a:solidFill>
                <a:latin typeface="Calibri Light"/>
              </a:rPr>
              <a:t>Практичні модулі </a:t>
            </a:r>
            <a:endParaRPr lang="uk-UA" sz="2400" i="1" smtClean="0">
              <a:solidFill>
                <a:schemeClr val="bg1"/>
              </a:solidFill>
              <a:latin typeface="Calibri Light"/>
            </a:endParaRPr>
          </a:p>
          <a:p>
            <a:pPr marL="531813" indent="-531813">
              <a:lnSpc>
                <a:spcPct val="100000"/>
              </a:lnSpc>
            </a:pPr>
            <a:r>
              <a:rPr lang="uk-UA" sz="2600" i="1" smtClean="0">
                <a:solidFill>
                  <a:schemeClr val="bg1"/>
                </a:solidFill>
                <a:latin typeface="Times New Roman" pitchFamily="18" charset="0"/>
              </a:rPr>
              <a:t>Сутність, зміст і процес виховання  в спорті</a:t>
            </a:r>
          </a:p>
          <a:p>
            <a:pPr marL="531813" indent="-531813">
              <a:lnSpc>
                <a:spcPct val="100000"/>
              </a:lnSpc>
            </a:pPr>
            <a:r>
              <a:rPr lang="uk-UA" sz="2600" i="1" smtClean="0">
                <a:solidFill>
                  <a:schemeClr val="bg1"/>
                </a:solidFill>
                <a:latin typeface="Times New Roman" pitchFamily="18" charset="0"/>
              </a:rPr>
              <a:t>Загальні методи виховання в спорті</a:t>
            </a:r>
          </a:p>
          <a:p>
            <a:pPr marL="531813" indent="-531813">
              <a:lnSpc>
                <a:spcPct val="100000"/>
              </a:lnSpc>
            </a:pPr>
            <a:r>
              <a:rPr lang="uk-UA" sz="2600" i="1" smtClean="0">
                <a:solidFill>
                  <a:schemeClr val="bg1"/>
                </a:solidFill>
                <a:latin typeface="Times New Roman" pitchFamily="18" charset="0"/>
              </a:rPr>
              <a:t>Колектив і особистість в спорті</a:t>
            </a:r>
          </a:p>
          <a:p>
            <a:pPr marL="531813" indent="-531813">
              <a:lnSpc>
                <a:spcPct val="100000"/>
              </a:lnSpc>
            </a:pPr>
            <a:r>
              <a:rPr lang="uk-UA" sz="2600" i="1" smtClean="0">
                <a:solidFill>
                  <a:schemeClr val="bg1"/>
                </a:solidFill>
                <a:latin typeface="Times New Roman" pitchFamily="18" charset="0"/>
              </a:rPr>
              <a:t>Моральне виховання </a:t>
            </a:r>
          </a:p>
          <a:p>
            <a:pPr marL="531813" indent="-531813">
              <a:lnSpc>
                <a:spcPct val="100000"/>
              </a:lnSpc>
            </a:pPr>
            <a:r>
              <a:rPr lang="uk-UA" sz="2600" i="1" smtClean="0">
                <a:solidFill>
                  <a:schemeClr val="bg1"/>
                </a:solidFill>
                <a:latin typeface="Times New Roman" pitchFamily="18" charset="0"/>
              </a:rPr>
              <a:t>Розумове виховання </a:t>
            </a:r>
          </a:p>
          <a:p>
            <a:pPr marL="531813" indent="-531813">
              <a:lnSpc>
                <a:spcPct val="100000"/>
              </a:lnSpc>
            </a:pPr>
            <a:r>
              <a:rPr lang="uk-UA" sz="2600" i="1" smtClean="0">
                <a:solidFill>
                  <a:schemeClr val="bg1"/>
                </a:solidFill>
                <a:latin typeface="Times New Roman" pitchFamily="18" charset="0"/>
              </a:rPr>
              <a:t>Трудове виховання </a:t>
            </a:r>
          </a:p>
          <a:p>
            <a:pPr marL="531813" indent="-531813">
              <a:lnSpc>
                <a:spcPct val="100000"/>
              </a:lnSpc>
            </a:pPr>
            <a:r>
              <a:rPr lang="uk-UA" sz="2600" i="1" smtClean="0">
                <a:solidFill>
                  <a:schemeClr val="bg1"/>
                </a:solidFill>
                <a:latin typeface="Times New Roman" pitchFamily="18" charset="0"/>
              </a:rPr>
              <a:t>Естетичне виховання  </a:t>
            </a:r>
          </a:p>
          <a:p>
            <a:pPr marL="531813" indent="-531813">
              <a:lnSpc>
                <a:spcPct val="100000"/>
              </a:lnSpc>
            </a:pPr>
            <a:r>
              <a:rPr lang="uk-UA" sz="2600" i="1" smtClean="0">
                <a:solidFill>
                  <a:schemeClr val="bg1"/>
                </a:solidFill>
                <a:latin typeface="Times New Roman" pitchFamily="18" charset="0"/>
              </a:rPr>
              <a:t>Педагогічне спілкування в спорті</a:t>
            </a:r>
          </a:p>
          <a:p>
            <a:pPr marL="531813" indent="-531813">
              <a:lnSpc>
                <a:spcPct val="100000"/>
              </a:lnSpc>
            </a:pPr>
            <a:r>
              <a:rPr lang="uk-UA" sz="2600" i="1" smtClean="0">
                <a:solidFill>
                  <a:schemeClr val="bg1"/>
                </a:solidFill>
                <a:latin typeface="Times New Roman" pitchFamily="18" charset="0"/>
              </a:rPr>
              <a:t>Місце і роль сім’ї у вихованні юних спортсменів</a:t>
            </a:r>
            <a:endParaRPr lang="uk-UA" sz="26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7"/>
          <p:cNvSpPr>
            <a:spLocks noGrp="1"/>
          </p:cNvSpPr>
          <p:nvPr>
            <p:ph type="ctrTitle" idx="4294967295"/>
          </p:nvPr>
        </p:nvSpPr>
        <p:spPr>
          <a:xfrm>
            <a:off x="930275" y="5497513"/>
            <a:ext cx="7772400" cy="1098550"/>
          </a:xfrm>
        </p:spPr>
        <p:txBody>
          <a:bodyPr/>
          <a:lstStyle/>
          <a:p>
            <a:pPr algn="ctr"/>
            <a:endParaRPr lang="en-US" b="1" smtClean="0">
              <a:solidFill>
                <a:schemeClr val="bg1"/>
              </a:solidFill>
            </a:endParaRPr>
          </a:p>
        </p:txBody>
      </p:sp>
      <p:sp>
        <p:nvSpPr>
          <p:cNvPr id="22531" name="Rectangle 18"/>
          <p:cNvSpPr>
            <a:spLocks noGrp="1"/>
          </p:cNvSpPr>
          <p:nvPr>
            <p:ph type="subTitle" idx="4294967295"/>
          </p:nvPr>
        </p:nvSpPr>
        <p:spPr>
          <a:xfrm>
            <a:off x="161925" y="254000"/>
            <a:ext cx="8982075" cy="1095375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uk-UA" sz="4400" b="1" i="1" smtClean="0">
                <a:solidFill>
                  <a:schemeClr val="bg1"/>
                </a:solidFill>
                <a:latin typeface="Times New Roman" pitchFamily="18" charset="0"/>
              </a:rPr>
              <a:t>Хто осягає нове, плекаючи старе – той може бути вчителем!</a:t>
            </a:r>
            <a:endParaRPr lang="ru-RU" sz="4400" b="1" i="1" smtClean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21507" name="Рисунок 6" descr="800677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0513" y="1892300"/>
            <a:ext cx="8445500" cy="475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f5bcf3944871a652614e69494c0aa9be8541cbc"/>
</p:tagLst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1446</TotalTime>
  <Words>266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 Light</vt:lpstr>
      <vt:lpstr>Calibri</vt:lpstr>
      <vt:lpstr>Times New Roman</vt:lpstr>
      <vt:lpstr>Тема Office</vt:lpstr>
      <vt:lpstr>Слайд 1</vt:lpstr>
      <vt:lpstr>Слайд 2</vt:lpstr>
      <vt:lpstr>Мета викладання дисципліни: </vt:lpstr>
      <vt:lpstr> Основні завдання дисципліни  “ПЕДАГОГІЧНИЙ ПРАКТИКУМ ТРЕНЕРА” </vt:lpstr>
      <vt:lpstr>Слайд 5</vt:lpstr>
      <vt:lpstr>Слайд 6</vt:lpstr>
      <vt:lpstr> Змістовний модуль №2 Теорія виховання в спорті </vt:lpstr>
      <vt:lpstr>Слайд 8</vt:lpstr>
    </vt:vector>
  </TitlesOfParts>
  <Company>DNS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Грибан</dc:creator>
  <cp:lastModifiedBy>RAndreeva</cp:lastModifiedBy>
  <cp:revision>176</cp:revision>
  <dcterms:created xsi:type="dcterms:W3CDTF">2013-02-18T09:49:30Z</dcterms:created>
  <dcterms:modified xsi:type="dcterms:W3CDTF">2019-04-05T11:06:15Z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1264682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