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4" r:id="rId11"/>
    <p:sldId id="274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2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>
      <p:cViewPr varScale="1">
        <p:scale>
          <a:sx n="68" d="100"/>
          <a:sy n="68" d="100"/>
        </p:scale>
        <p:origin x="14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ECEEF-CAC9-4DEE-AC96-73147C577DF0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4A530-1925-445D-A108-43AD4571A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15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ECEEF-CAC9-4DEE-AC96-73147C577DF0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4A530-1925-445D-A108-43AD4571A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99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ECEEF-CAC9-4DEE-AC96-73147C577DF0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4A530-1925-445D-A108-43AD4571A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420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ECEEF-CAC9-4DEE-AC96-73147C577DF0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4A530-1925-445D-A108-43AD4571A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43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ECEEF-CAC9-4DEE-AC96-73147C577DF0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4A530-1925-445D-A108-43AD4571A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383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ECEEF-CAC9-4DEE-AC96-73147C577DF0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4A530-1925-445D-A108-43AD4571A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384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ECEEF-CAC9-4DEE-AC96-73147C577DF0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4A530-1925-445D-A108-43AD4571A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89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ECEEF-CAC9-4DEE-AC96-73147C577DF0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4A530-1925-445D-A108-43AD4571A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875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ECEEF-CAC9-4DEE-AC96-73147C577DF0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4A530-1925-445D-A108-43AD4571A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267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ECEEF-CAC9-4DEE-AC96-73147C577DF0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4A530-1925-445D-A108-43AD4571A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933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ECEEF-CAC9-4DEE-AC96-73147C577DF0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4A530-1925-445D-A108-43AD4571A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814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ECEEF-CAC9-4DEE-AC96-73147C577DF0}" type="datetimeFigureOut">
              <a:rPr lang="ru-RU" smtClean="0"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4A530-1925-445D-A108-43AD4571A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86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661248"/>
            <a:ext cx="8712968" cy="93610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uk-UA" sz="2800" b="1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1" y="25687"/>
            <a:ext cx="9144000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ctrTitle"/>
          </p:nvPr>
        </p:nvSpPr>
        <p:spPr>
          <a:xfrm>
            <a:off x="5051857" y="620688"/>
            <a:ext cx="4139239" cy="158417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ЕКОЛОГІЧНІ ТОВАРИ:</a:t>
            </a:r>
            <a:br>
              <a:rPr lang="ru-RU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latin typeface="Arial Black" pitchFamily="34" charset="0"/>
              </a:rPr>
              <a:t>ВМІННЯ ОБРАТИ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6311"/>
            <a:ext cx="2449926" cy="199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Autofit/>
          </a:bodyPr>
          <a:lstStyle/>
          <a:p>
            <a:r>
              <a:rPr lang="ru-RU" sz="3700" dirty="0">
                <a:solidFill>
                  <a:srgbClr val="C00000"/>
                </a:solidFill>
                <a:latin typeface="Arial Black" pitchFamily="34" charset="0"/>
              </a:rPr>
              <a:t>ГМО: </a:t>
            </a:r>
            <a:r>
              <a:rPr lang="ru-RU" sz="3700" dirty="0" err="1">
                <a:solidFill>
                  <a:srgbClr val="C00000"/>
                </a:solidFill>
                <a:latin typeface="Arial Black" pitchFamily="34" charset="0"/>
              </a:rPr>
              <a:t>що</a:t>
            </a:r>
            <a:r>
              <a:rPr lang="ru-RU" sz="3700" dirty="0">
                <a:solidFill>
                  <a:srgbClr val="C00000"/>
                </a:solidFill>
                <a:latin typeface="Arial Black" pitchFamily="34" charset="0"/>
              </a:rPr>
              <a:t> - правда, а </a:t>
            </a:r>
            <a:r>
              <a:rPr lang="ru-RU" sz="3700" dirty="0" err="1">
                <a:solidFill>
                  <a:srgbClr val="C00000"/>
                </a:solidFill>
                <a:latin typeface="Arial Black" pitchFamily="34" charset="0"/>
              </a:rPr>
              <a:t>що</a:t>
            </a:r>
            <a:r>
              <a:rPr lang="ru-RU" sz="3700" dirty="0">
                <a:solidFill>
                  <a:srgbClr val="C00000"/>
                </a:solidFill>
                <a:latin typeface="Arial Black" pitchFamily="34" charset="0"/>
              </a:rPr>
              <a:t> - </a:t>
            </a:r>
            <a:r>
              <a:rPr lang="ru-RU" sz="3700" dirty="0" err="1">
                <a:solidFill>
                  <a:srgbClr val="C00000"/>
                </a:solidFill>
                <a:latin typeface="Arial Black" pitchFamily="34" charset="0"/>
              </a:rPr>
              <a:t>брехня</a:t>
            </a:r>
            <a:r>
              <a:rPr lang="ru-RU" sz="3700" dirty="0">
                <a:solidFill>
                  <a:srgbClr val="C00000"/>
                </a:solidFill>
                <a:latin typeface="Arial Black" pitchFamily="34" charset="0"/>
              </a:rPr>
              <a:t>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58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76243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rgbClr val="00B050"/>
                </a:solidFill>
                <a:latin typeface="Arial Black" pitchFamily="34" charset="0"/>
              </a:rPr>
              <a:t>Що</a:t>
            </a:r>
            <a:r>
              <a:rPr lang="ru-RU" sz="2800" dirty="0">
                <a:solidFill>
                  <a:srgbClr val="00B050"/>
                </a:solidFill>
                <a:latin typeface="Arial Black" pitchFamily="34" charset="0"/>
              </a:rPr>
              <a:t> «</a:t>
            </a:r>
            <a:r>
              <a:rPr lang="ru-RU" sz="2800" dirty="0" err="1">
                <a:solidFill>
                  <a:srgbClr val="00B050"/>
                </a:solidFill>
                <a:latin typeface="Arial Black" pitchFamily="34" charset="0"/>
              </a:rPr>
              <a:t>приховують</a:t>
            </a:r>
            <a:r>
              <a:rPr lang="ru-RU" sz="2800" dirty="0">
                <a:solidFill>
                  <a:srgbClr val="00B050"/>
                </a:solidFill>
                <a:latin typeface="Arial Black" pitchFamily="34" charset="0"/>
              </a:rPr>
              <a:t>» </a:t>
            </a:r>
            <a:r>
              <a:rPr lang="ru-RU" sz="2800" dirty="0" err="1">
                <a:solidFill>
                  <a:srgbClr val="00B050"/>
                </a:solidFill>
                <a:latin typeface="Arial Black" pitchFamily="34" charset="0"/>
              </a:rPr>
              <a:t>ранні</a:t>
            </a:r>
            <a:r>
              <a:rPr lang="ru-RU" sz="2800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B050"/>
                </a:solidFill>
                <a:latin typeface="Arial Black" pitchFamily="34" charset="0"/>
              </a:rPr>
              <a:t>овочі</a:t>
            </a:r>
            <a:r>
              <a:rPr lang="ru-RU" sz="2800" dirty="0">
                <a:solidFill>
                  <a:srgbClr val="00B050"/>
                </a:solidFill>
                <a:latin typeface="Arial Black" pitchFamily="34" charset="0"/>
              </a:rPr>
              <a:t> і як </a:t>
            </a:r>
            <a:r>
              <a:rPr lang="ru-RU" sz="2800" dirty="0" err="1">
                <a:solidFill>
                  <a:srgbClr val="00B050"/>
                </a:solidFill>
                <a:latin typeface="Arial Black" pitchFamily="34" charset="0"/>
              </a:rPr>
              <a:t>уберегти</a:t>
            </a:r>
            <a:r>
              <a:rPr lang="ru-RU" sz="2800" dirty="0">
                <a:solidFill>
                  <a:srgbClr val="00B050"/>
                </a:solidFill>
                <a:latin typeface="Arial Black" pitchFamily="34" charset="0"/>
              </a:rPr>
              <a:t> себе </a:t>
            </a:r>
            <a:r>
              <a:rPr lang="ru-RU" sz="2800" dirty="0" err="1">
                <a:solidFill>
                  <a:srgbClr val="00B050"/>
                </a:solidFill>
                <a:latin typeface="Arial Black" pitchFamily="34" charset="0"/>
              </a:rPr>
              <a:t>від</a:t>
            </a:r>
            <a:r>
              <a:rPr lang="ru-RU" sz="2800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B050"/>
                </a:solidFill>
                <a:latin typeface="Arial Black" pitchFamily="34" charset="0"/>
              </a:rPr>
              <a:t>надмірної</a:t>
            </a:r>
            <a:r>
              <a:rPr lang="ru-RU" sz="2800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B050"/>
                </a:solidFill>
                <a:latin typeface="Arial Black" pitchFamily="34" charset="0"/>
              </a:rPr>
              <a:t>кількості</a:t>
            </a:r>
            <a:r>
              <a:rPr lang="ru-RU" sz="2800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B050"/>
                </a:solidFill>
                <a:latin typeface="Arial Black" pitchFamily="34" charset="0"/>
              </a:rPr>
              <a:t>нітратів</a:t>
            </a:r>
            <a:endParaRPr lang="ru-RU" sz="2800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071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856984" cy="1028808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Здорова </a:t>
            </a:r>
            <a:r>
              <a:rPr lang="ru-RU" sz="36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їжа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– </a:t>
            </a:r>
            <a:r>
              <a:rPr lang="ru-RU" sz="36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зробіть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6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природний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60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вибір</a:t>
            </a:r>
            <a:endParaRPr lang="ru-RU" sz="36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9456"/>
            <a:ext cx="9144000" cy="556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340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88641"/>
            <a:ext cx="8784976" cy="1296144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Arial Black" pitchFamily="34" charset="0"/>
              </a:rPr>
              <a:t>SlowFood</a:t>
            </a:r>
            <a:r>
              <a:rPr lang="en-US" sz="3600" b="1" dirty="0">
                <a:solidFill>
                  <a:srgbClr val="C00000"/>
                </a:solidFill>
                <a:latin typeface="Arial Black" pitchFamily="34" charset="0"/>
              </a:rPr>
              <a:t> (</a:t>
            </a:r>
            <a:r>
              <a:rPr lang="ru-RU" sz="3600" b="1" dirty="0" err="1">
                <a:solidFill>
                  <a:srgbClr val="C00000"/>
                </a:solidFill>
                <a:latin typeface="Arial Black" pitchFamily="34" charset="0"/>
              </a:rPr>
              <a:t>СлоуФуд</a:t>
            </a:r>
            <a:r>
              <a:rPr lang="en-US" sz="3600" b="1" dirty="0">
                <a:solidFill>
                  <a:srgbClr val="C00000"/>
                </a:solidFill>
                <a:latin typeface="Arial Black" pitchFamily="34" charset="0"/>
              </a:rPr>
              <a:t>)</a:t>
            </a:r>
            <a:r>
              <a:rPr lang="ru-RU" sz="3600" b="1" dirty="0">
                <a:solidFill>
                  <a:srgbClr val="C00000"/>
                </a:solidFill>
                <a:latin typeface="Arial Black" pitchFamily="34" charset="0"/>
              </a:rPr>
              <a:t>: смачно, чисто, </a:t>
            </a:r>
            <a:r>
              <a:rPr lang="ru-RU" sz="3600" b="1" dirty="0" err="1">
                <a:solidFill>
                  <a:srgbClr val="C00000"/>
                </a:solidFill>
                <a:latin typeface="Arial Black" pitchFamily="34" charset="0"/>
              </a:rPr>
              <a:t>чесно</a:t>
            </a:r>
            <a:endParaRPr lang="ru-RU" sz="36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512" y="4005064"/>
            <a:ext cx="5501030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710" y="1268760"/>
            <a:ext cx="3059832" cy="255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558480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19813"/>
            <a:ext cx="2736304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938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err="1">
                <a:solidFill>
                  <a:srgbClr val="C00000"/>
                </a:solidFill>
                <a:latin typeface="Arial Black" pitchFamily="34" charset="0"/>
              </a:rPr>
              <a:t>Українські</a:t>
            </a:r>
            <a:r>
              <a:rPr lang="ru-RU" sz="36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Arial Black" pitchFamily="34" charset="0"/>
              </a:rPr>
              <a:t>органічні</a:t>
            </a:r>
            <a:r>
              <a:rPr lang="ru-RU" sz="36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Arial Black" pitchFamily="34" charset="0"/>
              </a:rPr>
              <a:t>продукти</a:t>
            </a:r>
            <a:r>
              <a:rPr lang="ru-RU" sz="3600" dirty="0">
                <a:solidFill>
                  <a:srgbClr val="C00000"/>
                </a:solidFill>
                <a:latin typeface="Arial Black" pitchFamily="34" charset="0"/>
              </a:rPr>
              <a:t>:</a:t>
            </a:r>
            <a:br>
              <a:rPr lang="ru-RU" sz="3600" dirty="0">
                <a:solidFill>
                  <a:srgbClr val="C00000"/>
                </a:solidFill>
                <a:latin typeface="Arial Black" pitchFamily="34" charset="0"/>
              </a:rPr>
            </a:br>
            <a:r>
              <a:rPr lang="ru-RU" sz="3600" dirty="0" err="1">
                <a:solidFill>
                  <a:srgbClr val="C00000"/>
                </a:solidFill>
                <a:latin typeface="Arial Black" pitchFamily="34" charset="0"/>
              </a:rPr>
              <a:t>новації</a:t>
            </a:r>
            <a:r>
              <a:rPr lang="ru-RU" sz="3600" dirty="0">
                <a:solidFill>
                  <a:srgbClr val="C00000"/>
                </a:solidFill>
                <a:latin typeface="Arial Black" pitchFamily="34" charset="0"/>
              </a:rPr>
              <a:t> закону у </a:t>
            </a:r>
            <a:r>
              <a:rPr lang="ru-RU" sz="3600" dirty="0" err="1">
                <a:solidFill>
                  <a:srgbClr val="C00000"/>
                </a:solidFill>
                <a:latin typeface="Arial Black" pitchFamily="34" charset="0"/>
              </a:rPr>
              <a:t>сфері</a:t>
            </a:r>
            <a:r>
              <a:rPr lang="ru-RU" sz="36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latin typeface="Arial Black" pitchFamily="34" charset="0"/>
              </a:rPr>
              <a:t>органіки</a:t>
            </a:r>
            <a:endParaRPr lang="ru-RU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26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Органічне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 виноградарство –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нове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це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 добре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забуте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старе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031" y="2865909"/>
            <a:ext cx="6226616" cy="396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0" y="1503729"/>
            <a:ext cx="4788024" cy="334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704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78121" y="3674012"/>
            <a:ext cx="33224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</a:t>
            </a: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ебезпечні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інгредієнти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в </a:t>
            </a:r>
            <a:r>
              <a:rPr lang="ru-RU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косметиці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8" y="2619821"/>
            <a:ext cx="5749118" cy="422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-1"/>
            <a:ext cx="4979074" cy="2924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018" y="395415"/>
            <a:ext cx="430895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Чи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нешкідлива</a:t>
            </a: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ваша косметика: </a:t>
            </a:r>
            <a:r>
              <a:rPr lang="ru-RU" sz="3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що</a:t>
            </a:r>
            <a:r>
              <a:rPr lang="ru-RU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приховують</a:t>
            </a:r>
            <a:r>
              <a:rPr lang="ru-RU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етикетки</a:t>
            </a:r>
            <a:r>
              <a:rPr lang="ru-RU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35587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908032" cy="407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33904"/>
            <a:ext cx="4896544" cy="30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6818" y="4161012"/>
            <a:ext cx="341024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Віддай</a:t>
            </a:r>
            <a:r>
              <a:rPr lang="ru-RU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перевагу</a:t>
            </a:r>
            <a:r>
              <a:rPr lang="ru-RU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2800" b="1" i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натуральності</a:t>
            </a:r>
            <a:r>
              <a:rPr lang="ru-RU" sz="2800" b="1" i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i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екологічності</a:t>
            </a:r>
            <a:r>
              <a:rPr lang="ru-RU" sz="2800" b="1" i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i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якості</a:t>
            </a:r>
            <a:endParaRPr lang="ru-RU" sz="2800" b="1" i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171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3212976"/>
            <a:ext cx="5779547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4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99678" y="764704"/>
            <a:ext cx="3995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>
                <a:solidFill>
                  <a:srgbClr val="7030A0"/>
                </a:solidFill>
                <a:latin typeface="Arial Black" pitchFamily="34" charset="0"/>
              </a:rPr>
              <a:t>Які</a:t>
            </a:r>
            <a:r>
              <a:rPr lang="ru-RU" sz="3200" dirty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Arial Black" pitchFamily="34" charset="0"/>
              </a:rPr>
              <a:t>небезпеки</a:t>
            </a:r>
            <a:r>
              <a:rPr lang="ru-RU" sz="3200" dirty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Arial Black" pitchFamily="34" charset="0"/>
              </a:rPr>
              <a:t>приховує</a:t>
            </a:r>
            <a:r>
              <a:rPr lang="ru-RU" sz="3200" dirty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Arial Black" pitchFamily="34" charset="0"/>
              </a:rPr>
              <a:t>побутова</a:t>
            </a:r>
            <a:r>
              <a:rPr lang="ru-RU" sz="3200" dirty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ru-RU" sz="3200" dirty="0" err="1">
                <a:solidFill>
                  <a:srgbClr val="7030A0"/>
                </a:solidFill>
                <a:latin typeface="Arial Black" pitchFamily="34" charset="0"/>
              </a:rPr>
              <a:t>хімія</a:t>
            </a:r>
            <a:r>
              <a:rPr lang="ru-RU" sz="3200" dirty="0">
                <a:solidFill>
                  <a:srgbClr val="7030A0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362" y="4365104"/>
            <a:ext cx="362043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«Широко </a:t>
            </a:r>
            <a:r>
              <a:rPr lang="ru-RU" sz="24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простягає</a:t>
            </a:r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хімія</a:t>
            </a:r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руки </a:t>
            </a:r>
            <a:r>
              <a:rPr lang="ru-RU" sz="24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свої</a:t>
            </a:r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в </a:t>
            </a:r>
            <a:r>
              <a:rPr lang="ru-RU" sz="24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справи</a:t>
            </a:r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людські</a:t>
            </a:r>
            <a:r>
              <a:rPr lang="ru-RU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</a:t>
            </a:r>
          </a:p>
          <a:p>
            <a:pPr algn="ctr"/>
            <a:r>
              <a:rPr lang="ru-RU" sz="2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М. В. Ломоносов </a:t>
            </a:r>
          </a:p>
        </p:txBody>
      </p:sp>
    </p:spTree>
    <p:extLst>
      <p:ext uri="{BB962C8B-B14F-4D97-AF65-F5344CB8AC3E}">
        <p14:creationId xmlns:p14="http://schemas.microsoft.com/office/powerpoint/2010/main" val="1213397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simeinyi-budzhet.ua/wp-content/uploads/2015/04/%D0%BF%D0%BE%D0%B1%D1%83%D1%82%D0%BE%D0%B2%D0%B0-%D1%85%D1%96%D0%BC%D1%96%D1%8F-%D1%83%D0%BA%D1%80%D0%B0%D1%97%D0%BD%D1%81%D1%8C%D0%BA%D0%BE%D0%B3%D0%BE-%D0%B2%D0%B8%D1%80%D0%BE%D0%B1%D0%BD%D0%B8%D0%BA%D0%B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45" y="12932"/>
            <a:ext cx="762000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39544" y="4725144"/>
            <a:ext cx="41044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B050"/>
                </a:solidFill>
                <a:latin typeface="Arial Black" pitchFamily="34" charset="0"/>
              </a:rPr>
              <a:t>Чистота – без </a:t>
            </a:r>
            <a:r>
              <a:rPr lang="ru-RU" sz="3600" dirty="0" err="1">
                <a:solidFill>
                  <a:srgbClr val="00B050"/>
                </a:solidFill>
                <a:latin typeface="Arial Black" pitchFamily="34" charset="0"/>
              </a:rPr>
              <a:t>ризику</a:t>
            </a:r>
            <a:r>
              <a:rPr lang="ru-RU" sz="3600" dirty="0">
                <a:solidFill>
                  <a:srgbClr val="00B050"/>
                </a:solidFill>
                <a:latin typeface="Arial Black" pitchFamily="34" charset="0"/>
              </a:rPr>
              <a:t> для </a:t>
            </a:r>
            <a:r>
              <a:rPr lang="ru-RU" sz="3600" dirty="0" err="1">
                <a:solidFill>
                  <a:srgbClr val="00B050"/>
                </a:solidFill>
                <a:latin typeface="Arial Black" pitchFamily="34" charset="0"/>
              </a:rPr>
              <a:t>здоров’я</a:t>
            </a:r>
            <a:endParaRPr lang="ru-RU" sz="36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49005"/>
            <a:ext cx="3059833" cy="335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1255"/>
            <a:ext cx="4788024" cy="314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478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4437112"/>
            <a:ext cx="4716016" cy="1303256"/>
          </a:xfrm>
        </p:spPr>
        <p:txBody>
          <a:bodyPr>
            <a:noAutofit/>
          </a:bodyPr>
          <a:lstStyle/>
          <a:p>
            <a:r>
              <a:rPr lang="ru-RU" sz="3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Екологічна</a:t>
            </a:r>
            <a:r>
              <a:rPr lang="ru-RU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країна</a:t>
            </a:r>
            <a:r>
              <a:rPr lang="ru-RU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- з </a:t>
            </a:r>
            <a:r>
              <a:rPr lang="ru-RU" sz="3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чого</a:t>
            </a:r>
            <a:r>
              <a:rPr lang="ru-RU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все починалось…</a:t>
            </a:r>
          </a:p>
        </p:txBody>
      </p:sp>
      <p:pic>
        <p:nvPicPr>
          <p:cNvPr id="2054" name="Picture 6" descr="ÐÐ°ÑÑÐ¸Ð½ÐºÐ¸ Ð¿Ð¾ Ð·Ð°Ð¿ÑÐ¾ÑÑ ÑÑÐ°Ð»Ð¸Ð¹ ÑÐ¾Ð·Ð²Ð¸ÑÐ¾Ð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4135"/>
            <a:ext cx="4179502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262864"/>
            <a:ext cx="1544101" cy="142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0096" y="234744"/>
            <a:ext cx="84241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err="1">
                <a:solidFill>
                  <a:srgbClr val="0070C0"/>
                </a:solidFill>
                <a:latin typeface="Arial Black" pitchFamily="34" charset="0"/>
              </a:rPr>
              <a:t>Екологічний</a:t>
            </a:r>
            <a:r>
              <a:rPr lang="ru-RU" sz="3600" dirty="0"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ru-RU" sz="3600" dirty="0" err="1">
                <a:solidFill>
                  <a:srgbClr val="0070C0"/>
                </a:solidFill>
                <a:latin typeface="Arial Black" pitchFamily="34" charset="0"/>
              </a:rPr>
              <a:t>автошлях</a:t>
            </a:r>
            <a:r>
              <a:rPr lang="ru-RU" sz="3600" dirty="0">
                <a:solidFill>
                  <a:srgbClr val="0070C0"/>
                </a:solidFill>
                <a:latin typeface="Arial Black" pitchFamily="34" charset="0"/>
              </a:rPr>
              <a:t>  </a:t>
            </a:r>
            <a:r>
              <a:rPr lang="ru-RU" sz="3600" dirty="0" err="1">
                <a:solidFill>
                  <a:srgbClr val="0070C0"/>
                </a:solidFill>
                <a:latin typeface="Arial Black" pitchFamily="34" charset="0"/>
              </a:rPr>
              <a:t>України</a:t>
            </a:r>
            <a:endParaRPr lang="ru-RU" sz="36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" y="980728"/>
            <a:ext cx="9083705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482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53048" y="3789040"/>
            <a:ext cx="36298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srgbClr val="0070C0"/>
                </a:solidFill>
                <a:latin typeface="Arial Black" pitchFamily="34" charset="0"/>
              </a:rPr>
              <a:t>Яким</a:t>
            </a:r>
            <a:r>
              <a:rPr lang="ru-RU" sz="2800" dirty="0">
                <a:solidFill>
                  <a:srgbClr val="0070C0"/>
                </a:solidFill>
                <a:latin typeface="Arial Black" pitchFamily="34" charset="0"/>
              </a:rPr>
              <a:t> авто </a:t>
            </a:r>
            <a:r>
              <a:rPr lang="ru-RU" sz="2800" dirty="0" err="1">
                <a:solidFill>
                  <a:srgbClr val="0070C0"/>
                </a:solidFill>
                <a:latin typeface="Arial Black" pitchFamily="34" charset="0"/>
              </a:rPr>
              <a:t>віддають</a:t>
            </a:r>
            <a:r>
              <a:rPr lang="ru-RU" sz="2800" dirty="0"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latin typeface="Arial Black" pitchFamily="34" charset="0"/>
              </a:rPr>
              <a:t>перевагу</a:t>
            </a:r>
            <a:r>
              <a:rPr lang="ru-RU" sz="2800" dirty="0"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ru-RU" sz="2800" dirty="0" err="1">
                <a:solidFill>
                  <a:srgbClr val="0070C0"/>
                </a:solidFill>
                <a:latin typeface="Arial Black" pitchFamily="34" charset="0"/>
              </a:rPr>
              <a:t>покупці</a:t>
            </a:r>
            <a:r>
              <a:rPr lang="ru-RU" sz="2800" dirty="0">
                <a:solidFill>
                  <a:srgbClr val="0070C0"/>
                </a:solidFill>
                <a:latin typeface="Arial Black" pitchFamily="34" charset="0"/>
              </a:rPr>
              <a:t> в </a:t>
            </a:r>
            <a:r>
              <a:rPr lang="ru-RU" sz="2800" dirty="0" err="1">
                <a:solidFill>
                  <a:srgbClr val="0070C0"/>
                </a:solidFill>
                <a:latin typeface="Arial Black" pitchFamily="34" charset="0"/>
              </a:rPr>
              <a:t>Україні</a:t>
            </a:r>
            <a:endParaRPr lang="ru-RU" sz="28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83174" cy="327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1" y="3140968"/>
            <a:ext cx="5208099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911" y="2883"/>
            <a:ext cx="3805582" cy="313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191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19" y="116632"/>
            <a:ext cx="88685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Як </a:t>
            </a:r>
            <a:r>
              <a:rPr lang="ru-RU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досягти</a:t>
            </a:r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мінімуму</a:t>
            </a:r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впливу</a:t>
            </a:r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на </a:t>
            </a:r>
            <a:r>
              <a:rPr lang="ru-RU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навколишнє</a:t>
            </a:r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середовище</a:t>
            </a:r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і </a:t>
            </a:r>
            <a:r>
              <a:rPr lang="ru-RU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здоров’я</a:t>
            </a:r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при </a:t>
            </a:r>
            <a:r>
              <a:rPr lang="ru-RU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будівництві</a:t>
            </a:r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і </a:t>
            </a:r>
            <a:r>
              <a:rPr lang="ru-RU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обробці</a:t>
            </a:r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споруд</a:t>
            </a:r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7" y="1501627"/>
            <a:ext cx="5724128" cy="535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039" y="1791397"/>
            <a:ext cx="2788482" cy="2788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93096"/>
            <a:ext cx="2888377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96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62281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Наскільки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екологічніо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чисті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і </a:t>
            </a:r>
            <a:r>
              <a:rPr lang="ru-RU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нешкідливі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для </a:t>
            </a:r>
            <a:r>
              <a:rPr lang="ru-RU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навколишнього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середовища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та </a:t>
            </a:r>
            <a:r>
              <a:rPr lang="ru-RU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здоров’я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сучасні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будівельні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матеріали</a:t>
            </a:r>
            <a:r>
              <a:rPr lang="ru-RU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657" y="2042801"/>
            <a:ext cx="4355976" cy="47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44824"/>
            <a:ext cx="4824535" cy="5035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61" y="186821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102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6" y="1595289"/>
            <a:ext cx="6746936" cy="377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942" y="332656"/>
            <a:ext cx="238125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6768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Чи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готові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ви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обирати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екологічно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чисті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2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товари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?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787" y="4005064"/>
            <a:ext cx="2908343" cy="2499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197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676" y="4293096"/>
            <a:ext cx="448631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 err="1">
                <a:solidFill>
                  <a:srgbClr val="00B050"/>
                </a:solidFill>
                <a:latin typeface="Arial Black" pitchFamily="34" charset="0"/>
              </a:rPr>
              <a:t>Екоактивізм</a:t>
            </a:r>
            <a:r>
              <a:rPr lang="ru-RU" sz="2600" dirty="0">
                <a:solidFill>
                  <a:srgbClr val="00B050"/>
                </a:solidFill>
                <a:latin typeface="Arial Black" pitchFamily="34" charset="0"/>
              </a:rPr>
              <a:t> в </a:t>
            </a:r>
            <a:r>
              <a:rPr lang="ru-RU" sz="2600" dirty="0" err="1">
                <a:solidFill>
                  <a:srgbClr val="00B050"/>
                </a:solidFill>
                <a:latin typeface="Arial Black" pitchFamily="34" charset="0"/>
              </a:rPr>
              <a:t>Україні</a:t>
            </a:r>
            <a:r>
              <a:rPr lang="ru-RU" sz="2600" dirty="0">
                <a:solidFill>
                  <a:srgbClr val="00B050"/>
                </a:solidFill>
                <a:latin typeface="Arial Black" pitchFamily="34" charset="0"/>
              </a:rPr>
              <a:t>: почни з себе</a:t>
            </a:r>
          </a:p>
          <a:p>
            <a:pPr algn="ctr"/>
            <a:endParaRPr lang="ru-RU" sz="2400" dirty="0">
              <a:solidFill>
                <a:srgbClr val="00B050"/>
              </a:solidFill>
              <a:latin typeface="Arial Black" pitchFamily="34" charset="0"/>
            </a:endParaRPr>
          </a:p>
          <a:p>
            <a:pPr algn="ctr"/>
            <a:r>
              <a:rPr lang="ru-RU" sz="2400" dirty="0">
                <a:solidFill>
                  <a:srgbClr val="00B050"/>
                </a:solidFill>
                <a:latin typeface="Arial Black" pitchFamily="34" charset="0"/>
              </a:rPr>
              <a:t>“</a:t>
            </a:r>
            <a:r>
              <a:rPr lang="ru-RU" sz="2400" i="1" dirty="0">
                <a:solidFill>
                  <a:srgbClr val="00B050"/>
                </a:solidFill>
                <a:latin typeface="Arial Black" pitchFamily="34" charset="0"/>
              </a:rPr>
              <a:t>Треба </a:t>
            </a:r>
            <a:r>
              <a:rPr lang="ru-RU" sz="2400" i="1" dirty="0" err="1">
                <a:solidFill>
                  <a:srgbClr val="00B050"/>
                </a:solidFill>
                <a:latin typeface="Arial Black" pitchFamily="34" charset="0"/>
              </a:rPr>
              <a:t>мінятися</a:t>
            </a:r>
            <a:r>
              <a:rPr lang="ru-RU" sz="2400" i="1" dirty="0">
                <a:solidFill>
                  <a:srgbClr val="00B050"/>
                </a:solidFill>
                <a:latin typeface="Arial Black" pitchFamily="34" charset="0"/>
              </a:rPr>
              <a:t> самим, не </a:t>
            </a:r>
            <a:r>
              <a:rPr lang="ru-RU" sz="2400" i="1" dirty="0" err="1">
                <a:solidFill>
                  <a:srgbClr val="00B050"/>
                </a:solidFill>
                <a:latin typeface="Arial Black" pitchFamily="34" charset="0"/>
              </a:rPr>
              <a:t>варто</a:t>
            </a:r>
            <a:r>
              <a:rPr lang="ru-RU" sz="2400" i="1" dirty="0">
                <a:solidFill>
                  <a:srgbClr val="00B050"/>
                </a:solidFill>
                <a:latin typeface="Arial Black" pitchFamily="34" charset="0"/>
              </a:rPr>
              <a:t>  </a:t>
            </a:r>
            <a:r>
              <a:rPr lang="ru-RU" sz="2400" i="1" dirty="0" err="1">
                <a:solidFill>
                  <a:srgbClr val="00B050"/>
                </a:solidFill>
                <a:latin typeface="Arial Black" pitchFamily="34" charset="0"/>
              </a:rPr>
              <a:t>чекати</a:t>
            </a:r>
            <a:r>
              <a:rPr lang="ru-RU" sz="2400" i="1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ru-RU" sz="2400" i="1" dirty="0" err="1">
                <a:solidFill>
                  <a:srgbClr val="00B050"/>
                </a:solidFill>
                <a:latin typeface="Arial Black" pitchFamily="34" charset="0"/>
              </a:rPr>
              <a:t>цього</a:t>
            </a:r>
            <a:r>
              <a:rPr lang="ru-RU" sz="2400" i="1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ru-RU" sz="2400" i="1" dirty="0" err="1">
                <a:solidFill>
                  <a:srgbClr val="00B050"/>
                </a:solidFill>
                <a:latin typeface="Arial Black" pitchFamily="34" charset="0"/>
              </a:rPr>
              <a:t>від</a:t>
            </a:r>
            <a:r>
              <a:rPr lang="ru-RU" sz="2400" i="1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ru-RU" sz="2400" i="1" dirty="0" err="1">
                <a:solidFill>
                  <a:srgbClr val="00B050"/>
                </a:solidFill>
                <a:latin typeface="Arial Black" pitchFamily="34" charset="0"/>
              </a:rPr>
              <a:t>інших</a:t>
            </a:r>
            <a:r>
              <a:rPr lang="ru-RU" sz="2400" dirty="0">
                <a:solidFill>
                  <a:srgbClr val="00B050"/>
                </a:solidFill>
                <a:latin typeface="Arial Black" pitchFamily="34" charset="0"/>
              </a:rPr>
              <a:t>”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787" y="157161"/>
            <a:ext cx="3562819" cy="376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" y="7105"/>
            <a:ext cx="5580112" cy="406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00526"/>
            <a:ext cx="4644008" cy="315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9650"/>
            <a:ext cx="8118310" cy="1152127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B050"/>
                </a:solidFill>
                <a:latin typeface="Arial Black" pitchFamily="34" charset="0"/>
              </a:rPr>
              <a:t>Як </a:t>
            </a:r>
            <a:r>
              <a:rPr lang="ru-RU" sz="3600" dirty="0" err="1">
                <a:solidFill>
                  <a:srgbClr val="00B050"/>
                </a:solidFill>
                <a:latin typeface="Arial Black" pitchFamily="34" charset="0"/>
              </a:rPr>
              <a:t>розібратися</a:t>
            </a:r>
            <a:r>
              <a:rPr lang="ru-RU" sz="3600" dirty="0">
                <a:solidFill>
                  <a:srgbClr val="00B050"/>
                </a:solidFill>
                <a:latin typeface="Arial Black" pitchFamily="34" charset="0"/>
              </a:rPr>
              <a:t> в </a:t>
            </a:r>
            <a:r>
              <a:rPr lang="ru-RU" sz="3600" dirty="0" err="1">
                <a:solidFill>
                  <a:srgbClr val="00B050"/>
                </a:solidFill>
                <a:latin typeface="Arial Black" pitchFamily="34" charset="0"/>
              </a:rPr>
              <a:t>безлічі</a:t>
            </a:r>
            <a:r>
              <a:rPr lang="ru-RU" sz="3600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ru-RU" sz="3600" dirty="0" err="1">
                <a:solidFill>
                  <a:srgbClr val="00B050"/>
                </a:solidFill>
                <a:latin typeface="Arial Black" pitchFamily="34" charset="0"/>
              </a:rPr>
              <a:t>зелених</a:t>
            </a:r>
            <a:r>
              <a:rPr lang="ru-RU" sz="3600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ru-RU" sz="3600" dirty="0" err="1">
                <a:solidFill>
                  <a:srgbClr val="00B050"/>
                </a:solidFill>
                <a:latin typeface="Arial Black" pitchFamily="34" charset="0"/>
              </a:rPr>
              <a:t>етикеток</a:t>
            </a:r>
            <a:r>
              <a:rPr lang="ru-RU" sz="3600" dirty="0">
                <a:solidFill>
                  <a:srgbClr val="00B050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5927"/>
            <a:ext cx="565212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0768"/>
            <a:ext cx="3995936" cy="31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067" y="4581128"/>
            <a:ext cx="2629406" cy="22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1270"/>
            <a:ext cx="2664443" cy="266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376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188640"/>
            <a:ext cx="3600400" cy="1800200"/>
          </a:xfrm>
        </p:spPr>
        <p:txBody>
          <a:bodyPr>
            <a:noAutofit/>
          </a:bodyPr>
          <a:lstStyle/>
          <a:p>
            <a:endParaRPr lang="ru-RU" sz="2800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7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84929"/>
            <a:ext cx="3312368" cy="324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2671408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61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3314"/>
            <a:ext cx="295625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58197"/>
            <a:ext cx="297861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162000"/>
            <a:ext cx="8640960" cy="1143000"/>
          </a:xfrm>
        </p:spPr>
        <p:txBody>
          <a:bodyPr>
            <a:noAutofit/>
          </a:bodyPr>
          <a:lstStyle/>
          <a:p>
            <a:r>
              <a:rPr lang="ru-RU" sz="3600" dirty="0" err="1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Органічні</a:t>
            </a: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3600" dirty="0" err="1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продукти</a:t>
            </a: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 – правда та </a:t>
            </a:r>
            <a:r>
              <a:rPr lang="ru-RU" sz="3600" dirty="0" err="1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брехня</a:t>
            </a: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3007</TotalTime>
  <Words>192</Words>
  <Application>Microsoft Office PowerPoint</Application>
  <PresentationFormat>Экран (4:3)</PresentationFormat>
  <Paragraphs>26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Arial Black</vt:lpstr>
      <vt:lpstr>Calibri</vt:lpstr>
      <vt:lpstr>Тема Office</vt:lpstr>
      <vt:lpstr>ЕКОЛОГІЧНІ ТОВАРИ:  ВМІННЯ ОБРАТИ</vt:lpstr>
      <vt:lpstr>Екологічна країна  - з чого все починалось…</vt:lpstr>
      <vt:lpstr>Презентация PowerPoint</vt:lpstr>
      <vt:lpstr>Як розібратися в безлічі зелених етикеток?</vt:lpstr>
      <vt:lpstr>Презентация PowerPoint</vt:lpstr>
      <vt:lpstr>  </vt:lpstr>
      <vt:lpstr>Презентация PowerPoint</vt:lpstr>
      <vt:lpstr>Презентация PowerPoint</vt:lpstr>
      <vt:lpstr>Органічні продукти – правда та брехня </vt:lpstr>
      <vt:lpstr>ГМО: що - правда, а що - брехня?</vt:lpstr>
      <vt:lpstr>Презентация PowerPoint</vt:lpstr>
      <vt:lpstr>Здорова їжа – зробіть природний вибір</vt:lpstr>
      <vt:lpstr>SlowFood (СлоуФуд): смачно, чисто, чесно</vt:lpstr>
      <vt:lpstr>Українські органічні продукти: новації закону у сфері органіки</vt:lpstr>
      <vt:lpstr>Органічне виноградарство – нове це добре забуте старе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Особливості просування екологічних товарів на ринку</dc:title>
  <dc:creator>Анжела</dc:creator>
  <cp:lastModifiedBy>Черная Марина Николаевна</cp:lastModifiedBy>
  <cp:revision>55</cp:revision>
  <dcterms:created xsi:type="dcterms:W3CDTF">2014-05-15T23:28:46Z</dcterms:created>
  <dcterms:modified xsi:type="dcterms:W3CDTF">2019-02-28T13:18:34Z</dcterms:modified>
</cp:coreProperties>
</file>