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4" r:id="rId1"/>
  </p:sldMasterIdLst>
  <p:notesMasterIdLst>
    <p:notesMasterId r:id="rId21"/>
  </p:notesMasterIdLst>
  <p:sldIdLst>
    <p:sldId id="256" r:id="rId2"/>
    <p:sldId id="269" r:id="rId3"/>
    <p:sldId id="270" r:id="rId4"/>
    <p:sldId id="271" r:id="rId5"/>
    <p:sldId id="260" r:id="rId6"/>
    <p:sldId id="262" r:id="rId7"/>
    <p:sldId id="272" r:id="rId8"/>
    <p:sldId id="263" r:id="rId9"/>
    <p:sldId id="265" r:id="rId10"/>
    <p:sldId id="264" r:id="rId11"/>
    <p:sldId id="267" r:id="rId12"/>
    <p:sldId id="274" r:id="rId13"/>
    <p:sldId id="261" r:id="rId14"/>
    <p:sldId id="275" r:id="rId15"/>
    <p:sldId id="284" r:id="rId16"/>
    <p:sldId id="279" r:id="rId17"/>
    <p:sldId id="280" r:id="rId18"/>
    <p:sldId id="281" r:id="rId19"/>
    <p:sldId id="277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65284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85068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8765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fld id="{821E5FCA-B2DD-C941-A2C1-63893943348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294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56199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fld id="{821E5FCA-B2DD-C941-A2C1-63893943348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414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fld id="{821E5FCA-B2DD-C941-A2C1-63893943348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630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fld id="{821E5FCA-B2DD-C941-A2C1-63893943348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731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fld id="{821E5FCA-B2DD-C941-A2C1-63893943348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91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7539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462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fld id="{821E5FCA-B2DD-C941-A2C1-63893943348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621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2119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1193276b2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1193276b2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g21193276b2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uk-UA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8918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1193276b2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1193276b24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g21193276b2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uk-UA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1903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91417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8303F0-A6CC-605A-D08C-4E4ED07C2F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196903" cy="361188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4458FB-E7BB-F476-4A31-9C5AA406E2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02680" y="4079057"/>
            <a:ext cx="5989320" cy="2778943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240" y="2651760"/>
            <a:ext cx="6309360" cy="1580714"/>
          </a:xfrm>
        </p:spPr>
        <p:txBody>
          <a:bodyPr lIns="91440" rIns="91440" rtlCol="0" anchor="t"/>
          <a:lstStyle>
            <a:lvl1pPr algn="l">
              <a:lnSpc>
                <a:spcPct val="100000"/>
              </a:lnSpc>
              <a:defRPr lang="ru-MD" sz="2800" cap="none" spc="2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94138E8D-4D76-2023-4B97-8ACB8894C5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63240" y="4232475"/>
            <a:ext cx="5775960" cy="333945"/>
          </a:xfrm>
        </p:spPr>
        <p:txBody>
          <a:bodyPr rtlCol="0"/>
          <a:lstStyle>
            <a:lvl1pPr marL="0" indent="0">
              <a:buNone/>
              <a:defRPr lang="ru-MD" sz="1800" spc="200" baseline="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7" name="Текст 13">
            <a:extLst>
              <a:ext uri="{FF2B5EF4-FFF2-40B4-BE49-F238E27FC236}">
                <a16:creationId xmlns:a16="http://schemas.microsoft.com/office/drawing/2014/main" id="{D1FFE415-7AFC-D826-1BD1-1993DED3B0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37922" y="3591339"/>
            <a:ext cx="1171575" cy="2387600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ru-MD" sz="17000" b="1" cap="all" spc="300" dirty="0">
                <a:ln w="28575">
                  <a:solidFill>
                    <a:schemeClr val="tx1"/>
                  </a:solidFill>
                </a:ln>
                <a:noFill/>
                <a:latin typeface="+mj-lt"/>
                <a:ea typeface="+mj-ea"/>
              </a:defRPr>
            </a:lvl1pPr>
          </a:lstStyle>
          <a:p>
            <a:pPr marL="914400" lvl="0" indent="-1143000" rtl="0">
              <a:spcBef>
                <a:spcPct val="0"/>
              </a:spcBef>
            </a:pPr>
            <a:r>
              <a:rPr lang="ru-RU" noProof="0"/>
              <a:t>”</a:t>
            </a:r>
          </a:p>
        </p:txBody>
      </p:sp>
      <p:sp>
        <p:nvSpPr>
          <p:cNvPr id="18" name="Текст 13">
            <a:extLst>
              <a:ext uri="{FF2B5EF4-FFF2-40B4-BE49-F238E27FC236}">
                <a16:creationId xmlns:a16="http://schemas.microsoft.com/office/drawing/2014/main" id="{0962DFC0-ADB3-684B-6F72-9C45BB48C2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9261" y="1982216"/>
            <a:ext cx="1171575" cy="2386584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ru-MD" sz="17000" b="1" cap="all" spc="300" dirty="0">
                <a:ln w="28575">
                  <a:solidFill>
                    <a:schemeClr val="tx1"/>
                  </a:solidFill>
                </a:ln>
                <a:noFill/>
                <a:latin typeface="+mj-lt"/>
                <a:ea typeface="+mj-ea"/>
              </a:defRPr>
            </a:lvl1pPr>
          </a:lstStyle>
          <a:p>
            <a:pPr marL="914400" lvl="0" indent="-1143000" rtl="0">
              <a:spcBef>
                <a:spcPct val="0"/>
              </a:spcBef>
            </a:pPr>
            <a:r>
              <a:rPr lang="ru-RU" noProof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23055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3286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022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5 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345C5D8-082A-AC27-3801-7A6EC3751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09"/>
          <a:stretch/>
        </p:blipFill>
        <p:spPr>
          <a:xfrm>
            <a:off x="0" y="0"/>
            <a:ext cx="5467552" cy="235000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531883F-9B23-B442-5F02-C2D25BB37C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1236" y="1234440"/>
            <a:ext cx="4950764" cy="562356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 rtlCol="0"/>
          <a:lstStyle>
            <a:lvl1pPr algn="ctr">
              <a:lnSpc>
                <a:spcPct val="90000"/>
              </a:lnSpc>
              <a:defRPr lang="ru-MD" sz="4800" spc="4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2648" y="2438400"/>
            <a:ext cx="2029968" cy="530352"/>
          </a:xfrm>
          <a:solidFill>
            <a:schemeClr val="tx1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lang="ru-MD"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lang="ru-MD" sz="2000" b="1"/>
            </a:lvl2pPr>
            <a:lvl3pPr marL="914400" indent="0">
              <a:buNone/>
              <a:defRPr lang="ru-MD" sz="1800" b="1"/>
            </a:lvl3pPr>
            <a:lvl4pPr marL="1371600" indent="0">
              <a:buNone/>
              <a:defRPr lang="ru-MD" sz="1600" b="1"/>
            </a:lvl4pPr>
            <a:lvl5pPr marL="1828800" indent="0">
              <a:buNone/>
              <a:defRPr lang="ru-MD" sz="1600" b="1"/>
            </a:lvl5pPr>
            <a:lvl6pPr marL="2286000" indent="0">
              <a:buNone/>
              <a:defRPr lang="ru-MD" sz="1600" b="1"/>
            </a:lvl6pPr>
            <a:lvl7pPr marL="2743200" indent="0">
              <a:buNone/>
              <a:defRPr lang="ru-MD" sz="1600" b="1"/>
            </a:lvl7pPr>
            <a:lvl8pPr marL="3200400" indent="0">
              <a:buNone/>
              <a:defRPr lang="ru-MD" sz="1600" b="1"/>
            </a:lvl8pPr>
            <a:lvl9pPr marL="3657600" indent="0">
              <a:buNone/>
              <a:defRPr lang="ru-MD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2648" y="3127248"/>
            <a:ext cx="2029968" cy="2514600"/>
          </a:xfr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D"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lang="ru-MD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ru-MD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ru-MD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ru-MD" sz="1100" spc="10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843784" y="2438400"/>
            <a:ext cx="2029968" cy="530352"/>
          </a:xfrm>
          <a:solidFill>
            <a:schemeClr val="tx1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lang="ru-MD"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lang="ru-MD" sz="2000" b="1"/>
            </a:lvl2pPr>
            <a:lvl3pPr marL="914400" indent="0">
              <a:buNone/>
              <a:defRPr lang="ru-MD" sz="1800" b="1"/>
            </a:lvl3pPr>
            <a:lvl4pPr marL="1371600" indent="0">
              <a:buNone/>
              <a:defRPr lang="ru-MD" sz="1600" b="1"/>
            </a:lvl4pPr>
            <a:lvl5pPr marL="1828800" indent="0">
              <a:buNone/>
              <a:defRPr lang="ru-MD" sz="1600" b="1"/>
            </a:lvl5pPr>
            <a:lvl6pPr marL="2286000" indent="0">
              <a:buNone/>
              <a:defRPr lang="ru-MD" sz="1600" b="1"/>
            </a:lvl6pPr>
            <a:lvl7pPr marL="2743200" indent="0">
              <a:buNone/>
              <a:defRPr lang="ru-MD" sz="1600" b="1"/>
            </a:lvl7pPr>
            <a:lvl8pPr marL="3200400" indent="0">
              <a:buNone/>
              <a:defRPr lang="ru-MD" sz="1600" b="1"/>
            </a:lvl8pPr>
            <a:lvl9pPr marL="3657600" indent="0">
              <a:buNone/>
              <a:defRPr lang="ru-MD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2843784" y="3127248"/>
            <a:ext cx="2029968" cy="2514600"/>
          </a:xfrm>
          <a:solidFill>
            <a:schemeClr val="accent5">
              <a:alpha val="30000"/>
            </a:schemeClr>
          </a:solidFill>
          <a:ln>
            <a:solidFill>
              <a:schemeClr val="tx1"/>
            </a:solidFill>
          </a:ln>
        </p:spPr>
        <p:txBody>
          <a:bodyPr tIns="182880" bIns="91440"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D"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lang="ru-MD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ru-MD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ru-MD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ru-MD" sz="1100" spc="10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7" name="Текст 4">
            <a:extLst>
              <a:ext uri="{FF2B5EF4-FFF2-40B4-BE49-F238E27FC236}">
                <a16:creationId xmlns:a16="http://schemas.microsoft.com/office/drawing/2014/main" id="{9A48939F-0CF9-9CBD-F606-7A4850B91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84064" y="2438400"/>
            <a:ext cx="2029968" cy="530352"/>
          </a:xfrm>
          <a:solidFill>
            <a:schemeClr val="tx1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lang="ru-MD"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lang="ru-MD" sz="2000" b="1"/>
            </a:lvl2pPr>
            <a:lvl3pPr marL="914400" indent="0">
              <a:buNone/>
              <a:defRPr lang="ru-MD" sz="1800" b="1"/>
            </a:lvl3pPr>
            <a:lvl4pPr marL="1371600" indent="0">
              <a:buNone/>
              <a:defRPr lang="ru-MD" sz="1600" b="1"/>
            </a:lvl4pPr>
            <a:lvl5pPr marL="1828800" indent="0">
              <a:buNone/>
              <a:defRPr lang="ru-MD" sz="1600" b="1"/>
            </a:lvl5pPr>
            <a:lvl6pPr marL="2286000" indent="0">
              <a:buNone/>
              <a:defRPr lang="ru-MD" sz="1600" b="1"/>
            </a:lvl6pPr>
            <a:lvl7pPr marL="2743200" indent="0">
              <a:buNone/>
              <a:defRPr lang="ru-MD" sz="1600" b="1"/>
            </a:lvl7pPr>
            <a:lvl8pPr marL="3200400" indent="0">
              <a:buNone/>
              <a:defRPr lang="ru-MD" sz="1600" b="1"/>
            </a:lvl8pPr>
            <a:lvl9pPr marL="3657600" indent="0">
              <a:buNone/>
              <a:defRPr lang="ru-MD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3" name="Объект 5">
            <a:extLst>
              <a:ext uri="{FF2B5EF4-FFF2-40B4-BE49-F238E27FC236}">
                <a16:creationId xmlns:a16="http://schemas.microsoft.com/office/drawing/2014/main" id="{693BC756-2B97-9751-B879-03B6F1C405C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084064" y="3127248"/>
            <a:ext cx="2029968" cy="2514600"/>
          </a:xfr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D"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lang="ru-MD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ru-MD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ru-MD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ru-MD" sz="1100" spc="10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843F725B-A33F-7FB2-E5C4-96EA154660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15200" y="2438400"/>
            <a:ext cx="2029968" cy="530352"/>
          </a:xfrm>
          <a:solidFill>
            <a:schemeClr val="tx1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lang="ru-MD"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lang="ru-MD" sz="2000" b="1"/>
            </a:lvl2pPr>
            <a:lvl3pPr marL="914400" indent="0">
              <a:buNone/>
              <a:defRPr lang="ru-MD" sz="1800" b="1"/>
            </a:lvl3pPr>
            <a:lvl4pPr marL="1371600" indent="0">
              <a:buNone/>
              <a:defRPr lang="ru-MD" sz="1600" b="1"/>
            </a:lvl4pPr>
            <a:lvl5pPr marL="1828800" indent="0">
              <a:buNone/>
              <a:defRPr lang="ru-MD" sz="1600" b="1"/>
            </a:lvl5pPr>
            <a:lvl6pPr marL="2286000" indent="0">
              <a:buNone/>
              <a:defRPr lang="ru-MD" sz="1600" b="1"/>
            </a:lvl6pPr>
            <a:lvl7pPr marL="2743200" indent="0">
              <a:buNone/>
              <a:defRPr lang="ru-MD" sz="1600" b="1"/>
            </a:lvl7pPr>
            <a:lvl8pPr marL="3200400" indent="0">
              <a:buNone/>
              <a:defRPr lang="ru-MD" sz="1600" b="1"/>
            </a:lvl8pPr>
            <a:lvl9pPr marL="3657600" indent="0">
              <a:buNone/>
              <a:defRPr lang="ru-MD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1" name="Объект 5">
            <a:extLst>
              <a:ext uri="{FF2B5EF4-FFF2-40B4-BE49-F238E27FC236}">
                <a16:creationId xmlns:a16="http://schemas.microsoft.com/office/drawing/2014/main" id="{D9DD0DA7-5A1E-5312-178F-13561EF7C23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315200" y="3127248"/>
            <a:ext cx="2029968" cy="2514600"/>
          </a:xfrm>
          <a:solidFill>
            <a:schemeClr val="accent1"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D"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lang="ru-MD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ru-MD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ru-MD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ru-MD" sz="1100" spc="10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5FBC3880-98AC-466C-7AD1-FDC8B39587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6336" y="2438400"/>
            <a:ext cx="2029968" cy="530352"/>
          </a:xfrm>
          <a:solidFill>
            <a:schemeClr val="tx1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lang="ru-MD"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lang="ru-MD" sz="2000" b="1"/>
            </a:lvl2pPr>
            <a:lvl3pPr marL="914400" indent="0">
              <a:buNone/>
              <a:defRPr lang="ru-MD" sz="1800" b="1"/>
            </a:lvl3pPr>
            <a:lvl4pPr marL="1371600" indent="0">
              <a:buNone/>
              <a:defRPr lang="ru-MD" sz="1600" b="1"/>
            </a:lvl4pPr>
            <a:lvl5pPr marL="1828800" indent="0">
              <a:buNone/>
              <a:defRPr lang="ru-MD" sz="1600" b="1"/>
            </a:lvl5pPr>
            <a:lvl6pPr marL="2286000" indent="0">
              <a:buNone/>
              <a:defRPr lang="ru-MD" sz="1600" b="1"/>
            </a:lvl6pPr>
            <a:lvl7pPr marL="2743200" indent="0">
              <a:buNone/>
              <a:defRPr lang="ru-MD" sz="1600" b="1"/>
            </a:lvl7pPr>
            <a:lvl8pPr marL="3200400" indent="0">
              <a:buNone/>
              <a:defRPr lang="ru-MD" sz="1600" b="1"/>
            </a:lvl8pPr>
            <a:lvl9pPr marL="3657600" indent="0">
              <a:buNone/>
              <a:defRPr lang="ru-MD"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3" name="Объект 5">
            <a:extLst>
              <a:ext uri="{FF2B5EF4-FFF2-40B4-BE49-F238E27FC236}">
                <a16:creationId xmlns:a16="http://schemas.microsoft.com/office/drawing/2014/main" id="{24965100-8EF5-0264-CEE5-BD5BF190163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9546336" y="3127248"/>
            <a:ext cx="2029968" cy="2514600"/>
          </a:xfr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ru-MD"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lang="ru-MD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ru-MD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ru-MD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ru-MD" sz="1100" spc="10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ru-MD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ru-MD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7AC635D-0E01-2452-CC44-1DAE0F96DF63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4ED63FD-A76F-FB56-8D44-31BD432133C5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516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311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582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содержимо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37D9B2-AE86-9092-7072-0F717E3CA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655535"/>
            <a:ext cx="4727448" cy="32024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BF7E0A5-7E8E-4A90-B415-12984C7AB2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48245" y="0"/>
            <a:ext cx="5643755" cy="2313432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216152"/>
            <a:ext cx="5184648" cy="4416552"/>
          </a:xfrm>
        </p:spPr>
        <p:txBody>
          <a:bodyPr lIns="0" rIns="0" rtlCol="0"/>
          <a:lstStyle>
            <a:lvl1pPr algn="r">
              <a:defRPr lang="ru-MD" sz="4800" cap="all" spc="4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400800" y="1216025"/>
            <a:ext cx="5184648" cy="4416425"/>
          </a:xfrm>
        </p:spPr>
        <p:txBody>
          <a:bodyPr rtlCol="0"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lang="ru-MD"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lang="ru-MD"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lang="ru-MD"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lang="ru-MD"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lang="ru-MD" sz="1600" spc="10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ru-MD"/>
            </a:defPPr>
          </a:lstStyle>
          <a:p>
            <a:pPr rtl="0"/>
            <a:r>
              <a:rPr lang="ru-RU" noProof="0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ru-MD"/>
            </a:defPPr>
          </a:lstStyle>
          <a:p>
            <a:pPr rtl="0"/>
            <a:fld id="{294A09A9-5501-47C1-A89A-A340965A2BE2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35C8AF3-79E7-17ED-9EB4-3006B31E422C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75A76CC-ED26-C4F7-5AB6-59D1A4C4A7F2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806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8303F0-A6CC-605A-D08C-4E4ED07C2F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196903" cy="361188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4458FB-E7BB-F476-4A31-9C5AA406E2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02680" y="4079057"/>
            <a:ext cx="5989320" cy="2778943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240" y="2651760"/>
            <a:ext cx="6309360" cy="1580714"/>
          </a:xfrm>
        </p:spPr>
        <p:txBody>
          <a:bodyPr lIns="91440" rIns="91440" rtlCol="0" anchor="t"/>
          <a:lstStyle>
            <a:lvl1pPr algn="l">
              <a:lnSpc>
                <a:spcPct val="100000"/>
              </a:lnSpc>
              <a:defRPr lang="ru-MD" sz="2800" cap="none" spc="2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94138E8D-4D76-2023-4B97-8ACB8894C5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63240" y="4232475"/>
            <a:ext cx="5775960" cy="333945"/>
          </a:xfrm>
        </p:spPr>
        <p:txBody>
          <a:bodyPr rtlCol="0"/>
          <a:lstStyle>
            <a:lvl1pPr marL="0" indent="0">
              <a:buNone/>
              <a:defRPr lang="ru-MD" sz="1800" spc="200" baseline="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7" name="Текст 13">
            <a:extLst>
              <a:ext uri="{FF2B5EF4-FFF2-40B4-BE49-F238E27FC236}">
                <a16:creationId xmlns:a16="http://schemas.microsoft.com/office/drawing/2014/main" id="{D1FFE415-7AFC-D826-1BD1-1993DED3B0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37922" y="3591339"/>
            <a:ext cx="1171575" cy="2387600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ru-MD" sz="17000" b="1" cap="all" spc="300" dirty="0">
                <a:ln w="28575">
                  <a:solidFill>
                    <a:schemeClr val="tx1"/>
                  </a:solidFill>
                </a:ln>
                <a:noFill/>
                <a:latin typeface="+mj-lt"/>
                <a:ea typeface="+mj-ea"/>
              </a:defRPr>
            </a:lvl1pPr>
          </a:lstStyle>
          <a:p>
            <a:pPr marL="914400" lvl="0" indent="-1143000" rtl="0">
              <a:spcBef>
                <a:spcPct val="0"/>
              </a:spcBef>
            </a:pPr>
            <a:r>
              <a:rPr lang="ru-RU" noProof="0"/>
              <a:t>”</a:t>
            </a:r>
          </a:p>
        </p:txBody>
      </p:sp>
      <p:sp>
        <p:nvSpPr>
          <p:cNvPr id="18" name="Текст 13">
            <a:extLst>
              <a:ext uri="{FF2B5EF4-FFF2-40B4-BE49-F238E27FC236}">
                <a16:creationId xmlns:a16="http://schemas.microsoft.com/office/drawing/2014/main" id="{0962DFC0-ADB3-684B-6F72-9C45BB48C2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9261" y="1982216"/>
            <a:ext cx="1171575" cy="2386584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ru-MD" sz="17000" b="1" cap="all" spc="300" dirty="0">
                <a:ln w="28575">
                  <a:solidFill>
                    <a:schemeClr val="tx1"/>
                  </a:solidFill>
                </a:ln>
                <a:noFill/>
                <a:latin typeface="+mj-lt"/>
                <a:ea typeface="+mj-ea"/>
              </a:defRPr>
            </a:lvl1pPr>
          </a:lstStyle>
          <a:p>
            <a:pPr marL="914400" lvl="0" indent="-1143000" rtl="0">
              <a:spcBef>
                <a:spcPct val="0"/>
              </a:spcBef>
            </a:pPr>
            <a:r>
              <a:rPr lang="ru-RU" noProof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766637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9AFB71-7F33-280E-7877-06F4AFFF06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0B0FF2F-3458-EA78-83DC-46FB2E5CE1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8992" y="1956816"/>
            <a:ext cx="10040112" cy="2387600"/>
          </a:xfrm>
        </p:spPr>
        <p:txBody>
          <a:bodyPr rtlCol="0" anchor="t">
            <a:noAutofit/>
          </a:bodyPr>
          <a:lstStyle>
            <a:lvl1pPr algn="l">
              <a:defRPr lang="ru-MD" sz="9600" spc="300" baseline="0">
                <a:ln w="28575">
                  <a:solidFill>
                    <a:schemeClr val="tx1"/>
                  </a:solidFill>
                </a:ln>
                <a:noFill/>
              </a:defRPr>
            </a:lvl1pPr>
          </a:lstStyle>
          <a:p>
            <a:pPr rtl="0"/>
            <a:r>
              <a:rPr lang="ru-RU" noProof="0"/>
              <a:t>СТИЛЬ ОБРАЗЦА ЗАГОЛОВКА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DC93615E-193E-5253-6EE0-EC01791E3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3483864"/>
            <a:ext cx="10040112" cy="1280160"/>
          </a:xfrm>
        </p:spPr>
        <p:txBody>
          <a:bodyPr rtlCol="0"/>
          <a:lstStyle>
            <a:lvl1pPr marL="0" indent="0" algn="l">
              <a:buNone/>
              <a:defRPr lang="ru-MD" sz="2400" b="1" baseline="0">
                <a:latin typeface="+mn-lt"/>
              </a:defRPr>
            </a:lvl1pPr>
            <a:lvl2pPr marL="457200" indent="0" algn="ctr">
              <a:buNone/>
              <a:defRPr lang="ru-MD" sz="2000"/>
            </a:lvl2pPr>
            <a:lvl3pPr marL="914400" indent="0" algn="ctr">
              <a:buNone/>
              <a:defRPr lang="ru-MD" sz="1800"/>
            </a:lvl3pPr>
            <a:lvl4pPr marL="1371600" indent="0" algn="ctr">
              <a:buNone/>
              <a:defRPr lang="ru-MD" sz="1600"/>
            </a:lvl4pPr>
            <a:lvl5pPr marL="1828800" indent="0" algn="ctr">
              <a:buNone/>
              <a:defRPr lang="ru-MD" sz="1600"/>
            </a:lvl5pPr>
            <a:lvl6pPr marL="2286000" indent="0" algn="ctr">
              <a:buNone/>
              <a:defRPr lang="ru-MD" sz="1600"/>
            </a:lvl6pPr>
            <a:lvl7pPr marL="2743200" indent="0" algn="ctr">
              <a:buNone/>
              <a:defRPr lang="ru-MD" sz="1600"/>
            </a:lvl7pPr>
            <a:lvl8pPr marL="3200400" indent="0" algn="ctr">
              <a:buNone/>
              <a:defRPr lang="ru-MD" sz="1600"/>
            </a:lvl8pPr>
            <a:lvl9pPr marL="3657600" indent="0" algn="ctr">
              <a:buNone/>
              <a:defRPr lang="ru-MD"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5704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6410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689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yh.kiev.ua/%D0%A4%D0%B0%D0%B9%D0%BB:Liaschenko_article_16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ctrTitle"/>
          </p:nvPr>
        </p:nvSpPr>
        <p:spPr>
          <a:xfrm>
            <a:off x="1677970" y="6034199"/>
            <a:ext cx="7592879" cy="1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uk-UA" sz="4000" dirty="0">
                <a:solidFill>
                  <a:srgbClr val="1D2125"/>
                </a:solidFill>
                <a:latin typeface="-apple-system"/>
              </a:rPr>
              <a:t>Можливості застосунків </a:t>
            </a:r>
            <a:r>
              <a:rPr lang="en-US" sz="4000" dirty="0">
                <a:solidFill>
                  <a:srgbClr val="1D2125"/>
                </a:solidFill>
                <a:latin typeface="-apple-system"/>
              </a:rPr>
              <a:t>Google</a:t>
            </a:r>
            <a:br>
              <a:rPr lang="en-US" sz="4000" dirty="0">
                <a:solidFill>
                  <a:srgbClr val="1D2125"/>
                </a:solidFill>
                <a:latin typeface="-apple-system"/>
              </a:rPr>
            </a:br>
            <a:endParaRPr sz="4000" dirty="0">
              <a:solidFill>
                <a:srgbClr val="B45F0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" name="Объект 6">
            <a:extLst>
              <a:ext uri="{FF2B5EF4-FFF2-40B4-BE49-F238E27FC236}">
                <a16:creationId xmlns:a16="http://schemas.microsoft.com/office/drawing/2014/main" id="{2C79DE70-E52D-41B8-887B-8AFA4D3A8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248" y="10735"/>
            <a:ext cx="10020693" cy="5205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9385173" y="5380672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Виконав</a:t>
            </a:r>
            <a:r>
              <a:rPr lang="ru-RU" dirty="0"/>
              <a:t>: </a:t>
            </a:r>
            <a:br>
              <a:rPr lang="ru-RU" dirty="0"/>
            </a:br>
            <a:r>
              <a:rPr lang="ru-RU" dirty="0"/>
              <a:t>Студент І курсу </a:t>
            </a:r>
          </a:p>
          <a:p>
            <a:r>
              <a:rPr lang="ru-RU" dirty="0" err="1"/>
              <a:t>Медичного</a:t>
            </a:r>
            <a:r>
              <a:rPr lang="ru-RU" dirty="0"/>
              <a:t> факультету </a:t>
            </a:r>
          </a:p>
          <a:p>
            <a:r>
              <a:rPr lang="ru-RU" dirty="0"/>
              <a:t>Левченко </a:t>
            </a:r>
            <a:r>
              <a:rPr lang="ru-RU" dirty="0" err="1"/>
              <a:t>Олександр</a:t>
            </a:r>
            <a:endParaRPr lang="uk-UA" dirty="0"/>
          </a:p>
          <a:p>
            <a:r>
              <a:rPr lang="uk-UA" dirty="0"/>
              <a:t>Група 06-141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3500" y="381000"/>
            <a:ext cx="4972049" cy="277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1"/>
          <p:cNvSpPr txBox="1"/>
          <p:nvPr/>
        </p:nvSpPr>
        <p:spPr>
          <a:xfrm>
            <a:off x="411700" y="1109250"/>
            <a:ext cx="6301800" cy="21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</a:t>
            </a:r>
            <a:r>
              <a:rPr lang="uk-UA" sz="28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Календар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</a:t>
            </a:r>
            <a:r>
              <a:rPr lang="uk-UA" sz="2400" b="1" dirty="0">
                <a:solidFill>
                  <a:schemeClr val="tx1"/>
                </a:solidFill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650" dirty="0">
                <a:solidFill>
                  <a:schemeClr val="tx1"/>
                </a:solidFill>
                <a:highlight>
                  <a:srgbClr val="FFF2CC"/>
                </a:highlight>
              </a:rPr>
              <a:t> </a:t>
            </a:r>
            <a:r>
              <a:rPr lang="uk-UA" sz="2650" dirty="0" err="1">
                <a:solidFill>
                  <a:schemeClr val="tx1"/>
                </a:solidFill>
                <a:highlight>
                  <a:srgbClr val="FFF2CC"/>
                </a:highlight>
              </a:rPr>
              <a:t>онлайновий</a:t>
            </a:r>
            <a:r>
              <a:rPr lang="uk-UA" sz="2650" dirty="0">
                <a:solidFill>
                  <a:schemeClr val="tx1"/>
                </a:solidFill>
                <a:highlight>
                  <a:srgbClr val="FFF2CC"/>
                </a:highlight>
              </a:rPr>
              <a:t> сервіс для планування зустрічей, подій і справ з прив'язкою до календаря. Можливе спільне використання календаря групою користувачів.</a:t>
            </a:r>
            <a:endParaRPr sz="3000" dirty="0">
              <a:solidFill>
                <a:schemeClr val="tx1"/>
              </a:solidFill>
              <a:highlight>
                <a:srgbClr val="FFF2CC"/>
              </a:highlight>
            </a:endParaRPr>
          </a:p>
        </p:txBody>
      </p:sp>
      <p:pic>
        <p:nvPicPr>
          <p:cNvPr id="155" name="Google Shape;15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74849" y="3962000"/>
            <a:ext cx="4355225" cy="242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1"/>
          <p:cNvSpPr txBox="1"/>
          <p:nvPr/>
        </p:nvSpPr>
        <p:spPr>
          <a:xfrm>
            <a:off x="1211800" y="4533488"/>
            <a:ext cx="5880600" cy="20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9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</a:t>
            </a:r>
            <a:r>
              <a:rPr lang="uk-UA" sz="29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Нотатки 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uk-UA" sz="2700" dirty="0">
                <a:solidFill>
                  <a:schemeClr val="tx1"/>
                </a:solidFill>
              </a:rPr>
              <a:t>сервіс виглядає як набір кольорових нотаток, в яких може знаходитись текст, посилання, малюнки, списки тощо. </a:t>
            </a:r>
            <a:endParaRPr sz="2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/>
          <p:nvPr/>
        </p:nvSpPr>
        <p:spPr>
          <a:xfrm>
            <a:off x="876231" y="1783505"/>
            <a:ext cx="6505644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Jamboard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інтерактивна віртуальна дошка, яка дозволяє вчителю демонструвати ключову інформацію під час уроку в </a:t>
            </a:r>
            <a:r>
              <a:rPr lang="uk-UA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Zoom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чи </a:t>
            </a:r>
            <a:r>
              <a:rPr lang="uk-UA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Meet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а також одночасно взаємодіяти з усім класом чи окремою групою школярів у режимі реального часу.</a:t>
            </a:r>
            <a:endParaRPr sz="20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9" name="Google Shape;179;p24" descr="Jamboard Google : обзор программы, отзывы, функционал, цены на pickTech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35184" y="125590"/>
            <a:ext cx="4213915" cy="3315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4" descr="Google Jamboard: можливості для дистанційного навчання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35184" y="3555722"/>
            <a:ext cx="4227582" cy="3170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2B39BC3-1DB2-EB36-B4F5-81D5725C3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141" y="1839305"/>
            <a:ext cx="8733859" cy="4416552"/>
          </a:xfrm>
        </p:spPr>
        <p:txBody>
          <a:bodyPr rtlCol="0">
            <a:normAutofit fontScale="90000"/>
          </a:bodyPr>
          <a:lstStyle>
            <a:defPPr>
              <a:defRPr lang="ru-MD"/>
            </a:defPPr>
          </a:lstStyle>
          <a:p>
            <a:pPr indent="450215" algn="ctr">
              <a:lnSpc>
                <a:spcPct val="150000"/>
              </a:lnSpc>
              <a:spcAft>
                <a:spcPts val="800"/>
              </a:spcAft>
            </a:pPr>
            <a:r>
              <a:rPr lang="uk-UA" sz="3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uk-UA" sz="3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Meet</a:t>
            </a:r>
            <a:r>
              <a:rPr lang="uk-UA" sz="3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15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спілкування в режимі реального часу (у форматі відео зустрічей) </a:t>
            </a:r>
            <a:r>
              <a:rPr lang="uk-UA" sz="15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uk-UA" sz="15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5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Відео зустрічі </a:t>
            </a:r>
            <a:r>
              <a:rPr lang="uk-UA" sz="1500" dirty="0" err="1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Meet</a:t>
            </a:r>
            <a:r>
              <a:rPr lang="uk-UA" sz="15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шифруються під час передачі сигналу, а ввімкнені за умовчанням засоби захисту від порушень допомагають додатково убезпечити спілкування. </a:t>
            </a:r>
            <a:br>
              <a:rPr lang="uk-UA" sz="15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</a:br>
            <a:r>
              <a:rPr lang="uk-UA" sz="15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Додаток має зручний інтерфейс, дозволяє приєднувати до зустрічі до 100 осіб, обмежує час спілкування до 60 хвилин в особистому акаунті (і ці обмеження є достатніми для проведення занять). До відеоконференції можна приєднатися за посиланням або кодом. </a:t>
            </a:r>
            <a:br>
              <a:rPr lang="aa-ET" sz="1500" dirty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</a:br>
            <a:endParaRPr lang="aa-ET" sz="15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24B5B525-5CF5-4E8C-8F55-B24C59CEC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69" y="2748376"/>
            <a:ext cx="3001372" cy="1680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Google Meet: The Go-To Video Conferencing Platform for Live Stream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-1"/>
            <a:ext cx="415093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El relanzamiento de Google Meet: ¿contrario a las leyes antimonopolio? »  Enrique Da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05" y="4508413"/>
            <a:ext cx="2858672" cy="220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051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/>
          <p:nvPr/>
        </p:nvSpPr>
        <p:spPr>
          <a:xfrm>
            <a:off x="991046" y="2262809"/>
            <a:ext cx="684143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i="1" u="none" strike="noStrike" cap="none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</a:t>
            </a:r>
            <a:r>
              <a:rPr lang="uk-UA" sz="2400" b="1" i="1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b="1" i="1" u="none" strike="noStrike" cap="none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Classroom</a:t>
            </a:r>
            <a:r>
              <a:rPr lang="uk-UA" sz="24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хмаро орієнтована платформа, організована спеціально для навчання, доступн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r>
              <a:rPr lang="uk-UA" sz="24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для всіх власників особистого облікового запису </a:t>
            </a:r>
            <a:r>
              <a:rPr lang="uk-UA" sz="2400" b="0" i="0" u="none" strike="noStrike" cap="none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</a:t>
            </a:r>
            <a:r>
              <a:rPr lang="uk-UA" sz="2400" b="0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8" descr="Що таке Google Classroom: основні можливості? ⋆ FutureNo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00309" y="83571"/>
            <a:ext cx="6262766" cy="2095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0051" y="3832469"/>
            <a:ext cx="6838155" cy="2807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Google unveils Classroom, a tool designed to help teachers - CN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211" y="2468787"/>
            <a:ext cx="3956341" cy="382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19B727DE-9C16-360C-F34F-96B63BA55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01" y="593304"/>
            <a:ext cx="11233248" cy="6264696"/>
          </a:xfrm>
        </p:spPr>
        <p:txBody>
          <a:bodyPr rtlCol="0"/>
          <a:lstStyle>
            <a:defPPr>
              <a:defRPr lang="ru-MD"/>
            </a:defPPr>
          </a:lstStyle>
          <a:p>
            <a:pPr marL="266700" indent="268288">
              <a:lnSpc>
                <a:spcPct val="150000"/>
              </a:lnSpc>
              <a:spcAft>
                <a:spcPts val="800"/>
              </a:spcAft>
            </a:pPr>
            <a:r>
              <a:rPr lang="uk-UA" u="sng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Можливості додатку </a:t>
            </a:r>
            <a:r>
              <a:rPr lang="uk-UA" u="sng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uk-UA" u="sng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u="sng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Classroom</a:t>
            </a:r>
            <a:r>
              <a:rPr lang="uk-UA" sz="1800" u="sng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aa-ET" sz="18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800" dirty="0">
                <a:solidFill>
                  <a:srgbClr val="0070C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 </a:t>
            </a:r>
            <a:r>
              <a:rPr lang="uk-UA" sz="1600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відеозустрічей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здобувачами освіти (для корпоративних акаунтів </a:t>
            </a:r>
            <a:r>
              <a:rPr lang="uk-UA" sz="1600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Meet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інтегрований на платформу </a:t>
            </a:r>
            <a:r>
              <a:rPr lang="uk-UA" sz="1600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Classroom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залишається лише увімкнути посилання для відео зустрічей); </a:t>
            </a:r>
            <a:br>
              <a:rPr lang="aa-ET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600" dirty="0">
                <a:solidFill>
                  <a:srgbClr val="0070C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uk-UA" sz="1600" dirty="0">
                <a:solidFill>
                  <a:srgbClr val="0070C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 курсів, завдань для виконання здобувачами освіти та керування ними, оцінювання результатів діяльності здобувачів освіти в онлайн-режимі; </a:t>
            </a:r>
            <a:br>
              <a:rPr lang="aa-ET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600" dirty="0">
                <a:solidFill>
                  <a:srgbClr val="0070C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 можливість кріплення до завдань для виконання різні матеріали (відео з </a:t>
            </a:r>
            <a:r>
              <a:rPr lang="uk-UA" sz="1600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YouTube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600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Forms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600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Slides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інших об’єктів </a:t>
            </a:r>
            <a:r>
              <a:rPr lang="uk-UA" sz="1600" dirty="0" err="1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Диску); </a:t>
            </a:r>
            <a:br>
              <a:rPr lang="aa-ET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600" dirty="0">
                <a:solidFill>
                  <a:srgbClr val="0070C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uk-UA" sz="1600" dirty="0">
                <a:solidFill>
                  <a:srgbClr val="0070C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 коментарів та відгуків до роботи здобувача освіти у режимі реального часу;</a:t>
            </a:r>
            <a:br>
              <a:rPr lang="aa-ET" sz="1600" dirty="0">
                <a:solidFill>
                  <a:srgbClr val="0070C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600" dirty="0">
                <a:solidFill>
                  <a:srgbClr val="0070C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публікації оголошень і завдань у потоці курсу; </a:t>
            </a:r>
            <a:br>
              <a:rPr lang="aa-ET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600" dirty="0">
                <a:solidFill>
                  <a:srgbClr val="0070C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uk-UA" sz="1600" dirty="0">
                <a:solidFill>
                  <a:srgbClr val="0070C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 завдань курсу на будь-який час;</a:t>
            </a:r>
            <a:br>
              <a:rPr lang="aa-ET" sz="1600" dirty="0">
                <a:solidFill>
                  <a:srgbClr val="0070C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600" dirty="0">
                <a:solidFill>
                  <a:srgbClr val="0070C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 завдань різних типів, використання вже наявних дописів, копіювання створених класів; </a:t>
            </a:r>
            <a:br>
              <a:rPr lang="aa-ET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6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600" dirty="0">
                <a:solidFill>
                  <a:srgbClr val="0070C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uk-UA" sz="1600" dirty="0">
                <a:solidFill>
                  <a:srgbClr val="0070C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запрошення або видалення учасників курсу. </a:t>
            </a:r>
            <a:endParaRPr lang="aa-ET" sz="1600" dirty="0">
              <a:solidFill>
                <a:srgbClr val="0070C0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713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28F5DA-5A74-DA21-9AE4-89B27F0F5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34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6925B6-D188-1E45-869D-53C45711B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006" y="1119572"/>
            <a:ext cx="1616650" cy="12109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Shape 314"/>
          <p:cNvSpPr txBox="1"/>
          <p:nvPr/>
        </p:nvSpPr>
        <p:spPr>
          <a:xfrm>
            <a:off x="416865" y="2723494"/>
            <a:ext cx="3093931" cy="374151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buNone/>
            </a:pPr>
            <a:r>
              <a:rPr lang="ru" sz="2400" b="1" i="1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Google Карти</a:t>
            </a:r>
          </a:p>
          <a:p>
            <a:pPr marL="0" lvl="0" indent="0" algn="ctr" rtl="0">
              <a:lnSpc>
                <a:spcPct val="115000"/>
              </a:lnSpc>
              <a:spcBef>
                <a:spcPts val="1100"/>
              </a:spcBef>
              <a:spcAft>
                <a:spcPts val="200"/>
              </a:spcAft>
              <a:buNone/>
            </a:pPr>
            <a:r>
              <a:rPr lang="ru" sz="2400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Маршрути, GPS-навігація та актуальна інформація про пробки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792" y="834113"/>
            <a:ext cx="1470025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hape 318"/>
          <p:cNvSpPr txBox="1"/>
          <p:nvPr/>
        </p:nvSpPr>
        <p:spPr>
          <a:xfrm>
            <a:off x="8823454" y="2836015"/>
            <a:ext cx="2812792" cy="30365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buNone/>
            </a:pPr>
            <a:r>
              <a:rPr lang="ru" sz="2400" b="1" i="1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Chrome</a:t>
            </a:r>
          </a:p>
          <a:p>
            <a:pPr marL="0" lvl="0" indent="0" algn="ctr" rtl="0">
              <a:lnSpc>
                <a:spcPct val="115000"/>
              </a:lnSpc>
              <a:spcBef>
                <a:spcPts val="1100"/>
              </a:spcBef>
              <a:spcAft>
                <a:spcPts val="200"/>
              </a:spcAft>
              <a:buNone/>
            </a:pPr>
            <a:r>
              <a:rPr lang="ru" sz="2400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Зручний та швидкий браузер для безпечної роботи в Інтернеті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313" y="1052749"/>
            <a:ext cx="1565479" cy="149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hape 316"/>
          <p:cNvSpPr txBox="1"/>
          <p:nvPr/>
        </p:nvSpPr>
        <p:spPr>
          <a:xfrm>
            <a:off x="4608713" y="2723494"/>
            <a:ext cx="3401812" cy="366778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buNone/>
            </a:pPr>
            <a:r>
              <a:rPr lang="ru" sz="2400" i="1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Google Перекладач</a:t>
            </a:r>
          </a:p>
          <a:p>
            <a:pPr marL="0" lvl="0" indent="0" algn="ctr" rtl="0">
              <a:lnSpc>
                <a:spcPct val="115000"/>
              </a:lnSpc>
              <a:spcBef>
                <a:spcPts val="1100"/>
              </a:spcBef>
              <a:spcAft>
                <a:spcPts val="200"/>
              </a:spcAft>
              <a:buNone/>
            </a:pPr>
            <a:r>
              <a:rPr lang="ru" sz="2400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Переклад речі, а також печатного, рукописного та сканованого тексту більш ніж чим на 100 мов</a:t>
            </a:r>
          </a:p>
          <a:p>
            <a:pPr marL="0" lvl="0" indent="0">
              <a:spcBef>
                <a:spcPts val="0"/>
              </a:spcBef>
              <a:buNone/>
            </a:pPr>
            <a:endParaRPr sz="2400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9743" y="267696"/>
            <a:ext cx="81101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</a:rPr>
              <a:t>Всі сервіси </a:t>
            </a:r>
            <a:r>
              <a:rPr lang="en-US" sz="48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</a:rPr>
              <a:t>GOOGLE</a:t>
            </a:r>
            <a:r>
              <a:rPr lang="uk-UA" sz="48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0409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48" y="1573717"/>
            <a:ext cx="1193788" cy="1084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234" y="1677626"/>
            <a:ext cx="12192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241" y="1573717"/>
            <a:ext cx="12192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hape 390"/>
          <p:cNvSpPr txBox="1"/>
          <p:nvPr/>
        </p:nvSpPr>
        <p:spPr>
          <a:xfrm>
            <a:off x="679450" y="2725376"/>
            <a:ext cx="2854036" cy="33343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buNone/>
            </a:pPr>
            <a:r>
              <a:rPr lang="ru" sz="2400" b="1" i="1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Google Allo</a:t>
            </a:r>
          </a:p>
          <a:p>
            <a:pPr marL="0" lvl="0" indent="0" algn="ctr" rtl="0">
              <a:lnSpc>
                <a:spcPct val="115000"/>
              </a:lnSpc>
              <a:spcBef>
                <a:spcPts val="1100"/>
              </a:spcBef>
              <a:spcAft>
                <a:spcPts val="200"/>
              </a:spcAft>
              <a:buNone/>
            </a:pPr>
            <a:r>
              <a:rPr lang="ru" sz="2400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Розумний сервіс для обміну повідомленнями з безліччю корисних функцій</a:t>
            </a:r>
          </a:p>
        </p:txBody>
      </p:sp>
      <p:sp>
        <p:nvSpPr>
          <p:cNvPr id="11" name="Shape 393"/>
          <p:cNvSpPr txBox="1"/>
          <p:nvPr/>
        </p:nvSpPr>
        <p:spPr>
          <a:xfrm>
            <a:off x="4980132" y="3048650"/>
            <a:ext cx="3112654" cy="30110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buNone/>
            </a:pPr>
            <a:r>
              <a:rPr lang="ru" sz="2400" b="1" i="1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Google Duo</a:t>
            </a:r>
          </a:p>
          <a:p>
            <a:pPr marL="0" lvl="0" indent="0" algn="ctr" rtl="0">
              <a:lnSpc>
                <a:spcPct val="115000"/>
              </a:lnSpc>
              <a:spcBef>
                <a:spcPts val="1100"/>
              </a:spcBef>
              <a:spcAft>
                <a:spcPts val="200"/>
              </a:spcAft>
              <a:buNone/>
            </a:pPr>
            <a:r>
              <a:rPr lang="ru" sz="2400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Простий сервіс для відеозв</a:t>
            </a:r>
            <a:r>
              <a:rPr lang="en-US" sz="2400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’</a:t>
            </a:r>
            <a:r>
              <a:rPr lang="ru" sz="2400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язку з функцією попереднього перегляду вхідних викликів</a:t>
            </a:r>
          </a:p>
        </p:txBody>
      </p:sp>
      <p:sp>
        <p:nvSpPr>
          <p:cNvPr id="12" name="Shape 397"/>
          <p:cNvSpPr txBox="1"/>
          <p:nvPr/>
        </p:nvSpPr>
        <p:spPr>
          <a:xfrm>
            <a:off x="8843240" y="3358716"/>
            <a:ext cx="3196359" cy="307065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buNone/>
            </a:pPr>
            <a:r>
              <a:rPr lang="ru" sz="2400" b="1" i="1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Google+</a:t>
            </a:r>
          </a:p>
          <a:p>
            <a:pPr marL="0" lvl="0" indent="0" algn="ctr" rtl="0">
              <a:lnSpc>
                <a:spcPct val="115000"/>
              </a:lnSpc>
              <a:spcBef>
                <a:spcPts val="1100"/>
              </a:spcBef>
              <a:spcAft>
                <a:spcPts val="200"/>
              </a:spcAft>
              <a:buNone/>
            </a:pPr>
            <a:r>
              <a:rPr lang="ru" sz="2400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Соціальна мережа від Google, де ви знайдете тисячі співтовариств по інтересах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40582" y="160829"/>
            <a:ext cx="81101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</a:rPr>
              <a:t>Всі сервіси </a:t>
            </a:r>
            <a:r>
              <a:rPr lang="en-US" sz="48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</a:rPr>
              <a:t>GOOGLE</a:t>
            </a:r>
            <a:r>
              <a:rPr lang="uk-UA" sz="48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7903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50" y="1517324"/>
            <a:ext cx="1407099" cy="1407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849" y="1303048"/>
            <a:ext cx="1754188" cy="175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hape 407"/>
          <p:cNvSpPr txBox="1"/>
          <p:nvPr/>
        </p:nvSpPr>
        <p:spPr>
          <a:xfrm>
            <a:off x="452582" y="3362036"/>
            <a:ext cx="2346036" cy="28725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buNone/>
            </a:pPr>
            <a:r>
              <a:rPr lang="ru" sz="2400" b="1" i="1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Google Фото</a:t>
            </a:r>
          </a:p>
          <a:p>
            <a:pPr marL="0" lvl="0" indent="0" algn="ctr" rtl="0">
              <a:lnSpc>
                <a:spcPct val="115000"/>
              </a:lnSpc>
              <a:spcBef>
                <a:spcPts val="1100"/>
              </a:spcBef>
              <a:spcAft>
                <a:spcPts val="200"/>
              </a:spcAft>
              <a:buNone/>
            </a:pPr>
            <a:r>
              <a:rPr lang="ru" sz="2400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Всі ваші фотографії в одному сервісі</a:t>
            </a:r>
          </a:p>
        </p:txBody>
      </p:sp>
      <p:sp>
        <p:nvSpPr>
          <p:cNvPr id="9" name="Shape 409"/>
          <p:cNvSpPr txBox="1"/>
          <p:nvPr/>
        </p:nvSpPr>
        <p:spPr>
          <a:xfrm>
            <a:off x="4590473" y="3293626"/>
            <a:ext cx="2650836" cy="30093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buNone/>
            </a:pPr>
            <a:r>
              <a:rPr lang="ru" sz="2400" b="1" i="1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Календар</a:t>
            </a:r>
          </a:p>
          <a:p>
            <a:pPr marL="0" lvl="0" indent="0" algn="ctr" rtl="0">
              <a:lnSpc>
                <a:spcPct val="115000"/>
              </a:lnSpc>
              <a:spcBef>
                <a:spcPts val="1100"/>
              </a:spcBef>
              <a:spcAft>
                <a:spcPts val="200"/>
              </a:spcAft>
              <a:buNone/>
            </a:pPr>
            <a:r>
              <a:rPr lang="ru" sz="2400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Всі важливі події й плани в одному сервісі</a:t>
            </a:r>
          </a:p>
        </p:txBody>
      </p:sp>
      <p:sp>
        <p:nvSpPr>
          <p:cNvPr id="10" name="Shape 410"/>
          <p:cNvSpPr txBox="1"/>
          <p:nvPr/>
        </p:nvSpPr>
        <p:spPr>
          <a:xfrm>
            <a:off x="8746836" y="3225217"/>
            <a:ext cx="2911723" cy="30093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buNone/>
            </a:pPr>
            <a:r>
              <a:rPr lang="ru" sz="2400" b="1" i="1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Google Keep</a:t>
            </a:r>
          </a:p>
          <a:p>
            <a:pPr marL="0" lvl="0" indent="0" algn="ctr" rtl="0">
              <a:lnSpc>
                <a:spcPct val="115000"/>
              </a:lnSpc>
              <a:spcBef>
                <a:spcPts val="1100"/>
              </a:spcBef>
              <a:spcAft>
                <a:spcPts val="200"/>
              </a:spcAft>
              <a:buNone/>
            </a:pPr>
            <a:r>
              <a:rPr lang="ru" sz="2400" dirty="0">
                <a:solidFill>
                  <a:schemeClr val="tx1"/>
                </a:solidFill>
                <a:ea typeface="Roboto"/>
                <a:cs typeface="Roboto"/>
                <a:sym typeface="Roboto"/>
              </a:rPr>
              <a:t>Сервіс для створення списків, а також текстових й голосових заміток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sz="2400" dirty="0">
              <a:solidFill>
                <a:srgbClr val="FFFF00"/>
              </a:solidFill>
              <a:ea typeface="Roboto"/>
              <a:cs typeface="Roboto"/>
              <a:sym typeface="Roboto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487" y="1516964"/>
            <a:ext cx="1554807" cy="3080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88063" y="474745"/>
            <a:ext cx="72844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</a:rPr>
              <a:t>Всі сервіси </a:t>
            </a:r>
            <a:r>
              <a:rPr lang="en-US" sz="44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</a:rPr>
              <a:t>GOOGLE</a:t>
            </a:r>
            <a:r>
              <a:rPr lang="uk-UA" sz="4400" dirty="0">
                <a:ln w="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3128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3ABAA7F-A18D-4DED-8739-582C57C47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9456" y="2924944"/>
            <a:ext cx="10040112" cy="1280160"/>
          </a:xfrm>
        </p:spPr>
        <p:txBody>
          <a:bodyPr rtlCol="0">
            <a:normAutofit lnSpcReduction="1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ru-MD"/>
            </a:defPPr>
          </a:lstStyle>
          <a:p>
            <a:pPr algn="ctr"/>
            <a:r>
              <a:rPr lang="uk-UA" sz="8800" spc="0" dirty="0">
                <a:ln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Georgia" panose="02040502050405020303" pitchFamily="18" charset="0"/>
              </a:rPr>
              <a:t>Дякую за увагу!</a:t>
            </a:r>
            <a:endParaRPr lang="ru-RU" sz="8800" spc="0" dirty="0">
              <a:ln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7731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4">
            <a:extLst>
              <a:ext uri="{FF2B5EF4-FFF2-40B4-BE49-F238E27FC236}">
                <a16:creationId xmlns:a16="http://schemas.microsoft.com/office/drawing/2014/main" id="{95D67805-CCBD-8182-540F-93068A90C4E8}"/>
              </a:ext>
            </a:extLst>
          </p:cNvPr>
          <p:cNvSpPr txBox="1">
            <a:spLocks/>
          </p:cNvSpPr>
          <p:nvPr/>
        </p:nvSpPr>
        <p:spPr>
          <a:xfrm>
            <a:off x="726176" y="1105098"/>
            <a:ext cx="11305256" cy="4416425"/>
          </a:xfrm>
          <a:prstGeom prst="rect">
            <a:avLst/>
          </a:prstGeom>
        </p:spPr>
        <p:txBody>
          <a:bodyPr rtlCol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ru-MD"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900113" algn="just"/>
            <a:r>
              <a:rPr lang="uk-UA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 широкого різноманіття соціальних мережевих сервісів особливу увагу слід приділити додаткам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uk-UA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Адже </a:t>
            </a:r>
            <a:r>
              <a:rPr lang="uk-UA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uk-UA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це одна з найпопулярніших компаній у світі, що надає користувачам інтернету велику кількість продуктів, сервісів та послуг, серед яких більшість можна застосовувати для організації освітнього процесу. Компанія </a:t>
            </a:r>
            <a:r>
              <a:rPr lang="uk-UA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uk-UA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розробила приблизно 30 застосунків для освіти. </a:t>
            </a:r>
          </a:p>
          <a:p>
            <a:pPr indent="900113" algn="just"/>
            <a:r>
              <a:rPr lang="uk-UA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Тому 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єдине освітнє інформаційне середовище коледжу </a:t>
            </a:r>
            <a:r>
              <a:rPr lang="uk-UA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 розгорнути за допомогою 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додатків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uk-UA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які дають змогу впроваджувати нові форми проведення занять, безпечно зберігати інформацію і обмінюватись даними, організовувати спільну діяльність здобувачів освіти, забезпечувати застосування різних форм подачі інформації та розвивати навички роботи із цифровими інструментами.</a:t>
            </a:r>
            <a:br>
              <a:rPr lang="aa-ET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1026" name="Picture 2" descr="ВИКОРИСТАННЯ GOOGLE СЕРВІСІВ В НАВЧАЛЬНОМУ ПРОЦЕСІ | EDU B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975" y="3842208"/>
            <a:ext cx="76200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066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37D19-4D60-B5D0-74C9-46A5D8126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7940" y="942806"/>
            <a:ext cx="8865503" cy="1234785"/>
          </a:xfrm>
        </p:spPr>
        <p:txBody>
          <a:bodyPr rtlCol="0"/>
          <a:lstStyle>
            <a:defPPr>
              <a:defRPr lang="ru-MD"/>
            </a:defPPr>
          </a:lstStyle>
          <a:p>
            <a:r>
              <a:rPr lang="uk-UA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Перевагами</a:t>
            </a:r>
            <a:r>
              <a:rPr lang="uk-UA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додатків </a:t>
            </a:r>
            <a:r>
              <a:rPr lang="uk-UA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Google</a:t>
            </a:r>
            <a:r>
              <a:rPr lang="uk-UA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для </a:t>
            </a:r>
            <a:r>
              <a:rPr lang="uk-UA" sz="3000" dirty="0">
                <a:latin typeface="Times New Roman" panose="02020603050405020304" pitchFamily="18" charset="0"/>
                <a:ea typeface="Calibri" panose="020F0502020204030204" pitchFamily="34" charset="0"/>
              </a:rPr>
              <a:t>організації освітнього </a:t>
            </a:r>
            <a:r>
              <a:rPr lang="uk-UA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процесу є</a:t>
            </a:r>
            <a:endParaRPr lang="ru-RU" sz="30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0814BF-E9DC-8615-1CF0-1112CBD60A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r>
              <a:rPr lang="uk-UA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Простота у використанні</a:t>
            </a:r>
            <a:endParaRPr lang="ru-RU" sz="1400" dirty="0"/>
          </a:p>
        </p:txBody>
      </p:sp>
      <p:sp>
        <p:nvSpPr>
          <p:cNvPr id="23" name="Объект 22">
            <a:extLst>
              <a:ext uri="{FF2B5EF4-FFF2-40B4-BE49-F238E27FC236}">
                <a16:creationId xmlns:a16="http://schemas.microsoft.com/office/drawing/2014/main" id="{2C051FD2-C541-D8EE-D263-DFD01AD1C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902" y="3127248"/>
            <a:ext cx="2029968" cy="2750024"/>
          </a:xfrm>
        </p:spPr>
        <p:txBody>
          <a:bodyPr rtlCol="0">
            <a:normAutofit lnSpcReduction="10000"/>
          </a:bodyPr>
          <a:lstStyle>
            <a:defPPr>
              <a:defRPr lang="ru-MD"/>
            </a:defPPr>
          </a:lstStyle>
          <a:p>
            <a:pPr algn="ctr" rtl="0"/>
            <a:r>
              <a:rPr lang="uk-UA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Для того, щоб відкрити можливості до застосування будь-якого додатка </a:t>
            </a:r>
            <a:r>
              <a:rPr lang="uk-UA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Google</a:t>
            </a:r>
            <a:r>
              <a:rPr lang="uk-UA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необхідно створити поштову скриньку (особистий чи корпоративний акаунт). Зробити це дуже просто, діючи за вказівками системи. </a:t>
            </a:r>
            <a:endParaRPr lang="ru-RU" sz="140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14EE7D-83C7-DE47-C100-0904BB9070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r>
              <a:rPr lang="ru-RU" sz="1400" dirty="0">
                <a:latin typeface="Georgia" panose="02040502050405020303" pitchFamily="18" charset="0"/>
              </a:rPr>
              <a:t>ДОСТУП</a:t>
            </a:r>
          </a:p>
        </p:txBody>
      </p:sp>
      <p:sp>
        <p:nvSpPr>
          <p:cNvPr id="24" name="Объект 23">
            <a:extLst>
              <a:ext uri="{FF2B5EF4-FFF2-40B4-BE49-F238E27FC236}">
                <a16:creationId xmlns:a16="http://schemas.microsoft.com/office/drawing/2014/main" id="{61DE34F0-9D00-D163-584E-9738310DB6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843784" y="3127248"/>
            <a:ext cx="2029968" cy="2750024"/>
          </a:xfrm>
        </p:spPr>
        <p:txBody>
          <a:bodyPr rtlCol="0"/>
          <a:lstStyle>
            <a:defPPr>
              <a:defRPr lang="ru-MD"/>
            </a:defPPr>
          </a:lstStyle>
          <a:p>
            <a:pPr lvl="0" algn="ctr" rtl="0"/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Вільний та швидкий доступ до документів та матеріалів з будь-якої частини світу</a:t>
            </a:r>
            <a:endParaRPr lang="ru-RU" sz="200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310ADB9E-1121-2450-35D1-8486C9BC36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r>
              <a:rPr lang="ru-RU" sz="1400" dirty="0">
                <a:latin typeface="Georgia" panose="02040502050405020303" pitchFamily="18" charset="0"/>
              </a:rPr>
              <a:t>Онлайн-режим</a:t>
            </a:r>
          </a:p>
        </p:txBody>
      </p:sp>
      <p:sp>
        <p:nvSpPr>
          <p:cNvPr id="25" name="Объект 24">
            <a:extLst>
              <a:ext uri="{FF2B5EF4-FFF2-40B4-BE49-F238E27FC236}">
                <a16:creationId xmlns:a16="http://schemas.microsoft.com/office/drawing/2014/main" id="{3F1B077F-4F6F-1F99-B5B6-BF27786BBA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84064" y="3127248"/>
            <a:ext cx="2029968" cy="2750024"/>
          </a:xfrm>
        </p:spPr>
        <p:txBody>
          <a:bodyPr rtlCol="0"/>
          <a:lstStyle>
            <a:defPPr>
              <a:defRPr lang="ru-MD"/>
            </a:defPPr>
          </a:lstStyle>
          <a:p>
            <a:pPr lvl="0" algn="ctr" rtl="0"/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Можливість організації спільної роботи з колегами та здобувачами освіти в онлайн-режимі. </a:t>
            </a:r>
            <a:endParaRPr lang="ru-RU" sz="1300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FAA4C0B8-3B41-049C-EA95-B5BC48C10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>
            <a:defPPr>
              <a:defRPr lang="ru-MD"/>
            </a:defPPr>
          </a:lstStyle>
          <a:p>
            <a:pPr rtl="0"/>
            <a:r>
              <a:rPr lang="ru-RU" sz="1400" dirty="0" err="1">
                <a:latin typeface="Georgia" panose="02040502050405020303" pitchFamily="18" charset="0"/>
              </a:rPr>
              <a:t>Дистанційне</a:t>
            </a:r>
            <a:r>
              <a:rPr lang="ru-RU" sz="1400" dirty="0">
                <a:latin typeface="Georgia" panose="02040502050405020303" pitchFamily="18" charset="0"/>
              </a:rPr>
              <a:t> </a:t>
            </a:r>
            <a:r>
              <a:rPr lang="ru-RU" sz="1400" dirty="0" err="1">
                <a:latin typeface="Georgia" panose="02040502050405020303" pitchFamily="18" charset="0"/>
              </a:rPr>
              <a:t>навчання</a:t>
            </a:r>
            <a:endParaRPr lang="ru-RU" sz="1400" dirty="0">
              <a:latin typeface="Georgia" panose="02040502050405020303" pitchFamily="18" charset="0"/>
            </a:endParaRPr>
          </a:p>
        </p:txBody>
      </p:sp>
      <p:sp>
        <p:nvSpPr>
          <p:cNvPr id="26" name="Объект 25">
            <a:extLst>
              <a:ext uri="{FF2B5EF4-FFF2-40B4-BE49-F238E27FC236}">
                <a16:creationId xmlns:a16="http://schemas.microsoft.com/office/drawing/2014/main" id="{6ACBEE98-EEED-F89F-8CC0-E8497F8E546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315200" y="3127248"/>
            <a:ext cx="2029968" cy="2750024"/>
          </a:xfrm>
        </p:spPr>
        <p:txBody>
          <a:bodyPr rtlCol="0"/>
          <a:lstStyle>
            <a:defPPr>
              <a:defRPr lang="ru-MD"/>
            </a:defPPr>
          </a:lstStyle>
          <a:p>
            <a:pPr lvl="0" algn="ctr" rtl="0"/>
            <a:r>
              <a:rPr lang="uk-UA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створення та призначення завдань для опрацювання здобувачами освіти, перевірка виконання завдань, надання зворотного зв’язку, застосування диференційованого підходу тощо)</a:t>
            </a:r>
            <a:endParaRPr lang="ru-RU" sz="1400" dirty="0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8850A56B-786B-E4E2-77AC-8193D264E2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>
            <a:normAutofit fontScale="92500" lnSpcReduction="20000"/>
          </a:bodyPr>
          <a:lstStyle>
            <a:defPPr>
              <a:defRPr lang="ru-MD"/>
            </a:defPPr>
          </a:lstStyle>
          <a:p>
            <a:pPr rtl="0"/>
            <a:r>
              <a:rPr lang="uk-UA" sz="1800" dirty="0">
                <a:effectLst/>
                <a:latin typeface="Georgia" panose="02040502050405020303" pitchFamily="18" charset="0"/>
                <a:ea typeface="Calibri" panose="020F0502020204030204" pitchFamily="34" charset="0"/>
              </a:rPr>
              <a:t>Безкоштовність</a:t>
            </a:r>
            <a:endParaRPr lang="ru-RU" sz="1400" dirty="0">
              <a:latin typeface="Georgia" panose="02040502050405020303" pitchFamily="18" charset="0"/>
            </a:endParaRPr>
          </a:p>
        </p:txBody>
      </p:sp>
      <p:sp>
        <p:nvSpPr>
          <p:cNvPr id="27" name="Объект 26">
            <a:extLst>
              <a:ext uri="{FF2B5EF4-FFF2-40B4-BE49-F238E27FC236}">
                <a16:creationId xmlns:a16="http://schemas.microsoft.com/office/drawing/2014/main" id="{5D63848E-7E38-C88A-D15E-40DF95AB07B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546336" y="3127248"/>
            <a:ext cx="2029968" cy="2750024"/>
          </a:xfrm>
        </p:spPr>
        <p:txBody>
          <a:bodyPr rtlCol="0"/>
          <a:lstStyle>
            <a:defPPr>
              <a:defRPr lang="ru-MD"/>
            </a:defPPr>
          </a:lstStyle>
          <a:p>
            <a:pPr algn="ctr"/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Доступні для всіх, </a:t>
            </a:r>
          </a:p>
          <a:p>
            <a:pPr algn="ctr"/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додаткових витрат</a:t>
            </a:r>
            <a:endParaRPr lang="aa-ET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rtl="0"/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3008749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3124" y="1369428"/>
            <a:ext cx="12143433" cy="1109821"/>
          </a:xfrm>
        </p:spPr>
        <p:txBody>
          <a:bodyPr rtlCol="0" anchor="t">
            <a:noAutofit/>
          </a:bodyPr>
          <a:lstStyle>
            <a:defPPr>
              <a:defRPr lang="ru-MD"/>
            </a:defPPr>
          </a:lstStyle>
          <a:p>
            <a:pPr indent="450215" algn="ctr">
              <a:lnSpc>
                <a:spcPct val="150000"/>
              </a:lnSpc>
              <a:spcBef>
                <a:spcPts val="1200"/>
              </a:spcBef>
            </a:pPr>
            <a:r>
              <a:rPr lang="uk-UA" sz="6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Характеристика додатків </a:t>
            </a:r>
            <a:r>
              <a:rPr lang="uk-UA" sz="60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endParaRPr lang="aa-ET" sz="6000" b="1" kern="0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hlinkClick r:id="rId3"/>
            <a:extLst>
              <a:ext uri="{FF2B5EF4-FFF2-40B4-BE49-F238E27FC236}">
                <a16:creationId xmlns:a16="http://schemas.microsoft.com/office/drawing/2014/main" id="{BE511771-2CA8-4C22-B683-7EEA9096952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412" y="2994338"/>
            <a:ext cx="4915217" cy="3726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Picture 4" descr="90% безкоштовних додатків з Google Play «віддають» ваші дані - Главком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36" y="2916047"/>
            <a:ext cx="5707897" cy="380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10 корисних сервісів Google, які не всім відомі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" t="64199" r="155" b="414"/>
          <a:stretch/>
        </p:blipFill>
        <p:spPr bwMode="auto">
          <a:xfrm>
            <a:off x="150828" y="1"/>
            <a:ext cx="11992606" cy="159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509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/>
        </p:nvSpPr>
        <p:spPr>
          <a:xfrm>
            <a:off x="189112" y="39687"/>
            <a:ext cx="8219597" cy="648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3300"/>
              </a:buClr>
              <a:buSzPts val="4400"/>
              <a:buFont typeface="Times New Roman"/>
              <a:buNone/>
            </a:pPr>
            <a:r>
              <a:rPr lang="uk-UA" sz="4400" b="1" i="0" u="none" strike="noStrike" cap="none" dirty="0" err="1">
                <a:solidFill>
                  <a:srgbClr val="66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</a:t>
            </a:r>
            <a:r>
              <a:rPr lang="uk-UA" sz="4400" b="1" i="0" u="none" strike="noStrike" cap="none" dirty="0">
                <a:solidFill>
                  <a:srgbClr val="66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4400" b="1" i="0" u="none" strike="noStrike" cap="none" dirty="0" err="1">
                <a:solidFill>
                  <a:srgbClr val="66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Workspace</a:t>
            </a:r>
            <a:r>
              <a:rPr lang="uk-UA" sz="4400" b="1" i="0" u="none" strike="noStrike" cap="none" dirty="0">
                <a:solidFill>
                  <a:srgbClr val="66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4400" b="1" i="0" u="none" strike="noStrike" cap="none" dirty="0" err="1">
                <a:solidFill>
                  <a:srgbClr val="66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</a:t>
            </a:r>
            <a:r>
              <a:rPr lang="uk-UA" sz="4400" b="1" i="0" u="none" strike="noStrike" cap="none" dirty="0">
                <a:solidFill>
                  <a:srgbClr val="66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4400" b="1" i="0" u="none" strike="noStrike" cap="none" dirty="0" err="1">
                <a:solidFill>
                  <a:srgbClr val="66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Education</a:t>
            </a:r>
            <a:endParaRPr sz="3600" b="1" i="0" u="none" strike="noStrike" cap="none" dirty="0">
              <a:solidFill>
                <a:srgbClr val="66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1413470" y="688157"/>
            <a:ext cx="10671693" cy="47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 b="1" i="0" u="none" strike="noStrike" cap="none" dirty="0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надійне шифрування та безпечну автентифікацію; </a:t>
            </a:r>
            <a:endParaRPr sz="2300" b="1" i="0" u="none" strike="noStrike" cap="none" dirty="0">
              <a:solidFill>
                <a:srgbClr val="0000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0215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 b="1" i="0" u="none" strike="noStrike" cap="none" dirty="0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систему інструментів для професійної діяльності освітян; </a:t>
            </a:r>
            <a:endParaRPr sz="2300" b="1" i="0" u="none" strike="noStrike" cap="none" dirty="0">
              <a:solidFill>
                <a:srgbClr val="0000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0215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 b="1" i="0" u="none" strike="noStrike" cap="none" dirty="0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авторизований доступ учасників освітнього процесу; </a:t>
            </a:r>
            <a:endParaRPr sz="2300" b="1" i="0" u="none" strike="noStrike" cap="none" dirty="0">
              <a:solidFill>
                <a:srgbClr val="0000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0215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 b="1" i="0" u="none" strike="noStrike" cap="none" dirty="0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безпечне середовище, відсутність сторонньої реклами; </a:t>
            </a:r>
            <a:endParaRPr sz="2300" b="1" i="0" u="none" strike="noStrike" cap="none" dirty="0">
              <a:solidFill>
                <a:srgbClr val="0000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0215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 b="1" i="0" u="none" strike="noStrike" cap="none" dirty="0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можливість організації управлінської, освітньої, методичної та організаційної діяльності; </a:t>
            </a:r>
            <a:endParaRPr sz="2300" b="1" i="0" u="none" strike="noStrike" cap="none" dirty="0">
              <a:solidFill>
                <a:srgbClr val="0000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0215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 b="1" i="0" u="none" strike="noStrike" cap="none" dirty="0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можливість інтеграції стороннього програмного забезпечення.</a:t>
            </a:r>
            <a:endParaRPr sz="2300" b="1" i="0" u="none" strike="noStrike" cap="none" dirty="0">
              <a:solidFill>
                <a:srgbClr val="0000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2" name="Google Shape;122;p17" descr="Google for Education - Google Apps для навчальних закладів | Cloudfresh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5992" y="3291027"/>
            <a:ext cx="9215793" cy="3392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/>
          <p:nvPr/>
        </p:nvSpPr>
        <p:spPr>
          <a:xfrm>
            <a:off x="4520540" y="250424"/>
            <a:ext cx="6811617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Drive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хмарне сховище даних, яке належить компанії </a:t>
            </a:r>
            <a:r>
              <a:rPr lang="uk-UA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що дозволяє користувачам зберігати свої дані на серверах у хмарах та ділитися ними з іншими користувачами хмар в Інтернеті.</a:t>
            </a:r>
            <a:endParaRPr sz="24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7" name="Google Shape;137;p19" descr="Google додав можливість обмежити доступ до Диску (Google Drive) для ПК лише  корпоративними пристроями - Wise IT Ukra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8728" y="67882"/>
            <a:ext cx="3958335" cy="2212012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/>
          <p:nvPr/>
        </p:nvSpPr>
        <p:spPr>
          <a:xfrm>
            <a:off x="1235413" y="4187778"/>
            <a:ext cx="6570254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Документи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це додаток, що дозволяє створювати й форматувати документи, а також працювати з ними спільно з іншими користувачами. Цей сервіс містить широкий набір зручних інструментів для редагування і оформлення документів. </a:t>
            </a:r>
            <a:endParaRPr sz="24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9" name="Google Shape;139;p19" descr="Як в Google Документи вставити зображення, таблицю, діаграму - TechToda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69274" y="3975652"/>
            <a:ext cx="3435824" cy="241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 descr="10 корисних сервісів Google, які не всім відомі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" t="64199" r="155" b="414"/>
          <a:stretch/>
        </p:blipFill>
        <p:spPr bwMode="auto">
          <a:xfrm>
            <a:off x="95250" y="2273008"/>
            <a:ext cx="12096750" cy="16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2B39BC3-1DB2-EB36-B4F5-81D5725C3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975" y="4067888"/>
            <a:ext cx="9108107" cy="4113919"/>
          </a:xfrm>
        </p:spPr>
        <p:txBody>
          <a:bodyPr rtlCol="0">
            <a:normAutofit/>
          </a:bodyPr>
          <a:lstStyle>
            <a:defPPr>
              <a:defRPr lang="ru-MD"/>
            </a:defPPr>
          </a:lstStyle>
          <a:p>
            <a:pPr indent="449580" algn="just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поштовий клієнт, який дозволяє обмінюватись миттєвими повідомленнями, голосовим та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відеочатом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має мобільний доступ, а також захист від вірусів та спаму.</a:t>
            </a:r>
            <a:endParaRPr lang="aa-E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Уніфікований Gmail для всіх способів підключення - Wise IT Ukra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53" y="0"/>
            <a:ext cx="7234275" cy="406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00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/>
          <p:nvPr/>
        </p:nvSpPr>
        <p:spPr>
          <a:xfrm>
            <a:off x="314325" y="1220656"/>
            <a:ext cx="656961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Презентації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це додаток для створення та редагування презентацій у віртуальному просторі. </a:t>
            </a:r>
            <a:endParaRPr sz="24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5" name="Google Shape;145;p20" descr="Как конвертировать презентацию PowerPoint в Google Slides с помощью импорт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3591" y="278997"/>
            <a:ext cx="4491300" cy="220866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0"/>
          <p:cNvSpPr/>
          <p:nvPr/>
        </p:nvSpPr>
        <p:spPr>
          <a:xfrm>
            <a:off x="1051891" y="4967624"/>
            <a:ext cx="6096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Google</a:t>
            </a:r>
            <a:r>
              <a:rPr lang="uk-UA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Таблиці</a:t>
            </a:r>
            <a:r>
              <a:rPr lang="uk-UA" sz="2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це додаток для створення, редагування і спільного використання разом з іншими користувачами. </a:t>
            </a:r>
            <a:endParaRPr sz="2400" dirty="0">
              <a:solidFill>
                <a:schemeClr val="tx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7" name="Google Shape;147;p20" descr="Вивчити Google Таблиці на онлайн курсі від Академії Майка Притули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47891" y="4483815"/>
            <a:ext cx="4552122" cy="2167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 descr="10 корисних сервісів Google, які не всім відомі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" t="64199" r="155" b="414"/>
          <a:stretch/>
        </p:blipFill>
        <p:spPr bwMode="auto">
          <a:xfrm>
            <a:off x="112728" y="2700264"/>
            <a:ext cx="11992606" cy="159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/>
          <p:nvPr/>
        </p:nvSpPr>
        <p:spPr>
          <a:xfrm>
            <a:off x="1819750" y="741512"/>
            <a:ext cx="5830200" cy="20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 b="1" dirty="0" err="1">
                <a:solidFill>
                  <a:schemeClr val="tx1"/>
                </a:solidFill>
              </a:rPr>
              <a:t>Google</a:t>
            </a:r>
            <a:r>
              <a:rPr lang="uk-UA" sz="2600" b="1" dirty="0">
                <a:solidFill>
                  <a:schemeClr val="tx1"/>
                </a:solidFill>
              </a:rPr>
              <a:t> Форми</a:t>
            </a:r>
            <a:r>
              <a:rPr lang="uk-UA" sz="2600" dirty="0">
                <a:solidFill>
                  <a:schemeClr val="tx1"/>
                </a:solidFill>
              </a:rPr>
              <a:t> доцільно використовувати для створення опитувань, тестів, вікторин, веб-</a:t>
            </a:r>
            <a:r>
              <a:rPr lang="uk-UA" sz="2600" dirty="0" err="1">
                <a:solidFill>
                  <a:schemeClr val="tx1"/>
                </a:solidFill>
              </a:rPr>
              <a:t>квестів</a:t>
            </a:r>
            <a:r>
              <a:rPr lang="uk-UA" sz="2600" dirty="0">
                <a:solidFill>
                  <a:schemeClr val="tx1"/>
                </a:solidFill>
              </a:rPr>
              <a:t>. Їх важлива перевага — негайний зворотній зв'язок.</a:t>
            </a:r>
            <a:endParaRPr sz="2800" dirty="0">
              <a:solidFill>
                <a:schemeClr val="tx1"/>
              </a:solidFill>
            </a:endParaRPr>
          </a:p>
        </p:txBody>
      </p:sp>
      <p:pic>
        <p:nvPicPr>
          <p:cNvPr id="163" name="Google Shape;16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2326" y="333375"/>
            <a:ext cx="4657724" cy="293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63525" y="3644100"/>
            <a:ext cx="3980075" cy="253762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2"/>
          <p:cNvSpPr txBox="1"/>
          <p:nvPr/>
        </p:nvSpPr>
        <p:spPr>
          <a:xfrm>
            <a:off x="6019699" y="3508887"/>
            <a:ext cx="6067525" cy="25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50" dirty="0">
                <a:solidFill>
                  <a:srgbClr val="4D5156"/>
                </a:solidFill>
                <a:highlight>
                  <a:srgbClr val="FFF2CC"/>
                </a:highlight>
              </a:rPr>
              <a:t> </a:t>
            </a:r>
            <a:r>
              <a:rPr lang="uk-UA" sz="2750" b="1" dirty="0" err="1">
                <a:solidFill>
                  <a:schemeClr val="tx1"/>
                </a:solidFill>
                <a:highlight>
                  <a:srgbClr val="FFF2CC"/>
                </a:highlight>
              </a:rPr>
              <a:t>Google</a:t>
            </a:r>
            <a:r>
              <a:rPr lang="uk-UA" sz="2750" b="1" dirty="0">
                <a:solidFill>
                  <a:schemeClr val="tx1"/>
                </a:solidFill>
                <a:highlight>
                  <a:srgbClr val="FFF2CC"/>
                </a:highlight>
              </a:rPr>
              <a:t> Перекладач</a:t>
            </a:r>
            <a:r>
              <a:rPr lang="uk-UA" sz="2750" dirty="0">
                <a:solidFill>
                  <a:schemeClr val="tx1"/>
                </a:solidFill>
                <a:highlight>
                  <a:srgbClr val="FFF2CC"/>
                </a:highlight>
              </a:rPr>
              <a:t>— сервіс компанії </a:t>
            </a:r>
            <a:r>
              <a:rPr lang="uk-UA" sz="2750" dirty="0" err="1">
                <a:solidFill>
                  <a:schemeClr val="tx1"/>
                </a:solidFill>
                <a:highlight>
                  <a:srgbClr val="FFF2CC"/>
                </a:highlight>
              </a:rPr>
              <a:t>Google</a:t>
            </a:r>
            <a:r>
              <a:rPr lang="uk-UA" sz="2750" dirty="0">
                <a:solidFill>
                  <a:schemeClr val="tx1"/>
                </a:solidFill>
                <a:highlight>
                  <a:srgbClr val="FFF2CC"/>
                </a:highlight>
              </a:rPr>
              <a:t>, що дозволяє автоматично перекладати слова, фрази та </a:t>
            </a:r>
            <a:r>
              <a:rPr lang="uk-UA" sz="2750" dirty="0" err="1">
                <a:solidFill>
                  <a:schemeClr val="tx1"/>
                </a:solidFill>
                <a:highlight>
                  <a:srgbClr val="FFF2CC"/>
                </a:highlight>
              </a:rPr>
              <a:t>web</a:t>
            </a:r>
            <a:r>
              <a:rPr lang="uk-UA" sz="2750" dirty="0">
                <a:solidFill>
                  <a:schemeClr val="tx1"/>
                </a:solidFill>
                <a:highlight>
                  <a:srgbClr val="FFF2CC"/>
                </a:highlight>
              </a:rPr>
              <a:t>-сторінки з однієї мови на іншу. </a:t>
            </a:r>
            <a:endParaRPr sz="2950" dirty="0">
              <a:solidFill>
                <a:schemeClr val="tx1"/>
              </a:solidFill>
              <a:highlight>
                <a:srgbClr val="FFF2CC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3C82.tmp">
  <a:themeElements>
    <a:clrScheme name="Сині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ppt3C82.tmp</Template>
  <TotalTime>38</TotalTime>
  <Words>910</Words>
  <Application>Microsoft Office PowerPoint</Application>
  <PresentationFormat>Widescreen</PresentationFormat>
  <Paragraphs>70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-apple-system</vt:lpstr>
      <vt:lpstr>Arial</vt:lpstr>
      <vt:lpstr>Calibri</vt:lpstr>
      <vt:lpstr>Calibri Light</vt:lpstr>
      <vt:lpstr>Georgia</vt:lpstr>
      <vt:lpstr>Roboto</vt:lpstr>
      <vt:lpstr>Times New Roman</vt:lpstr>
      <vt:lpstr>ppt3C82.tmp</vt:lpstr>
      <vt:lpstr>Можливості застосунків Google </vt:lpstr>
      <vt:lpstr>PowerPoint Presentation</vt:lpstr>
      <vt:lpstr>Перевагами додатків Google для організації освітнього процесу є</vt:lpstr>
      <vt:lpstr>Характеристика додатків Google</vt:lpstr>
      <vt:lpstr>PowerPoint Presentation</vt:lpstr>
      <vt:lpstr>PowerPoint Presentation</vt:lpstr>
      <vt:lpstr>поштовий клієнт, який дозволяє обмінюватись миттєвими повідомленнями, голосовим та відеочатом, має мобільний доступ, а також захист від вірусів та спаму.</vt:lpstr>
      <vt:lpstr>PowerPoint Presentation</vt:lpstr>
      <vt:lpstr>PowerPoint Presentation</vt:lpstr>
      <vt:lpstr>PowerPoint Presentation</vt:lpstr>
      <vt:lpstr>PowerPoint Presentation</vt:lpstr>
      <vt:lpstr>Google Meet – спілкування в режимі реального часу (у форматі відео зустрічей) . Відео зустрічі Meet шифруються під час передачі сигналу, а ввімкнені за умовчанням засоби захисту від порушень допомагають додатково убезпечити спілкування.  Додаток має зручний інтерфейс, дозволяє приєднувати до зустрічі до 100 осіб, обмежує час спілкування до 60 хвилин в особистому акаунті (і ці обмеження є достатніми для проведення занять). До відеоконференції можна приєднатися за посиланням або кодом.  </vt:lpstr>
      <vt:lpstr>PowerPoint Presentation</vt:lpstr>
      <vt:lpstr>Можливості додатку Google Classroom:   *проведення відеозустрічей з здобувачами освіти (для корпоративних акаунтів Google Meet інтегрований на платформу Classroom, залишається лише увімкнути посилання для відео зустрічей);   * створення курсів, завдань для виконання здобувачами освіти та керування ними, оцінювання результатів діяльності здобувачів освіти в онлайн-режимі;   * є можливість кріплення до завдань для виконання різні матеріали (відео з YouTube, Google Forms, Google Slides та інших об’єктів Google Диску);   * надання коментарів та відгуків до роботи здобувача освіти у режимі реального часу;  * публікації оголошень і завдань у потоці курсу;   * планування завдань курсу на будь-який час;  * створення завдань різних типів, використання вже наявних дописів, копіювання створених класів;   * запрошення або видалення учасників курсу.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Можливості застосунків Google</dc:title>
  <dc:creator>DELL</dc:creator>
  <cp:lastModifiedBy>Люся Пилипчук</cp:lastModifiedBy>
  <cp:revision>6</cp:revision>
  <dcterms:modified xsi:type="dcterms:W3CDTF">2025-04-07T13:46:55Z</dcterms:modified>
</cp:coreProperties>
</file>