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0" r:id="rId5"/>
    <p:sldMasterId id="2147483724" r:id="rId6"/>
  </p:sldMasterIdLst>
  <p:sldIdLst>
    <p:sldId id="264" r:id="rId7"/>
    <p:sldId id="273" r:id="rId8"/>
    <p:sldId id="266" r:id="rId9"/>
    <p:sldId id="257" r:id="rId10"/>
    <p:sldId id="268" r:id="rId11"/>
    <p:sldId id="263" r:id="rId12"/>
    <p:sldId id="259" r:id="rId13"/>
    <p:sldId id="256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presentation-creation.ru/powerpoint-templates.html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556793"/>
            <a:ext cx="5616624" cy="144016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140968"/>
            <a:ext cx="5688632" cy="10081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8EF-CE1B-4C9D-BC11-689409F15EF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FACF-12F8-4B6D-AE4A-223142B7A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308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8EF-CE1B-4C9D-BC11-689409F15EF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FACF-12F8-4B6D-AE4A-223142B7A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95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8EF-CE1B-4C9D-BC11-689409F15EF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FACF-12F8-4B6D-AE4A-223142B7A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61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38407-C38D-4933-A07F-6568BF04E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A3B9-1CE3-49BA-A121-E2D4E63AD7E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6488668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881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38407-C38D-4933-A07F-6568BF04E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A3B9-1CE3-49BA-A121-E2D4E63AD7E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938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38407-C38D-4933-A07F-6568BF04E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A3B9-1CE3-49BA-A121-E2D4E63AD7E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542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38407-C38D-4933-A07F-6568BF04E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A3B9-1CE3-49BA-A121-E2D4E63AD7E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260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38407-C38D-4933-A07F-6568BF04E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A3B9-1CE3-49BA-A121-E2D4E63AD7E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750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38407-C38D-4933-A07F-6568BF04E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A3B9-1CE3-49BA-A121-E2D4E63AD7E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256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38407-C38D-4933-A07F-6568BF04E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A3B9-1CE3-49BA-A121-E2D4E63AD7E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217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38407-C38D-4933-A07F-6568BF04E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A3B9-1CE3-49BA-A121-E2D4E63AD7E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20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8EF-CE1B-4C9D-BC11-689409F15EF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FACF-12F8-4B6D-AE4A-223142B7A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272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38407-C38D-4933-A07F-6568BF04E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A3B9-1CE3-49BA-A121-E2D4E63AD7E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275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38407-C38D-4933-A07F-6568BF04E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A3B9-1CE3-49BA-A121-E2D4E63AD7E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447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38407-C38D-4933-A07F-6568BF04E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A3B9-1CE3-49BA-A121-E2D4E63AD7E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701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795" y="1196752"/>
            <a:ext cx="5546333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5328592" cy="12241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A66B6-72D2-421A-AD24-03298929AFA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AFC8B-C57A-4215-A6A9-791E364F56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964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A66B6-72D2-421A-AD24-03298929AFA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AFC8B-C57A-4215-A6A9-791E364F56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060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A66B6-72D2-421A-AD24-03298929AFA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AFC8B-C57A-4215-A6A9-791E364F56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638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A66B6-72D2-421A-AD24-03298929AFA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AFC8B-C57A-4215-A6A9-791E364F56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735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A66B6-72D2-421A-AD24-03298929AFA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AFC8B-C57A-4215-A6A9-791E364F56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5710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A66B6-72D2-421A-AD24-03298929AFA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AFC8B-C57A-4215-A6A9-791E364F56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970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A66B6-72D2-421A-AD24-03298929AFA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AFC8B-C57A-4215-A6A9-791E364F56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02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8EF-CE1B-4C9D-BC11-689409F15EF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FACF-12F8-4B6D-AE4A-223142B7A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865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A66B6-72D2-421A-AD24-03298929AFA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AFC8B-C57A-4215-A6A9-791E364F56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1481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A66B6-72D2-421A-AD24-03298929AFA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AFC8B-C57A-4215-A6A9-791E364F56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0491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A66B6-72D2-421A-AD24-03298929AFA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AFC8B-C57A-4215-A6A9-791E364F56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193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A66B6-72D2-421A-AD24-03298929AFA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AFC8B-C57A-4215-A6A9-791E364F56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400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468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0915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8737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20" y="1916832"/>
            <a:ext cx="4616088" cy="201622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6512" y="4005064"/>
            <a:ext cx="46805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C5ED7-5126-484C-AC1C-2E7F364AB22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274AA-1089-4317-A03F-B2B1850948F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1624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C5ED7-5126-484C-AC1C-2E7F364AB22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274AA-1089-4317-A03F-B2B1850948F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431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C5ED7-5126-484C-AC1C-2E7F364AB22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274AA-1089-4317-A03F-B2B1850948F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6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8EF-CE1B-4C9D-BC11-689409F15EF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FACF-12F8-4B6D-AE4A-223142B7A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5987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C5ED7-5126-484C-AC1C-2E7F364AB22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274AA-1089-4317-A03F-B2B1850948F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0798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C5ED7-5126-484C-AC1C-2E7F364AB22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274AA-1089-4317-A03F-B2B1850948F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688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C5ED7-5126-484C-AC1C-2E7F364AB22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274AA-1089-4317-A03F-B2B1850948F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4360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C5ED7-5126-484C-AC1C-2E7F364AB22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274AA-1089-4317-A03F-B2B1850948F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5096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C5ED7-5126-484C-AC1C-2E7F364AB22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274AA-1089-4317-A03F-B2B1850948F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107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C5ED7-5126-484C-AC1C-2E7F364AB22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274AA-1089-4317-A03F-B2B1850948F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0160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C5ED7-5126-484C-AC1C-2E7F364AB22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274AA-1089-4317-A03F-B2B1850948F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0325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C5ED7-5126-484C-AC1C-2E7F364AB22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274AA-1089-4317-A03F-B2B1850948F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6611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BA3D77-E0EF-4F78-BFBC-252CFA2060E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9D71B-3561-4483-95C5-9EE4628BA3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2520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BA3D77-E0EF-4F78-BFBC-252CFA2060E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9D71B-3561-4483-95C5-9EE4628BA3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67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8EF-CE1B-4C9D-BC11-689409F15EF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FACF-12F8-4B6D-AE4A-223142B7A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5620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BA3D77-E0EF-4F78-BFBC-252CFA2060E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9D71B-3561-4483-95C5-9EE4628BA3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1659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BA3D77-E0EF-4F78-BFBC-252CFA2060E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9D71B-3561-4483-95C5-9EE4628BA3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3467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BA3D77-E0EF-4F78-BFBC-252CFA2060E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9D71B-3561-4483-95C5-9EE4628BA3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4983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BA3D77-E0EF-4F78-BFBC-252CFA2060E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9D71B-3561-4483-95C5-9EE4628BA3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6214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BA3D77-E0EF-4F78-BFBC-252CFA2060E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9D71B-3561-4483-95C5-9EE4628BA3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2145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BA3D77-E0EF-4F78-BFBC-252CFA2060E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9D71B-3561-4483-95C5-9EE4628BA3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2885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BA3D77-E0EF-4F78-BFBC-252CFA2060E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9D71B-3561-4483-95C5-9EE4628BA3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5494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BA3D77-E0EF-4F78-BFBC-252CFA2060E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9D71B-3561-4483-95C5-9EE4628BA3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2835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BA3D77-E0EF-4F78-BFBC-252CFA2060E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9D71B-3561-4483-95C5-9EE4628BA3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116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8EF-CE1B-4C9D-BC11-689409F15EF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FACF-12F8-4B6D-AE4A-223142B7A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6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8EF-CE1B-4C9D-BC11-689409F15EF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FACF-12F8-4B6D-AE4A-223142B7A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9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8EF-CE1B-4C9D-BC11-689409F15EF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FACF-12F8-4B6D-AE4A-223142B7A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89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8EF-CE1B-4C9D-BC11-689409F15EF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FACF-12F8-4B6D-AE4A-223142B7A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06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http://presentation-creation.ru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hyperlink" Target="http://presentation-creation.ru/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2.jp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A28EF-CE1B-4C9D-BC11-689409F15EF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2FACF-12F8-4B6D-AE4A-223142B7A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4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38407-C38D-4933-A07F-6568BF04E8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A3B9-1CE3-49BA-A121-E2D4E63AD7E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0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A66B6-72D2-421A-AD24-03298929AFA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AFC8B-C57A-4215-A6A9-791E364F56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6516836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4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09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44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C5ED7-5126-484C-AC1C-2E7F364AB22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274AA-1089-4317-A03F-B2B1850948F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19370" y="6515854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4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94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BA3D77-E0EF-4F78-BFBC-252CFA2060E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9D71B-3561-4483-95C5-9EE4628BA3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31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8064" y="4705778"/>
            <a:ext cx="41044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altLang="ko-KR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860032" y="1484784"/>
            <a:ext cx="392392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ko-KR" sz="3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Організація</a:t>
            </a:r>
            <a:r>
              <a:rPr kumimoji="0" lang="uk-UA" altLang="ko-KR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 анімаційної діяльності в різних формах активного відпочинку </a:t>
            </a:r>
            <a:endParaRPr kumimoji="0" lang="en-US" altLang="ko-KR" sz="3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026" name="Picture 2" descr="Картинки по запросу &quot;факультет фізичного виховання та спорту хду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1125"/>
            <a:ext cx="1577752" cy="15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50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4939"/>
            <a:ext cx="9070353" cy="1143000"/>
          </a:xfrm>
        </p:spPr>
        <p:txBody>
          <a:bodyPr>
            <a:normAutofit/>
          </a:bodyPr>
          <a:lstStyle/>
          <a:p>
            <a:r>
              <a:rPr lang="uk-UA" b="1" dirty="0"/>
              <a:t>Основні поняття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39552" y="1252188"/>
            <a:ext cx="8424936" cy="990600"/>
            <a:chOff x="720" y="1392"/>
            <a:chExt cx="4058" cy="480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33333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346944" y="932704"/>
            <a:ext cx="611188" cy="608013"/>
            <a:chOff x="579" y="1386"/>
            <a:chExt cx="385" cy="383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1" name="Oval 1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Oval 1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Oval 1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Oval 1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" name="Text Box 15"/>
          <p:cNvSpPr txBox="1">
            <a:spLocks noChangeArrowheads="1"/>
          </p:cNvSpPr>
          <p:nvPr/>
        </p:nvSpPr>
        <p:spPr bwMode="gray">
          <a:xfrm>
            <a:off x="462038" y="102795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39552" y="2439412"/>
            <a:ext cx="8424936" cy="990600"/>
            <a:chOff x="720" y="1392"/>
            <a:chExt cx="4058" cy="480"/>
          </a:xfrm>
        </p:grpSpPr>
        <p:sp>
          <p:nvSpPr>
            <p:cNvPr id="17" name="AutoShape 1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8902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8" name="Group 1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9" name="AutoShape 1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AutoShape 2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3333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355355" y="2252087"/>
            <a:ext cx="611188" cy="608013"/>
            <a:chOff x="579" y="1386"/>
            <a:chExt cx="385" cy="383"/>
          </a:xfrm>
        </p:grpSpPr>
        <p:sp>
          <p:nvSpPr>
            <p:cNvPr id="22" name="Oval 2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3" name="Group 2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24" name="Oval 2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Oval 2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Oval 2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Oval 2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Text Box 28"/>
          <p:cNvSpPr txBox="1">
            <a:spLocks noChangeArrowheads="1"/>
          </p:cNvSpPr>
          <p:nvPr/>
        </p:nvSpPr>
        <p:spPr bwMode="gray">
          <a:xfrm>
            <a:off x="462038" y="232303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grpSp>
        <p:nvGrpSpPr>
          <p:cNvPr id="29" name="Group 29"/>
          <p:cNvGrpSpPr>
            <a:grpSpLocks/>
          </p:cNvGrpSpPr>
          <p:nvPr/>
        </p:nvGrpSpPr>
        <p:grpSpPr bwMode="auto">
          <a:xfrm>
            <a:off x="560313" y="3652897"/>
            <a:ext cx="8393794" cy="990600"/>
            <a:chOff x="720" y="1392"/>
            <a:chExt cx="4058" cy="480"/>
          </a:xfrm>
        </p:grpSpPr>
        <p:sp>
          <p:nvSpPr>
            <p:cNvPr id="30" name="AutoShape 3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1" name="Group 31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2" name="AutoShape 32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AutoShape 33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372141" y="3490064"/>
            <a:ext cx="611188" cy="608013"/>
            <a:chOff x="579" y="1386"/>
            <a:chExt cx="385" cy="383"/>
          </a:xfrm>
        </p:grpSpPr>
        <p:sp>
          <p:nvSpPr>
            <p:cNvPr id="35" name="Oval 35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6" name="Group 36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37" name="Oval 37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Oval 38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Oval 39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Oval 40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1" name="Text Box 41"/>
          <p:cNvSpPr txBox="1">
            <a:spLocks noChangeArrowheads="1"/>
          </p:cNvSpPr>
          <p:nvPr/>
        </p:nvSpPr>
        <p:spPr bwMode="gray">
          <a:xfrm>
            <a:off x="487235" y="355593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white">
          <a:xfrm>
            <a:off x="1113291" y="1320054"/>
            <a:ext cx="7768631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200" b="1" dirty="0"/>
              <a:t>Новий напрямок туристської діяльності – анімація – сьогодні набуває активного розвитку у всьому світі!</a:t>
            </a:r>
            <a:endParaRPr lang="en-US" sz="2200" b="1" dirty="0"/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white">
          <a:xfrm>
            <a:off x="1068189" y="3686532"/>
            <a:ext cx="795899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/>
              <a:t>Аніматор - це яскрава і цікава професія, представники якої працюють для того, щоб перетворити звичайне проведення часу у свято</a:t>
            </a:r>
            <a:r>
              <a:rPr lang="ru-RU" sz="2000" dirty="0"/>
              <a:t>.</a:t>
            </a:r>
            <a:endParaRPr lang="en-US" sz="2000" dirty="0"/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white">
          <a:xfrm>
            <a:off x="1068189" y="2461863"/>
            <a:ext cx="791705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/>
              <a:t>Анімація - організація дозвілля в готелях, на корпоративних заходах, в дитячих таборах, дитячих святах, спортивно-масових заходах та ін.</a:t>
            </a:r>
            <a:endParaRPr lang="en-US" sz="2000" b="1" dirty="0"/>
          </a:p>
        </p:txBody>
      </p:sp>
      <p:pic>
        <p:nvPicPr>
          <p:cNvPr id="2050" name="Picture 2" descr="Картинки по запросу &quot;аниматор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" y="4952339"/>
            <a:ext cx="3131270" cy="187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артинки по запросу &quot;флешмоб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43" y="4947396"/>
            <a:ext cx="3112857" cy="188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6698" y="4934423"/>
            <a:ext cx="2869586" cy="191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77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3323" y="188640"/>
            <a:ext cx="8940019" cy="1069514"/>
          </a:xfrm>
        </p:spPr>
        <p:txBody>
          <a:bodyPr/>
          <a:lstStyle/>
          <a:p>
            <a:pPr algn="ctr"/>
            <a:r>
              <a:rPr lang="en-US" altLang="ko-KR" dirty="0"/>
              <a:t> </a:t>
            </a:r>
            <a:r>
              <a:rPr lang="uk-UA" altLang="ko-KR" sz="3800" dirty="0"/>
              <a:t>Мета та завдання дисципліни</a:t>
            </a:r>
            <a:endParaRPr lang="ko-KR" altLang="en-US" sz="38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259632" y="1412776"/>
            <a:ext cx="7884368" cy="5544616"/>
          </a:xfrm>
        </p:spPr>
        <p:txBody>
          <a:bodyPr/>
          <a:lstStyle/>
          <a:p>
            <a:r>
              <a:rPr lang="ru-RU" sz="2000" b="1" u="sng" dirty="0"/>
              <a:t>Мета </a:t>
            </a:r>
            <a:r>
              <a:rPr lang="uk-UA" sz="2000" b="1" u="sng" dirty="0"/>
              <a:t>дисципліни</a:t>
            </a:r>
            <a:r>
              <a:rPr lang="ru-RU" sz="2000" b="1" u="sng" dirty="0"/>
              <a:t> </a:t>
            </a:r>
            <a:r>
              <a:rPr lang="ru-RU" sz="1800" dirty="0"/>
              <a:t>- </a:t>
            </a:r>
            <a:r>
              <a:rPr lang="uk-UA" sz="1800" dirty="0"/>
              <a:t>оволодіння здобувачами вищої освіти </a:t>
            </a:r>
          </a:p>
          <a:p>
            <a:r>
              <a:rPr lang="uk-UA" sz="1800" dirty="0"/>
              <a:t>знаннями основ анімаційної діяльності, змістом та методикою </a:t>
            </a:r>
          </a:p>
          <a:p>
            <a:r>
              <a:rPr lang="uk-UA" sz="1800" dirty="0"/>
              <a:t>роботи з різними групами населення під час організації та </a:t>
            </a:r>
          </a:p>
          <a:p>
            <a:r>
              <a:rPr lang="uk-UA" sz="1800" dirty="0"/>
              <a:t>проведення різних форм активного відпочинку. </a:t>
            </a:r>
          </a:p>
          <a:p>
            <a:endParaRPr lang="en-US" altLang="ko-KR" sz="1800" dirty="0">
              <a:cs typeface="Arial" pitchFamily="34" charset="0"/>
            </a:endParaRPr>
          </a:p>
          <a:p>
            <a:r>
              <a:rPr lang="uk-UA" sz="2000" b="1" u="sng" dirty="0"/>
              <a:t>Завдання дисципліни</a:t>
            </a:r>
            <a:r>
              <a:rPr lang="ru-RU" sz="2000" dirty="0"/>
              <a:t>:  </a:t>
            </a:r>
            <a:endParaRPr lang="uk-UA" sz="2000" dirty="0"/>
          </a:p>
          <a:p>
            <a:r>
              <a:rPr lang="ru-RU" sz="1800" dirty="0"/>
              <a:t>• </a:t>
            </a:r>
            <a:r>
              <a:rPr lang="uk-UA" sz="1800" dirty="0"/>
              <a:t>засвоєння здобувачами вищої освіти теоретичних і практичних </a:t>
            </a:r>
          </a:p>
          <a:p>
            <a:r>
              <a:rPr lang="uk-UA" sz="1800" dirty="0"/>
              <a:t>питань з організації анімаційної діяльності; </a:t>
            </a:r>
          </a:p>
          <a:p>
            <a:r>
              <a:rPr lang="uk-UA" sz="1800" dirty="0"/>
              <a:t>• опанування базовими основами складання та навичками </a:t>
            </a:r>
          </a:p>
          <a:p>
            <a:r>
              <a:rPr lang="uk-UA" sz="1800" dirty="0"/>
              <a:t>постановки анімаційних програм; </a:t>
            </a:r>
          </a:p>
          <a:p>
            <a:r>
              <a:rPr lang="uk-UA" sz="1800" dirty="0"/>
              <a:t>• формування професійно-педагогічних знань в організації та </a:t>
            </a:r>
          </a:p>
          <a:p>
            <a:r>
              <a:rPr lang="uk-UA" sz="1800" dirty="0"/>
              <a:t>проведенні різних форм активного відпочинку з різними групами населення; </a:t>
            </a:r>
          </a:p>
          <a:p>
            <a:r>
              <a:rPr lang="uk-UA" sz="1800" dirty="0"/>
              <a:t>• розвиток креативності, вміння працювати в команді. </a:t>
            </a:r>
          </a:p>
        </p:txBody>
      </p:sp>
    </p:spTree>
    <p:extLst>
      <p:ext uri="{BB962C8B-B14F-4D97-AF65-F5344CB8AC3E}">
        <p14:creationId xmlns:p14="http://schemas.microsoft.com/office/powerpoint/2010/main" val="111586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/>
              <a:t>Основний зміст дисципліни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191976" y="2238205"/>
            <a:ext cx="6705600" cy="593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191976" y="1535178"/>
            <a:ext cx="6705600" cy="5937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568269" y="1928176"/>
            <a:ext cx="187325" cy="601663"/>
            <a:chOff x="960" y="1764"/>
            <a:chExt cx="130" cy="418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27451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349061" y="1896743"/>
            <a:ext cx="187325" cy="601663"/>
            <a:chOff x="960" y="1764"/>
            <a:chExt cx="130" cy="418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13" name="Text Box 13"/>
          <p:cNvSpPr txBox="1">
            <a:spLocks noChangeArrowheads="1"/>
          </p:cNvSpPr>
          <p:nvPr/>
        </p:nvSpPr>
        <p:spPr bwMode="white">
          <a:xfrm>
            <a:off x="395484" y="1615260"/>
            <a:ext cx="4921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>
                <a:solidFill>
                  <a:schemeClr val="bg1"/>
                </a:solidFill>
              </a:rPr>
              <a:t>1. </a:t>
            </a:r>
            <a:r>
              <a:rPr lang="uk-UA" sz="2000" b="1" dirty="0">
                <a:solidFill>
                  <a:schemeClr val="bg1"/>
                </a:solidFill>
              </a:rPr>
              <a:t>Основні концепції та функції дозвілля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gray">
          <a:xfrm>
            <a:off x="191976" y="3067323"/>
            <a:ext cx="6705600" cy="5937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gray">
          <a:xfrm>
            <a:off x="206204" y="3781228"/>
            <a:ext cx="6705600" cy="593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6559284" y="3431427"/>
            <a:ext cx="187325" cy="601662"/>
            <a:chOff x="960" y="1764"/>
            <a:chExt cx="130" cy="418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9" name="AutoShape 19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27451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338946" y="3397672"/>
            <a:ext cx="187325" cy="601662"/>
            <a:chOff x="960" y="1764"/>
            <a:chExt cx="130" cy="418"/>
          </a:xfrm>
        </p:grpSpPr>
        <p:sp>
          <p:nvSpPr>
            <p:cNvPr id="21" name="Oval 21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3" name="AutoShape 23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24" name="AutoShape 24"/>
          <p:cNvSpPr>
            <a:spLocks noChangeArrowheads="1"/>
          </p:cNvSpPr>
          <p:nvPr/>
        </p:nvSpPr>
        <p:spPr bwMode="gray">
          <a:xfrm>
            <a:off x="191976" y="4568278"/>
            <a:ext cx="6705600" cy="5937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white">
          <a:xfrm>
            <a:off x="245284" y="2250971"/>
            <a:ext cx="650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>
                <a:solidFill>
                  <a:schemeClr val="bg1"/>
                </a:solidFill>
              </a:rPr>
              <a:t>2. </a:t>
            </a:r>
            <a:r>
              <a:rPr lang="uk-UA" sz="2000" b="1" dirty="0">
                <a:solidFill>
                  <a:schemeClr val="bg1"/>
                </a:solidFill>
              </a:rPr>
              <a:t>Теоретичні основи організації анімаційних послуг</a:t>
            </a:r>
            <a:r>
              <a:rPr lang="en-US" sz="2000" b="1" dirty="0">
                <a:solidFill>
                  <a:schemeClr val="bg1"/>
                </a:solidFill>
              </a:rPr>
              <a:t>    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white">
          <a:xfrm>
            <a:off x="191635" y="3145692"/>
            <a:ext cx="44183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>
                <a:solidFill>
                  <a:srgbClr val="FFFFFF"/>
                </a:solidFill>
              </a:rPr>
              <a:t>3. </a:t>
            </a:r>
            <a:r>
              <a:rPr lang="ru-RU" sz="2000" b="1" dirty="0">
                <a:solidFill>
                  <a:schemeClr val="bg1"/>
                </a:solidFill>
              </a:rPr>
              <a:t>Спортивна та ігрова анімація</a:t>
            </a:r>
            <a:r>
              <a:rPr lang="en-US" sz="2000" b="1" dirty="0">
                <a:solidFill>
                  <a:srgbClr val="FFFFFF"/>
                </a:solidFill>
              </a:rPr>
              <a:t>    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white">
          <a:xfrm>
            <a:off x="259772" y="3826148"/>
            <a:ext cx="44183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>
                <a:solidFill>
                  <a:srgbClr val="FFFFFF"/>
                </a:solidFill>
              </a:rPr>
              <a:t>4. </a:t>
            </a:r>
            <a:r>
              <a:rPr lang="ru-RU" sz="2000" b="1" dirty="0">
                <a:solidFill>
                  <a:schemeClr val="bg1"/>
                </a:solidFill>
              </a:rPr>
              <a:t>Організація готельної анімації</a:t>
            </a:r>
            <a:r>
              <a:rPr lang="en-US" sz="2000" b="1" dirty="0">
                <a:solidFill>
                  <a:srgbClr val="FFFFFF"/>
                </a:solidFill>
              </a:rPr>
              <a:t>    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white">
          <a:xfrm>
            <a:off x="297832" y="4619681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>
                <a:solidFill>
                  <a:srgbClr val="FFFFFF"/>
                </a:solidFill>
              </a:rPr>
              <a:t>5. </a:t>
            </a:r>
            <a:r>
              <a:rPr lang="ru-RU" sz="2000" b="1" dirty="0">
                <a:solidFill>
                  <a:schemeClr val="bg1"/>
                </a:solidFill>
              </a:rPr>
              <a:t>Організація анімаційних шоу та свят</a:t>
            </a:r>
            <a:r>
              <a:rPr lang="en-US" sz="2000" b="1" dirty="0">
                <a:solidFill>
                  <a:srgbClr val="FFFFFF"/>
                </a:solidFill>
              </a:rPr>
              <a:t>    </a:t>
            </a:r>
          </a:p>
        </p:txBody>
      </p:sp>
      <p:sp>
        <p:nvSpPr>
          <p:cNvPr id="29" name="AutoShape 29"/>
          <p:cNvSpPr>
            <a:spLocks noChangeArrowheads="1"/>
          </p:cNvSpPr>
          <p:nvPr/>
        </p:nvSpPr>
        <p:spPr bwMode="gray">
          <a:xfrm>
            <a:off x="208778" y="5295368"/>
            <a:ext cx="6705600" cy="593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white">
          <a:xfrm>
            <a:off x="67810" y="5369256"/>
            <a:ext cx="5282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>
                <a:solidFill>
                  <a:srgbClr val="FFFFFF"/>
                </a:solidFill>
              </a:rPr>
              <a:t>6. </a:t>
            </a:r>
            <a:r>
              <a:rPr lang="ru-RU" sz="2000" b="1" dirty="0">
                <a:solidFill>
                  <a:schemeClr val="bg1"/>
                </a:solidFill>
              </a:rPr>
              <a:t>Анімаційний менеджмент та інше.</a:t>
            </a:r>
            <a:r>
              <a:rPr lang="en-US" sz="2000" b="1" dirty="0">
                <a:solidFill>
                  <a:srgbClr val="FFFFFF"/>
                </a:solidFill>
              </a:rPr>
              <a:t>    </a:t>
            </a:r>
          </a:p>
        </p:txBody>
      </p:sp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6606836" y="4940319"/>
            <a:ext cx="187325" cy="601663"/>
            <a:chOff x="960" y="1764"/>
            <a:chExt cx="130" cy="418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utoShape 34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27451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5" name="Group 35"/>
          <p:cNvGrpSpPr>
            <a:grpSpLocks/>
          </p:cNvGrpSpPr>
          <p:nvPr/>
        </p:nvGrpSpPr>
        <p:grpSpPr bwMode="auto">
          <a:xfrm>
            <a:off x="349061" y="4940319"/>
            <a:ext cx="187325" cy="601663"/>
            <a:chOff x="960" y="1764"/>
            <a:chExt cx="130" cy="418"/>
          </a:xfrm>
        </p:grpSpPr>
        <p:sp>
          <p:nvSpPr>
            <p:cNvPr id="36" name="Oval 36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AutoShape 38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833" y="5998670"/>
            <a:ext cx="2578930" cy="88147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915" y="1889814"/>
            <a:ext cx="2137025" cy="318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09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338" y="152825"/>
            <a:ext cx="8229600" cy="909243"/>
          </a:xfrm>
        </p:spPr>
        <p:txBody>
          <a:bodyPr>
            <a:noAutofit/>
          </a:bodyPr>
          <a:lstStyle/>
          <a:p>
            <a:r>
              <a:rPr lang="uk-UA" sz="3600" dirty="0"/>
              <a:t>Де можна використовувати навички анімаційної діяльності?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gray">
          <a:xfrm>
            <a:off x="990600" y="4819650"/>
            <a:ext cx="7096125" cy="1504950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9216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9216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99190" dir="238833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2843807" y="5043488"/>
            <a:ext cx="4842867" cy="101758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black">
          <a:xfrm>
            <a:off x="3061402" y="5125813"/>
            <a:ext cx="4896544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 charset="0"/>
              </a:rPr>
              <a:t>Свята, флешмоби, квести, руханки, ігри, фестива</a:t>
            </a:r>
            <a:r>
              <a:rPr lang="uk-UA" b="1" dirty="0">
                <a:solidFill>
                  <a:srgbClr val="FFFFFF"/>
                </a:solidFill>
                <a:latin typeface="Calibri"/>
                <a:cs typeface="Arial" charset="0"/>
              </a:rPr>
              <a:t>лі, естафети, вікторини та багато інших. 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44613" y="5106968"/>
            <a:ext cx="1637228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Основні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форми</a:t>
            </a:r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2805693" y="2208261"/>
            <a:ext cx="1909175" cy="1914128"/>
            <a:chOff x="2021" y="1628"/>
            <a:chExt cx="1014" cy="1012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gray">
            <a:xfrm>
              <a:off x="2021" y="1628"/>
              <a:ext cx="1014" cy="101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gray">
            <a:xfrm>
              <a:off x="2021" y="1628"/>
              <a:ext cx="1014" cy="101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gray">
            <a:xfrm>
              <a:off x="2076" y="1683"/>
              <a:ext cx="881" cy="87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gray">
            <a:xfrm>
              <a:off x="2079" y="1684"/>
              <a:ext cx="881" cy="87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gray">
            <a:xfrm>
              <a:off x="2122" y="1735"/>
              <a:ext cx="795" cy="793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139" y="1741"/>
              <a:ext cx="769" cy="768"/>
              <a:chOff x="4166" y="1706"/>
              <a:chExt cx="1252" cy="1252"/>
            </a:xfrm>
          </p:grpSpPr>
          <p:sp>
            <p:nvSpPr>
              <p:cNvPr id="14" name="Oval 14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Oval 1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Oval 16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Oval 17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" name="Group 60"/>
          <p:cNvGrpSpPr>
            <a:grpSpLocks/>
          </p:cNvGrpSpPr>
          <p:nvPr/>
        </p:nvGrpSpPr>
        <p:grpSpPr bwMode="auto">
          <a:xfrm>
            <a:off x="4559980" y="1284586"/>
            <a:ext cx="2160804" cy="2143224"/>
            <a:chOff x="3076" y="1050"/>
            <a:chExt cx="1016" cy="1010"/>
          </a:xfrm>
        </p:grpSpPr>
        <p:sp>
          <p:nvSpPr>
            <p:cNvPr id="19" name="Oval 19"/>
            <p:cNvSpPr>
              <a:spLocks noChangeArrowheads="1"/>
            </p:cNvSpPr>
            <p:nvPr/>
          </p:nvSpPr>
          <p:spPr bwMode="gray">
            <a:xfrm>
              <a:off x="3076" y="1050"/>
              <a:ext cx="1010" cy="10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gray">
            <a:xfrm>
              <a:off x="3082" y="1050"/>
              <a:ext cx="1010" cy="10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gray">
            <a:xfrm>
              <a:off x="3140" y="1105"/>
              <a:ext cx="876" cy="87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gray">
            <a:xfrm>
              <a:off x="3145" y="1106"/>
              <a:ext cx="876" cy="87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gray">
            <a:xfrm>
              <a:off x="3196" y="1153"/>
              <a:ext cx="789" cy="788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4"/>
            <p:cNvGrpSpPr>
              <a:grpSpLocks/>
            </p:cNvGrpSpPr>
            <p:nvPr/>
          </p:nvGrpSpPr>
          <p:grpSpPr bwMode="auto">
            <a:xfrm>
              <a:off x="3211" y="1163"/>
              <a:ext cx="765" cy="766"/>
              <a:chOff x="4166" y="1706"/>
              <a:chExt cx="1252" cy="1252"/>
            </a:xfrm>
          </p:grpSpPr>
          <p:sp>
            <p:nvSpPr>
              <p:cNvPr id="25" name="Oval 2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Oval 2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Oval 2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Oval 2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61"/>
          <p:cNvGrpSpPr>
            <a:grpSpLocks/>
          </p:cNvGrpSpPr>
          <p:nvPr/>
        </p:nvGrpSpPr>
        <p:grpSpPr bwMode="auto">
          <a:xfrm>
            <a:off x="6586849" y="2185989"/>
            <a:ext cx="2017599" cy="1958672"/>
            <a:chOff x="4166" y="1568"/>
            <a:chExt cx="1007" cy="1027"/>
          </a:xfrm>
        </p:grpSpPr>
        <p:sp>
          <p:nvSpPr>
            <p:cNvPr id="30" name="Oval 30"/>
            <p:cNvSpPr>
              <a:spLocks noChangeArrowheads="1"/>
            </p:cNvSpPr>
            <p:nvPr/>
          </p:nvSpPr>
          <p:spPr bwMode="gray">
            <a:xfrm>
              <a:off x="4166" y="1568"/>
              <a:ext cx="1007" cy="102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gray">
            <a:xfrm>
              <a:off x="4166" y="1568"/>
              <a:ext cx="1007" cy="102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gray">
            <a:xfrm>
              <a:off x="4228" y="1630"/>
              <a:ext cx="875" cy="89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gray">
            <a:xfrm>
              <a:off x="4228" y="1618"/>
              <a:ext cx="875" cy="89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gray">
            <a:xfrm>
              <a:off x="4270" y="1679"/>
              <a:ext cx="788" cy="804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5" name="Group 35"/>
            <p:cNvGrpSpPr>
              <a:grpSpLocks/>
            </p:cNvGrpSpPr>
            <p:nvPr/>
          </p:nvGrpSpPr>
          <p:grpSpPr bwMode="auto">
            <a:xfrm>
              <a:off x="4284" y="1691"/>
              <a:ext cx="763" cy="778"/>
              <a:chOff x="4166" y="1706"/>
              <a:chExt cx="1252" cy="1252"/>
            </a:xfrm>
          </p:grpSpPr>
          <p:sp>
            <p:nvSpPr>
              <p:cNvPr id="36" name="Oval 3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Oval 3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Oval 3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Oval 3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0" name="Group 58"/>
          <p:cNvGrpSpPr>
            <a:grpSpLocks/>
          </p:cNvGrpSpPr>
          <p:nvPr/>
        </p:nvGrpSpPr>
        <p:grpSpPr bwMode="auto">
          <a:xfrm>
            <a:off x="773757" y="1448402"/>
            <a:ext cx="2032843" cy="1951707"/>
            <a:chOff x="941" y="1053"/>
            <a:chExt cx="1036" cy="1021"/>
          </a:xfrm>
        </p:grpSpPr>
        <p:sp>
          <p:nvSpPr>
            <p:cNvPr id="41" name="Oval 41"/>
            <p:cNvSpPr>
              <a:spLocks noChangeArrowheads="1"/>
            </p:cNvSpPr>
            <p:nvPr/>
          </p:nvSpPr>
          <p:spPr bwMode="gray">
            <a:xfrm>
              <a:off x="941" y="1053"/>
              <a:ext cx="1032" cy="102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gray">
            <a:xfrm>
              <a:off x="945" y="1053"/>
              <a:ext cx="1032" cy="102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gray">
            <a:xfrm>
              <a:off x="1008" y="1119"/>
              <a:ext cx="898" cy="88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gray">
            <a:xfrm>
              <a:off x="1008" y="1119"/>
              <a:ext cx="897" cy="88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gray">
            <a:xfrm>
              <a:off x="1057" y="1164"/>
              <a:ext cx="807" cy="79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gray">
            <a:xfrm>
              <a:off x="1070" y="1177"/>
              <a:ext cx="782" cy="774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gray">
            <a:xfrm>
              <a:off x="1080" y="1182"/>
              <a:ext cx="763" cy="7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gray">
            <a:xfrm>
              <a:off x="1088" y="1189"/>
              <a:ext cx="726" cy="70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gray">
            <a:xfrm>
              <a:off x="1130" y="1209"/>
              <a:ext cx="645" cy="572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Line 50"/>
          <p:cNvSpPr>
            <a:spLocks noChangeShapeType="1"/>
          </p:cNvSpPr>
          <p:nvPr/>
        </p:nvSpPr>
        <p:spPr bwMode="ltGray">
          <a:xfrm>
            <a:off x="1835696" y="3411985"/>
            <a:ext cx="0" cy="1354137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</p:spPr>
        <p:txBody>
          <a:bodyPr vert="eaVert" wrap="none" lIns="92075" tIns="46038" rIns="92075" bIns="4603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ltGray">
          <a:xfrm flipH="1">
            <a:off x="3731716" y="4218884"/>
            <a:ext cx="1588" cy="460375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</p:spPr>
        <p:txBody>
          <a:bodyPr vert="eaVert" wrap="none" lIns="92075" tIns="46038" rIns="92075" bIns="4603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ltGray">
          <a:xfrm>
            <a:off x="5681063" y="3394522"/>
            <a:ext cx="0" cy="1371600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</p:spPr>
        <p:txBody>
          <a:bodyPr vert="eaVert" wrap="none" lIns="92075" tIns="46038" rIns="92075" bIns="4603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ltGray">
          <a:xfrm flipH="1">
            <a:off x="7595647" y="4196503"/>
            <a:ext cx="22225" cy="555625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</p:spPr>
        <p:txBody>
          <a:bodyPr vert="eaVert" wrap="none" lIns="92075" tIns="46038" rIns="92075" bIns="4603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978695" y="2273886"/>
            <a:ext cx="1591571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Туристичні готелі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3068126" y="2926765"/>
            <a:ext cx="1355725" cy="52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Дитячі табори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4978837" y="2056210"/>
            <a:ext cx="1355725" cy="52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srgbClr val="333333"/>
                </a:solidFill>
                <a:latin typeface="Calibri"/>
                <a:cs typeface="Arial" charset="0"/>
              </a:rPr>
              <a:t>Івент-агентсва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6822360" y="3077226"/>
            <a:ext cx="1546575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Корпорації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57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Обсяг курсу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75472" y="2419003"/>
            <a:ext cx="5833664" cy="677863"/>
          </a:xfrm>
          <a:prstGeom prst="rect">
            <a:avLst/>
          </a:prstGeom>
          <a:solidFill>
            <a:srgbClr val="C0C0C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75472" y="3400078"/>
            <a:ext cx="5833664" cy="730250"/>
          </a:xfrm>
          <a:prstGeom prst="rect">
            <a:avLst/>
          </a:prstGeom>
          <a:solidFill>
            <a:srgbClr val="EAEAEA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6753" y="4815047"/>
            <a:ext cx="5238750" cy="3421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Форма контролю -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залік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1835017" y="1198216"/>
            <a:ext cx="2497137" cy="1985962"/>
          </a:xfrm>
          <a:prstGeom prst="diamond">
            <a:avLst/>
          </a:prstGeom>
          <a:solidFill>
            <a:srgbClr val="F8F8F8"/>
          </a:solidFill>
          <a:ln w="9525">
            <a:miter lim="800000"/>
            <a:headEnd/>
            <a:tailEnd/>
          </a:ln>
          <a:scene3d>
            <a:camera prst="legacyObliqueBottom">
              <a:rot lat="20099996" lon="0" rev="0"/>
            </a:camera>
            <a:lightRig rig="legacyNormal2" dir="t"/>
          </a:scene3d>
          <a:sp3d extrusionH="163500" prstMaterial="legacyPlastic">
            <a:bevelT w="13500" h="13500" prst="angle"/>
            <a:bevelB w="13500" h="13500" prst="angle"/>
            <a:extrusionClr>
              <a:srgbClr val="F8F8F8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577717" y="2080866"/>
            <a:ext cx="2497137" cy="1985962"/>
          </a:xfrm>
          <a:prstGeom prst="diamond">
            <a:avLst/>
          </a:prstGeom>
          <a:solidFill>
            <a:srgbClr val="F8F8F8"/>
          </a:solidFill>
          <a:ln w="9525">
            <a:miter lim="800000"/>
            <a:headEnd/>
            <a:tailEnd/>
          </a:ln>
          <a:scene3d>
            <a:camera prst="legacyObliqueBottom">
              <a:rot lat="20099996" lon="0" rev="0"/>
            </a:camera>
            <a:lightRig rig="legacyFlat2" dir="t"/>
          </a:scene3d>
          <a:sp3d extrusionH="163500" prstMaterial="legacyPlastic">
            <a:bevelT w="13500" h="13500" prst="angle"/>
            <a:bevelB w="13500" h="13500" prst="angle"/>
            <a:extrusionClr>
              <a:srgbClr val="F8F8F8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gray">
          <a:xfrm>
            <a:off x="3089142" y="2080866"/>
            <a:ext cx="2497137" cy="1985962"/>
          </a:xfrm>
          <a:prstGeom prst="diamond">
            <a:avLst/>
          </a:prstGeom>
          <a:solidFill>
            <a:srgbClr val="F8F8F8"/>
          </a:solidFill>
          <a:ln w="9525">
            <a:miter lim="800000"/>
            <a:headEnd/>
            <a:tailEnd/>
          </a:ln>
          <a:scene3d>
            <a:camera prst="legacyObliqueBottom">
              <a:rot lat="20099996" lon="0" rev="0"/>
            </a:camera>
            <a:lightRig rig="legacyFlat2" dir="t"/>
          </a:scene3d>
          <a:sp3d extrusionH="163500" prstMaterial="legacyPlastic">
            <a:bevelT w="13500" h="13500" prst="angle"/>
            <a:bevelB w="13500" h="13500" prst="angle"/>
            <a:extrusionClr>
              <a:srgbClr val="F8F8F8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823904" y="980728"/>
            <a:ext cx="2497138" cy="1985963"/>
            <a:chOff x="2144" y="1110"/>
            <a:chExt cx="1573" cy="12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gray">
            <a:xfrm>
              <a:off x="2144" y="1110"/>
              <a:ext cx="1573" cy="1251"/>
            </a:xfrm>
            <a:prstGeom prst="diamond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Bottom">
                <a:rot lat="20099996" lon="0" rev="0"/>
              </a:camera>
              <a:lightRig rig="legacyFlat2" dir="t"/>
            </a:scene3d>
            <a:sp3d extrusionH="163500" prstMaterial="legacyPlastic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gray">
            <a:xfrm>
              <a:off x="2144" y="1736"/>
              <a:ext cx="787" cy="433"/>
            </a:xfrm>
            <a:prstGeom prst="line">
              <a:avLst/>
            </a:prstGeom>
            <a:noFill/>
            <a:ln w="6350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66604" y="1891953"/>
            <a:ext cx="2497138" cy="1985963"/>
            <a:chOff x="1352" y="1684"/>
            <a:chExt cx="1573" cy="1251"/>
          </a:xfrm>
        </p:grpSpPr>
        <p:sp>
          <p:nvSpPr>
            <p:cNvPr id="15" name="AutoShape 14"/>
            <p:cNvSpPr>
              <a:spLocks noChangeArrowheads="1"/>
            </p:cNvSpPr>
            <p:nvPr/>
          </p:nvSpPr>
          <p:spPr bwMode="gray">
            <a:xfrm>
              <a:off x="1352" y="1684"/>
              <a:ext cx="1573" cy="1251"/>
            </a:xfrm>
            <a:prstGeom prst="diamond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Bottom">
                <a:rot lat="20099996" lon="0" rev="0"/>
              </a:camera>
              <a:lightRig rig="legacyNormal2" dir="t"/>
            </a:scene3d>
            <a:sp3d extrusionH="163500" prstMaterial="legacyPlastic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gray">
            <a:xfrm>
              <a:off x="1355" y="2307"/>
              <a:ext cx="787" cy="433"/>
            </a:xfrm>
            <a:prstGeom prst="line">
              <a:avLst/>
            </a:prstGeom>
            <a:noFill/>
            <a:ln w="6350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078029" y="1891953"/>
            <a:ext cx="2497138" cy="1985963"/>
            <a:chOff x="2934" y="1684"/>
            <a:chExt cx="1573" cy="1251"/>
          </a:xfrm>
        </p:grpSpPr>
        <p:sp>
          <p:nvSpPr>
            <p:cNvPr id="18" name="AutoShape 17"/>
            <p:cNvSpPr>
              <a:spLocks noChangeArrowheads="1"/>
            </p:cNvSpPr>
            <p:nvPr/>
          </p:nvSpPr>
          <p:spPr bwMode="gray">
            <a:xfrm>
              <a:off x="2934" y="1684"/>
              <a:ext cx="1573" cy="1251"/>
            </a:xfrm>
            <a:prstGeom prst="diamond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Bottom">
                <a:rot lat="20099996" lon="0" rev="0"/>
              </a:camera>
              <a:lightRig rig="legacyNormal2" dir="t"/>
            </a:scene3d>
            <a:sp3d extrusionH="163500" prstMaterial="legacyPlastic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gray">
            <a:xfrm>
              <a:off x="2941" y="2308"/>
              <a:ext cx="787" cy="433"/>
            </a:xfrm>
            <a:prstGeom prst="line">
              <a:avLst/>
            </a:prstGeom>
            <a:noFill/>
            <a:ln w="6350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 Box 19"/>
          <p:cNvSpPr txBox="1">
            <a:spLocks noChangeArrowheads="1"/>
          </p:cNvSpPr>
          <p:nvPr/>
        </p:nvSpPr>
        <p:spPr bwMode="gray">
          <a:xfrm>
            <a:off x="2181092" y="1574692"/>
            <a:ext cx="18573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9696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Всього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dirty="0">
                <a:solidFill>
                  <a:srgbClr val="F8F8F8"/>
                </a:solidFill>
                <a:latin typeface="Arial" charset="0"/>
              </a:rPr>
              <a:t>30 год.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gray">
          <a:xfrm>
            <a:off x="873638" y="2540615"/>
            <a:ext cx="18573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9696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F8F8F8"/>
                </a:solidFill>
                <a:latin typeface="Arial" charset="0"/>
              </a:rPr>
              <a:t>Лекційних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F8F8F8"/>
                </a:solidFill>
                <a:latin typeface="Arial" charset="0"/>
              </a:rPr>
              <a:t>14 г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од.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gray">
          <a:xfrm>
            <a:off x="3424104" y="2559790"/>
            <a:ext cx="18573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9696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F8F8F8"/>
                </a:solidFill>
                <a:latin typeface="Arial" charset="0"/>
              </a:rPr>
              <a:t>Практичних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F8F8F8"/>
                </a:solidFill>
                <a:latin typeface="Arial" charset="0"/>
              </a:rPr>
              <a:t>16 г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од.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355717" y="3268316"/>
            <a:ext cx="1682750" cy="1552575"/>
            <a:chOff x="482" y="1851"/>
            <a:chExt cx="860" cy="796"/>
          </a:xfrm>
        </p:grpSpPr>
        <p:sp>
          <p:nvSpPr>
            <p:cNvPr id="24" name="Freeform 23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70"/>
                <a:gd name="T20" fmla="*/ 367 w 36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>
                <a:gd name="T0" fmla="*/ 0 w 307"/>
                <a:gd name="T1" fmla="*/ 134 h 143"/>
                <a:gd name="T2" fmla="*/ 66 w 307"/>
                <a:gd name="T3" fmla="*/ 143 h 143"/>
                <a:gd name="T4" fmla="*/ 282 w 307"/>
                <a:gd name="T5" fmla="*/ 35 h 143"/>
                <a:gd name="T6" fmla="*/ 219 w 307"/>
                <a:gd name="T7" fmla="*/ 17 h 143"/>
                <a:gd name="T8" fmla="*/ 0 w 307"/>
                <a:gd name="T9" fmla="*/ 134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143"/>
                <a:gd name="T17" fmla="*/ 307 w 307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0" lon="899998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>
                <a:gd name="T0" fmla="*/ 130 w 224"/>
                <a:gd name="T1" fmla="*/ 127 h 569"/>
                <a:gd name="T2" fmla="*/ 93 w 224"/>
                <a:gd name="T3" fmla="*/ 63 h 569"/>
                <a:gd name="T4" fmla="*/ 152 w 224"/>
                <a:gd name="T5" fmla="*/ 1 h 569"/>
                <a:gd name="T6" fmla="*/ 215 w 224"/>
                <a:gd name="T7" fmla="*/ 65 h 569"/>
                <a:gd name="T8" fmla="*/ 170 w 224"/>
                <a:gd name="T9" fmla="*/ 127 h 569"/>
                <a:gd name="T10" fmla="*/ 169 w 224"/>
                <a:gd name="T11" fmla="*/ 156 h 569"/>
                <a:gd name="T12" fmla="*/ 263 w 224"/>
                <a:gd name="T13" fmla="*/ 182 h 569"/>
                <a:gd name="T14" fmla="*/ 278 w 224"/>
                <a:gd name="T15" fmla="*/ 257 h 569"/>
                <a:gd name="T16" fmla="*/ 274 w 224"/>
                <a:gd name="T17" fmla="*/ 404 h 569"/>
                <a:gd name="T18" fmla="*/ 263 w 224"/>
                <a:gd name="T19" fmla="*/ 459 h 569"/>
                <a:gd name="T20" fmla="*/ 247 w 224"/>
                <a:gd name="T21" fmla="*/ 388 h 569"/>
                <a:gd name="T22" fmla="*/ 235 w 224"/>
                <a:gd name="T23" fmla="*/ 254 h 569"/>
                <a:gd name="T24" fmla="*/ 214 w 224"/>
                <a:gd name="T25" fmla="*/ 404 h 569"/>
                <a:gd name="T26" fmla="*/ 181 w 224"/>
                <a:gd name="T27" fmla="*/ 716 h 569"/>
                <a:gd name="T28" fmla="*/ 98 w 224"/>
                <a:gd name="T29" fmla="*/ 711 h 569"/>
                <a:gd name="T30" fmla="*/ 63 w 224"/>
                <a:gd name="T31" fmla="*/ 409 h 569"/>
                <a:gd name="T32" fmla="*/ 42 w 224"/>
                <a:gd name="T33" fmla="*/ 262 h 569"/>
                <a:gd name="T34" fmla="*/ 31 w 224"/>
                <a:gd name="T35" fmla="*/ 390 h 569"/>
                <a:gd name="T36" fmla="*/ 15 w 224"/>
                <a:gd name="T37" fmla="*/ 459 h 569"/>
                <a:gd name="T38" fmla="*/ 1 w 224"/>
                <a:gd name="T39" fmla="*/ 384 h 569"/>
                <a:gd name="T40" fmla="*/ 9 w 224"/>
                <a:gd name="T41" fmla="*/ 232 h 569"/>
                <a:gd name="T42" fmla="*/ 29 w 224"/>
                <a:gd name="T43" fmla="*/ 176 h 569"/>
                <a:gd name="T44" fmla="*/ 128 w 224"/>
                <a:gd name="T45" fmla="*/ 156 h 569"/>
                <a:gd name="T46" fmla="*/ 130 w 224"/>
                <a:gd name="T47" fmla="*/ 127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0" lon="899998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0" lon="899998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136" y="5238750"/>
            <a:ext cx="3234864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9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528" y="203791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dirty="0"/>
              <a:t>У результаті вивчення курсу у здобувачів вищої освіти формуються наступні програмні </a:t>
            </a:r>
            <a:r>
              <a:rPr lang="uk-UA" sz="3600" b="1" dirty="0"/>
              <a:t>компетентності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 rot="5400000">
            <a:off x="-238848" y="2263183"/>
            <a:ext cx="5013177" cy="4176460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gray">
          <a:xfrm>
            <a:off x="359528" y="3188621"/>
            <a:ext cx="3816424" cy="2585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uk-UA" dirty="0"/>
              <a:t>- здатність вчитися та оволодівати сучасними знаннями;</a:t>
            </a:r>
            <a:endParaRPr lang="en-US" dirty="0"/>
          </a:p>
          <a:p>
            <a:pPr lvl="0"/>
            <a:r>
              <a:rPr lang="uk-UA" dirty="0"/>
              <a:t>- здатність спілкуватися державною мовою як усно, так і письмово.</a:t>
            </a:r>
          </a:p>
          <a:p>
            <a:pPr lvl="0"/>
            <a:r>
              <a:rPr lang="ru-RU" dirty="0"/>
              <a:t>- </a:t>
            </a:r>
            <a:r>
              <a:rPr lang="uk-UA" dirty="0"/>
              <a:t>вміння планувати свою самостійну роботу та контролювати її; </a:t>
            </a:r>
          </a:p>
          <a:p>
            <a:pPr lvl="0"/>
            <a:r>
              <a:rPr lang="uk-UA" dirty="0"/>
              <a:t>- здатність генерувати нові ідеї та досягати наукових цілей.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 rot="5400000">
            <a:off x="4247353" y="2140867"/>
            <a:ext cx="5013177" cy="4421091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gray">
          <a:xfrm>
            <a:off x="4781579" y="3197916"/>
            <a:ext cx="4176463" cy="31393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dirty="0"/>
              <a:t>- здатність застосовувати знання у практичних ситуаціях; </a:t>
            </a:r>
          </a:p>
          <a:p>
            <a:r>
              <a:rPr lang="uk-UA" dirty="0"/>
              <a:t>- здатність здійснювати проектування рекреаційної, організаційної та культурно-просвітницької діяльності. </a:t>
            </a:r>
            <a:endParaRPr lang="en-US" dirty="0"/>
          </a:p>
          <a:p>
            <a:pPr lvl="0"/>
            <a:r>
              <a:rPr lang="uk-UA" dirty="0"/>
              <a:t>- здатність аналізувати, узагальнювати і транслювати передовий педагогічний досвід фізкультурно-оздоровчої та спортивної діяльності.</a:t>
            </a:r>
            <a:endParaRPr lang="en-US" dirty="0"/>
          </a:p>
          <a:p>
            <a:pPr marL="285750" lvl="0" indent="-285750">
              <a:buFontTx/>
              <a:buChar char="-"/>
            </a:pPr>
            <a:endParaRPr lang="uk-UA" dirty="0"/>
          </a:p>
          <a:p>
            <a:pPr lvl="0"/>
            <a:endParaRPr lang="en-US" dirty="0"/>
          </a:p>
        </p:txBody>
      </p:sp>
      <p:pic>
        <p:nvPicPr>
          <p:cNvPr id="11" name="Picture 10" descr="LB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04" y="1435537"/>
            <a:ext cx="3022720" cy="1174750"/>
          </a:xfrm>
          <a:prstGeom prst="rect">
            <a:avLst/>
          </a:prstGeom>
          <a:noFill/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35222" y="1890646"/>
            <a:ext cx="2445684" cy="3216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D13F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Загальні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 descr="O_chevron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8772">
            <a:off x="6547565" y="2602061"/>
            <a:ext cx="412750" cy="363537"/>
          </a:xfrm>
          <a:prstGeom prst="rect">
            <a:avLst/>
          </a:prstGeom>
          <a:noFill/>
        </p:spPr>
      </p:pic>
      <p:pic>
        <p:nvPicPr>
          <p:cNvPr id="17" name="Picture 16" descr="O_chevron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4990" y="2582297"/>
            <a:ext cx="412750" cy="363537"/>
          </a:xfrm>
          <a:prstGeom prst="rect">
            <a:avLst/>
          </a:prstGeom>
          <a:noFill/>
        </p:spPr>
      </p:pic>
      <p:sp>
        <p:nvSpPr>
          <p:cNvPr id="22" name="Rectangle 261"/>
          <p:cNvSpPr>
            <a:spLocks noChangeArrowheads="1"/>
          </p:cNvSpPr>
          <p:nvPr/>
        </p:nvSpPr>
        <p:spPr bwMode="gray">
          <a:xfrm rot="5400000">
            <a:off x="8473050" y="6288683"/>
            <a:ext cx="479425" cy="520700"/>
          </a:xfrm>
          <a:prstGeom prst="rect">
            <a:avLst/>
          </a:prstGeom>
          <a:gradFill rotWithShape="1">
            <a:gsLst>
              <a:gs pos="0">
                <a:srgbClr val="CF543F"/>
              </a:gs>
              <a:gs pos="100000">
                <a:srgbClr val="CF543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F543F"/>
            </a:extrusionClr>
          </a:sp3d>
        </p:spPr>
        <p:txBody>
          <a:bodyPr wrap="none" anchor="ctr">
            <a:flatTx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Rectangle 261"/>
          <p:cNvSpPr>
            <a:spLocks noChangeArrowheads="1"/>
          </p:cNvSpPr>
          <p:nvPr/>
        </p:nvSpPr>
        <p:spPr bwMode="gray">
          <a:xfrm rot="5400000">
            <a:off x="56133" y="6288683"/>
            <a:ext cx="479425" cy="520700"/>
          </a:xfrm>
          <a:prstGeom prst="rect">
            <a:avLst/>
          </a:prstGeom>
          <a:gradFill rotWithShape="1">
            <a:gsLst>
              <a:gs pos="0">
                <a:srgbClr val="CF543F"/>
              </a:gs>
              <a:gs pos="100000">
                <a:srgbClr val="CF543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F543F"/>
            </a:extrusionClr>
          </a:sp3d>
        </p:spPr>
        <p:txBody>
          <a:bodyPr wrap="none" anchor="ctr">
            <a:flatTx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661" y="1456220"/>
            <a:ext cx="3023878" cy="1176630"/>
          </a:xfrm>
          <a:prstGeom prst="rect">
            <a:avLst/>
          </a:prstGeom>
        </p:spPr>
      </p:pic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6096177" y="1883481"/>
            <a:ext cx="108084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D13F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Фахові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245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556792"/>
            <a:ext cx="5688632" cy="1512168"/>
          </a:xfrm>
        </p:spPr>
        <p:txBody>
          <a:bodyPr>
            <a:noAutofit/>
          </a:bodyPr>
          <a:lstStyle/>
          <a:p>
            <a:r>
              <a:rPr lang="uk-UA" sz="5000" dirty="0"/>
              <a:t>Приходьте</a:t>
            </a:r>
            <a:r>
              <a:rPr lang="ru-RU" sz="5000" dirty="0"/>
              <a:t>! </a:t>
            </a:r>
            <a:br>
              <a:rPr lang="ru-RU" sz="5000" dirty="0"/>
            </a:br>
            <a:r>
              <a:rPr lang="ru-RU" sz="5000" dirty="0"/>
              <a:t>Буде </a:t>
            </a:r>
            <a:r>
              <a:rPr lang="uk-UA" sz="5000" dirty="0"/>
              <a:t>цікаво</a:t>
            </a:r>
            <a:r>
              <a:rPr lang="ru-RU" sz="5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568422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d306b88efb981ca640d21b7d3b7ed9ce66374b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.potx" id="{5A7D8F7E-DACC-4A6B-8624-4454475772FC}" vid="{92A61A23-2327-4FC0-9FCC-0C42FA431D93}"/>
    </a:ext>
  </a:extLst>
</a:theme>
</file>

<file path=ppt/theme/theme6.xml><?xml version="1.0" encoding="utf-8"?>
<a:theme xmlns:a="http://schemas.openxmlformats.org/drawingml/2006/main" name="6_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350</Words>
  <Application>Microsoft Office PowerPoint</Application>
  <PresentationFormat>Экран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맑은 고딕</vt:lpstr>
      <vt:lpstr>Arial</vt:lpstr>
      <vt:lpstr>Calibri</vt:lpstr>
      <vt:lpstr>Тема Office</vt:lpstr>
      <vt:lpstr>1_Тема Office</vt:lpstr>
      <vt:lpstr>3_Тема Office</vt:lpstr>
      <vt:lpstr>Office Theme</vt:lpstr>
      <vt:lpstr>4_Тема Office</vt:lpstr>
      <vt:lpstr>6_Тема Office</vt:lpstr>
      <vt:lpstr>Презентация PowerPoint</vt:lpstr>
      <vt:lpstr>Основні поняття</vt:lpstr>
      <vt:lpstr> Мета та завдання дисципліни</vt:lpstr>
      <vt:lpstr>Основний зміст дисципліни</vt:lpstr>
      <vt:lpstr>Де можна використовувати навички анімаційної діяльності?</vt:lpstr>
      <vt:lpstr>Обсяг курсу</vt:lpstr>
      <vt:lpstr>У результаті вивчення курсу у здобувачів вищої освіти формуються наступні програмні компетентності</vt:lpstr>
      <vt:lpstr>Приходьте!  Буде цікаво!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«Учебные принадлежности»</dc:title>
  <dc:creator>obstinate</dc:creator>
  <cp:lastModifiedBy>Черная Марина Николаевна</cp:lastModifiedBy>
  <cp:revision>51</cp:revision>
  <dcterms:created xsi:type="dcterms:W3CDTF">2017-10-07T11:36:49Z</dcterms:created>
  <dcterms:modified xsi:type="dcterms:W3CDTF">2020-03-10T14:09:25Z</dcterms:modified>
</cp:coreProperties>
</file>