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4" r:id="rId3"/>
    <p:sldId id="262" r:id="rId4"/>
    <p:sldId id="269" r:id="rId5"/>
    <p:sldId id="260" r:id="rId6"/>
    <p:sldId id="265" r:id="rId7"/>
    <p:sldId id="270" r:id="rId8"/>
    <p:sldId id="266" r:id="rId9"/>
    <p:sldId id="267" r:id="rId10"/>
    <p:sldId id="268" r:id="rId11"/>
    <p:sldId id="271" r:id="rId12"/>
    <p:sldId id="284" r:id="rId13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4374A"/>
    <a:srgbClr val="CCFF99"/>
    <a:srgbClr val="3399FF"/>
    <a:srgbClr val="666699"/>
    <a:srgbClr val="E590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4597" autoAdjust="0"/>
  </p:normalViewPr>
  <p:slideViewPr>
    <p:cSldViewPr>
      <p:cViewPr>
        <p:scale>
          <a:sx n="92" d="100"/>
          <a:sy n="92" d="100"/>
        </p:scale>
        <p:origin x="-146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4149080"/>
            <a:ext cx="5355839" cy="1152128"/>
          </a:xfrm>
        </p:spPr>
        <p:txBody>
          <a:bodyPr/>
          <a:lstStyle>
            <a:lvl1pPr>
              <a:defRPr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804248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804248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88840"/>
            <a:ext cx="878497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3140968"/>
            <a:ext cx="5184576" cy="1152128"/>
          </a:xfrm>
        </p:spPr>
        <p:txBody>
          <a:bodyPr>
            <a:noAutofit/>
          </a:bodyPr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Освітні технології – як ефективний інструмент удосконалення і розвитку освітнього процесу</a:t>
            </a:r>
            <a:br>
              <a:rPr lang="uk-UA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dirty="0">
                <a:solidFill>
                  <a:schemeClr val="tx2">
                    <a:lumMod val="50000"/>
                  </a:schemeClr>
                </a:solidFill>
              </a:rPr>
            </a:br>
            <a:endParaRPr lang="uk-UA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 Box 258"/>
          <p:cNvSpPr txBox="1">
            <a:spLocks noChangeArrowheads="1"/>
          </p:cNvSpPr>
          <p:nvPr/>
        </p:nvSpPr>
        <p:spPr bwMode="gray">
          <a:xfrm>
            <a:off x="1475656" y="87318"/>
            <a:ext cx="684075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alt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ХЕРСОНСЬКИЙ ДЕРЖАВНИЙ УНІВЕРСИТЕТ</a:t>
            </a:r>
            <a:endParaRPr lang="uk-UA" altLang="uk-UA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4" y="16573"/>
            <a:ext cx="692454" cy="67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467544" y="2348880"/>
            <a:ext cx="4391025" cy="3031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uk-UA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     </a:t>
            </a:r>
            <a:r>
              <a:rPr lang="uk-UA" sz="2200" dirty="0" smtClean="0">
                <a:solidFill>
                  <a:schemeClr val="tx1"/>
                </a:solidFill>
                <a:latin typeface="Verdana" pitchFamily="34" charset="0"/>
              </a:rPr>
              <a:t>Після того як зроблено необхідну підготовчу роботу, педагог переходить до </a:t>
            </a:r>
          </a:p>
          <a:p>
            <a:pPr algn="ctr">
              <a:buFontTx/>
              <a:buNone/>
              <a:defRPr/>
            </a:pPr>
            <a:r>
              <a:rPr lang="uk-UA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фази побудови знань </a:t>
            </a:r>
            <a:r>
              <a:rPr lang="uk-UA" sz="2200" dirty="0" smtClean="0">
                <a:solidFill>
                  <a:schemeClr val="tx1"/>
                </a:solidFill>
                <a:latin typeface="Verdana" pitchFamily="34" charset="0"/>
              </a:rPr>
              <a:t>— зерно пускає коріння та проростає.</a:t>
            </a:r>
            <a:endParaRPr lang="ru-RU" sz="22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55081"/>
            <a:ext cx="2887634" cy="3978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393639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260795" y="2292021"/>
            <a:ext cx="4391025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uk-UA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Фаза інтеграції: </a:t>
            </a:r>
          </a:p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uk-UA" sz="2200" dirty="0" smtClean="0">
                <a:solidFill>
                  <a:schemeClr val="tx1"/>
                </a:solidFill>
                <a:latin typeface="Verdana" pitchFamily="34" charset="0"/>
              </a:rPr>
              <a:t>Пшениця починає колоситись, у колосі містяться зерна численних майбутніх рослин.</a:t>
            </a:r>
          </a:p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uk-UA" sz="2200" dirty="0" smtClean="0">
                <a:solidFill>
                  <a:schemeClr val="tx1"/>
                </a:solidFill>
                <a:latin typeface="Verdana" pitchFamily="34" charset="0"/>
              </a:rPr>
              <a:t>      Так і заняття може призвести до багатьох нових видів діяльності </a:t>
            </a:r>
            <a:endParaRPr lang="ru-RU" sz="22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3972928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194242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800" b="1" dirty="0" smtClean="0">
                <a:solidFill>
                  <a:schemeClr val="tx1"/>
                </a:solidFill>
              </a:rPr>
              <a:t>Практичні завдання:</a:t>
            </a:r>
            <a:endParaRPr lang="uk-UA" sz="1800" dirty="0" smtClean="0">
              <a:solidFill>
                <a:schemeClr val="tx1"/>
              </a:solidFill>
            </a:endParaRPr>
          </a:p>
          <a:p>
            <a:r>
              <a:rPr lang="uk-UA" sz="1800" dirty="0" smtClean="0">
                <a:solidFill>
                  <a:schemeClr val="tx1"/>
                </a:solidFill>
              </a:rPr>
              <a:t>Підготувати перелік основних нормативно-правових документів, що регламентують партнерство в освіті.</a:t>
            </a:r>
          </a:p>
          <a:p>
            <a:r>
              <a:rPr lang="uk-UA" sz="1800" dirty="0" smtClean="0">
                <a:solidFill>
                  <a:schemeClr val="tx1"/>
                </a:solidFill>
              </a:rPr>
              <a:t>Написати есе </a:t>
            </a:r>
            <a:r>
              <a:rPr lang="uk-UA" sz="1800" dirty="0" smtClean="0">
                <a:solidFill>
                  <a:schemeClr val="tx1"/>
                </a:solidFill>
              </a:rPr>
              <a:t>або</a:t>
            </a:r>
          </a:p>
          <a:p>
            <a:pPr>
              <a:buNone/>
            </a:pPr>
            <a:r>
              <a:rPr lang="uk-UA" sz="1800" dirty="0" smtClean="0">
                <a:solidFill>
                  <a:schemeClr val="tx1"/>
                </a:solidFill>
              </a:rPr>
              <a:t> </a:t>
            </a:r>
            <a:r>
              <a:rPr lang="uk-UA" sz="1800" dirty="0" smtClean="0">
                <a:solidFill>
                  <a:schemeClr val="tx1"/>
                </a:solidFill>
              </a:rPr>
              <a:t>міні-твір «Сутність технології </a:t>
            </a:r>
            <a:endParaRPr lang="uk-UA" sz="1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uk-UA" sz="1800" dirty="0" smtClean="0">
                <a:solidFill>
                  <a:schemeClr val="tx1"/>
                </a:solidFill>
              </a:rPr>
              <a:t>партнерської </a:t>
            </a:r>
            <a:r>
              <a:rPr lang="uk-UA" sz="1800" dirty="0" smtClean="0">
                <a:solidFill>
                  <a:schemeClr val="tx1"/>
                </a:solidFill>
              </a:rPr>
              <a:t>взаємодії».</a:t>
            </a:r>
          </a:p>
          <a:p>
            <a:pPr>
              <a:buNone/>
            </a:pPr>
            <a:endParaRPr lang="uk-UA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uk-UA" sz="3600" b="1" dirty="0" smtClean="0">
                <a:solidFill>
                  <a:srgbClr val="FF0000"/>
                </a:solidFill>
              </a:rPr>
              <a:t>Практичне завдання з 1 теми:</a:t>
            </a:r>
            <a:endParaRPr lang="uk-UA" sz="3600" b="1" dirty="0">
              <a:solidFill>
                <a:srgbClr val="FF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36912"/>
            <a:ext cx="3454896" cy="3137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790250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1720" y="116632"/>
            <a:ext cx="6948264" cy="1150897"/>
          </a:xfrm>
        </p:spPr>
        <p:txBody>
          <a:bodyPr>
            <a:noAutofit/>
          </a:bodyPr>
          <a:lstStyle/>
          <a:p>
            <a:r>
              <a:rPr lang="uk-UA" altLang="uk-UA" sz="3600" b="1" dirty="0" smtClean="0">
                <a:solidFill>
                  <a:srgbClr val="C00000"/>
                </a:solidFill>
              </a:rPr>
              <a:t>1. </a:t>
            </a:r>
            <a:r>
              <a:rPr lang="uk-UA" altLang="uk-UA" sz="3600" b="1" dirty="0" smtClean="0">
                <a:solidFill>
                  <a:srgbClr val="002060"/>
                </a:solidFill>
              </a:rPr>
              <a:t>Поняття, аспекти та властивості педагогічної технології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1772817"/>
            <a:ext cx="4824536" cy="18002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Технологія</a:t>
            </a:r>
            <a:r>
              <a:rPr lang="uk-UA" sz="2400" dirty="0"/>
              <a:t> – </a:t>
            </a:r>
            <a:r>
              <a:rPr lang="uk-UA" sz="2400" i="1" dirty="0">
                <a:solidFill>
                  <a:srgbClr val="002060"/>
                </a:solidFill>
              </a:rPr>
              <a:t>сукупність знань, відомостей про особливість окремих виробничих операцій у процесі виробництва </a:t>
            </a:r>
            <a:r>
              <a:rPr lang="uk-UA" sz="2400" i="1" dirty="0" smtClean="0">
                <a:solidFill>
                  <a:srgbClr val="002060"/>
                </a:solidFill>
              </a:rPr>
              <a:t>чого-небудь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132856"/>
            <a:ext cx="3923029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3528" y="3645024"/>
            <a:ext cx="4752528" cy="19389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altLang="uk-UA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Слово «</a:t>
            </a:r>
            <a:r>
              <a:rPr lang="uk-UA" altLang="uk-UA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ТЕХНОЛОГІЯ</a:t>
            </a:r>
            <a:r>
              <a:rPr lang="uk-UA" altLang="uk-UA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» грецького </a:t>
            </a:r>
            <a:r>
              <a:rPr lang="uk-UA" altLang="uk-UA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похождення</a:t>
            </a:r>
            <a:r>
              <a:rPr lang="uk-UA" altLang="uk-UA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– </a:t>
            </a:r>
          </a:p>
          <a:p>
            <a:r>
              <a:rPr lang="uk-UA" altLang="uk-UA" sz="24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techne</a:t>
            </a:r>
            <a:r>
              <a:rPr lang="uk-UA" altLang="uk-UA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uk-UA" altLang="uk-UA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– мистецтво, майстерність,  </a:t>
            </a:r>
          </a:p>
          <a:p>
            <a:r>
              <a:rPr lang="uk-UA" altLang="uk-UA" sz="24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logos</a:t>
            </a:r>
            <a:r>
              <a:rPr lang="uk-UA" altLang="uk-UA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uk-UA" altLang="uk-UA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– наука, закон</a:t>
            </a:r>
          </a:p>
          <a:p>
            <a:r>
              <a:rPr lang="uk-UA" altLang="uk-UA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( </a:t>
            </a:r>
            <a:r>
              <a:rPr lang="uk-UA" altLang="uk-UA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наука про майстерність</a:t>
            </a:r>
            <a:r>
              <a:rPr lang="uk-UA" altLang="uk-UA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)</a:t>
            </a:r>
            <a:endParaRPr lang="uk-UA" altLang="uk-UA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2103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5736" y="405895"/>
            <a:ext cx="6804248" cy="1150897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Визначення поняття </a:t>
            </a:r>
            <a:b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«педагогічна технологія</a:t>
            </a:r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  <a:r>
              <a:rPr lang="uk-UA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uk-UA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48749" y="1772816"/>
            <a:ext cx="7695251" cy="2016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3"/>
              </a:buClr>
              <a:buNone/>
              <a:defRPr/>
            </a:pPr>
            <a:r>
              <a:rPr lang="uk-UA" sz="19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Це сукупність психолого-педагогічних </a:t>
            </a:r>
            <a:r>
              <a:rPr lang="uk-UA" sz="19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установок, </a:t>
            </a:r>
            <a:r>
              <a:rPr lang="uk-UA" sz="19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  що </a:t>
            </a:r>
            <a:r>
              <a:rPr lang="uk-UA" sz="19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визначають спеціальний набір і поєднання форм, методів, способів, прийомів навчання, виховних засобів; організаційно-методичний інструментарій педагогічного </a:t>
            </a:r>
            <a:r>
              <a:rPr lang="uk-UA" sz="19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процесу</a:t>
            </a:r>
          </a:p>
          <a:p>
            <a:pPr marL="0" indent="0" algn="r">
              <a:buClr>
                <a:schemeClr val="accent3"/>
              </a:buClr>
              <a:buNone/>
              <a:defRPr/>
            </a:pPr>
            <a:r>
              <a:rPr lang="uk-UA" sz="1900" b="1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uk-UA" sz="1900" b="1" i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Б.Ліхачов</a:t>
            </a:r>
            <a:r>
              <a:rPr lang="uk-UA" sz="1900" b="1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uk-UA" sz="2400" dirty="0" smtClean="0"/>
              <a:t>	</a:t>
            </a:r>
            <a:endParaRPr lang="ru-RU" sz="2400" dirty="0" smtClean="0"/>
          </a:p>
        </p:txBody>
      </p:sp>
      <p:sp>
        <p:nvSpPr>
          <p:cNvPr id="6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1115617" y="3789040"/>
            <a:ext cx="7848872" cy="280831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uk-UA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    </a:t>
            </a:r>
            <a:r>
              <a:rPr lang="uk-UA" sz="2200" b="1" dirty="0" smtClean="0">
                <a:solidFill>
                  <a:srgbClr val="C00000"/>
                </a:solidFill>
                <a:latin typeface="Verdana" pitchFamily="34" charset="0"/>
              </a:rPr>
              <a:t>Це змістовна техніка реалізації навчального процесу</a:t>
            </a:r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r>
              <a:rPr lang="uk-UA" sz="2200" b="1" i="1" dirty="0" smtClean="0">
                <a:solidFill>
                  <a:srgbClr val="002060"/>
                </a:solidFill>
                <a:latin typeface="Verdana" pitchFamily="34" charset="0"/>
              </a:rPr>
              <a:t>(В. </a:t>
            </a:r>
            <a:r>
              <a:rPr lang="uk-UA" sz="2200" b="1" i="1" dirty="0" err="1" smtClean="0">
                <a:solidFill>
                  <a:srgbClr val="002060"/>
                </a:solidFill>
                <a:latin typeface="Verdana" pitchFamily="34" charset="0"/>
              </a:rPr>
              <a:t>Беспалько</a:t>
            </a:r>
            <a:r>
              <a:rPr lang="uk-UA" sz="2200" b="1" i="1" dirty="0" smtClean="0">
                <a:solidFill>
                  <a:srgbClr val="002060"/>
                </a:solidFill>
                <a:latin typeface="Verdana" pitchFamily="34" charset="0"/>
              </a:rPr>
              <a:t>)</a:t>
            </a:r>
            <a:endParaRPr lang="en-US" sz="2200" b="1" i="1" dirty="0" smtClean="0">
              <a:solidFill>
                <a:srgbClr val="002060"/>
              </a:solidFill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uk-UA" sz="2200" b="1" dirty="0" smtClean="0">
                <a:solidFill>
                  <a:srgbClr val="990033"/>
                </a:solidFill>
                <a:latin typeface="Verdana" pitchFamily="34" charset="0"/>
              </a:rPr>
              <a:t/>
            </a:r>
            <a:br>
              <a:rPr lang="uk-UA" sz="2200" b="1" dirty="0" smtClean="0">
                <a:solidFill>
                  <a:srgbClr val="990033"/>
                </a:solidFill>
                <a:latin typeface="Verdana" pitchFamily="34" charset="0"/>
              </a:rPr>
            </a:br>
            <a:r>
              <a:rPr lang="uk-UA" sz="2200" b="1" dirty="0" smtClean="0">
                <a:solidFill>
                  <a:srgbClr val="C00000"/>
                </a:solidFill>
                <a:latin typeface="Verdana" pitchFamily="34" charset="0"/>
              </a:rPr>
              <a:t>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uk-UA" sz="2200" b="1" dirty="0">
              <a:solidFill>
                <a:srgbClr val="C00000"/>
              </a:solidFill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uk-UA" sz="2200" b="1" dirty="0" smtClean="0">
                <a:solidFill>
                  <a:srgbClr val="C00000"/>
                </a:solidFill>
                <a:latin typeface="Verdana" pitchFamily="34" charset="0"/>
              </a:rPr>
              <a:t>	Це системна сукупність і порядок функціонування всіх особистісних, інструментальних і методологічних засобів, що використовуються для досягнення педагогічної мети</a:t>
            </a:r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r>
              <a:rPr lang="uk-UA" sz="2200" b="1" i="1" dirty="0" smtClean="0">
                <a:solidFill>
                  <a:srgbClr val="002060"/>
                </a:solidFill>
                <a:latin typeface="Verdana" pitchFamily="34" charset="0"/>
              </a:rPr>
              <a:t>(М. Кларин)</a:t>
            </a:r>
            <a:endParaRPr lang="ru-RU" sz="2200" b="1" i="1" dirty="0" smtClean="0">
              <a:solidFill>
                <a:srgbClr val="002060"/>
              </a:solidFill>
              <a:latin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98" y="3147462"/>
            <a:ext cx="1163191" cy="1649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37" y="4807421"/>
            <a:ext cx="1310712" cy="1717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51" y="1484784"/>
            <a:ext cx="1178838" cy="1636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339752" y="404664"/>
            <a:ext cx="6804248" cy="1150897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Визначення поняття </a:t>
            </a:r>
            <a:b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«педагогічна технологія</a:t>
            </a:r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  <a:r>
              <a:rPr lang="uk-UA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uk-UA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48749" y="1772816"/>
            <a:ext cx="7695251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3"/>
              </a:buClr>
              <a:buNone/>
              <a:defRPr/>
            </a:pPr>
            <a:r>
              <a:rPr lang="uk-UA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 впровадження </a:t>
            </a:r>
            <a:r>
              <a:rPr lang="uk-UA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педагогіку системного способу мислення, який можна інакше назвати </a:t>
            </a:r>
            <a:r>
              <a:rPr lang="uk-UA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«систематизацією освіти»</a:t>
            </a:r>
          </a:p>
          <a:p>
            <a:pPr marL="0" indent="0" algn="r">
              <a:buClr>
                <a:schemeClr val="accent3"/>
              </a:buClr>
              <a:buNone/>
              <a:defRPr/>
            </a:pPr>
            <a:r>
              <a:rPr lang="uk-UA" sz="1900" b="1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(</a:t>
            </a:r>
            <a:r>
              <a:rPr lang="uk-UA" sz="1900" b="1" i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Т.Сакамото</a:t>
            </a:r>
            <a:r>
              <a:rPr lang="uk-UA" sz="1900" b="1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uk-UA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ru-RU" sz="24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00" y="1669276"/>
            <a:ext cx="1236556" cy="1719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187624" y="3573016"/>
            <a:ext cx="7928071" cy="2304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965" marR="115570" indent="0">
              <a:lnSpc>
                <a:spcPct val="120000"/>
              </a:lnSpc>
              <a:spcBef>
                <a:spcPts val="5"/>
              </a:spcBef>
              <a:buNone/>
            </a:pPr>
            <a:r>
              <a:rPr lang="uk-UA" sz="2600" b="1" dirty="0" smtClean="0">
                <a:solidFill>
                  <a:srgbClr val="C00000"/>
                </a:solidFill>
                <a:latin typeface="Verdana"/>
                <a:cs typeface="Verdana"/>
              </a:rPr>
              <a:t>Це </a:t>
            </a:r>
            <a:r>
              <a:rPr lang="uk-UA" sz="2600" b="1" dirty="0">
                <a:solidFill>
                  <a:srgbClr val="C00000"/>
                </a:solidFill>
                <a:latin typeface="Verdana"/>
                <a:cs typeface="Verdana"/>
              </a:rPr>
              <a:t>системний </a:t>
            </a:r>
            <a:r>
              <a:rPr lang="uk-UA" sz="2600" b="1" spc="-5" dirty="0">
                <a:solidFill>
                  <a:srgbClr val="C00000"/>
                </a:solidFill>
                <a:latin typeface="Verdana"/>
                <a:cs typeface="Verdana"/>
              </a:rPr>
              <a:t>метод </a:t>
            </a:r>
            <a:r>
              <a:rPr lang="uk-UA" sz="2600" b="1" dirty="0">
                <a:solidFill>
                  <a:srgbClr val="C00000"/>
                </a:solidFill>
                <a:latin typeface="Verdana"/>
                <a:cs typeface="Verdana"/>
              </a:rPr>
              <a:t>створення, </a:t>
            </a:r>
            <a:r>
              <a:rPr lang="uk-UA" sz="2600" b="1" spc="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uk-UA" sz="2600" b="1" spc="-5" dirty="0">
                <a:solidFill>
                  <a:srgbClr val="C00000"/>
                </a:solidFill>
                <a:latin typeface="Verdana"/>
                <a:cs typeface="Verdana"/>
              </a:rPr>
              <a:t>застосування </a:t>
            </a:r>
            <a:r>
              <a:rPr lang="uk-UA" sz="2600" b="1" dirty="0">
                <a:solidFill>
                  <a:srgbClr val="C00000"/>
                </a:solidFill>
                <a:latin typeface="Verdana"/>
                <a:cs typeface="Verdana"/>
              </a:rPr>
              <a:t>і визначення </a:t>
            </a:r>
            <a:r>
              <a:rPr lang="uk-UA" sz="2600" b="1" spc="-5" dirty="0">
                <a:solidFill>
                  <a:srgbClr val="C00000"/>
                </a:solidFill>
                <a:latin typeface="Verdana"/>
                <a:cs typeface="Verdana"/>
              </a:rPr>
              <a:t>всього </a:t>
            </a:r>
            <a:r>
              <a:rPr lang="uk-UA" sz="2600" b="1" dirty="0">
                <a:solidFill>
                  <a:srgbClr val="C00000"/>
                </a:solidFill>
                <a:latin typeface="Verdana"/>
                <a:cs typeface="Verdana"/>
              </a:rPr>
              <a:t>процесу викладання і </a:t>
            </a:r>
            <a:r>
              <a:rPr lang="uk-UA" sz="2600" b="1" spc="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uk-UA" sz="2600" b="1" spc="-5" dirty="0">
                <a:solidFill>
                  <a:srgbClr val="C00000"/>
                </a:solidFill>
                <a:latin typeface="Verdana"/>
                <a:cs typeface="Verdana"/>
              </a:rPr>
              <a:t>засвоєння знань </a:t>
            </a:r>
            <a:r>
              <a:rPr lang="uk-UA" sz="2600" b="1" dirty="0">
                <a:solidFill>
                  <a:srgbClr val="C00000"/>
                </a:solidFill>
                <a:latin typeface="Verdana"/>
                <a:cs typeface="Verdana"/>
              </a:rPr>
              <a:t>з </a:t>
            </a:r>
            <a:r>
              <a:rPr lang="uk-UA" sz="2600" b="1" spc="-5" dirty="0">
                <a:solidFill>
                  <a:srgbClr val="C00000"/>
                </a:solidFill>
                <a:latin typeface="Verdana"/>
                <a:cs typeface="Verdana"/>
              </a:rPr>
              <a:t>урахуванням </a:t>
            </a:r>
            <a:r>
              <a:rPr lang="uk-UA" sz="2600" b="1" dirty="0">
                <a:solidFill>
                  <a:srgbClr val="C00000"/>
                </a:solidFill>
                <a:latin typeface="Verdana"/>
                <a:cs typeface="Verdana"/>
              </a:rPr>
              <a:t>технічних і людських ресурсів </a:t>
            </a:r>
            <a:r>
              <a:rPr lang="uk-UA" sz="2600" b="1" spc="-55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uk-UA" sz="2600" b="1" dirty="0">
                <a:solidFill>
                  <a:srgbClr val="C00000"/>
                </a:solidFill>
                <a:latin typeface="Verdana"/>
                <a:cs typeface="Verdana"/>
              </a:rPr>
              <a:t>та </a:t>
            </a:r>
            <a:r>
              <a:rPr lang="uk-UA" sz="2600" b="1" spc="-5" dirty="0">
                <a:solidFill>
                  <a:srgbClr val="C00000"/>
                </a:solidFill>
                <a:latin typeface="Verdana"/>
                <a:cs typeface="Verdana"/>
              </a:rPr>
              <a:t>їх</a:t>
            </a:r>
            <a:r>
              <a:rPr lang="uk-UA" sz="2600" b="1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uk-UA" sz="2600" b="1" spc="-5" dirty="0">
                <a:solidFill>
                  <a:srgbClr val="C00000"/>
                </a:solidFill>
                <a:latin typeface="Verdana"/>
                <a:cs typeface="Verdana"/>
              </a:rPr>
              <a:t>взаємодії,</a:t>
            </a:r>
            <a:r>
              <a:rPr lang="uk-UA" sz="2600" b="1" spc="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uk-UA" sz="2600" b="1" dirty="0">
                <a:solidFill>
                  <a:srgbClr val="C00000"/>
                </a:solidFill>
                <a:latin typeface="Verdana"/>
                <a:cs typeface="Verdana"/>
              </a:rPr>
              <a:t>що </a:t>
            </a:r>
            <a:r>
              <a:rPr lang="uk-UA" sz="2600" b="1" spc="-5" dirty="0">
                <a:solidFill>
                  <a:srgbClr val="C00000"/>
                </a:solidFill>
                <a:latin typeface="Verdana"/>
                <a:cs typeface="Verdana"/>
              </a:rPr>
              <a:t>ставить</a:t>
            </a:r>
            <a:r>
              <a:rPr lang="uk-UA" sz="2600" b="1" dirty="0">
                <a:solidFill>
                  <a:srgbClr val="C00000"/>
                </a:solidFill>
                <a:latin typeface="Verdana"/>
                <a:cs typeface="Verdana"/>
              </a:rPr>
              <a:t> своєю </a:t>
            </a:r>
            <a:r>
              <a:rPr lang="uk-UA" sz="2600" b="1" spc="-5" dirty="0" smtClean="0">
                <a:solidFill>
                  <a:srgbClr val="C00000"/>
                </a:solidFill>
                <a:latin typeface="Verdana"/>
                <a:cs typeface="Verdana"/>
              </a:rPr>
              <a:t>за</a:t>
            </a:r>
            <a:r>
              <a:rPr lang="uk-UA" sz="2600" b="1" dirty="0" smtClean="0">
                <a:solidFill>
                  <a:srgbClr val="C00000"/>
                </a:solidFill>
                <a:latin typeface="Verdana"/>
                <a:cs typeface="Verdana"/>
              </a:rPr>
              <a:t>дачею</a:t>
            </a:r>
            <a:r>
              <a:rPr lang="uk-UA" sz="2600" b="1" spc="-5" dirty="0" smtClean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uk-UA" sz="2600" b="1" spc="-5" dirty="0">
                <a:solidFill>
                  <a:srgbClr val="C00000"/>
                </a:solidFill>
                <a:latin typeface="Verdana"/>
                <a:cs typeface="Verdana"/>
              </a:rPr>
              <a:t>оптимізацію</a:t>
            </a:r>
            <a:r>
              <a:rPr lang="uk-UA" sz="2600" b="1" dirty="0">
                <a:solidFill>
                  <a:srgbClr val="C00000"/>
                </a:solidFill>
                <a:latin typeface="Verdana"/>
                <a:cs typeface="Verdana"/>
              </a:rPr>
              <a:t> форм </a:t>
            </a:r>
            <a:r>
              <a:rPr lang="uk-UA" sz="2600" b="1" spc="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uk-UA" sz="2600" b="1" spc="-5" dirty="0">
                <a:solidFill>
                  <a:srgbClr val="C00000"/>
                </a:solidFill>
                <a:latin typeface="Verdana"/>
                <a:cs typeface="Verdana"/>
              </a:rPr>
              <a:t>освіти </a:t>
            </a:r>
            <a:endParaRPr lang="uk-UA" sz="2600" b="1" spc="-5" dirty="0" smtClean="0">
              <a:solidFill>
                <a:srgbClr val="C00000"/>
              </a:solidFill>
              <a:latin typeface="Verdana"/>
              <a:cs typeface="Verdana"/>
            </a:endParaRPr>
          </a:p>
          <a:p>
            <a:pPr marL="354965" marR="115570" indent="0" algn="r">
              <a:lnSpc>
                <a:spcPct val="120000"/>
              </a:lnSpc>
              <a:spcBef>
                <a:spcPts val="5"/>
              </a:spcBef>
              <a:buNone/>
            </a:pPr>
            <a:r>
              <a:rPr lang="uk-UA" sz="2600" b="1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(ЮНЕСКО)</a:t>
            </a:r>
            <a:r>
              <a:rPr lang="uk-UA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ru-RU" sz="24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0" y="3933056"/>
            <a:ext cx="1407015" cy="83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237515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7704" y="116632"/>
            <a:ext cx="7488832" cy="1150897"/>
          </a:xfrm>
        </p:spPr>
        <p:txBody>
          <a:bodyPr>
            <a:noAutofit/>
          </a:bodyPr>
          <a:lstStyle/>
          <a:p>
            <a:r>
              <a:rPr lang="uk-UA" sz="3200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Поняття </a:t>
            </a:r>
            <a:r>
              <a:rPr lang="uk-UA" sz="3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uk-UA" sz="3200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педагогічна технологія» може бути представлене </a:t>
            </a: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трьома 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аспектами</a:t>
            </a:r>
            <a:r>
              <a:rPr lang="uk-UA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660677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Науковий (теоретичний)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1628800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Процесуально- дійовий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1628800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Процесуально- описовий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924944"/>
            <a:ext cx="2160240" cy="3139321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Педагогічні технології – частина педагогічної науки, що вивчає і розробляє цілі, зміст та методи навчання й забезпечує проектування педагогічних процесів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3419872" y="2924944"/>
            <a:ext cx="2160240" cy="3139321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Здійснення технологічного (педагогічного) процесу, функціонування</a:t>
            </a:r>
          </a:p>
          <a:p>
            <a:pPr algn="ctr"/>
            <a:r>
              <a:rPr lang="uk-UA" dirty="0" smtClean="0"/>
              <a:t>всіх </a:t>
            </a:r>
          </a:p>
          <a:p>
            <a:pPr algn="ctr"/>
            <a:r>
              <a:rPr lang="uk-UA" dirty="0" smtClean="0"/>
              <a:t>особистісних, інструментальних і методологічних педагогічних засобів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6446734" y="2926685"/>
            <a:ext cx="2160240" cy="3139321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Опис</a:t>
            </a:r>
          </a:p>
          <a:p>
            <a:pPr algn="ctr"/>
            <a:r>
              <a:rPr lang="uk-UA" dirty="0" smtClean="0"/>
              <a:t> (алгоритм) процесу,</a:t>
            </a:r>
          </a:p>
          <a:p>
            <a:pPr algn="ctr"/>
            <a:r>
              <a:rPr lang="uk-UA" dirty="0" smtClean="0"/>
              <a:t> сукупність цілей, змісту, </a:t>
            </a:r>
          </a:p>
          <a:p>
            <a:pPr algn="ctr"/>
            <a:r>
              <a:rPr lang="uk-UA" dirty="0" smtClean="0"/>
              <a:t>методів і засобів для </a:t>
            </a:r>
          </a:p>
          <a:p>
            <a:pPr algn="ctr"/>
            <a:r>
              <a:rPr lang="uk-UA" dirty="0" smtClean="0"/>
              <a:t>досягнення запланованих результатів навчання 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132856"/>
            <a:ext cx="8784976" cy="2736304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цілісність</a:t>
            </a:r>
          </a:p>
          <a:p>
            <a:r>
              <a:rPr lang="uk-UA" sz="3600" b="1" dirty="0" smtClean="0">
                <a:solidFill>
                  <a:srgbClr val="002060"/>
                </a:solidFill>
              </a:rPr>
              <a:t>оптимальність</a:t>
            </a:r>
          </a:p>
          <a:p>
            <a:r>
              <a:rPr lang="uk-UA" sz="3600" b="1" dirty="0" smtClean="0">
                <a:solidFill>
                  <a:srgbClr val="002060"/>
                </a:solidFill>
              </a:rPr>
              <a:t>результативність</a:t>
            </a:r>
          </a:p>
          <a:p>
            <a:r>
              <a:rPr lang="uk-UA" sz="3600" b="1" dirty="0" smtClean="0">
                <a:solidFill>
                  <a:srgbClr val="002060"/>
                </a:solidFill>
              </a:rPr>
              <a:t>застосовність </a:t>
            </a:r>
            <a:r>
              <a:rPr lang="uk-UA" sz="3600" b="1" dirty="0">
                <a:solidFill>
                  <a:srgbClr val="002060"/>
                </a:solidFill>
              </a:rPr>
              <a:t>в реальних </a:t>
            </a:r>
            <a:r>
              <a:rPr lang="uk-UA" sz="3600" b="1" dirty="0" smtClean="0">
                <a:solidFill>
                  <a:srgbClr val="002060"/>
                </a:solidFill>
              </a:rPr>
              <a:t>умовах закладу</a:t>
            </a:r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Невід'ємними </a:t>
            </a:r>
            <a:r>
              <a:rPr lang="uk-UA" sz="3600" b="1" dirty="0">
                <a:solidFill>
                  <a:srgbClr val="FF0000"/>
                </a:solidFill>
              </a:rPr>
              <a:t>властивостями</a:t>
            </a:r>
            <a:r>
              <a:rPr lang="uk-UA" sz="3600" b="1" dirty="0">
                <a:solidFill>
                  <a:srgbClr val="002060"/>
                </a:solidFill>
              </a:rPr>
              <a:t> педагогічної технології є</a:t>
            </a:r>
          </a:p>
        </p:txBody>
      </p:sp>
    </p:spTree>
    <p:extLst>
      <p:ext uri="{BB962C8B-B14F-4D97-AF65-F5344CB8AC3E}">
        <p14:creationId xmlns="" xmlns:p14="http://schemas.microsoft.com/office/powerpoint/2010/main" val="3028097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2. Порівняльна характеристика </a:t>
            </a:r>
            <a:r>
              <a:rPr lang="uk-UA" sz="3600" b="1" dirty="0" smtClean="0">
                <a:solidFill>
                  <a:srgbClr val="002060"/>
                </a:solidFill>
              </a:rPr>
              <a:t>методики та технології</a:t>
            </a:r>
            <a:endParaRPr lang="uk-UA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Group 8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57976432"/>
              </p:ext>
            </p:extLst>
          </p:nvPr>
        </p:nvGraphicFramePr>
        <p:xfrm>
          <a:off x="251520" y="1594536"/>
          <a:ext cx="8686800" cy="5105304"/>
        </p:xfrm>
        <a:graphic>
          <a:graphicData uri="http://schemas.openxmlformats.org/drawingml/2006/table">
            <a:tbl>
              <a:tblPr/>
              <a:tblGrid>
                <a:gridCol w="1628756"/>
                <a:gridCol w="2928958"/>
                <a:gridCol w="4129086"/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Ознаки порівняння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Методика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Технологія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50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Призначення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Рекомендує застосування конкретних методів, організаційних форм, засобів навчання і виховання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Рекомендує процес створення системи методів, організаційних форм і засобів навчання і виховання із врахуванням освітній цілей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Визначення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Система науково-</a:t>
                      </a:r>
                      <a:r>
                        <a:rPr kumimoji="0" lang="uk-UA" sz="14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обгрунтованих</a:t>
                      </a:r>
                      <a:r>
                        <a:rPr kumimoji="0" lang="uk-UA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методів, правил і прийомів навчання і виховання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Інструментарій досягнення цілей.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Систематичне і послідовне впровадження на практиці раніше спроектованого процесу навчання, виховання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Парадигма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Сукупність рекомендацій з організації і проведення освітнього процесу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Проект освітнього процесу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Ступінь деталізації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4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Загальний напрямок діяльності</a:t>
                      </a:r>
                      <a:endParaRPr kumimoji="0" lang="uk-UA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Прикладна реалізація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Ступінь опрацювання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4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Напрямок руху, </a:t>
                      </a:r>
                      <a:r>
                        <a:rPr lang="uk-UA" sz="1400" b="1" kern="1200" noProof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дорожна</a:t>
                      </a:r>
                      <a:r>
                        <a:rPr lang="uk-UA" sz="14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карта, по якій рухатиметься виконавець</a:t>
                      </a:r>
                      <a:endParaRPr kumimoji="0" lang="uk-UA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4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Докладний маршрут, який дозволяє прогнозувати швидкість, дистанцію та інші важливі нюанси</a:t>
                      </a:r>
                      <a:endParaRPr kumimoji="0" lang="uk-UA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Зміст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Послідовність правил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Внутрішній зміст, ідеологія правил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Результат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4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Планувати реалізацію методики завжди складніше</a:t>
                      </a:r>
                      <a:endParaRPr kumimoji="0" lang="uk-UA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4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Вихід вдалого використання технології можна передбачити</a:t>
                      </a:r>
                      <a:endParaRPr kumimoji="0" lang="uk-UA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997097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3. </a:t>
            </a: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Структура та складові 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педагогічної технології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671191"/>
            <a:ext cx="6336704" cy="461665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Структура </a:t>
            </a:r>
            <a:r>
              <a:rPr lang="uk-UA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педагогічної </a:t>
            </a:r>
            <a:r>
              <a:rPr lang="uk-UA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технології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348880"/>
            <a:ext cx="2304256" cy="2585323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КОНЦЕПТУАЛЬНА ОСНОВА (НАУКОВА) </a:t>
            </a:r>
          </a:p>
          <a:p>
            <a:pPr algn="ctr"/>
            <a:endParaRPr lang="uk-UA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заснована </a:t>
            </a:r>
            <a:r>
              <a:rPr lang="uk-UA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на досягненнях педагогічної теорії і передової практики</a:t>
            </a:r>
            <a:r>
              <a:rPr lang="uk-U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uk-UA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2348879"/>
            <a:ext cx="2952328" cy="4093428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ЗМІСТОВНА ЧАСТИНА (ФОРМАЛІЗОВАНО-ОПИСОВА)</a:t>
            </a:r>
          </a:p>
          <a:p>
            <a:pPr algn="ctr"/>
            <a:endParaRPr lang="uk-UA" b="1" dirty="0">
              <a:latin typeface="Arial" pitchFamily="34" charset="0"/>
              <a:cs typeface="Arial" pitchFamily="34" charset="0"/>
            </a:endParaRPr>
          </a:p>
          <a:p>
            <a:pPr indent="-274320" algn="ctr">
              <a:buClr>
                <a:schemeClr val="accent3"/>
              </a:buClr>
              <a:defRPr/>
            </a:pPr>
            <a:r>
              <a:rPr lang="uk-U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постановка, </a:t>
            </a:r>
            <a:r>
              <a:rPr lang="uk-UA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максимальне </a:t>
            </a:r>
            <a:r>
              <a:rPr lang="uk-U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уточнення, формулювання </a:t>
            </a:r>
            <a:r>
              <a:rPr lang="uk-UA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цілей (загальних і конкретних) щодо досягнення результатів</a:t>
            </a:r>
            <a:r>
              <a:rPr lang="uk-U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indent="-274320" algn="ctr">
              <a:buClr>
                <a:schemeClr val="accent3"/>
              </a:buClr>
              <a:defRPr/>
            </a:pPr>
            <a:endParaRPr lang="uk-UA" sz="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indent="-274320" algn="ctr">
              <a:buClr>
                <a:schemeClr val="accent3"/>
              </a:buClr>
              <a:defRPr/>
            </a:pPr>
            <a:r>
              <a:rPr lang="uk-U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зміст </a:t>
            </a:r>
            <a:r>
              <a:rPr lang="uk-UA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навчального матеріалу (представлений моделлю, </a:t>
            </a:r>
            <a:r>
              <a:rPr lang="uk-U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описом)</a:t>
            </a:r>
            <a:endParaRPr lang="uk-UA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2348880"/>
            <a:ext cx="3096344" cy="3970318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ПРОЦЕСУАЛЬНА ЧАСТИНА (ТЕХНОЛОГІЧНИЙ ПРОЦЕС)</a:t>
            </a:r>
          </a:p>
          <a:p>
            <a:pPr algn="ctr"/>
            <a:endParaRPr lang="uk-UA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організація навчального процесу,</a:t>
            </a:r>
          </a:p>
          <a:p>
            <a:pPr algn="ctr">
              <a:defRPr/>
            </a:pPr>
            <a:r>
              <a:rPr lang="uk-UA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 і форми навчальної діяльності,</a:t>
            </a:r>
          </a:p>
          <a:p>
            <a:pPr algn="ctr">
              <a:defRPr/>
            </a:pPr>
            <a:r>
              <a:rPr lang="uk-U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управління навчальним процесом,</a:t>
            </a:r>
            <a:endParaRPr lang="uk-UA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uk-UA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діагностика навчального </a:t>
            </a:r>
            <a:r>
              <a:rPr lang="uk-U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процесу (оцінка результатів)</a:t>
            </a:r>
            <a:endParaRPr lang="uk-UA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9139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804248" cy="1150897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Складові</a:t>
            </a:r>
            <a:r>
              <a:rPr lang="uk-UA" sz="3600" b="1" dirty="0" smtClean="0">
                <a:solidFill>
                  <a:srgbClr val="002060"/>
                </a:solidFill>
              </a:rPr>
              <a:t> педагогічної технології</a:t>
            </a:r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671191"/>
            <a:ext cx="7848872" cy="461665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Актуалізація – побудова знань - інтеграція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>
          <a:xfrm>
            <a:off x="600781" y="2636912"/>
            <a:ext cx="4606925" cy="2880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  <a:tabLst>
                <a:tab pos="539750" algn="l"/>
              </a:tabLst>
              <a:defRPr/>
            </a:pPr>
            <a:r>
              <a:rPr lang="uk-UA" sz="2600" dirty="0" smtClean="0">
                <a:solidFill>
                  <a:srgbClr val="FF0000"/>
                </a:solidFill>
              </a:rPr>
              <a:t>        </a:t>
            </a:r>
            <a:r>
              <a:rPr lang="uk-UA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Фаза актуалізації  </a:t>
            </a:r>
            <a:r>
              <a:rPr lang="uk-UA" sz="2600" dirty="0" smtClean="0">
                <a:solidFill>
                  <a:schemeClr val="tx1"/>
                </a:solidFill>
                <a:latin typeface="Verdana" pitchFamily="34" charset="0"/>
              </a:rPr>
              <a:t>— зерно саджають у родючий ґрунт. </a:t>
            </a:r>
            <a:endParaRPr lang="en-US" sz="26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0" indent="0" algn="ctr">
              <a:lnSpc>
                <a:spcPct val="90000"/>
              </a:lnSpc>
              <a:buFontTx/>
              <a:buNone/>
              <a:tabLst>
                <a:tab pos="539750" algn="l"/>
              </a:tabLst>
              <a:defRPr/>
            </a:pPr>
            <a:endParaRPr lang="en-US" sz="26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0" indent="0" algn="ctr">
              <a:lnSpc>
                <a:spcPct val="90000"/>
              </a:lnSpc>
              <a:buFontTx/>
              <a:buNone/>
              <a:tabLst>
                <a:tab pos="539750" algn="l"/>
              </a:tabLst>
              <a:defRPr/>
            </a:pPr>
            <a:r>
              <a:rPr lang="uk-UA" sz="2600" dirty="0" smtClean="0">
                <a:solidFill>
                  <a:schemeClr val="tx1"/>
                </a:solidFill>
                <a:latin typeface="Verdana" pitchFamily="34" charset="0"/>
              </a:rPr>
              <a:t>Успіх залежить не тільки від цього «зерна»: </a:t>
            </a:r>
            <a:endParaRPr lang="en-US" sz="26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0" indent="0" algn="ctr">
              <a:lnSpc>
                <a:spcPct val="90000"/>
              </a:lnSpc>
              <a:buFontTx/>
              <a:buNone/>
              <a:tabLst>
                <a:tab pos="539750" algn="l"/>
              </a:tabLst>
              <a:defRPr/>
            </a:pPr>
            <a:r>
              <a:rPr lang="uk-UA" sz="2600" dirty="0" smtClean="0">
                <a:solidFill>
                  <a:schemeClr val="tx1"/>
                </a:solidFill>
                <a:latin typeface="Verdana" pitchFamily="34" charset="0"/>
              </a:rPr>
              <a:t>необхідно спиратися на ті знання, які вже є, подібно до того, як зерно має використати поживні речовини у ґрунті</a:t>
            </a:r>
            <a:r>
              <a:rPr lang="uk-UA" sz="2200" dirty="0" smtClean="0">
                <a:solidFill>
                  <a:schemeClr val="tx1"/>
                </a:solidFill>
                <a:latin typeface="Verdana" pitchFamily="34" charset="0"/>
              </a:rPr>
              <a:t>.</a:t>
            </a:r>
            <a:endParaRPr lang="ru-RU" sz="22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479328"/>
            <a:ext cx="2881313" cy="3109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461416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e60d095b78b3f7b456f76ee7d054cd7e4a579b"/>
</p:tagLst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2808</TotalTime>
  <Words>613</Words>
  <Application>Microsoft Office PowerPoint</Application>
  <PresentationFormat>Экран (4:3)</PresentationFormat>
  <Paragraphs>102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Освітні технології – як ефективний інструмент удосконалення і розвитку освітнього процесу  </vt:lpstr>
      <vt:lpstr>1. Поняття, аспекти та властивості педагогічної технології</vt:lpstr>
      <vt:lpstr>Визначення поняття  «педагогічна технологія» </vt:lpstr>
      <vt:lpstr>Визначення поняття  «педагогічна технологія» </vt:lpstr>
      <vt:lpstr>Поняття «педагогічна технологія» може бути представлене трьома аспектами:</vt:lpstr>
      <vt:lpstr>Невід'ємними властивостями педагогічної технології є</vt:lpstr>
      <vt:lpstr>2. Порівняльна характеристика методики та технології</vt:lpstr>
      <vt:lpstr>3. Структура та складові педагогічної технології</vt:lpstr>
      <vt:lpstr>Складові педагогічної технології</vt:lpstr>
      <vt:lpstr>Слайд 10</vt:lpstr>
      <vt:lpstr>Слайд 11</vt:lpstr>
      <vt:lpstr> Практичне завдання з 1 теми: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блокчейн</dc:title>
  <dc:creator>obstinate</dc:creator>
  <dc:description>Шаблон презентации с сайта https://presentation-creation.ru/</dc:description>
  <cp:lastModifiedBy>Алена</cp:lastModifiedBy>
  <cp:revision>1294</cp:revision>
  <dcterms:created xsi:type="dcterms:W3CDTF">2018-02-25T09:09:03Z</dcterms:created>
  <dcterms:modified xsi:type="dcterms:W3CDTF">2023-10-18T13:01:13Z</dcterms:modified>
</cp:coreProperties>
</file>