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90" r:id="rId2"/>
    <p:sldId id="256" r:id="rId3"/>
    <p:sldId id="259" r:id="rId4"/>
    <p:sldId id="286" r:id="rId5"/>
    <p:sldId id="288" r:id="rId6"/>
    <p:sldId id="289" r:id="rId7"/>
    <p:sldId id="291" r:id="rId8"/>
    <p:sldId id="270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40C8C9-BA11-43C8-9B2A-3CBE05052720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E66E47-EEAD-4F23-B8AD-7E3AA0319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2602-E0BD-4467-82D3-14509CE6D13F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ED53-41DA-4574-8289-6E6B7DCCC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59AD2-94AA-4858-A0DE-B37EDD26383C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5C81A-E7D8-4E25-80C5-9A39F9B38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ED8BC-7A87-4059-AC85-61C52594E650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4E891-4076-4FF9-9FB4-99C920F4E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4BD31-404C-42FA-AF27-E47D5E47CBC2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CB34C-B98A-4447-875D-D0C4E2729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6F51-5167-4046-BBE6-076A63A78619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E9560-FE51-49C4-BAB9-37219789D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0EC9E-61A4-4119-9743-AB10C8903261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D174E-9C4E-4FF8-AC50-3492F5124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B3EC5-318E-434E-B701-BE89B22B6DD8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E14AD-FB86-4FFD-908C-99058DC02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6709C-A3E9-4043-98ED-88CEF7B4696E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E9C97-BBE2-4BF8-A086-03FBECC1E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5826F-6D85-4E44-91D2-E1E4CCF34859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7C3EB-E0F5-4FC8-88A2-77B27A85E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AF917-4558-4D6C-9633-E9F261BC5B59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F696A-4E15-4988-B30A-71446D2C0A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B3C57-4326-456E-BABC-32A1B72ED111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BE359-DBFA-4B7F-8A7E-4DCB7F77C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BF3942-2674-4E8C-8DB1-E9C72443818B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5B3CDF-BB57-4EE9-88B4-B0A80AEC2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1"/>
          </p:nvPr>
        </p:nvSpPr>
        <p:spPr>
          <a:xfrm>
            <a:off x="0" y="574675"/>
            <a:ext cx="9144000" cy="628332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uk-UA" sz="6000" b="1" i="1" dirty="0">
                <a:solidFill>
                  <a:schemeClr val="bg1"/>
                </a:solidFill>
                <a:latin typeface="Times New Roman" pitchFamily="18" charset="0"/>
              </a:rPr>
              <a:t>«ПЕДАГОГІЧНИЙ ПРАКТИКУМ ТРЕНЕРА»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6000" i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uk-UA" sz="6000" i="1" dirty="0">
                <a:solidFill>
                  <a:schemeClr val="bg1"/>
                </a:solidFill>
                <a:latin typeface="Times New Roman" pitchFamily="18" charset="0"/>
              </a:rPr>
              <a:t>Дисципліна вільного </a:t>
            </a:r>
          </a:p>
          <a:p>
            <a:pPr algn="ctr">
              <a:buFont typeface="Arial" charset="0"/>
              <a:buNone/>
            </a:pPr>
            <a:r>
              <a:rPr lang="uk-UA" sz="6000" i="1" dirty="0">
                <a:solidFill>
                  <a:schemeClr val="bg1"/>
                </a:solidFill>
                <a:latin typeface="Times New Roman" pitchFamily="18" charset="0"/>
              </a:rPr>
              <a:t>вибору студента</a:t>
            </a:r>
            <a:endParaRPr lang="uk-UA" sz="6000" dirty="0">
              <a:latin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5400" i="1" dirty="0">
              <a:solidFill>
                <a:schemeClr val="bg1"/>
              </a:solidFill>
            </a:endParaRPr>
          </a:p>
          <a:p>
            <a:pPr>
              <a:lnSpc>
                <a:spcPct val="70000"/>
              </a:lnSpc>
            </a:pP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7"/>
          <p:cNvSpPr>
            <a:spLocks noChangeArrowheads="1"/>
          </p:cNvSpPr>
          <p:nvPr/>
        </p:nvSpPr>
        <p:spPr bwMode="auto">
          <a:xfrm>
            <a:off x="887413" y="325438"/>
            <a:ext cx="79327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i="1" dirty="0">
                <a:solidFill>
                  <a:schemeClr val="bg1"/>
                </a:solidFill>
                <a:latin typeface="Times New Roman" pitchFamily="18" charset="0"/>
              </a:rPr>
              <a:t>Херсонський державний університет</a:t>
            </a:r>
          </a:p>
          <a:p>
            <a:pPr algn="ctr"/>
            <a:endParaRPr lang="ru-RU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7650" y="1189038"/>
            <a:ext cx="8648700" cy="1555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4800" b="1" i="1">
                <a:solidFill>
                  <a:schemeClr val="bg1"/>
                </a:solidFill>
                <a:latin typeface="Times New Roman" pitchFamily="18" charset="0"/>
              </a:rPr>
              <a:t>“ПЕДАГОГІЧНИЙ ПРАКТИКУМ ТРЕНЕРА”</a:t>
            </a:r>
            <a:endParaRPr lang="uk-UA" sz="4800">
              <a:latin typeface="Times New Roman" pitchFamily="18" charset="0"/>
            </a:endParaRPr>
          </a:p>
        </p:txBody>
      </p:sp>
      <p:pic>
        <p:nvPicPr>
          <p:cNvPr id="15364" name="Рисунок 8" descr="raznoe_trener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" y="2992438"/>
            <a:ext cx="4851400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0" y="206375"/>
            <a:ext cx="8896350" cy="1020763"/>
          </a:xfrm>
        </p:spPr>
        <p:txBody>
          <a:bodyPr/>
          <a:lstStyle/>
          <a:p>
            <a:pPr algn="ctr"/>
            <a:r>
              <a:rPr lang="uk-UA" sz="4600" b="1">
                <a:solidFill>
                  <a:schemeClr val="bg1"/>
                </a:solidFill>
                <a:latin typeface="Times New Roman" pitchFamily="18" charset="0"/>
              </a:rPr>
              <a:t>Мета викладання дисципліни:</a:t>
            </a:r>
            <a:r>
              <a:rPr lang="uk-UA" sz="460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38125" y="1362075"/>
            <a:ext cx="4572000" cy="5495925"/>
          </a:xfrm>
        </p:spPr>
        <p:txBody>
          <a:bodyPr/>
          <a:lstStyle/>
          <a:p>
            <a:pPr marL="0" indent="303213"/>
            <a:r>
              <a:rPr lang="uk-UA" sz="2200">
                <a:solidFill>
                  <a:schemeClr val="bg1"/>
                </a:solidFill>
                <a:latin typeface="Times New Roman" pitchFamily="18" charset="0"/>
              </a:rPr>
              <a:t>адаптувати педагогічні знання конкретно до діяльності тренера, керівника спортивних секцій</a:t>
            </a:r>
          </a:p>
          <a:p>
            <a:pPr marL="0" indent="303213">
              <a:buFont typeface="Arial" charset="0"/>
              <a:buNone/>
            </a:pPr>
            <a:endParaRPr lang="uk-UA" sz="2300" u="sng">
              <a:solidFill>
                <a:schemeClr val="bg1"/>
              </a:solidFill>
              <a:latin typeface="Times New Roman" pitchFamily="18" charset="0"/>
            </a:endParaRPr>
          </a:p>
          <a:p>
            <a:pPr marL="0" indent="303213">
              <a:buFont typeface="Arial" charset="0"/>
              <a:buNone/>
            </a:pPr>
            <a:r>
              <a:rPr lang="uk-UA" sz="2300" u="sng">
                <a:solidFill>
                  <a:schemeClr val="bg1"/>
                </a:solidFill>
                <a:latin typeface="Times New Roman" pitchFamily="18" charset="0"/>
              </a:rPr>
              <a:t>Для педагога важливим є</a:t>
            </a:r>
            <a:r>
              <a:rPr lang="uk-UA" sz="2300">
                <a:solidFill>
                  <a:schemeClr val="bg1"/>
                </a:solidFill>
                <a:latin typeface="Times New Roman" pitchFamily="18" charset="0"/>
              </a:rPr>
              <a:t> не лише знати, що необхідно робити, але й те як це робити. Тому метою педагогічного практикуму  має бути ознайомлення студентів з величезним досвідом педагогів минулих років, щоби при аналізі педагогічної задачі, спробувати свої сили в пошуку альтернативних шляхів виходу із складних виховних ситуацій на основі теоретичних знань. </a:t>
            </a:r>
          </a:p>
        </p:txBody>
      </p:sp>
      <p:sp>
        <p:nvSpPr>
          <p:cNvPr id="5" name="Полилиния 4"/>
          <p:cNvSpPr/>
          <p:nvPr/>
        </p:nvSpPr>
        <p:spPr>
          <a:xfrm>
            <a:off x="608013" y="1095375"/>
            <a:ext cx="8240712" cy="544513"/>
          </a:xfrm>
          <a:custGeom>
            <a:avLst/>
            <a:gdLst>
              <a:gd name="connsiteX0" fmla="*/ 0 w 8240486"/>
              <a:gd name="connsiteY0" fmla="*/ 0 h 544286"/>
              <a:gd name="connsiteX1" fmla="*/ 7195457 w 8240486"/>
              <a:gd name="connsiteY1" fmla="*/ 54429 h 544286"/>
              <a:gd name="connsiteX2" fmla="*/ 8240486 w 8240486"/>
              <a:gd name="connsiteY2" fmla="*/ 544286 h 54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40486" h="544286">
                <a:moveTo>
                  <a:pt x="0" y="0"/>
                </a:moveTo>
                <a:lnTo>
                  <a:pt x="7195457" y="54429"/>
                </a:lnTo>
                <a:cubicBezTo>
                  <a:pt x="8568871" y="145143"/>
                  <a:pt x="8120743" y="449943"/>
                  <a:pt x="8240486" y="544286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869DD-F285-46C1-92A5-D4C0E710130F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6389" name="Рисунок 7" descr="ждд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420813"/>
            <a:ext cx="3932238" cy="524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628650" y="0"/>
            <a:ext cx="7967663" cy="1690688"/>
          </a:xfrm>
        </p:spPr>
        <p:txBody>
          <a:bodyPr/>
          <a:lstStyle/>
          <a:p>
            <a:pPr algn="ctr"/>
            <a:br>
              <a:rPr lang="uk-UA" sz="3600">
                <a:solidFill>
                  <a:schemeClr val="bg1"/>
                </a:solidFill>
              </a:rPr>
            </a:br>
            <a:r>
              <a:rPr lang="uk-UA" sz="3600">
                <a:solidFill>
                  <a:schemeClr val="bg1"/>
                </a:solidFill>
                <a:latin typeface="Times New Roman" pitchFamily="18" charset="0"/>
              </a:rPr>
              <a:t>Основні завдання дисципліни </a:t>
            </a:r>
            <a:br>
              <a:rPr lang="uk-UA" sz="3600">
                <a:solidFill>
                  <a:schemeClr val="bg1"/>
                </a:solidFill>
                <a:latin typeface="Times New Roman" pitchFamily="18" charset="0"/>
              </a:rPr>
            </a:br>
            <a:r>
              <a:rPr lang="uk-UA" sz="3600" b="1" i="1">
                <a:solidFill>
                  <a:schemeClr val="bg1"/>
                </a:solidFill>
                <a:latin typeface="Times New Roman" pitchFamily="18" charset="0"/>
              </a:rPr>
              <a:t>“ПЕДАГОГІЧНИЙ ПРАКТИКУМ ТРЕНЕРА”</a:t>
            </a:r>
            <a:br>
              <a:rPr lang="uk-UA">
                <a:latin typeface="Times New Roman" pitchFamily="18" charset="0"/>
              </a:rPr>
            </a:br>
            <a:endParaRPr lang="ru-RU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187325" y="1800225"/>
            <a:ext cx="4735513" cy="50577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2000" b="1">
                <a:solidFill>
                  <a:schemeClr val="bg1"/>
                </a:solidFill>
                <a:latin typeface="Times New Roman" pitchFamily="18" charset="0"/>
              </a:rPr>
              <a:t>теоретичні: </a:t>
            </a:r>
            <a:r>
              <a:rPr lang="uk-UA" sz="2000">
                <a:solidFill>
                  <a:schemeClr val="bg1"/>
                </a:solidFill>
                <a:latin typeface="Times New Roman" pitchFamily="18" charset="0"/>
              </a:rPr>
              <a:t>озброєння студентів основами педагогічних знань: з методології педагогіки, закономірностей розгортання педагогічних явищ, морального та психічного розвитку юних спортсменів; з методики формування спортивних команд; сприяти формуванню світогляду та особистісному росту; </a:t>
            </a:r>
          </a:p>
          <a:p>
            <a:pPr>
              <a:lnSpc>
                <a:spcPct val="100000"/>
              </a:lnSpc>
            </a:pPr>
            <a:r>
              <a:rPr lang="uk-UA" sz="2000" b="1">
                <a:solidFill>
                  <a:schemeClr val="bg1"/>
                </a:solidFill>
                <a:latin typeface="Times New Roman" pitchFamily="18" charset="0"/>
              </a:rPr>
              <a:t>практичні: </a:t>
            </a:r>
            <a:r>
              <a:rPr lang="uk-UA" sz="2000">
                <a:solidFill>
                  <a:schemeClr val="bg1"/>
                </a:solidFill>
                <a:latin typeface="Times New Roman" pitchFamily="18" charset="0"/>
              </a:rPr>
              <a:t>формувати у студентів уміння аналізувати педагогічні ситуації; перейматися внутрішнім світом юних спортсменів; вживати педагогічні знання в практику спілкування, навчання та виховання.</a:t>
            </a:r>
          </a:p>
        </p:txBody>
      </p:sp>
      <p:pic>
        <p:nvPicPr>
          <p:cNvPr id="17411" name="Picture 7" descr="Картинки по запросу кросфі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7313" y="4341813"/>
            <a:ext cx="3976687" cy="251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6" descr="viber image 2019-04-05 , 12.26.5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99063" y="1690688"/>
            <a:ext cx="3944937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1"/>
          </p:nvPr>
        </p:nvSpPr>
        <p:spPr>
          <a:xfrm>
            <a:off x="0" y="2560638"/>
            <a:ext cx="9144000" cy="3827462"/>
          </a:xfrm>
        </p:spPr>
        <p:txBody>
          <a:bodyPr/>
          <a:lstStyle/>
          <a:p>
            <a:pPr marL="0" indent="398463">
              <a:lnSpc>
                <a:spcPct val="100000"/>
              </a:lnSpc>
              <a:buFont typeface="Arial" charset="0"/>
              <a:buNone/>
            </a:pPr>
            <a:r>
              <a:rPr lang="uk-UA" sz="3200" b="1" i="1">
                <a:solidFill>
                  <a:schemeClr val="bg1"/>
                </a:solidFill>
                <a:latin typeface="Times New Roman" pitchFamily="18" charset="0"/>
              </a:rPr>
              <a:t>Вивчення курсу „ Педагогічний практикум тренера” здійснюється за наступними змістовними модулями:</a:t>
            </a:r>
          </a:p>
          <a:p>
            <a:pPr marL="0" indent="398463">
              <a:lnSpc>
                <a:spcPct val="100000"/>
              </a:lnSpc>
            </a:pPr>
            <a:r>
              <a:rPr lang="uk-UA" sz="3200" i="1">
                <a:solidFill>
                  <a:schemeClr val="bg1"/>
                </a:solidFill>
                <a:latin typeface="Times New Roman" pitchFamily="18" charset="0"/>
              </a:rPr>
              <a:t>Загальні основи педагогіки та навчання в спорті;</a:t>
            </a:r>
          </a:p>
          <a:p>
            <a:pPr marL="0" indent="398463">
              <a:lnSpc>
                <a:spcPct val="100000"/>
              </a:lnSpc>
            </a:pPr>
            <a:r>
              <a:rPr lang="uk-UA" sz="3200" i="1">
                <a:solidFill>
                  <a:schemeClr val="bg1"/>
                </a:solidFill>
                <a:latin typeface="Times New Roman" pitchFamily="18" charset="0"/>
              </a:rPr>
              <a:t>Теорія виховання в спорті.</a:t>
            </a:r>
          </a:p>
        </p:txBody>
      </p:sp>
      <p:pic>
        <p:nvPicPr>
          <p:cNvPr id="18434" name="Рисунок 3" descr="єж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6999" y="352011"/>
            <a:ext cx="2487537" cy="220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/>
          </p:cNvSpPr>
          <p:nvPr>
            <p:ph type="body" idx="1"/>
          </p:nvPr>
        </p:nvSpPr>
        <p:spPr>
          <a:xfrm>
            <a:off x="239713" y="192088"/>
            <a:ext cx="8904287" cy="6388100"/>
          </a:xfrm>
        </p:spPr>
        <p:txBody>
          <a:bodyPr/>
          <a:lstStyle/>
          <a:p>
            <a:pPr marL="720725" indent="-447675" algn="ctr">
              <a:buFont typeface="Arial" charset="0"/>
              <a:buNone/>
            </a:pPr>
            <a:r>
              <a:rPr lang="uk-UA" sz="3000" b="1" i="1" u="sng">
                <a:solidFill>
                  <a:schemeClr val="bg1"/>
                </a:solidFill>
                <a:latin typeface="Times New Roman" pitchFamily="18" charset="0"/>
              </a:rPr>
              <a:t>Змістовний модуль</a:t>
            </a:r>
            <a:r>
              <a:rPr lang="uk-UA" sz="30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</a:p>
          <a:p>
            <a:pPr marL="720725" indent="-447675" algn="ctr">
              <a:buFont typeface="Arial" charset="0"/>
              <a:buNone/>
            </a:pPr>
            <a:r>
              <a:rPr lang="uk-UA" sz="3000" b="1" i="1">
                <a:solidFill>
                  <a:schemeClr val="bg1"/>
                </a:solidFill>
                <a:latin typeface="Times New Roman" pitchFamily="18" charset="0"/>
              </a:rPr>
              <a:t>Загальні основи педагогіки та навчання в спорт</a:t>
            </a:r>
            <a:r>
              <a:rPr lang="uk-UA" sz="3000" i="1">
                <a:solidFill>
                  <a:schemeClr val="bg1"/>
                </a:solidFill>
                <a:latin typeface="Times New Roman" pitchFamily="18" charset="0"/>
              </a:rPr>
              <a:t>і</a:t>
            </a:r>
          </a:p>
          <a:p>
            <a:pPr marL="720725" indent="-447675">
              <a:buFont typeface="Arial" charset="0"/>
              <a:buNone/>
            </a:pPr>
            <a:endParaRPr lang="uk-UA" i="1">
              <a:solidFill>
                <a:schemeClr val="bg1"/>
              </a:solidFill>
              <a:latin typeface="Times New Roman" pitchFamily="18" charset="0"/>
            </a:endParaRPr>
          </a:p>
          <a:p>
            <a:pPr marL="720725" indent="-447675">
              <a:buFont typeface="Arial" charset="0"/>
              <a:buNone/>
            </a:pPr>
            <a:r>
              <a:rPr lang="uk-UA" b="1" i="1">
                <a:solidFill>
                  <a:schemeClr val="bg1"/>
                </a:solidFill>
                <a:latin typeface="Times New Roman" pitchFamily="18" charset="0"/>
              </a:rPr>
              <a:t>Практичні модулі :</a:t>
            </a:r>
            <a:endParaRPr lang="uk-UA" i="1">
              <a:solidFill>
                <a:schemeClr val="bg1"/>
              </a:solidFill>
              <a:latin typeface="Times New Roman" pitchFamily="18" charset="0"/>
            </a:endParaRPr>
          </a:p>
          <a:p>
            <a:pPr marL="720725" indent="-447675"/>
            <a:r>
              <a:rPr lang="uk-UA" i="1">
                <a:solidFill>
                  <a:schemeClr val="bg1"/>
                </a:solidFill>
                <a:latin typeface="Times New Roman" pitchFamily="18" charset="0"/>
              </a:rPr>
              <a:t>Учитель (тренер) і суспільство;</a:t>
            </a:r>
          </a:p>
          <a:p>
            <a:pPr marL="720725" indent="-447675"/>
            <a:r>
              <a:rPr lang="uk-UA" i="1">
                <a:solidFill>
                  <a:schemeClr val="bg1"/>
                </a:solidFill>
                <a:latin typeface="Times New Roman" pitchFamily="18" charset="0"/>
              </a:rPr>
              <a:t>Розвиток і формування особистості спортсмена;</a:t>
            </a:r>
          </a:p>
          <a:p>
            <a:pPr marL="720725" indent="-447675"/>
            <a:r>
              <a:rPr lang="uk-UA" i="1">
                <a:solidFill>
                  <a:schemeClr val="bg1"/>
                </a:solidFill>
                <a:latin typeface="Times New Roman" pitchFamily="18" charset="0"/>
              </a:rPr>
              <a:t>Процес навчання в спорті;</a:t>
            </a:r>
          </a:p>
          <a:p>
            <a:pPr marL="720725" indent="-447675"/>
            <a:r>
              <a:rPr lang="uk-UA" i="1">
                <a:solidFill>
                  <a:schemeClr val="bg1"/>
                </a:solidFill>
                <a:latin typeface="Times New Roman" pitchFamily="18" charset="0"/>
              </a:rPr>
              <a:t>Принципи навчання в спорті ;</a:t>
            </a:r>
          </a:p>
          <a:p>
            <a:pPr marL="720725" indent="-447675"/>
            <a:r>
              <a:rPr lang="uk-UA" i="1">
                <a:solidFill>
                  <a:schemeClr val="bg1"/>
                </a:solidFill>
                <a:latin typeface="Times New Roman" pitchFamily="18" charset="0"/>
              </a:rPr>
              <a:t>Методи навчання в спорті ;</a:t>
            </a:r>
          </a:p>
          <a:p>
            <a:pPr marL="720725" indent="-447675"/>
            <a:r>
              <a:rPr lang="uk-UA" i="1">
                <a:solidFill>
                  <a:schemeClr val="bg1"/>
                </a:solidFill>
                <a:latin typeface="Times New Roman" pitchFamily="18" charset="0"/>
              </a:rPr>
              <a:t>Форма організації, аналіз і оцінка навчальної діяльності студентів.</a:t>
            </a:r>
          </a:p>
          <a:p>
            <a:pPr marL="720725" indent="-447675">
              <a:buFont typeface="Arial" charset="0"/>
              <a:buNone/>
            </a:pPr>
            <a:endParaRPr lang="uk-UA" i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279525"/>
          </a:xfrm>
        </p:spPr>
        <p:txBody>
          <a:bodyPr/>
          <a:lstStyle/>
          <a:p>
            <a:pPr algn="ctr"/>
            <a:br>
              <a:rPr lang="uk-UA" b="1" u="sng"/>
            </a:br>
            <a:r>
              <a:rPr lang="uk-UA" sz="3000" b="1" i="1" u="sng">
                <a:solidFill>
                  <a:schemeClr val="bg1"/>
                </a:solidFill>
                <a:latin typeface="Times New Roman" pitchFamily="18" charset="0"/>
              </a:rPr>
              <a:t>Змістовний модуль №2</a:t>
            </a:r>
            <a:br>
              <a:rPr lang="uk-UA" sz="3000" b="1" i="1" u="sng">
                <a:solidFill>
                  <a:schemeClr val="bg1"/>
                </a:solidFill>
                <a:latin typeface="Times New Roman" pitchFamily="18" charset="0"/>
              </a:rPr>
            </a:br>
            <a:r>
              <a:rPr lang="uk-UA" sz="3000" i="1">
                <a:solidFill>
                  <a:schemeClr val="bg1"/>
                </a:solidFill>
                <a:latin typeface="Times New Roman" pitchFamily="18" charset="0"/>
              </a:rPr>
              <a:t>Теорія виховання в спорті</a:t>
            </a:r>
            <a:br>
              <a:rPr lang="uk-UA" sz="3000" i="1">
                <a:solidFill>
                  <a:schemeClr val="bg1"/>
                </a:solidFill>
                <a:latin typeface="Times New Roman" pitchFamily="18" charset="0"/>
              </a:rPr>
            </a:br>
            <a:endParaRPr lang="uk-UA" sz="3000" i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5450" y="1254125"/>
            <a:ext cx="8089900" cy="5603875"/>
          </a:xfrm>
        </p:spPr>
        <p:txBody>
          <a:bodyPr/>
          <a:lstStyle/>
          <a:p>
            <a:pPr marL="531813" indent="-531813">
              <a:lnSpc>
                <a:spcPct val="100000"/>
              </a:lnSpc>
            </a:pPr>
            <a:r>
              <a:rPr lang="uk-UA" sz="2400" b="1" i="1">
                <a:solidFill>
                  <a:schemeClr val="bg1"/>
                </a:solidFill>
                <a:latin typeface="Calibri Light"/>
              </a:rPr>
              <a:t>Практичні модулі </a:t>
            </a:r>
            <a:endParaRPr lang="uk-UA" sz="2400" i="1">
              <a:solidFill>
                <a:schemeClr val="bg1"/>
              </a:solidFill>
              <a:latin typeface="Calibri Light"/>
            </a:endParaRPr>
          </a:p>
          <a:p>
            <a:pPr marL="531813" indent="-531813">
              <a:lnSpc>
                <a:spcPct val="100000"/>
              </a:lnSpc>
            </a:pPr>
            <a:r>
              <a:rPr lang="uk-UA" sz="2600" i="1">
                <a:solidFill>
                  <a:schemeClr val="bg1"/>
                </a:solidFill>
                <a:latin typeface="Times New Roman" pitchFamily="18" charset="0"/>
              </a:rPr>
              <a:t>Сутність, зміст і процес виховання  в спорті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>
                <a:solidFill>
                  <a:schemeClr val="bg1"/>
                </a:solidFill>
                <a:latin typeface="Times New Roman" pitchFamily="18" charset="0"/>
              </a:rPr>
              <a:t>Загальні методи виховання в спорті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>
                <a:solidFill>
                  <a:schemeClr val="bg1"/>
                </a:solidFill>
                <a:latin typeface="Times New Roman" pitchFamily="18" charset="0"/>
              </a:rPr>
              <a:t>Колектив і особистість в спорті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>
                <a:solidFill>
                  <a:schemeClr val="bg1"/>
                </a:solidFill>
                <a:latin typeface="Times New Roman" pitchFamily="18" charset="0"/>
              </a:rPr>
              <a:t>Моральне виховання 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>
                <a:solidFill>
                  <a:schemeClr val="bg1"/>
                </a:solidFill>
                <a:latin typeface="Times New Roman" pitchFamily="18" charset="0"/>
              </a:rPr>
              <a:t>Розумове виховання 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>
                <a:solidFill>
                  <a:schemeClr val="bg1"/>
                </a:solidFill>
                <a:latin typeface="Times New Roman" pitchFamily="18" charset="0"/>
              </a:rPr>
              <a:t>Трудове виховання 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>
                <a:solidFill>
                  <a:schemeClr val="bg1"/>
                </a:solidFill>
                <a:latin typeface="Times New Roman" pitchFamily="18" charset="0"/>
              </a:rPr>
              <a:t>Естетичне виховання  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>
                <a:solidFill>
                  <a:schemeClr val="bg1"/>
                </a:solidFill>
                <a:latin typeface="Times New Roman" pitchFamily="18" charset="0"/>
              </a:rPr>
              <a:t>Педагогічне спілкування в спорті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>
                <a:solidFill>
                  <a:schemeClr val="bg1"/>
                </a:solidFill>
                <a:latin typeface="Times New Roman" pitchFamily="18" charset="0"/>
              </a:rPr>
              <a:t>Місце і роль сім’ї у вихованні юних спортсменів</a:t>
            </a:r>
            <a:endParaRPr lang="uk-UA" sz="26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7"/>
          <p:cNvSpPr>
            <a:spLocks noGrp="1"/>
          </p:cNvSpPr>
          <p:nvPr>
            <p:ph type="ctrTitle" idx="4294967295"/>
          </p:nvPr>
        </p:nvSpPr>
        <p:spPr>
          <a:xfrm>
            <a:off x="930275" y="5497513"/>
            <a:ext cx="7772400" cy="1098550"/>
          </a:xfrm>
        </p:spPr>
        <p:txBody>
          <a:bodyPr/>
          <a:lstStyle/>
          <a:p>
            <a:pPr algn="ctr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2531" name="Rectangle 18"/>
          <p:cNvSpPr>
            <a:spLocks noGrp="1"/>
          </p:cNvSpPr>
          <p:nvPr>
            <p:ph type="subTitle" idx="4294967295"/>
          </p:nvPr>
        </p:nvSpPr>
        <p:spPr>
          <a:xfrm>
            <a:off x="161925" y="254000"/>
            <a:ext cx="8982075" cy="10953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sz="4400" b="1" i="1">
                <a:solidFill>
                  <a:schemeClr val="bg1"/>
                </a:solidFill>
                <a:latin typeface="Times New Roman" pitchFamily="18" charset="0"/>
              </a:rPr>
              <a:t>Хто осягає нове, плекаючи старе – той може бути вчителем!</a:t>
            </a:r>
            <a:endParaRPr lang="ru-RU" sz="4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Рисунок 6" descr="80067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513" y="1892300"/>
            <a:ext cx="84455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f5bcf3944871a652614e69494c0aa9be8541cbc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1447</TotalTime>
  <Words>305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Мета викладання дисципліни: </vt:lpstr>
      <vt:lpstr> Основні завдання дисципліни  “ПЕДАГОГІЧНИЙ ПРАКТИКУМ ТРЕНЕРА” </vt:lpstr>
      <vt:lpstr>Презентация PowerPoint</vt:lpstr>
      <vt:lpstr>Презентация PowerPoint</vt:lpstr>
      <vt:lpstr> Змістовний модуль №2 Теорія виховання в спорті </vt:lpstr>
      <vt:lpstr>Презентация PowerPoint</vt:lpstr>
    </vt:vector>
  </TitlesOfParts>
  <Company>DNS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Черная Марина Николаевна</cp:lastModifiedBy>
  <cp:revision>177</cp:revision>
  <dcterms:created xsi:type="dcterms:W3CDTF">2013-02-18T09:49:30Z</dcterms:created>
  <dcterms:modified xsi:type="dcterms:W3CDTF">2020-02-18T13:58:22Z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1264682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