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1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7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292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0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DF7DDE-B872-43E6-8B12-F4C05F67D4A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750A-825A-4904-AEFC-884D7BD6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47013-CF2D-4D5A-8282-FA9A117B0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006" y="2091262"/>
            <a:ext cx="9068586" cy="2590800"/>
          </a:xfrm>
        </p:spPr>
        <p:txBody>
          <a:bodyPr/>
          <a:lstStyle/>
          <a:p>
            <a:r>
              <a:rPr lang="uk-UA" sz="3600" dirty="0"/>
              <a:t>Аналіз </a:t>
            </a:r>
            <a:r>
              <a:rPr lang="uk-UA" sz="3600" dirty="0" err="1"/>
              <a:t>Букваря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28664E-92E6-4946-BF76-59FF2A679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Робота студентки 302 групи </a:t>
            </a:r>
          </a:p>
          <a:p>
            <a:r>
              <a:rPr lang="uk-UA" dirty="0"/>
              <a:t>Кравченко Яни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55397-C586-428C-81A3-F29AEB4F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94" y="1509889"/>
            <a:ext cx="2628600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B00C5-9292-49CE-B43D-EF144865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22" y="1211297"/>
            <a:ext cx="10662356" cy="3931920"/>
          </a:xfrm>
        </p:spPr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/>
              <a:t>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подано </a:t>
            </a:r>
            <a:r>
              <a:rPr lang="ru-RU" dirty="0" err="1"/>
              <a:t>тексти</a:t>
            </a:r>
            <a:r>
              <a:rPr lang="ru-RU" dirty="0"/>
              <a:t> в </a:t>
            </a:r>
            <a:r>
              <a:rPr lang="ru-RU" dirty="0" err="1"/>
              <a:t>діалогічній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розділові</a:t>
            </a:r>
            <a:r>
              <a:rPr lang="ru-RU" dirty="0"/>
              <a:t> знаки.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такого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в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слова, а й </a:t>
            </a:r>
            <a:r>
              <a:rPr lang="ru-RU" dirty="0" err="1"/>
              <a:t>розділовий</a:t>
            </a:r>
            <a:r>
              <a:rPr lang="ru-RU" dirty="0"/>
              <a:t> знак,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і </a:t>
            </a:r>
            <a:r>
              <a:rPr lang="ru-RU" dirty="0" err="1"/>
              <a:t>прочитати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відповідною</a:t>
            </a:r>
            <a:r>
              <a:rPr lang="ru-RU" dirty="0"/>
              <a:t> </a:t>
            </a:r>
            <a:r>
              <a:rPr lang="ru-RU" dirty="0" err="1"/>
              <a:t>інтонацією</a:t>
            </a:r>
            <a:r>
              <a:rPr lang="ru-RU" dirty="0"/>
              <a:t> (</a:t>
            </a:r>
            <a:r>
              <a:rPr lang="ru-RU" dirty="0" err="1"/>
              <a:t>розповідною</a:t>
            </a:r>
            <a:r>
              <a:rPr lang="ru-RU" dirty="0"/>
              <a:t>, </a:t>
            </a:r>
            <a:r>
              <a:rPr lang="ru-RU" dirty="0" err="1"/>
              <a:t>окличною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питальною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пропонуємо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37D99B-5896-4818-BCC8-72B3D90C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59" y="0"/>
            <a:ext cx="10058400" cy="1053931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Букварна частина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43FA9-BF9B-4C2E-90AA-BBC9E82D3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59" y="3177257"/>
            <a:ext cx="9601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21146C-1B22-4FB8-BBC0-F5A2A7F7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6" y="1053931"/>
            <a:ext cx="7969955" cy="3931920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/>
              <a:t>У </a:t>
            </a:r>
            <a:r>
              <a:rPr lang="ru-RU" dirty="0" err="1"/>
              <a:t>букварний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робота над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усного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подаємо</a:t>
            </a:r>
            <a:r>
              <a:rPr lang="ru-RU" dirty="0"/>
              <a:t> в </a:t>
            </a:r>
            <a:r>
              <a:rPr lang="ru-RU" dirty="0" err="1"/>
              <a:t>букварі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такого </a:t>
            </a:r>
            <a:r>
              <a:rPr lang="ru-RU" dirty="0" err="1"/>
              <a:t>змісту</a:t>
            </a:r>
            <a:r>
              <a:rPr lang="ru-RU" dirty="0"/>
              <a:t>: </a:t>
            </a:r>
            <a:r>
              <a:rPr lang="ru-RU" dirty="0" err="1"/>
              <a:t>розкажи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буква на </a:t>
            </a:r>
            <a:r>
              <a:rPr lang="ru-RU" dirty="0" err="1"/>
              <a:t>малюнках</a:t>
            </a:r>
            <a:r>
              <a:rPr lang="ru-RU" dirty="0"/>
              <a:t>, </a:t>
            </a:r>
            <a:r>
              <a:rPr lang="ru-RU" dirty="0" err="1"/>
              <a:t>склади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за </a:t>
            </a:r>
            <a:r>
              <a:rPr lang="ru-RU" dirty="0" err="1"/>
              <a:t>малюнками</a:t>
            </a:r>
            <a:r>
              <a:rPr lang="ru-RU" dirty="0"/>
              <a:t>, поясни,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цікаве</a:t>
            </a:r>
            <a:r>
              <a:rPr lang="ru-RU" dirty="0"/>
              <a:t> слово, придумай </a:t>
            </a:r>
            <a:r>
              <a:rPr lang="ru-RU" dirty="0" err="1"/>
              <a:t>продовження</a:t>
            </a:r>
            <a:r>
              <a:rPr lang="ru-RU" dirty="0"/>
              <a:t> тексту, поясни,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/>
              <a:t> не так, як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приділяємо</a:t>
            </a:r>
            <a:r>
              <a:rPr lang="ru-RU" dirty="0"/>
              <a:t> </a:t>
            </a:r>
            <a:r>
              <a:rPr lang="ru-RU" dirty="0" err="1"/>
              <a:t>пропедевтиці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вивчення</a:t>
            </a:r>
            <a:r>
              <a:rPr lang="ru-RU" dirty="0"/>
              <a:t> великих </a:t>
            </a:r>
            <a:r>
              <a:rPr lang="ru-RU" dirty="0" err="1"/>
              <a:t>літер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ознайомлюються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вживанням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в </a:t>
            </a:r>
            <a:r>
              <a:rPr lang="ru-RU" dirty="0" err="1"/>
              <a:t>іменах</a:t>
            </a:r>
            <a:r>
              <a:rPr lang="ru-RU" dirty="0"/>
              <a:t> людей, кличках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назвах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сіл</a:t>
            </a:r>
            <a:r>
              <a:rPr lang="ru-RU" dirty="0"/>
              <a:t>,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країн</a:t>
            </a:r>
            <a:r>
              <a:rPr lang="ru-RU" dirty="0"/>
              <a:t>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78D39-5287-4D41-B767-A49D584A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59" y="0"/>
            <a:ext cx="10058400" cy="1053931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Букварна частина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403267-F5A4-4802-91F2-0F15C936B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4" y="1161262"/>
            <a:ext cx="3368538" cy="2592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1B0BFB-DBB4-4C82-8026-779586B0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3" y="4111758"/>
            <a:ext cx="5610578" cy="24055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8B0622-BDD8-43D9-A1FC-6F13AA9FF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1757"/>
            <a:ext cx="5903155" cy="24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D13BF-D7E1-4BB7-871D-C17B199D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65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</a:rPr>
              <a:t>Висновок</a:t>
            </a:r>
            <a:r>
              <a:rPr lang="ru-RU" sz="4000" dirty="0">
                <a:solidFill>
                  <a:srgbClr val="FF0000"/>
                </a:solidFill>
              </a:rPr>
              <a:t> про </a:t>
            </a:r>
            <a:r>
              <a:rPr lang="ru-RU" sz="4000" dirty="0" err="1">
                <a:solidFill>
                  <a:srgbClr val="FF0000"/>
                </a:solidFill>
              </a:rPr>
              <a:t>підручник</a:t>
            </a:r>
            <a:r>
              <a:rPr lang="ru-RU" sz="4000" dirty="0">
                <a:solidFill>
                  <a:srgbClr val="FF0000"/>
                </a:solidFill>
              </a:rPr>
              <a:t>, </a:t>
            </a:r>
            <a:r>
              <a:rPr lang="ru-RU" sz="4000" dirty="0" err="1">
                <a:solidFill>
                  <a:srgbClr val="FF0000"/>
                </a:solidFill>
              </a:rPr>
              <a:t>його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загальна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науково</a:t>
            </a:r>
            <a:r>
              <a:rPr lang="ru-RU" sz="4000" dirty="0">
                <a:solidFill>
                  <a:srgbClr val="FF0000"/>
                </a:solidFill>
              </a:rPr>
              <a:t>-методична </a:t>
            </a:r>
            <a:r>
              <a:rPr lang="ru-RU" sz="4000" dirty="0" err="1">
                <a:solidFill>
                  <a:srgbClr val="FF0000"/>
                </a:solidFill>
              </a:rPr>
              <a:t>оцінка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DE66F-DFA9-4989-9AE0-3C04AAFF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82143"/>
            <a:ext cx="1041400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Тексти</a:t>
            </a:r>
            <a:r>
              <a:rPr lang="ru-RU" dirty="0"/>
              <a:t> букваря </a:t>
            </a:r>
            <a:r>
              <a:rPr lang="ru-RU" dirty="0" err="1"/>
              <a:t>цікаві</a:t>
            </a:r>
            <a:r>
              <a:rPr lang="ru-RU" dirty="0"/>
              <a:t>, </a:t>
            </a:r>
            <a:r>
              <a:rPr lang="ru-RU" dirty="0" err="1"/>
              <a:t>змістовні</a:t>
            </a:r>
            <a:r>
              <a:rPr lang="ru-RU" dirty="0"/>
              <a:t>, тематика </a:t>
            </a:r>
            <a:r>
              <a:rPr lang="ru-RU" dirty="0" err="1"/>
              <a:t>їх</a:t>
            </a:r>
            <a:r>
              <a:rPr lang="ru-RU" dirty="0"/>
              <a:t> актуальна, лексика </a:t>
            </a:r>
            <a:r>
              <a:rPr lang="ru-RU" dirty="0" err="1"/>
              <a:t>сприяє</a:t>
            </a:r>
            <a:r>
              <a:rPr lang="ru-RU" dirty="0"/>
              <a:t>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за букварем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і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навколишньої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 err="1"/>
              <a:t>Казкову</a:t>
            </a:r>
            <a:r>
              <a:rPr lang="ru-RU" dirty="0"/>
              <a:t> атмосферу на уроках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: у </a:t>
            </a:r>
            <a:r>
              <a:rPr lang="ru-RU" dirty="0" err="1"/>
              <a:t>букварі</a:t>
            </a:r>
            <a:r>
              <a:rPr lang="ru-RU" dirty="0"/>
              <a:t> в </a:t>
            </a:r>
            <a:r>
              <a:rPr lang="ru-RU" dirty="0" err="1"/>
              <a:t>добукварний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- </a:t>
            </a:r>
            <a:r>
              <a:rPr lang="ru-RU" dirty="0" err="1"/>
              <a:t>персоніфіковані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, у </a:t>
            </a:r>
            <a:r>
              <a:rPr lang="ru-RU" dirty="0" err="1"/>
              <a:t>букварний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- </a:t>
            </a:r>
            <a:r>
              <a:rPr lang="ru-RU" dirty="0" err="1"/>
              <a:t>Щебетунчик</a:t>
            </a:r>
            <a:r>
              <a:rPr lang="ru-RU" dirty="0"/>
              <a:t> і </a:t>
            </a:r>
            <a:r>
              <a:rPr lang="ru-RU" dirty="0" err="1"/>
              <a:t>Читалочка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комплекті</a:t>
            </a:r>
            <a:r>
              <a:rPr lang="ru-RU" dirty="0"/>
              <a:t> </a:t>
            </a:r>
            <a:r>
              <a:rPr lang="ru-RU" dirty="0" err="1"/>
              <a:t>вміщено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занурюють</a:t>
            </a:r>
            <a:r>
              <a:rPr lang="ru-RU" dirty="0"/>
              <a:t> </a:t>
            </a:r>
            <a:r>
              <a:rPr lang="ru-RU" dirty="0" err="1"/>
              <a:t>першокласників</a:t>
            </a:r>
            <a:r>
              <a:rPr lang="ru-RU" dirty="0"/>
              <a:t> у </a:t>
            </a:r>
            <a:r>
              <a:rPr lang="ru-RU" dirty="0" err="1"/>
              <a:t>життєву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і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проблему,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пояснити</a:t>
            </a:r>
            <a:r>
              <a:rPr lang="ru-RU" dirty="0"/>
              <a:t> правила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Трехмерная модель 3" descr="Книги на полке">
                <a:extLst>
                  <a:ext uri="{FF2B5EF4-FFF2-40B4-BE49-F238E27FC236}">
                    <a16:creationId xmlns:a16="http://schemas.microsoft.com/office/drawing/2014/main" id="{0673D8EA-8EEA-4F92-86E0-546211D641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331388"/>
                  </p:ext>
                </p:extLst>
              </p:nvPr>
            </p:nvGraphicFramePr>
            <p:xfrm>
              <a:off x="8347951" y="4775200"/>
              <a:ext cx="3482806" cy="177774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82806" cy="1777748"/>
                    </a:xfrm>
                    <a:prstGeom prst="rect">
                      <a:avLst/>
                    </a:prstGeom>
                  </am3d:spPr>
                  <am3d:camera>
                    <am3d:pos x="0" y="0" z="546583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14" d="1000000"/>
                    <am3d:preTrans dx="0" dy="-9187968" dz="-536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484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Книги на полке">
                <a:extLst>
                  <a:ext uri="{FF2B5EF4-FFF2-40B4-BE49-F238E27FC236}">
                    <a16:creationId xmlns:a16="http://schemas.microsoft.com/office/drawing/2014/main" id="{0673D8EA-8EEA-4F92-86E0-546211D641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7951" y="4775200"/>
                <a:ext cx="3482806" cy="1777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35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B4F7C-25AC-4A36-B676-548E196E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383868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кожного уроку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(</a:t>
            </a:r>
            <a:r>
              <a:rPr lang="ru-RU" dirty="0" err="1"/>
              <a:t>радісний</a:t>
            </a:r>
            <a:r>
              <a:rPr lang="ru-RU" dirty="0"/>
              <a:t>, </a:t>
            </a:r>
            <a:r>
              <a:rPr lang="ru-RU" dirty="0" err="1"/>
              <a:t>байдужий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сумний</a:t>
            </a:r>
            <a:r>
              <a:rPr lang="ru-RU" dirty="0"/>
              <a:t>), </a:t>
            </a:r>
            <a:r>
              <a:rPr lang="ru-RU" dirty="0" err="1"/>
              <a:t>домалювавши</a:t>
            </a:r>
            <a:r>
              <a:rPr lang="ru-RU" dirty="0"/>
              <a:t> </a:t>
            </a:r>
            <a:r>
              <a:rPr lang="ru-RU" dirty="0" err="1"/>
              <a:t>смайликові</a:t>
            </a:r>
            <a:r>
              <a:rPr lang="ru-RU" dirty="0"/>
              <a:t> ротик.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4AF89-685E-49B0-B5D5-0F874906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1" y="1026423"/>
            <a:ext cx="3836084" cy="5831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19318-FD1C-49C5-8E2A-EE6C76BC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47" y="969977"/>
            <a:ext cx="3836084" cy="590876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D2E080AA-07C2-4542-AB12-280189E988DC}"/>
              </a:ext>
            </a:extLst>
          </p:cNvPr>
          <p:cNvSpPr/>
          <p:nvPr/>
        </p:nvSpPr>
        <p:spPr>
          <a:xfrm>
            <a:off x="4314616" y="6005689"/>
            <a:ext cx="1047605" cy="8523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48DDA27-AD28-41F9-B282-D6DB249D1AED}"/>
              </a:ext>
            </a:extLst>
          </p:cNvPr>
          <p:cNvSpPr/>
          <p:nvPr/>
        </p:nvSpPr>
        <p:spPr>
          <a:xfrm>
            <a:off x="9467994" y="6047976"/>
            <a:ext cx="1047605" cy="8523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2AEE9-C485-44EC-A53B-80BA3A4E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155" y="244881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7200" dirty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5730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04E2-BC8C-41EC-89BB-9BD21D01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Вихідні відомості про підручник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3FA7B-0460-4A5A-BFE3-25C60CFD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err="1"/>
              <a:t>К.І.Пономарьова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Уовц</a:t>
            </a:r>
            <a:r>
              <a:rPr lang="ru-RU" dirty="0"/>
              <a:t> «</a:t>
            </a:r>
            <a:r>
              <a:rPr lang="ru-RU" dirty="0" err="1"/>
              <a:t>Оріон</a:t>
            </a:r>
            <a:r>
              <a:rPr lang="ru-RU" dirty="0"/>
              <a:t>» 2018.</a:t>
            </a:r>
          </a:p>
          <a:p>
            <a:pPr marL="342900" indent="-342900">
              <a:buAutoNum type="arabicPeriod"/>
            </a:pPr>
            <a:r>
              <a:rPr lang="ru-RU" dirty="0"/>
              <a:t>112 </a:t>
            </a:r>
            <a:r>
              <a:rPr lang="ru-RU" dirty="0" err="1"/>
              <a:t>сторінок</a:t>
            </a:r>
            <a:r>
              <a:rPr lang="ru-RU" dirty="0"/>
              <a:t>. </a:t>
            </a:r>
          </a:p>
          <a:p>
            <a:pPr marL="342900" indent="-342900">
              <a:buAutoNum type="arabicPeriod"/>
            </a:pPr>
            <a:r>
              <a:rPr lang="ru-RU" dirty="0"/>
              <a:t>Рекомендовано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(наказ МОН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06.07.2018 № 734).</a:t>
            </a:r>
          </a:p>
          <a:p>
            <a:pPr marL="342900" indent="-342900">
              <a:buAutoNum type="arabicPeriod"/>
            </a:pPr>
            <a:r>
              <a:rPr lang="ru-RU" dirty="0"/>
              <a:t>ВИДАНО ЗА РАХУНОК ДЕРЖАВНИХ КОШТІВ.</a:t>
            </a:r>
          </a:p>
        </p:txBody>
      </p:sp>
    </p:spTree>
    <p:extLst>
      <p:ext uri="{BB962C8B-B14F-4D97-AF65-F5344CB8AC3E}">
        <p14:creationId xmlns:p14="http://schemas.microsoft.com/office/powerpoint/2010/main" val="5289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A4A43-9344-4EF2-A286-B9D6FF54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Художнє і технічне оформлення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F16E6-3F0D-4444-B54F-1664660A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" y="2427111"/>
            <a:ext cx="4352623" cy="3166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37DE6C-7C87-4BCA-8663-383F6E64E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5" y="1119127"/>
            <a:ext cx="3602843" cy="55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1ABC7-680C-4EB4-85C1-6A189564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</a:rPr>
              <a:t>Добукварна</a:t>
            </a:r>
            <a:r>
              <a:rPr lang="uk-UA" sz="4000" dirty="0">
                <a:solidFill>
                  <a:srgbClr val="FF0000"/>
                </a:solidFill>
              </a:rPr>
              <a:t> частина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81953-503F-42DD-84B7-5E8A362E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72454"/>
            <a:ext cx="10058400" cy="39319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3 - 31 (28) </a:t>
            </a:r>
            <a:r>
              <a:rPr lang="ru-RU" dirty="0" err="1"/>
              <a:t>сторінок</a:t>
            </a:r>
            <a:r>
              <a:rPr lang="ru-RU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в </a:t>
            </a:r>
            <a:r>
              <a:rPr lang="ru-RU" dirty="0" err="1"/>
              <a:t>першокласників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</a:t>
            </a:r>
            <a:r>
              <a:rPr lang="ru-RU" dirty="0" err="1"/>
              <a:t>номінативну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слова (</a:t>
            </a:r>
            <a:r>
              <a:rPr lang="ru-RU" dirty="0" err="1"/>
              <a:t>кожне</a:t>
            </a:r>
            <a:r>
              <a:rPr lang="ru-RU" dirty="0"/>
              <a:t> слово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), про те, </a:t>
            </a:r>
            <a:r>
              <a:rPr lang="ru-RU" dirty="0" err="1"/>
              <a:t>що</a:t>
            </a:r>
            <a:r>
              <a:rPr lang="ru-RU" dirty="0"/>
              <a:t> слова </a:t>
            </a:r>
            <a:r>
              <a:rPr lang="ru-RU" dirty="0" err="1"/>
              <a:t>відповідають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(</a:t>
            </a:r>
            <a:r>
              <a:rPr lang="ru-RU" dirty="0" err="1"/>
              <a:t>хто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? </a:t>
            </a:r>
            <a:r>
              <a:rPr lang="ru-RU" dirty="0" err="1"/>
              <a:t>який</a:t>
            </a:r>
            <a:r>
              <a:rPr lang="ru-RU" dirty="0"/>
              <a:t>? яка? яке? </a:t>
            </a:r>
            <a:r>
              <a:rPr lang="ru-RU" dirty="0" err="1"/>
              <a:t>які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?), про склад і </a:t>
            </a:r>
            <a:r>
              <a:rPr lang="ru-RU" dirty="0" err="1"/>
              <a:t>наголос</a:t>
            </a:r>
            <a:r>
              <a:rPr lang="ru-RU" dirty="0"/>
              <a:t> у </a:t>
            </a:r>
            <a:r>
              <a:rPr lang="ru-RU" dirty="0" err="1"/>
              <a:t>слові</a:t>
            </a:r>
            <a:r>
              <a:rPr lang="ru-RU" dirty="0"/>
              <a:t>, </a:t>
            </a:r>
            <a:r>
              <a:rPr lang="ru-RU" dirty="0" err="1"/>
              <a:t>мовні</a:t>
            </a:r>
            <a:r>
              <a:rPr lang="ru-RU" dirty="0"/>
              <a:t> звуки. На практичному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</a:t>
            </a:r>
            <a:r>
              <a:rPr lang="ru-RU" dirty="0" err="1"/>
              <a:t>реченням</a:t>
            </a:r>
            <a:r>
              <a:rPr lang="ru-RU" dirty="0"/>
              <a:t>, </a:t>
            </a:r>
            <a:r>
              <a:rPr lang="ru-RU" dirty="0" err="1"/>
              <a:t>графічним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,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розділових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(. ? !) і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</a:t>
            </a:r>
            <a:r>
              <a:rPr lang="ru-RU" dirty="0" err="1"/>
              <a:t>слів-помічників</a:t>
            </a:r>
            <a:r>
              <a:rPr lang="ru-RU" dirty="0"/>
              <a:t>).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фонетичного</a:t>
            </a:r>
            <a:r>
              <a:rPr lang="ru-RU" dirty="0"/>
              <a:t> слуху </a:t>
            </a:r>
            <a:r>
              <a:rPr lang="ru-RU" dirty="0" err="1"/>
              <a:t>вміщено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звуко-буквений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поділяти</a:t>
            </a:r>
            <a:r>
              <a:rPr lang="ru-RU" dirty="0"/>
              <a:t> слова на </a:t>
            </a:r>
            <a:r>
              <a:rPr lang="ru-RU" dirty="0" err="1"/>
              <a:t>склади</a:t>
            </a:r>
            <a:r>
              <a:rPr lang="ru-RU" dirty="0"/>
              <a:t>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наголошений</a:t>
            </a:r>
            <a:r>
              <a:rPr lang="ru-RU" dirty="0"/>
              <a:t> склад, </a:t>
            </a:r>
            <a:r>
              <a:rPr lang="ru-RU" dirty="0" err="1"/>
              <a:t>виділяти</a:t>
            </a:r>
            <a:r>
              <a:rPr lang="ru-RU" dirty="0"/>
              <a:t> звуки в </a:t>
            </a:r>
            <a:r>
              <a:rPr lang="ru-RU" dirty="0" err="1"/>
              <a:t>слові</a:t>
            </a:r>
            <a:r>
              <a:rPr lang="ru-RU" dirty="0"/>
              <a:t>,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голосні</a:t>
            </a:r>
            <a:r>
              <a:rPr lang="ru-RU" dirty="0"/>
              <a:t> й </a:t>
            </a:r>
            <a:r>
              <a:rPr lang="ru-RU" dirty="0" err="1"/>
              <a:t>приголосні</a:t>
            </a:r>
            <a:r>
              <a:rPr lang="ru-RU" dirty="0"/>
              <a:t>, </a:t>
            </a:r>
            <a:r>
              <a:rPr lang="en-US" dirty="0"/>
              <a:t>B </a:t>
            </a:r>
            <a:r>
              <a:rPr lang="ru-RU" dirty="0" err="1"/>
              <a:t>тверді</a:t>
            </a:r>
            <a:r>
              <a:rPr lang="ru-RU" dirty="0"/>
              <a:t> і </a:t>
            </a:r>
            <a:r>
              <a:rPr lang="ru-RU" dirty="0" err="1"/>
              <a:t>м'які</a:t>
            </a:r>
            <a:r>
              <a:rPr lang="ru-RU" dirty="0"/>
              <a:t> звуки,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звукові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30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F1A23D-A4C9-4F33-A08E-97A2C9B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</a:rPr>
              <a:t>Добукварна</a:t>
            </a:r>
            <a:r>
              <a:rPr lang="uk-UA" sz="4000" dirty="0">
                <a:solidFill>
                  <a:srgbClr val="FF0000"/>
                </a:solidFill>
              </a:rPr>
              <a:t> частина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83348B-0A85-43AF-B9A1-9E386D7E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31" y="1372254"/>
            <a:ext cx="3510010" cy="5348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57A56-B2C1-4B18-9584-521A31ECA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1" y="1372254"/>
            <a:ext cx="3601938" cy="53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17E08B-58F8-4564-8328-E9223E9B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2" y="2135293"/>
            <a:ext cx="7467600" cy="3931920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- </a:t>
            </a:r>
            <a:r>
              <a:rPr lang="ru-RU" dirty="0" err="1"/>
              <a:t>речення</a:t>
            </a:r>
            <a:r>
              <a:rPr lang="ru-RU" dirty="0"/>
              <a:t>, слово, склад, звук </a:t>
            </a:r>
            <a:r>
              <a:rPr lang="ru-RU" dirty="0" err="1"/>
              <a:t>допомагає</a:t>
            </a:r>
            <a:r>
              <a:rPr lang="ru-RU" dirty="0"/>
              <a:t> система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позначень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природу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</a:t>
            </a:r>
            <a:r>
              <a:rPr lang="ru-RU" dirty="0" err="1"/>
              <a:t>Останне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продуктивно </a:t>
            </a:r>
            <a:r>
              <a:rPr lang="ru-RU" dirty="0" err="1"/>
              <a:t>організувати</a:t>
            </a:r>
            <a:r>
              <a:rPr lang="ru-RU" dirty="0"/>
              <a:t> роботу над </a:t>
            </a:r>
            <a:r>
              <a:rPr lang="ru-RU" dirty="0" err="1"/>
              <a:t>розвитком</a:t>
            </a:r>
            <a:r>
              <a:rPr lang="ru-RU" dirty="0"/>
              <a:t> фонематичного слуху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98DC0A-085A-4F04-884B-B9DF287E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>
                <a:solidFill>
                  <a:srgbClr val="FF0000"/>
                </a:solidFill>
              </a:rPr>
              <a:t>Добукварна</a:t>
            </a:r>
            <a:r>
              <a:rPr lang="uk-UA" sz="4000" dirty="0">
                <a:solidFill>
                  <a:srgbClr val="FF0000"/>
                </a:solidFill>
              </a:rPr>
              <a:t> частина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99ABCC-6832-4FCE-84B9-3E19537F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38" y="1222739"/>
            <a:ext cx="3659673" cy="54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47A5-BD02-4B96-9E84-0E6543D0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748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Букварна частина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7CABF-6FAC-4AC1-8D25-07EC9EE4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err="1"/>
              <a:t>Букви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за </a:t>
            </a:r>
            <a:r>
              <a:rPr lang="ru-RU" dirty="0" err="1"/>
              <a:t>частотним</a:t>
            </a:r>
            <a:r>
              <a:rPr lang="ru-RU" dirty="0"/>
              <a:t> принципом,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наповнити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 „Букваря"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Поділ</a:t>
            </a:r>
            <a:r>
              <a:rPr lang="ru-RU" dirty="0"/>
              <a:t> букварного </a:t>
            </a:r>
            <a:r>
              <a:rPr lang="ru-RU" dirty="0" err="1"/>
              <a:t>періоду</a:t>
            </a:r>
            <a:r>
              <a:rPr lang="ru-RU" dirty="0"/>
              <a:t> на два </a:t>
            </a:r>
            <a:r>
              <a:rPr lang="ru-RU" dirty="0" err="1"/>
              <a:t>етапи</a:t>
            </a:r>
            <a:r>
              <a:rPr lang="ru-RU" dirty="0"/>
              <a:t> (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)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на початку букварного </a:t>
            </a:r>
            <a:r>
              <a:rPr lang="ru-RU" dirty="0" err="1"/>
              <a:t>періоду</a:t>
            </a:r>
            <a:r>
              <a:rPr lang="ru-RU" dirty="0"/>
              <a:t> шести букв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голосних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букви</a:t>
            </a:r>
            <a:r>
              <a:rPr lang="ru-RU" dirty="0"/>
              <a:t> і.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 та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приголосні</a:t>
            </a:r>
            <a:r>
              <a:rPr lang="ru-RU" dirty="0"/>
              <a:t> звуки. </a:t>
            </a:r>
          </a:p>
          <a:p>
            <a:pPr marL="342900" indent="-342900">
              <a:buAutoNum type="arabicPeriod"/>
            </a:pPr>
            <a:r>
              <a:rPr lang="ru-RU" dirty="0" err="1"/>
              <a:t>Пропонується</a:t>
            </a:r>
            <a:r>
              <a:rPr lang="ru-RU" dirty="0"/>
              <a:t> система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характеристик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6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136934-106A-4A02-83B3-ADA485E7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5" y="876907"/>
            <a:ext cx="8195734" cy="3931920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/>
              <a:t>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характеристик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дидактичний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читання</a:t>
            </a:r>
            <a:r>
              <a:rPr lang="ru-RU" dirty="0"/>
              <a:t>, </a:t>
            </a:r>
            <a:r>
              <a:rPr lang="ru-RU" dirty="0" err="1"/>
              <a:t>пропонуємо</a:t>
            </a:r>
            <a:r>
              <a:rPr lang="ru-RU" dirty="0"/>
              <a:t> в </a:t>
            </a:r>
            <a:r>
              <a:rPr lang="ru-RU" dirty="0" err="1"/>
              <a:t>букварі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таких є «</a:t>
            </a:r>
            <a:r>
              <a:rPr lang="ru-RU" dirty="0" err="1"/>
              <a:t>Читання</a:t>
            </a:r>
            <a:r>
              <a:rPr lang="ru-RU" dirty="0"/>
              <a:t> з B </a:t>
            </a:r>
            <a:r>
              <a:rPr lang="ru-RU" dirty="0" err="1"/>
              <a:t>гірки</a:t>
            </a:r>
            <a:r>
              <a:rPr lang="ru-RU" dirty="0"/>
              <a:t>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EED0CF-47CC-44BD-8C6A-7CD8632D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59" y="0"/>
            <a:ext cx="10058400" cy="1053931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Букварна частина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85C81-AD04-40B1-AC95-50131C03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55" y="2104812"/>
            <a:ext cx="4697784" cy="2648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087600-E944-4872-86F3-8C511126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5" y="4064000"/>
            <a:ext cx="5337294" cy="2341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CC0664-3EF3-42EB-98A7-4D27E7638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7" y="4209624"/>
            <a:ext cx="4771849" cy="264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10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FDF08-AF21-46F1-A86A-C926B289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6" y="1330396"/>
            <a:ext cx="10058400" cy="3931920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/>
              <a:t>3 метою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артикуляційного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першокласників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правильності</a:t>
            </a:r>
            <a:r>
              <a:rPr lang="ru-RU" dirty="0"/>
              <a:t>, </a:t>
            </a:r>
            <a:r>
              <a:rPr lang="ru-RU" dirty="0" err="1"/>
              <a:t>виразності</a:t>
            </a:r>
            <a:r>
              <a:rPr lang="ru-RU" dirty="0"/>
              <a:t> й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в </a:t>
            </a:r>
            <a:r>
              <a:rPr lang="ru-RU" dirty="0" err="1"/>
              <a:t>букварі</a:t>
            </a:r>
            <a:r>
              <a:rPr lang="ru-RU" dirty="0"/>
              <a:t> подано </a:t>
            </a:r>
            <a:r>
              <a:rPr lang="ru-RU" dirty="0" err="1"/>
              <a:t>чистомовки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жартівливий</a:t>
            </a:r>
            <a:r>
              <a:rPr lang="ru-RU" dirty="0"/>
              <a:t> персонаж – хлопчик </a:t>
            </a:r>
            <a:r>
              <a:rPr lang="ru-RU" dirty="0" err="1"/>
              <a:t>Щебетунчик</a:t>
            </a:r>
            <a:r>
              <a:rPr lang="ru-RU" dirty="0"/>
              <a:t>. </a:t>
            </a:r>
            <a:r>
              <a:rPr lang="ru-RU" dirty="0" err="1"/>
              <a:t>Чистомовки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16F647-48D2-4173-A231-7FAC6EED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59" y="0"/>
            <a:ext cx="10058400" cy="1053931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Букварна частина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D912E-5D10-4398-81EC-EAD7B757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7644"/>
            <a:ext cx="5930707" cy="2596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083A1-DACB-4AA1-9BA6-254EACFF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" y="3296356"/>
            <a:ext cx="6063566" cy="25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8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345</TotalTime>
  <Words>659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Савон</vt:lpstr>
      <vt:lpstr>Аналіз Букваря</vt:lpstr>
      <vt:lpstr>Вихідні відомості про підручник</vt:lpstr>
      <vt:lpstr>Художнє і технічне оформлення</vt:lpstr>
      <vt:lpstr>Добукварна частина </vt:lpstr>
      <vt:lpstr>Добукварна частина </vt:lpstr>
      <vt:lpstr>Добукварна частина </vt:lpstr>
      <vt:lpstr>Букварна частина</vt:lpstr>
      <vt:lpstr>Букварна частина</vt:lpstr>
      <vt:lpstr>Букварна частина</vt:lpstr>
      <vt:lpstr>Букварна частина</vt:lpstr>
      <vt:lpstr>Букварна частина</vt:lpstr>
      <vt:lpstr>Висновок про підручник, його загальна науково-методична оцінка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Букваря</dc:title>
  <dc:creator>yana.kravchenko22278@gmail.com</dc:creator>
  <cp:lastModifiedBy>yana.kravchenko22278@gmail.com</cp:lastModifiedBy>
  <cp:revision>10</cp:revision>
  <dcterms:created xsi:type="dcterms:W3CDTF">2023-02-13T07:43:44Z</dcterms:created>
  <dcterms:modified xsi:type="dcterms:W3CDTF">2023-02-13T13:28:49Z</dcterms:modified>
</cp:coreProperties>
</file>