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Nunit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Nunito-regular.fntdata"/><Relationship Id="rId25" Type="http://schemas.openxmlformats.org/officeDocument/2006/relationships/slide" Target="slides/slide20.xml"/><Relationship Id="rId28" Type="http://schemas.openxmlformats.org/officeDocument/2006/relationships/font" Target="fonts/Nunito-italic.fntdata"/><Relationship Id="rId27" Type="http://schemas.openxmlformats.org/officeDocument/2006/relationships/font" Target="fonts/Nunito-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Nunito-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1ab80f61f31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1ab80f61f31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1ab80f61f31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1ab80f61f31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1ab80f61f31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1ab80f61f3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1ab80f61f31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1ab80f61f31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1ab80f61f31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1ab80f61f31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1ab80f61f31_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1ab80f61f31_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1ab80f61f31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1ab80f61f31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1ab80f61f31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1ab80f61f31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1ab80f61f31_1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1ab80f61f31_1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1ab80f61f31_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1ab80f61f31_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80126407fd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80126407fd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1ab80f61f31_1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1ab80f61f31_1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80126407fd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80126407fd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180126407fd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180126407fd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180126407fd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180126407fd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180126407fd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180126407fd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180126407fd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180126407fd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80126407fd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180126407fd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1ab80f61f31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1ab80f61f31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uk"/>
              <a:t>Основні категорії естетики</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Лекція</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2"/>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Піднесене </a:t>
            </a:r>
            <a:endParaRPr/>
          </a:p>
        </p:txBody>
      </p:sp>
      <p:sp>
        <p:nvSpPr>
          <p:cNvPr id="178" name="Google Shape;178;p22"/>
          <p:cNvSpPr txBox="1"/>
          <p:nvPr>
            <p:ph idx="1" type="body"/>
          </p:nvPr>
        </p:nvSpPr>
        <p:spPr>
          <a:xfrm>
            <a:off x="819150" y="1631425"/>
            <a:ext cx="7505700" cy="28074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b="1" lang="uk" sz="1400">
                <a:latin typeface="Times New Roman"/>
                <a:ea typeface="Times New Roman"/>
                <a:cs typeface="Times New Roman"/>
                <a:sym typeface="Times New Roman"/>
              </a:rPr>
              <a:t>Піднесене </a:t>
            </a:r>
            <a:r>
              <a:rPr lang="uk" sz="1400">
                <a:latin typeface="Times New Roman"/>
                <a:ea typeface="Times New Roman"/>
                <a:cs typeface="Times New Roman"/>
                <a:sym typeface="Times New Roman"/>
              </a:rPr>
              <a:t>– категорія естетики, що позначає сукупність природних, соціальних та художніх явищ, які є винятковими за своїми кількісно-якісними характеристиками, завдяки чому виступають як джерело глибокого естетичного переживання.</a:t>
            </a:r>
            <a:endParaRPr sz="1400">
              <a:latin typeface="Times New Roman"/>
              <a:ea typeface="Times New Roman"/>
              <a:cs typeface="Times New Roman"/>
              <a:sym typeface="Times New Roman"/>
            </a:endParaRPr>
          </a:p>
          <a:p>
            <a:pPr indent="0" lvl="0" marL="0" rtl="0" algn="just">
              <a:spcBef>
                <a:spcPts val="1200"/>
              </a:spcBef>
              <a:spcAft>
                <a:spcPts val="1200"/>
              </a:spcAft>
              <a:buNone/>
            </a:pPr>
            <a:r>
              <a:rPr b="1" lang="uk" sz="1400">
                <a:latin typeface="Times New Roman"/>
                <a:ea typeface="Times New Roman"/>
                <a:cs typeface="Times New Roman"/>
                <a:sym typeface="Times New Roman"/>
              </a:rPr>
              <a:t>Піднесене</a:t>
            </a:r>
            <a:r>
              <a:rPr lang="uk" sz="1400">
                <a:latin typeface="Times New Roman"/>
                <a:ea typeface="Times New Roman"/>
                <a:cs typeface="Times New Roman"/>
                <a:sym typeface="Times New Roman"/>
              </a:rPr>
              <a:t> – це перевищення міри, тобто піднесене – це те, що вражає людське уявлення силою або масштабом прояву. </a:t>
            </a:r>
            <a:r>
              <a:rPr b="1" lang="uk" sz="1400">
                <a:latin typeface="Times New Roman"/>
                <a:ea typeface="Times New Roman"/>
                <a:cs typeface="Times New Roman"/>
                <a:sym typeface="Times New Roman"/>
              </a:rPr>
              <a:t>Піднесене</a:t>
            </a:r>
            <a:r>
              <a:rPr lang="uk" sz="1400">
                <a:latin typeface="Times New Roman"/>
                <a:ea typeface="Times New Roman"/>
                <a:cs typeface="Times New Roman"/>
                <a:sym typeface="Times New Roman"/>
              </a:rPr>
              <a:t> – завжди щось незрозуміле, це сфера свободи у перспективі, сфера несвободи у сучасному розумінні. </a:t>
            </a:r>
            <a:r>
              <a:rPr b="1" lang="uk" sz="1400">
                <a:latin typeface="Times New Roman"/>
                <a:ea typeface="Times New Roman"/>
                <a:cs typeface="Times New Roman"/>
                <a:sym typeface="Times New Roman"/>
              </a:rPr>
              <a:t>Піднесене</a:t>
            </a:r>
            <a:r>
              <a:rPr lang="uk" sz="1400">
                <a:latin typeface="Times New Roman"/>
                <a:ea typeface="Times New Roman"/>
                <a:cs typeface="Times New Roman"/>
                <a:sym typeface="Times New Roman"/>
              </a:rPr>
              <a:t> – колосальне, могутнє, що перевищує можливості сучасного людства. Зустрічаючись з цими грізними силами, прагнучи протистояти їм, поступово підкорюючи їх собі, людина тим самим споріднюється з вічністю, набуває істинного, земного безсмертя, що спирається на діяння та творчість. </a:t>
            </a:r>
            <a:endParaRPr sz="1400">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3"/>
          <p:cNvSpPr txBox="1"/>
          <p:nvPr>
            <p:ph idx="1" type="body"/>
          </p:nvPr>
        </p:nvSpPr>
        <p:spPr>
          <a:xfrm>
            <a:off x="819150" y="914425"/>
            <a:ext cx="7505700" cy="3764700"/>
          </a:xfrm>
          <a:prstGeom prst="rect">
            <a:avLst/>
          </a:prstGeom>
        </p:spPr>
        <p:txBody>
          <a:bodyPr anchorCtr="0" anchor="t" bIns="91425" lIns="91425" spcFirstLastPara="1" rIns="91425" wrap="square" tIns="91425">
            <a:normAutofit fontScale="70000" lnSpcReduction="10000"/>
          </a:bodyPr>
          <a:lstStyle/>
          <a:p>
            <a:pPr indent="0" lvl="0" marL="0" rtl="0" algn="just">
              <a:spcBef>
                <a:spcPts val="0"/>
              </a:spcBef>
              <a:spcAft>
                <a:spcPts val="0"/>
              </a:spcAft>
              <a:buNone/>
            </a:pPr>
            <a:r>
              <a:rPr lang="uk" sz="2047">
                <a:latin typeface="Times New Roman"/>
                <a:ea typeface="Times New Roman"/>
                <a:cs typeface="Times New Roman"/>
                <a:sym typeface="Times New Roman"/>
              </a:rPr>
              <a:t>З огляду на ці особливості піднесене пов’язане як із сильними позитивними емоціями (захоплення, захват), так і явищами, здатними викликати почуття трепету, священного жаху тощо. </a:t>
            </a:r>
            <a:endParaRPr sz="2047">
              <a:latin typeface="Times New Roman"/>
              <a:ea typeface="Times New Roman"/>
              <a:cs typeface="Times New Roman"/>
              <a:sym typeface="Times New Roman"/>
            </a:endParaRPr>
          </a:p>
          <a:p>
            <a:pPr indent="0" lvl="0" marL="0" rtl="0" algn="just">
              <a:spcBef>
                <a:spcPts val="1200"/>
              </a:spcBef>
              <a:spcAft>
                <a:spcPts val="0"/>
              </a:spcAft>
              <a:buNone/>
            </a:pPr>
            <a:r>
              <a:rPr b="1" lang="uk" sz="2047">
                <a:latin typeface="Times New Roman"/>
                <a:ea typeface="Times New Roman"/>
                <a:cs typeface="Times New Roman"/>
                <a:sym typeface="Times New Roman"/>
              </a:rPr>
              <a:t>Піднесене </a:t>
            </a:r>
            <a:r>
              <a:rPr lang="uk" sz="2047">
                <a:latin typeface="Times New Roman"/>
                <a:ea typeface="Times New Roman"/>
                <a:cs typeface="Times New Roman"/>
                <a:sym typeface="Times New Roman"/>
              </a:rPr>
              <a:t>має специфічні прояви. У природі простір неба, пасмо гір, могутність водоспадів, природні стихії та явища (буря, північне сяйво тощо) сприймаються як величне.</a:t>
            </a:r>
            <a:endParaRPr sz="2047">
              <a:latin typeface="Times New Roman"/>
              <a:ea typeface="Times New Roman"/>
              <a:cs typeface="Times New Roman"/>
              <a:sym typeface="Times New Roman"/>
            </a:endParaRPr>
          </a:p>
          <a:p>
            <a:pPr indent="0" lvl="0" marL="0" rtl="0" algn="just">
              <a:spcBef>
                <a:spcPts val="1200"/>
              </a:spcBef>
              <a:spcAft>
                <a:spcPts val="0"/>
              </a:spcAft>
              <a:buNone/>
            </a:pPr>
            <a:r>
              <a:rPr lang="uk" sz="2047">
                <a:latin typeface="Times New Roman"/>
                <a:ea typeface="Times New Roman"/>
                <a:cs typeface="Times New Roman"/>
                <a:sym typeface="Times New Roman"/>
              </a:rPr>
              <a:t>В індивідуальному та суспільному житті як піднесене оцінюються вчинки, дії, відносини, які вражають людей величчю душі, силою почуття, гідністю поведінки. Тому піднесене у суспільному бутті тісно сплітається з позитивними цінностями, зокрема моральними. </a:t>
            </a:r>
            <a:endParaRPr sz="2047">
              <a:latin typeface="Times New Roman"/>
              <a:ea typeface="Times New Roman"/>
              <a:cs typeface="Times New Roman"/>
              <a:sym typeface="Times New Roman"/>
            </a:endParaRPr>
          </a:p>
          <a:p>
            <a:pPr indent="0" lvl="0" marL="0" rtl="0" algn="just">
              <a:spcBef>
                <a:spcPts val="1200"/>
              </a:spcBef>
              <a:spcAft>
                <a:spcPts val="0"/>
              </a:spcAft>
              <a:buNone/>
            </a:pPr>
            <a:r>
              <a:rPr lang="uk" sz="2047">
                <a:latin typeface="Times New Roman"/>
                <a:ea typeface="Times New Roman"/>
                <a:cs typeface="Times New Roman"/>
                <a:sym typeface="Times New Roman"/>
              </a:rPr>
              <a:t>Усі ці художньо усвідомлені явища складають сферу піднесеного у мистецтві. </a:t>
            </a:r>
            <a:endParaRPr sz="2047">
              <a:latin typeface="Times New Roman"/>
              <a:ea typeface="Times New Roman"/>
              <a:cs typeface="Times New Roman"/>
              <a:sym typeface="Times New Roman"/>
            </a:endParaRPr>
          </a:p>
          <a:p>
            <a:pPr indent="0" lvl="0" marL="0" rtl="0" algn="just">
              <a:spcBef>
                <a:spcPts val="1200"/>
              </a:spcBef>
              <a:spcAft>
                <a:spcPts val="1200"/>
              </a:spcAft>
              <a:buNone/>
            </a:pPr>
            <a:r>
              <a:rPr lang="uk" sz="2047">
                <a:latin typeface="Times New Roman"/>
                <a:ea typeface="Times New Roman"/>
                <a:cs typeface="Times New Roman"/>
                <a:sym typeface="Times New Roman"/>
              </a:rPr>
              <a:t>Історія мистецтва знає специфічні жанри для створення схожого ефекту: епопея, гімн, ода тощо, а також художні системи, ідеал яких побудований на уявленні про піднесене, наприклад класицизм.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Низьке</a:t>
            </a:r>
            <a:endParaRPr/>
          </a:p>
        </p:txBody>
      </p:sp>
      <p:sp>
        <p:nvSpPr>
          <p:cNvPr id="189" name="Google Shape;189;p24"/>
          <p:cNvSpPr txBox="1"/>
          <p:nvPr>
            <p:ph idx="1" type="body"/>
          </p:nvPr>
        </p:nvSpPr>
        <p:spPr>
          <a:xfrm>
            <a:off x="819150" y="1665400"/>
            <a:ext cx="7505700" cy="2773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b="1" lang="uk" sz="1617">
                <a:latin typeface="Times New Roman"/>
                <a:ea typeface="Times New Roman"/>
                <a:cs typeface="Times New Roman"/>
                <a:sym typeface="Times New Roman"/>
              </a:rPr>
              <a:t>Низьке</a:t>
            </a:r>
            <a:r>
              <a:rPr lang="uk" sz="1617">
                <a:latin typeface="Times New Roman"/>
                <a:ea typeface="Times New Roman"/>
                <a:cs typeface="Times New Roman"/>
                <a:sym typeface="Times New Roman"/>
              </a:rPr>
              <a:t> – категорія естетики, що відтворює гранично негативні явища дійсності й особливості суспільного та індивідуального життя, які викликають у людини співвідносну естетичну реакцію (презирство й зневагу). Як низькі сприймаються явища, які приховують у собі або мають загрозу життю людини, її гідності, що заважають процесу самореалізації особистості. Через це низьке пов’язано з проявами бездуховності, аморальної поведінки. За своїми якостями низьке є протилежним піднесеному, має спільні риси, з одного боку, з потворним, а з іншого – з трагічним та комічним.</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Трагічне</a:t>
            </a:r>
            <a:endParaRPr/>
          </a:p>
        </p:txBody>
      </p:sp>
      <p:sp>
        <p:nvSpPr>
          <p:cNvPr id="195" name="Google Shape;195;p25"/>
          <p:cNvSpPr txBox="1"/>
          <p:nvPr>
            <p:ph idx="1" type="body"/>
          </p:nvPr>
        </p:nvSpPr>
        <p:spPr>
          <a:xfrm>
            <a:off x="819150" y="1631425"/>
            <a:ext cx="7505700" cy="28074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b="1" lang="uk" sz="1400">
                <a:latin typeface="Times New Roman"/>
                <a:ea typeface="Times New Roman"/>
                <a:cs typeface="Times New Roman"/>
                <a:sym typeface="Times New Roman"/>
              </a:rPr>
              <a:t>Трагічне</a:t>
            </a:r>
            <a:r>
              <a:rPr lang="uk" sz="1400">
                <a:latin typeface="Times New Roman"/>
                <a:ea typeface="Times New Roman"/>
                <a:cs typeface="Times New Roman"/>
                <a:sym typeface="Times New Roman"/>
              </a:rPr>
              <a:t> – це категорія естетики, що відбиває діалектику свободи та необхідності, втілюючи найбільш гострі життєві протиріччя (колізії), насамперед між історичною необхідністю та практичною неможливістю її здійснення. Таким чином, </a:t>
            </a:r>
            <a:r>
              <a:rPr b="1" lang="uk" sz="1400">
                <a:latin typeface="Times New Roman"/>
                <a:ea typeface="Times New Roman"/>
                <a:cs typeface="Times New Roman"/>
                <a:sym typeface="Times New Roman"/>
              </a:rPr>
              <a:t>у центрі трагічного</a:t>
            </a:r>
            <a:r>
              <a:rPr lang="uk" sz="1400">
                <a:latin typeface="Times New Roman"/>
                <a:ea typeface="Times New Roman"/>
                <a:cs typeface="Times New Roman"/>
                <a:sym typeface="Times New Roman"/>
              </a:rPr>
              <a:t> – конфлікт між тим, що людина може (необхідність), і тим, чого вона жадає, до чого прагне (свобода).</a:t>
            </a:r>
            <a:endParaRPr sz="1400">
              <a:latin typeface="Times New Roman"/>
              <a:ea typeface="Times New Roman"/>
              <a:cs typeface="Times New Roman"/>
              <a:sym typeface="Times New Roman"/>
            </a:endParaRPr>
          </a:p>
          <a:p>
            <a:pPr indent="0" lvl="0" marL="0" rtl="0" algn="just">
              <a:spcBef>
                <a:spcPts val="1200"/>
              </a:spcBef>
              <a:spcAft>
                <a:spcPts val="1200"/>
              </a:spcAft>
              <a:buNone/>
            </a:pPr>
            <a:r>
              <a:rPr lang="uk" sz="1400">
                <a:latin typeface="Times New Roman"/>
                <a:ea typeface="Times New Roman"/>
                <a:cs typeface="Times New Roman"/>
                <a:sym typeface="Times New Roman"/>
              </a:rPr>
              <a:t>За античних часів трагічний конфлікт розумівся як зіткнення неминучого фатуму та вільного вибору особистості. У мистецтві був створений особливий тип трагічного героя (цар Едіп, Прометей тощо); трагічне збігалося з героїчним: призначене долею є неминучим, але велич особистості виявляється у тому, що вона діє вільно, сприймаючи та почуваючи все, що скоїлося за волею богів, як власне волевиявлення, демонструючи готовність нести особисту відповідальність за своє життя.</a:t>
            </a:r>
            <a:endParaRPr sz="1400">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6"/>
          <p:cNvSpPr txBox="1"/>
          <p:nvPr>
            <p:ph idx="1" type="body"/>
          </p:nvPr>
        </p:nvSpPr>
        <p:spPr>
          <a:xfrm>
            <a:off x="819150" y="702425"/>
            <a:ext cx="7505700" cy="3954000"/>
          </a:xfrm>
          <a:prstGeom prst="rect">
            <a:avLst/>
          </a:prstGeom>
        </p:spPr>
        <p:txBody>
          <a:bodyPr anchorCtr="0" anchor="t" bIns="91425" lIns="91425" spcFirstLastPara="1" rIns="91425" wrap="square" tIns="91425">
            <a:normAutofit lnSpcReduction="20000"/>
          </a:bodyPr>
          <a:lstStyle/>
          <a:p>
            <a:pPr indent="0" lvl="0" marL="0" rtl="0" algn="just">
              <a:spcBef>
                <a:spcPts val="0"/>
              </a:spcBef>
              <a:spcAft>
                <a:spcPts val="0"/>
              </a:spcAft>
              <a:buNone/>
            </a:pPr>
            <a:r>
              <a:rPr b="1" lang="uk">
                <a:latin typeface="Times New Roman"/>
                <a:ea typeface="Times New Roman"/>
                <a:cs typeface="Times New Roman"/>
                <a:sym typeface="Times New Roman"/>
              </a:rPr>
              <a:t>За часів Середньовіччя</a:t>
            </a:r>
            <a:r>
              <a:rPr lang="uk">
                <a:latin typeface="Times New Roman"/>
                <a:ea typeface="Times New Roman"/>
                <a:cs typeface="Times New Roman"/>
                <a:sym typeface="Times New Roman"/>
              </a:rPr>
              <a:t> джерелом трагічного вважали божу волю, за якою людина або вільно йде слідом, або, роблячи власний вибір, протистоїть. Найбільш повно цей конфлікт і тип трагічного героя втілився в образі Христа. У Середньовіччі трагічне означає мученицьке, його логіка така: утішся, бо бувають страждання гірші, а муки більш тяжкі у людей, які менш, ніж ти, заслуговують на це. Така воля Бога. Під спудом трагедії жила обіцянка потойбічної справедливості. Утішання земне (не ти один страждаєш) посилюється утіхою небесною (на тім світі ти не будеш страждати, бо тобі відплатиться по заслузі).</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Починаючи з </a:t>
            </a:r>
            <a:r>
              <a:rPr b="1" lang="uk">
                <a:latin typeface="Times New Roman"/>
                <a:ea typeface="Times New Roman"/>
                <a:cs typeface="Times New Roman"/>
                <a:sym typeface="Times New Roman"/>
              </a:rPr>
              <a:t>Нового часу,</a:t>
            </a:r>
            <a:r>
              <a:rPr lang="uk">
                <a:latin typeface="Times New Roman"/>
                <a:ea typeface="Times New Roman"/>
                <a:cs typeface="Times New Roman"/>
                <a:sym typeface="Times New Roman"/>
              </a:rPr>
              <a:t> трагічний конфлікт набирає сили й значення зіткнення у свідомості людини власних цінностей та цінностей суспільства. Необхідність пізнається як створені суспільством соціальні умови. Народжується новий тип трагічного героя (Гамлет, Дон Кіхот, Фауст) – творець особистого життя, його співавтор разом із життєвими обставинами. Головний пафос трагічного – подолання меж людської несвободи та утвердження вищих ідеалів. Тому трагічне – це утвердження прекрасного.</a:t>
            </a:r>
            <a:endParaRPr>
              <a:latin typeface="Times New Roman"/>
              <a:ea typeface="Times New Roman"/>
              <a:cs typeface="Times New Roman"/>
              <a:sym typeface="Times New Roman"/>
            </a:endParaRPr>
          </a:p>
          <a:p>
            <a:pPr indent="0" lvl="0" marL="0" rtl="0" algn="just">
              <a:spcBef>
                <a:spcPts val="1200"/>
              </a:spcBef>
              <a:spcAft>
                <a:spcPts val="1200"/>
              </a:spcAft>
              <a:buNone/>
            </a:pPr>
            <a:r>
              <a:rPr b="1" lang="uk">
                <a:latin typeface="Times New Roman"/>
                <a:ea typeface="Times New Roman"/>
                <a:cs typeface="Times New Roman"/>
                <a:sym typeface="Times New Roman"/>
              </a:rPr>
              <a:t>Трагічне</a:t>
            </a:r>
            <a:r>
              <a:rPr lang="uk">
                <a:latin typeface="Times New Roman"/>
                <a:ea typeface="Times New Roman"/>
                <a:cs typeface="Times New Roman"/>
                <a:sym typeface="Times New Roman"/>
              </a:rPr>
              <a:t> розкриває загибель або тяжкі страждання особистості, незамінність її втрати; безсмертні суспільні цінні начала, що закладені у неповторній індивідуальності, та її продовження в житті людства; найвищі проблеми буття; суспільний сенс життя людини, активність трагічного характеру стосовно умов; філософськи усвідомлений стан світу; історично не розв’язані протиріччя: трагічне, втілене у мистецтві, плідно діє на людей у плані очищення та піднесення їх почуттів.</a:t>
            </a:r>
            <a:endParaRPr>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Комічне</a:t>
            </a:r>
            <a:endParaRPr/>
          </a:p>
        </p:txBody>
      </p:sp>
      <p:sp>
        <p:nvSpPr>
          <p:cNvPr id="206" name="Google Shape;206;p27"/>
          <p:cNvSpPr txBox="1"/>
          <p:nvPr>
            <p:ph idx="1" type="body"/>
          </p:nvPr>
        </p:nvSpPr>
        <p:spPr>
          <a:xfrm>
            <a:off x="819150" y="1699400"/>
            <a:ext cx="7505700" cy="27393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b="1" lang="uk" sz="1600">
                <a:latin typeface="Times New Roman"/>
                <a:ea typeface="Times New Roman"/>
                <a:cs typeface="Times New Roman"/>
                <a:sym typeface="Times New Roman"/>
              </a:rPr>
              <a:t>Комічне</a:t>
            </a:r>
            <a:r>
              <a:rPr lang="uk" sz="1600">
                <a:latin typeface="Times New Roman"/>
                <a:ea typeface="Times New Roman"/>
                <a:cs typeface="Times New Roman"/>
                <a:sym typeface="Times New Roman"/>
              </a:rPr>
              <a:t> – категорія, що характеризує той аспект естетичного освоєння світу, який супроводжується сміхом без співчуття, страху і пригнічення. У комічній ситуації людина інтуїтивно осягає невідповідність між неповноцінним, недосконалим змістом явища і його формою, яка претендує на повноцінність і значущість, між високою метою і негідними засобами її досягнення Одна з форм перебування людини у свободі. Це спосіб позбутися серйозності, що властива буденній свідомості, схильній зводити дріб’язкові цінності у ранг вищих, надавати їм глобального значення. Ф. Ніцше влучно визначив комічне як «художнє звільнення від огиди, що спричинена безглуздим».</a:t>
            </a:r>
            <a:endParaRPr sz="1600">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Комічне</a:t>
            </a:r>
            <a:endParaRPr/>
          </a:p>
        </p:txBody>
      </p:sp>
      <p:sp>
        <p:nvSpPr>
          <p:cNvPr id="212" name="Google Shape;212;p28"/>
          <p:cNvSpPr txBox="1"/>
          <p:nvPr>
            <p:ph idx="1" type="body"/>
          </p:nvPr>
        </p:nvSpPr>
        <p:spPr>
          <a:xfrm>
            <a:off x="819150" y="1699400"/>
            <a:ext cx="7505700" cy="27393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b="1" lang="uk" sz="1600">
                <a:latin typeface="Times New Roman"/>
                <a:ea typeface="Times New Roman"/>
                <a:cs typeface="Times New Roman"/>
                <a:sym typeface="Times New Roman"/>
              </a:rPr>
              <a:t>Комічне</a:t>
            </a:r>
            <a:r>
              <a:rPr lang="uk" sz="1600">
                <a:latin typeface="Times New Roman"/>
                <a:ea typeface="Times New Roman"/>
                <a:cs typeface="Times New Roman"/>
                <a:sym typeface="Times New Roman"/>
              </a:rPr>
              <a:t> – категорія, що характеризує той аспект естетичного освоєння світу, який супроводжується сміхом без співчуття, страху і пригнічення. У комічній ситуації людина інтуїтивно осягає невідповідність між неповноцінним, недосконалим змістом явища і його формою, яка претендує на повноцінність і значущість, між високою метою і негідними засобами її досягнення Одна з форм перебування людини у свободі. Це спосіб позбутися серйозності, що властива буденній свідомості, схильній зводити дріб’язкові цінності у ранг вищих, надавати їм глобального значення. Ф. Ніцше влучно визначив комічне як «художнє звільнення від огиди, що спричинена безглуздим».</a:t>
            </a:r>
            <a:endParaRPr sz="1600">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Форми комічного</a:t>
            </a:r>
            <a:endParaRPr/>
          </a:p>
        </p:txBody>
      </p:sp>
      <p:sp>
        <p:nvSpPr>
          <p:cNvPr id="218" name="Google Shape;218;p29"/>
          <p:cNvSpPr txBox="1"/>
          <p:nvPr>
            <p:ph idx="1" type="body"/>
          </p:nvPr>
        </p:nvSpPr>
        <p:spPr>
          <a:xfrm>
            <a:off x="819150" y="1699400"/>
            <a:ext cx="7505700" cy="27393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b="1" lang="uk" sz="1500">
                <a:latin typeface="Times New Roman"/>
                <a:ea typeface="Times New Roman"/>
                <a:cs typeface="Times New Roman"/>
                <a:sym typeface="Times New Roman"/>
              </a:rPr>
              <a:t>Гумор</a:t>
            </a:r>
            <a:r>
              <a:rPr lang="uk" sz="1500">
                <a:latin typeface="Times New Roman"/>
                <a:ea typeface="Times New Roman"/>
                <a:cs typeface="Times New Roman"/>
                <a:sym typeface="Times New Roman"/>
              </a:rPr>
              <a:t> – вид комічного, що відображає специфіку естетичного переживання суперечності предмета сприймання: у вигляді поєднання у відношенні серйозного і сміхового начал. Особливістю гумору є утвердження об’єкта небайдужості акцентом на духовній цінності його якостей. Невипадково частим предметом жартів є забудькуватість і неуважність талановитих та геніальних особистостей, зумовлена концентрацією уваги на суттєвому при ігноруванні другорядного та дріб’язкового – несуттєвих подробиць життя. Ситуації, що виникають при цьому, створюють ефект несподіванки, підсилюючи позитивну оцінку явища. Гумористичний сміх доброзичливий, а отже, не відсторонений від предмета, а навпаки, в основі своїй ствердний.</a:t>
            </a:r>
            <a:endParaRPr sz="1500">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0"/>
          <p:cNvSpPr txBox="1"/>
          <p:nvPr>
            <p:ph idx="1" type="body"/>
          </p:nvPr>
        </p:nvSpPr>
        <p:spPr>
          <a:xfrm>
            <a:off x="819150" y="759075"/>
            <a:ext cx="7505700" cy="3931200"/>
          </a:xfrm>
          <a:prstGeom prst="rect">
            <a:avLst/>
          </a:prstGeom>
        </p:spPr>
        <p:txBody>
          <a:bodyPr anchorCtr="0" anchor="t" bIns="91425" lIns="91425" spcFirstLastPara="1" rIns="91425" wrap="square" tIns="91425">
            <a:normAutofit lnSpcReduction="20000"/>
          </a:bodyPr>
          <a:lstStyle/>
          <a:p>
            <a:pPr indent="0" lvl="0" marL="0" rtl="0" algn="just">
              <a:spcBef>
                <a:spcPts val="0"/>
              </a:spcBef>
              <a:spcAft>
                <a:spcPts val="0"/>
              </a:spcAft>
              <a:buNone/>
            </a:pPr>
            <a:r>
              <a:rPr b="1" lang="uk">
                <a:latin typeface="Times New Roman"/>
                <a:ea typeface="Times New Roman"/>
                <a:cs typeface="Times New Roman"/>
                <a:sym typeface="Times New Roman"/>
              </a:rPr>
              <a:t>Іронія </a:t>
            </a:r>
            <a:r>
              <a:rPr lang="uk">
                <a:latin typeface="Times New Roman"/>
                <a:ea typeface="Times New Roman"/>
                <a:cs typeface="Times New Roman"/>
                <a:sym typeface="Times New Roman"/>
              </a:rPr>
              <a:t>– особливий вид комічного і категорія естетичного відношення, що відображає двоїстість смислу: видимого і прихованого. Це обернене відношення, в якому за зовні позитивною формою оцінки криється знущальний і викривально-заперечний зміст. Іронія розглядається також як властивість самого історичного буття та наслідків людських зусиль, що переводяться об’єктивною логікою розвитку явищ у свою протилежність.</a:t>
            </a:r>
            <a:endParaRPr>
              <a:latin typeface="Times New Roman"/>
              <a:ea typeface="Times New Roman"/>
              <a:cs typeface="Times New Roman"/>
              <a:sym typeface="Times New Roman"/>
            </a:endParaRPr>
          </a:p>
          <a:p>
            <a:pPr indent="0" lvl="0" marL="0" rtl="0" algn="just">
              <a:spcBef>
                <a:spcPts val="1200"/>
              </a:spcBef>
              <a:spcAft>
                <a:spcPts val="0"/>
              </a:spcAft>
              <a:buNone/>
            </a:pPr>
            <a:r>
              <a:rPr b="1" lang="uk">
                <a:latin typeface="Times New Roman"/>
                <a:ea typeface="Times New Roman"/>
                <a:cs typeface="Times New Roman"/>
                <a:sym typeface="Times New Roman"/>
              </a:rPr>
              <a:t>Сарказм</a:t>
            </a:r>
            <a:r>
              <a:rPr lang="uk">
                <a:latin typeface="Times New Roman"/>
                <a:ea typeface="Times New Roman"/>
                <a:cs typeface="Times New Roman"/>
                <a:sym typeface="Times New Roman"/>
              </a:rPr>
              <a:t> – їдка і дошкульна іронія, що має на меті викриття явища через знущання над ним, не залишаючи жодних ілюзій щодо його якостей. Вона не лише боляче ранить, а й заперечує право явища на існування. Естетична форма, в якій здійснюється заперечення, посилений контраст між текстом і підтекстом, тим, що мається на увазі щодо сутності явища, і тим, як ця сутність відкривається у способах її вираження.</a:t>
            </a:r>
            <a:endParaRPr>
              <a:latin typeface="Times New Roman"/>
              <a:ea typeface="Times New Roman"/>
              <a:cs typeface="Times New Roman"/>
              <a:sym typeface="Times New Roman"/>
            </a:endParaRPr>
          </a:p>
          <a:p>
            <a:pPr indent="0" lvl="0" marL="0" rtl="0" algn="just">
              <a:spcBef>
                <a:spcPts val="1200"/>
              </a:spcBef>
              <a:spcAft>
                <a:spcPts val="1200"/>
              </a:spcAft>
              <a:buNone/>
            </a:pPr>
            <a:r>
              <a:rPr b="1" lang="uk">
                <a:latin typeface="Times New Roman"/>
                <a:ea typeface="Times New Roman"/>
                <a:cs typeface="Times New Roman"/>
                <a:sym typeface="Times New Roman"/>
              </a:rPr>
              <a:t>Сатира</a:t>
            </a:r>
            <a:r>
              <a:rPr lang="uk">
                <a:latin typeface="Times New Roman"/>
                <a:ea typeface="Times New Roman"/>
                <a:cs typeface="Times New Roman"/>
                <a:sym typeface="Times New Roman"/>
              </a:rPr>
              <a:t> – гостра і знущальна форма емоційно-естетичного прояву, що заперечує саму сутність предмета висміювання, а отже, і його право на існування. Способом естетичного відношення є вияв внутрішньої нікчемності явища через загострення його вад, гіперболізацію (перебільшення), що акцентує риси недосконалості. Ідеал утверджується засобами сатири через викриття «антиідеалу». Сатира індивідуалізує предмет відношення, заглиблюючись у його зміст, щоб відкрити невідповідність образу та ідеї, профанацію ідеї в образі. Тому сатира має національний та історичний зміст, конкретну спрямованість на виявлення потворного, що прагне сховатися під маскою значущого і піднесеного.</a:t>
            </a:r>
            <a:endParaRPr>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31"/>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Естетичний ідеал та естетична потреба</a:t>
            </a:r>
            <a:endParaRPr/>
          </a:p>
        </p:txBody>
      </p:sp>
      <p:sp>
        <p:nvSpPr>
          <p:cNvPr id="229" name="Google Shape;229;p3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uk" sz="1400">
                <a:latin typeface="Times New Roman"/>
                <a:ea typeface="Times New Roman"/>
                <a:cs typeface="Times New Roman"/>
                <a:sym typeface="Times New Roman"/>
              </a:rPr>
              <a:t>Естетичний ідеал </a:t>
            </a:r>
            <a:r>
              <a:rPr lang="uk" sz="1400">
                <a:latin typeface="Times New Roman"/>
                <a:ea typeface="Times New Roman"/>
                <a:cs typeface="Times New Roman"/>
                <a:sym typeface="Times New Roman"/>
              </a:rPr>
              <a:t>– це уявний образ належної і бажаної естетичної цінності. Це наші уявлення про прекрасне Естетичний ідеал – найвищий ступінь естетичної оцінки. Ідеал – це той еталон, яким користується людина, коли вибирає приклад для наслідування, порівнює свої дії, працю з кращими зразками Естетичний ідеал – це глибоке об’єктивне узагальнення естетичної практики людей. Він історично змінюється, вбираючи в себе накопичений досвід суспільства, тісно пов’язаний з уявленнями людей про прекрасне, оскільки сам націлений на прекрасне і несе його в собі.</a:t>
            </a:r>
            <a:endParaRPr sz="1400">
              <a:latin typeface="Times New Roman"/>
              <a:ea typeface="Times New Roman"/>
              <a:cs typeface="Times New Roman"/>
              <a:sym typeface="Times New Roman"/>
            </a:endParaRPr>
          </a:p>
          <a:p>
            <a:pPr indent="0" lvl="0" marL="0" rtl="0" algn="just">
              <a:spcBef>
                <a:spcPts val="1200"/>
              </a:spcBef>
              <a:spcAft>
                <a:spcPts val="1200"/>
              </a:spcAft>
              <a:buNone/>
            </a:pPr>
            <a:r>
              <a:rPr b="1" lang="uk" sz="1400">
                <a:latin typeface="Times New Roman"/>
                <a:ea typeface="Times New Roman"/>
                <a:cs typeface="Times New Roman"/>
                <a:sym typeface="Times New Roman"/>
              </a:rPr>
              <a:t>Естетична потреба</a:t>
            </a:r>
            <a:r>
              <a:rPr lang="uk" sz="1400">
                <a:latin typeface="Times New Roman"/>
                <a:ea typeface="Times New Roman"/>
                <a:cs typeface="Times New Roman"/>
                <a:sym typeface="Times New Roman"/>
              </a:rPr>
              <a:t> – це зацікавленість людини естетичними цінностями, початковий момент освоєння і створення естетичного, це потреба в переживаннях, прагнення прекрасного.</a:t>
            </a:r>
            <a:endParaRPr sz="1400">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Предмет естетики</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uk" sz="1900">
                <a:latin typeface="Times New Roman"/>
                <a:ea typeface="Times New Roman"/>
                <a:cs typeface="Times New Roman"/>
                <a:sym typeface="Times New Roman"/>
              </a:rPr>
              <a:t>Специфічним </a:t>
            </a:r>
            <a:r>
              <a:rPr b="1" lang="uk" sz="1900">
                <a:latin typeface="Times New Roman"/>
                <a:ea typeface="Times New Roman"/>
                <a:cs typeface="Times New Roman"/>
                <a:sym typeface="Times New Roman"/>
              </a:rPr>
              <a:t>предметом естетики</a:t>
            </a:r>
            <a:r>
              <a:rPr lang="uk" sz="1900">
                <a:latin typeface="Times New Roman"/>
                <a:ea typeface="Times New Roman"/>
                <a:cs typeface="Times New Roman"/>
                <a:sym typeface="Times New Roman"/>
              </a:rPr>
              <a:t> як науки виступає весь світ в естетичному різноманітті з урахуванням загальнолюдської значимості. </a:t>
            </a:r>
            <a:endParaRPr sz="1900">
              <a:latin typeface="Times New Roman"/>
              <a:ea typeface="Times New Roman"/>
              <a:cs typeface="Times New Roman"/>
              <a:sym typeface="Times New Roman"/>
            </a:endParaRPr>
          </a:p>
          <a:p>
            <a:pPr indent="0" lvl="0" marL="0" rtl="0" algn="just">
              <a:spcBef>
                <a:spcPts val="1200"/>
              </a:spcBef>
              <a:spcAft>
                <a:spcPts val="1200"/>
              </a:spcAft>
              <a:buNone/>
            </a:pPr>
            <a:r>
              <a:rPr b="1" lang="uk" sz="1900">
                <a:latin typeface="Times New Roman"/>
                <a:ea typeface="Times New Roman"/>
                <a:cs typeface="Times New Roman"/>
                <a:sym typeface="Times New Roman"/>
              </a:rPr>
              <a:t>Естетика</a:t>
            </a:r>
            <a:r>
              <a:rPr lang="uk" sz="1900">
                <a:latin typeface="Times New Roman"/>
                <a:ea typeface="Times New Roman"/>
                <a:cs typeface="Times New Roman"/>
                <a:sym typeface="Times New Roman"/>
              </a:rPr>
              <a:t> є філософською наукою про сутності загальнолюдських цінностей, їх ґенезу, найбільш загальні принципи естетичного освоєння світу в процесі будь-якої діяльності людини, але насамперед у мистецтві.</a:t>
            </a:r>
            <a:endParaRPr sz="1900">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32"/>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Естетичне почуття</a:t>
            </a:r>
            <a:endParaRPr/>
          </a:p>
        </p:txBody>
      </p:sp>
      <p:sp>
        <p:nvSpPr>
          <p:cNvPr id="235" name="Google Shape;235;p32"/>
          <p:cNvSpPr txBox="1"/>
          <p:nvPr>
            <p:ph idx="1" type="body"/>
          </p:nvPr>
        </p:nvSpPr>
        <p:spPr>
          <a:xfrm>
            <a:off x="819150" y="1506800"/>
            <a:ext cx="7505700" cy="31608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b="1" lang="uk" sz="1500">
                <a:latin typeface="Times New Roman"/>
                <a:ea typeface="Times New Roman"/>
                <a:cs typeface="Times New Roman"/>
                <a:sym typeface="Times New Roman"/>
              </a:rPr>
              <a:t>Естетичне почуття</a:t>
            </a:r>
            <a:r>
              <a:rPr lang="uk" sz="1500">
                <a:latin typeface="Times New Roman"/>
                <a:ea typeface="Times New Roman"/>
                <a:cs typeface="Times New Roman"/>
                <a:sym typeface="Times New Roman"/>
              </a:rPr>
              <a:t> – це емоційне переживання людиною свого естетичного ставлення до дійсності, що закріплюється естетичною діяльністю в усіх її видах. Як тільки це переживання втрачається, естетичне ставлення людини до дійсності згасає Естетичне почуття – специфічне почуття, властиве тільки людині. Воно завжди емоційно прикрашене, але не має відверто соціального спрямування, властивого моральним почуттям. Це – почуття насолоди, захоплення від прекрасних і піднесених явищ; це – почуття суму, журби, яке виникає під час сприйняття трагічних явищ; почуття гумору від переживання явищ комічних тощо Естетичне почуття звичайно починається з попередньої емоції, стихійної естетичної реакції, яка виводить свідомість людини за межі повсякденності. Формуючись у процесі життєвої діяльності, почуття характеризують емоційну розвиненість людини, її вміння долучатися до того, що сприймається.</a:t>
            </a:r>
            <a:endParaRPr sz="1500">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idx="1" type="body"/>
          </p:nvPr>
        </p:nvSpPr>
        <p:spPr>
          <a:xfrm>
            <a:off x="872350" y="815700"/>
            <a:ext cx="7792500" cy="3783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uk" sz="1500">
                <a:latin typeface="Times New Roman"/>
                <a:ea typeface="Times New Roman"/>
                <a:cs typeface="Times New Roman"/>
                <a:sym typeface="Times New Roman"/>
              </a:rPr>
              <a:t>Становлення цієї дисципліни пов’язують з ім’ям </a:t>
            </a:r>
            <a:r>
              <a:rPr b="1" lang="uk" sz="1500">
                <a:latin typeface="Times New Roman"/>
                <a:ea typeface="Times New Roman"/>
                <a:cs typeface="Times New Roman"/>
                <a:sym typeface="Times New Roman"/>
              </a:rPr>
              <a:t>Олександра Готліба</a:t>
            </a:r>
            <a:r>
              <a:rPr b="1" lang="uk" sz="1500">
                <a:latin typeface="Times New Roman"/>
                <a:ea typeface="Times New Roman"/>
                <a:cs typeface="Times New Roman"/>
                <a:sym typeface="Times New Roman"/>
              </a:rPr>
              <a:t> Баумгартена</a:t>
            </a:r>
            <a:r>
              <a:rPr lang="uk" sz="1500">
                <a:latin typeface="Times New Roman"/>
                <a:ea typeface="Times New Roman"/>
                <a:cs typeface="Times New Roman"/>
                <a:sym typeface="Times New Roman"/>
              </a:rPr>
              <a:t>, який у середині XVIII ст. застосував </a:t>
            </a:r>
            <a:r>
              <a:rPr b="1" lang="uk" sz="1500">
                <a:latin typeface="Times New Roman"/>
                <a:ea typeface="Times New Roman"/>
                <a:cs typeface="Times New Roman"/>
                <a:sym typeface="Times New Roman"/>
              </a:rPr>
              <a:t>термін «естетика»</a:t>
            </a:r>
            <a:r>
              <a:rPr lang="uk" sz="1500">
                <a:latin typeface="Times New Roman"/>
                <a:ea typeface="Times New Roman"/>
                <a:cs typeface="Times New Roman"/>
                <a:sym typeface="Times New Roman"/>
              </a:rPr>
              <a:t> (від грец. aistheticos – чуттєвий, належний до чуттєвого сприйняття). З іншого боку, історія естетики сягає своїм корінням ще давніх міфологічних текстів. Коли йшлося про принципи чуттєвої виразності творів людських рук і природи, виокремлювалася єдність у будові предметів і явищ, здатних збуджувати емоції і почуття. Саме в такому ключі виникло уявлення про світ виразних форм (створених людиною і природою), які виступають предметом естетичної рефлексії. </a:t>
            </a:r>
            <a:endParaRPr sz="1500">
              <a:latin typeface="Times New Roman"/>
              <a:ea typeface="Times New Roman"/>
              <a:cs typeface="Times New Roman"/>
              <a:sym typeface="Times New Roman"/>
            </a:endParaRPr>
          </a:p>
          <a:p>
            <a:pPr indent="0" lvl="0" marL="0" rtl="0" algn="just">
              <a:spcBef>
                <a:spcPts val="1200"/>
              </a:spcBef>
              <a:spcAft>
                <a:spcPts val="1200"/>
              </a:spcAft>
              <a:buNone/>
            </a:pPr>
            <a:r>
              <a:rPr lang="uk" sz="1500">
                <a:latin typeface="Times New Roman"/>
                <a:ea typeface="Times New Roman"/>
                <a:cs typeface="Times New Roman"/>
                <a:sym typeface="Times New Roman"/>
              </a:rPr>
              <a:t>Властивості творів і відчуття емоційного підйому, що супроводжують їх, описувались через </a:t>
            </a:r>
            <a:r>
              <a:rPr b="1" lang="uk" sz="1500">
                <a:latin typeface="Times New Roman"/>
                <a:ea typeface="Times New Roman"/>
                <a:cs typeface="Times New Roman"/>
                <a:sym typeface="Times New Roman"/>
              </a:rPr>
              <a:t>поняття прекрасного</a:t>
            </a:r>
            <a:r>
              <a:rPr lang="uk" sz="1500">
                <a:latin typeface="Times New Roman"/>
                <a:ea typeface="Times New Roman"/>
                <a:cs typeface="Times New Roman"/>
                <a:sym typeface="Times New Roman"/>
              </a:rPr>
              <a:t>, яке є центральним в естетичній науці. Усі інші естетичні поняття (піднесене, трагічне, комічне, героїчне і т. ін.) набирали своєї суті лише через співвідношення з категорією прекрасного, демонструючи відтінки різних типів чуттєвого сприйняття світу. Таким чином, увесь знаковий прошарок естетики базується на єдиній категорії – «прекрасне».</a:t>
            </a:r>
            <a:endParaRPr sz="1500">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6"/>
          <p:cNvSpPr txBox="1"/>
          <p:nvPr>
            <p:ph idx="1" type="body"/>
          </p:nvPr>
        </p:nvSpPr>
        <p:spPr>
          <a:xfrm>
            <a:off x="819150" y="623100"/>
            <a:ext cx="7505700" cy="38157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uk" sz="1600">
                <a:latin typeface="Times New Roman"/>
                <a:ea typeface="Times New Roman"/>
                <a:cs typeface="Times New Roman"/>
                <a:sym typeface="Times New Roman"/>
              </a:rPr>
              <a:t>Усі відчуття набувають естетичного статусу за умови, якщо позначений ними зміст виявляється відповідно оформленим, починає діяти на, так би мовити, художній «території», коли емоційне переживання проявляє себе через твори мистецтва, надаючи йому особливого естетичного виміру, виразності, структури, розрахованої на визначений ефект. У таких умовах і самі природні явища посилають естетичний імпульс, якщо сприйняття їх спирається на художній принцип, який розпізнає у явищі – смисл, на поверхні – символ.</a:t>
            </a:r>
            <a:endParaRPr sz="1600">
              <a:latin typeface="Times New Roman"/>
              <a:ea typeface="Times New Roman"/>
              <a:cs typeface="Times New Roman"/>
              <a:sym typeface="Times New Roman"/>
            </a:endParaRPr>
          </a:p>
          <a:p>
            <a:pPr indent="0" lvl="0" marL="0" rtl="0" algn="just">
              <a:spcBef>
                <a:spcPts val="1200"/>
              </a:spcBef>
              <a:spcAft>
                <a:spcPts val="0"/>
              </a:spcAft>
              <a:buNone/>
            </a:pPr>
            <a:r>
              <a:rPr lang="uk" sz="1600">
                <a:latin typeface="Times New Roman"/>
                <a:ea typeface="Times New Roman"/>
                <a:cs typeface="Times New Roman"/>
                <a:sym typeface="Times New Roman"/>
              </a:rPr>
              <a:t>«Все природнє є прекрасним, коли має вигляд твору, створеного людиною, а мистецтво є прекрасним, коли схоже на природу», – писав Імануїл Кант. </a:t>
            </a:r>
            <a:endParaRPr sz="1600">
              <a:latin typeface="Times New Roman"/>
              <a:ea typeface="Times New Roman"/>
              <a:cs typeface="Times New Roman"/>
              <a:sym typeface="Times New Roman"/>
            </a:endParaRPr>
          </a:p>
          <a:p>
            <a:pPr indent="0" lvl="0" marL="0" rtl="0" algn="just">
              <a:spcBef>
                <a:spcPts val="1200"/>
              </a:spcBef>
              <a:spcAft>
                <a:spcPts val="1200"/>
              </a:spcAft>
              <a:buNone/>
            </a:pPr>
            <a:r>
              <a:rPr lang="uk" sz="1600">
                <a:latin typeface="Times New Roman"/>
                <a:ea typeface="Times New Roman"/>
                <a:cs typeface="Times New Roman"/>
                <a:sym typeface="Times New Roman"/>
              </a:rPr>
              <a:t>Естетичним началом у людині здебільшого є уява і пам’ять. Це дає можливість людині не ототожнювати естетичне з емоційним переживанням.</a:t>
            </a:r>
            <a:endParaRPr sz="16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Структура естетичного знання</a:t>
            </a:r>
            <a:endParaRPr/>
          </a:p>
        </p:txBody>
      </p:sp>
      <p:sp>
        <p:nvSpPr>
          <p:cNvPr id="151" name="Google Shape;151;p17"/>
          <p:cNvSpPr txBox="1"/>
          <p:nvPr>
            <p:ph idx="1" type="body"/>
          </p:nvPr>
        </p:nvSpPr>
        <p:spPr>
          <a:xfrm>
            <a:off x="819150" y="1642750"/>
            <a:ext cx="7505700" cy="3138300"/>
          </a:xfrm>
          <a:prstGeom prst="rect">
            <a:avLst/>
          </a:prstGeom>
        </p:spPr>
        <p:txBody>
          <a:bodyPr anchorCtr="0" anchor="t" bIns="91425" lIns="91425" spcFirstLastPara="1" rIns="91425" wrap="square" tIns="91425">
            <a:normAutofit lnSpcReduction="20000"/>
          </a:bodyPr>
          <a:lstStyle/>
          <a:p>
            <a:pPr indent="0" lvl="0" marL="0" rtl="0" algn="just">
              <a:spcBef>
                <a:spcPts val="0"/>
              </a:spcBef>
              <a:spcAft>
                <a:spcPts val="0"/>
              </a:spcAft>
              <a:buNone/>
            </a:pPr>
            <a:r>
              <a:rPr lang="uk">
                <a:latin typeface="Times New Roman"/>
                <a:ea typeface="Times New Roman"/>
                <a:cs typeface="Times New Roman"/>
                <a:sym typeface="Times New Roman"/>
              </a:rPr>
              <a:t>Категорія </a:t>
            </a:r>
            <a:r>
              <a:rPr b="1" lang="uk">
                <a:latin typeface="Times New Roman"/>
                <a:ea typeface="Times New Roman"/>
                <a:cs typeface="Times New Roman"/>
                <a:sym typeface="Times New Roman"/>
              </a:rPr>
              <a:t>«естетичне»</a:t>
            </a:r>
            <a:r>
              <a:rPr lang="uk">
                <a:latin typeface="Times New Roman"/>
                <a:ea typeface="Times New Roman"/>
                <a:cs typeface="Times New Roman"/>
                <a:sym typeface="Times New Roman"/>
              </a:rPr>
              <a:t> є найширшим і фундаментальним поняттям в естетиці, що відображає те всезагальне, яке притаманне всім властивостям життя і мистецтва.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За Ю. Борєвим, можна виокремити </a:t>
            </a:r>
            <a:r>
              <a:rPr b="1" lang="uk">
                <a:latin typeface="Times New Roman"/>
                <a:ea typeface="Times New Roman"/>
                <a:cs typeface="Times New Roman"/>
                <a:sym typeface="Times New Roman"/>
              </a:rPr>
              <a:t>5 моделей естетичного</a:t>
            </a:r>
            <a:r>
              <a:rPr lang="uk">
                <a:latin typeface="Times New Roman"/>
                <a:ea typeface="Times New Roman"/>
                <a:cs typeface="Times New Roman"/>
                <a:sym typeface="Times New Roman"/>
              </a:rPr>
              <a:t>: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1) об’єктивно-духовна: естетичне - результат одухотворення світу Богом чи ідеєю;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2) суб’єктивно-духовна: естетичне – вплив духовнозбагаченої особистості на дійсність;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3) </a:t>
            </a:r>
            <a:r>
              <a:rPr lang="uk">
                <a:latin typeface="Times New Roman"/>
                <a:ea typeface="Times New Roman"/>
                <a:cs typeface="Times New Roman"/>
                <a:sym typeface="Times New Roman"/>
              </a:rPr>
              <a:t>суб'єктивно об'єктивна</a:t>
            </a:r>
            <a:r>
              <a:rPr lang="uk">
                <a:latin typeface="Times New Roman"/>
                <a:ea typeface="Times New Roman"/>
                <a:cs typeface="Times New Roman"/>
                <a:sym typeface="Times New Roman"/>
              </a:rPr>
              <a:t>: естетичне – єдність дійсності і людського духу; </a:t>
            </a:r>
            <a:endParaRPr>
              <a:latin typeface="Times New Roman"/>
              <a:ea typeface="Times New Roman"/>
              <a:cs typeface="Times New Roman"/>
              <a:sym typeface="Times New Roman"/>
            </a:endParaRPr>
          </a:p>
          <a:p>
            <a:pPr indent="0" lvl="0" marL="0" rtl="0" algn="just">
              <a:spcBef>
                <a:spcPts val="1200"/>
              </a:spcBef>
              <a:spcAft>
                <a:spcPts val="0"/>
              </a:spcAft>
              <a:buNone/>
            </a:pPr>
            <a:r>
              <a:rPr lang="uk">
                <a:latin typeface="Times New Roman"/>
                <a:ea typeface="Times New Roman"/>
                <a:cs typeface="Times New Roman"/>
                <a:sym typeface="Times New Roman"/>
              </a:rPr>
              <a:t>4) природницька: естетичне-натуральна властивість предметів; </a:t>
            </a:r>
            <a:endParaRPr>
              <a:latin typeface="Times New Roman"/>
              <a:ea typeface="Times New Roman"/>
              <a:cs typeface="Times New Roman"/>
              <a:sym typeface="Times New Roman"/>
            </a:endParaRPr>
          </a:p>
          <a:p>
            <a:pPr indent="0" lvl="0" marL="0" rtl="0" algn="just">
              <a:spcBef>
                <a:spcPts val="1200"/>
              </a:spcBef>
              <a:spcAft>
                <a:spcPts val="1200"/>
              </a:spcAft>
              <a:buNone/>
            </a:pPr>
            <a:r>
              <a:rPr lang="uk">
                <a:latin typeface="Times New Roman"/>
                <a:ea typeface="Times New Roman"/>
                <a:cs typeface="Times New Roman"/>
                <a:sym typeface="Times New Roman"/>
              </a:rPr>
              <a:t>5) суспільна: естетичне – об’єктивна властивість явищ, що обумовлена їх співвіднесенням із життям суспільства. Остання концепція дає можливість пояснити природу естетичного, не впадаючи ні у волюнтаризм, ні в натуралізм.</a:t>
            </a:r>
            <a:endParaRPr>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8"/>
          <p:cNvSpPr txBox="1"/>
          <p:nvPr>
            <p:ph idx="1" type="body"/>
          </p:nvPr>
        </p:nvSpPr>
        <p:spPr>
          <a:xfrm>
            <a:off x="819150" y="804375"/>
            <a:ext cx="7505700" cy="3750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uk" sz="1400">
                <a:latin typeface="Times New Roman"/>
                <a:ea typeface="Times New Roman"/>
                <a:cs typeface="Times New Roman"/>
                <a:sym typeface="Times New Roman"/>
              </a:rPr>
              <a:t>Естетику можна розглядати як цілісну систему наукового знання, що має </a:t>
            </a:r>
            <a:r>
              <a:rPr b="1" lang="uk" sz="1400">
                <a:latin typeface="Times New Roman"/>
                <a:ea typeface="Times New Roman"/>
                <a:cs typeface="Times New Roman"/>
                <a:sym typeface="Times New Roman"/>
              </a:rPr>
              <a:t>три основні розділи</a:t>
            </a:r>
            <a:r>
              <a:rPr lang="uk" sz="1400">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p>
            <a:pPr indent="0" lvl="0" marL="0" rtl="0" algn="just">
              <a:spcBef>
                <a:spcPts val="1200"/>
              </a:spcBef>
              <a:spcAft>
                <a:spcPts val="0"/>
              </a:spcAft>
              <a:buNone/>
            </a:pPr>
            <a:r>
              <a:rPr lang="uk" sz="1400">
                <a:latin typeface="Times New Roman"/>
                <a:ea typeface="Times New Roman"/>
                <a:cs typeface="Times New Roman"/>
                <a:sym typeface="Times New Roman"/>
              </a:rPr>
              <a:t>про природу естетичного об’єкта та види естетичної цінності (продукти виробництва, явища природи, суспільства і мистецтва); </a:t>
            </a:r>
            <a:endParaRPr sz="1400">
              <a:latin typeface="Times New Roman"/>
              <a:ea typeface="Times New Roman"/>
              <a:cs typeface="Times New Roman"/>
              <a:sym typeface="Times New Roman"/>
            </a:endParaRPr>
          </a:p>
          <a:p>
            <a:pPr indent="0" lvl="0" marL="0" rtl="0" algn="just">
              <a:spcBef>
                <a:spcPts val="1200"/>
              </a:spcBef>
              <a:spcAft>
                <a:spcPts val="0"/>
              </a:spcAft>
              <a:buNone/>
            </a:pPr>
            <a:r>
              <a:rPr lang="uk" sz="1400">
                <a:latin typeface="Times New Roman"/>
                <a:ea typeface="Times New Roman"/>
                <a:cs typeface="Times New Roman"/>
                <a:sym typeface="Times New Roman"/>
              </a:rPr>
              <a:t>про природу естетичної свідомості та її форми (естетичне почуття, ідеали, смаки, теорії та ін.); </a:t>
            </a:r>
            <a:endParaRPr sz="1400">
              <a:latin typeface="Times New Roman"/>
              <a:ea typeface="Times New Roman"/>
              <a:cs typeface="Times New Roman"/>
              <a:sym typeface="Times New Roman"/>
            </a:endParaRPr>
          </a:p>
          <a:p>
            <a:pPr indent="0" lvl="0" marL="0" rtl="0" algn="just">
              <a:spcBef>
                <a:spcPts val="1200"/>
              </a:spcBef>
              <a:spcAft>
                <a:spcPts val="0"/>
              </a:spcAft>
              <a:buNone/>
            </a:pPr>
            <a:r>
              <a:rPr lang="uk" sz="1400">
                <a:latin typeface="Times New Roman"/>
                <a:ea typeface="Times New Roman"/>
                <a:cs typeface="Times New Roman"/>
                <a:sym typeface="Times New Roman"/>
              </a:rPr>
              <a:t>про природу естетичної діяльності та її види (художнє конструювання або дизайн, художня творчість, естетичне виховання).</a:t>
            </a:r>
            <a:endParaRPr sz="1400">
              <a:latin typeface="Times New Roman"/>
              <a:ea typeface="Times New Roman"/>
              <a:cs typeface="Times New Roman"/>
              <a:sym typeface="Times New Roman"/>
            </a:endParaRPr>
          </a:p>
          <a:p>
            <a:pPr indent="0" lvl="0" marL="0" rtl="0" algn="just">
              <a:spcBef>
                <a:spcPts val="1200"/>
              </a:spcBef>
              <a:spcAft>
                <a:spcPts val="0"/>
              </a:spcAft>
              <a:buNone/>
            </a:pPr>
            <a:r>
              <a:rPr lang="uk" sz="1400">
                <a:latin typeface="Times New Roman"/>
                <a:ea typeface="Times New Roman"/>
                <a:cs typeface="Times New Roman"/>
                <a:sym typeface="Times New Roman"/>
              </a:rPr>
              <a:t>Естетика як система має і свої власні категорії, естетичні поняття та естетичні закони. </a:t>
            </a:r>
            <a:endParaRPr sz="1400">
              <a:latin typeface="Times New Roman"/>
              <a:ea typeface="Times New Roman"/>
              <a:cs typeface="Times New Roman"/>
              <a:sym typeface="Times New Roman"/>
            </a:endParaRPr>
          </a:p>
          <a:p>
            <a:pPr indent="0" lvl="0" marL="0" rtl="0" algn="just">
              <a:spcBef>
                <a:spcPts val="1200"/>
              </a:spcBef>
              <a:spcAft>
                <a:spcPts val="0"/>
              </a:spcAft>
              <a:buNone/>
            </a:pPr>
            <a:r>
              <a:rPr b="1" lang="uk" sz="1400">
                <a:latin typeface="Times New Roman"/>
                <a:ea typeface="Times New Roman"/>
                <a:cs typeface="Times New Roman"/>
                <a:sym typeface="Times New Roman"/>
              </a:rPr>
              <a:t>Естетичні категорії </a:t>
            </a:r>
            <a:r>
              <a:rPr lang="uk" sz="1400">
                <a:latin typeface="Times New Roman"/>
                <a:ea typeface="Times New Roman"/>
                <a:cs typeface="Times New Roman"/>
                <a:sym typeface="Times New Roman"/>
              </a:rPr>
              <a:t>– це вузлові пункти в історії освоєння людиною дійсності «за законами краси».</a:t>
            </a:r>
            <a:endParaRPr sz="1400">
              <a:latin typeface="Times New Roman"/>
              <a:ea typeface="Times New Roman"/>
              <a:cs typeface="Times New Roman"/>
              <a:sym typeface="Times New Roman"/>
            </a:endParaRPr>
          </a:p>
          <a:p>
            <a:pPr indent="0" lvl="0" marL="0" rtl="0" algn="just">
              <a:spcBef>
                <a:spcPts val="1200"/>
              </a:spcBef>
              <a:spcAft>
                <a:spcPts val="1200"/>
              </a:spcAft>
              <a:buNone/>
            </a:pPr>
            <a:r>
              <a:rPr lang="uk" sz="1400">
                <a:latin typeface="Times New Roman"/>
                <a:ea typeface="Times New Roman"/>
                <a:cs typeface="Times New Roman"/>
                <a:sym typeface="Times New Roman"/>
              </a:rPr>
              <a:t>У них збережені основні типи естетичних відносин «я» людини і навколишнього світу, узагальнені характерні естетичні властивості предметного світу</a:t>
            </a:r>
            <a:endParaRPr sz="140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9"/>
          <p:cNvSpPr txBox="1"/>
          <p:nvPr>
            <p:ph idx="1" type="body"/>
          </p:nvPr>
        </p:nvSpPr>
        <p:spPr>
          <a:xfrm>
            <a:off x="819150" y="838375"/>
            <a:ext cx="7505700" cy="36003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uk" sz="1500">
                <a:latin typeface="Times New Roman"/>
                <a:ea typeface="Times New Roman"/>
                <a:cs typeface="Times New Roman"/>
                <a:sym typeface="Times New Roman"/>
              </a:rPr>
              <a:t>Естетичні категорії поділяють на парні і непарні. </a:t>
            </a:r>
            <a:endParaRPr sz="1500">
              <a:latin typeface="Times New Roman"/>
              <a:ea typeface="Times New Roman"/>
              <a:cs typeface="Times New Roman"/>
              <a:sym typeface="Times New Roman"/>
            </a:endParaRPr>
          </a:p>
          <a:p>
            <a:pPr indent="0" lvl="0" marL="0" rtl="0" algn="just">
              <a:spcBef>
                <a:spcPts val="1200"/>
              </a:spcBef>
              <a:spcAft>
                <a:spcPts val="0"/>
              </a:spcAft>
              <a:buNone/>
            </a:pPr>
            <a:r>
              <a:rPr b="1" lang="uk" sz="1500">
                <a:latin typeface="Times New Roman"/>
                <a:ea typeface="Times New Roman"/>
                <a:cs typeface="Times New Roman"/>
                <a:sym typeface="Times New Roman"/>
              </a:rPr>
              <a:t>Парні категорії:</a:t>
            </a:r>
            <a:r>
              <a:rPr lang="uk" sz="1500">
                <a:latin typeface="Times New Roman"/>
                <a:ea typeface="Times New Roman"/>
                <a:cs typeface="Times New Roman"/>
                <a:sym typeface="Times New Roman"/>
              </a:rPr>
              <a:t> прекрасне та потворне, трагічне та комічне, низьке та піднесене (високе); </a:t>
            </a:r>
            <a:endParaRPr sz="1500">
              <a:latin typeface="Times New Roman"/>
              <a:ea typeface="Times New Roman"/>
              <a:cs typeface="Times New Roman"/>
              <a:sym typeface="Times New Roman"/>
            </a:endParaRPr>
          </a:p>
          <a:p>
            <a:pPr indent="0" lvl="0" marL="0" rtl="0" algn="just">
              <a:spcBef>
                <a:spcPts val="1200"/>
              </a:spcBef>
              <a:spcAft>
                <a:spcPts val="0"/>
              </a:spcAft>
              <a:buNone/>
            </a:pPr>
            <a:r>
              <a:rPr b="1" lang="uk" sz="1500">
                <a:latin typeface="Times New Roman"/>
                <a:ea typeface="Times New Roman"/>
                <a:cs typeface="Times New Roman"/>
                <a:sym typeface="Times New Roman"/>
              </a:rPr>
              <a:t>непарні,</a:t>
            </a:r>
            <a:r>
              <a:rPr lang="uk" sz="1500">
                <a:latin typeface="Times New Roman"/>
                <a:ea typeface="Times New Roman"/>
                <a:cs typeface="Times New Roman"/>
                <a:sym typeface="Times New Roman"/>
              </a:rPr>
              <a:t> наприклад: естетична свідомість, естетична діяльність, естетична культура, художній образ, художній метод. </a:t>
            </a:r>
            <a:endParaRPr sz="1500">
              <a:latin typeface="Times New Roman"/>
              <a:ea typeface="Times New Roman"/>
              <a:cs typeface="Times New Roman"/>
              <a:sym typeface="Times New Roman"/>
            </a:endParaRPr>
          </a:p>
          <a:p>
            <a:pPr indent="0" lvl="0" marL="0" rtl="0" algn="just">
              <a:spcBef>
                <a:spcPts val="1200"/>
              </a:spcBef>
              <a:spcAft>
                <a:spcPts val="0"/>
              </a:spcAft>
              <a:buNone/>
            </a:pPr>
            <a:r>
              <a:rPr lang="uk" sz="1500">
                <a:latin typeface="Times New Roman"/>
                <a:ea typeface="Times New Roman"/>
                <a:cs typeface="Times New Roman"/>
                <a:sym typeface="Times New Roman"/>
              </a:rPr>
              <a:t>До естетики як науки належать і такі поняття, які відображають окремі риси естетичних категорій, характеризують відтінки естетичних властивостей (гармонія, чарівність, брутальність тощо).</a:t>
            </a:r>
            <a:endParaRPr sz="1500">
              <a:latin typeface="Times New Roman"/>
              <a:ea typeface="Times New Roman"/>
              <a:cs typeface="Times New Roman"/>
              <a:sym typeface="Times New Roman"/>
            </a:endParaRPr>
          </a:p>
          <a:p>
            <a:pPr indent="0" lvl="0" marL="0" rtl="0" algn="just">
              <a:spcBef>
                <a:spcPts val="1200"/>
              </a:spcBef>
              <a:spcAft>
                <a:spcPts val="1200"/>
              </a:spcAft>
              <a:buNone/>
            </a:pPr>
            <a:r>
              <a:rPr b="1" lang="uk" sz="1500">
                <a:latin typeface="Times New Roman"/>
                <a:ea typeface="Times New Roman"/>
                <a:cs typeface="Times New Roman"/>
                <a:sym typeface="Times New Roman"/>
              </a:rPr>
              <a:t>Естетична свідомість</a:t>
            </a:r>
            <a:r>
              <a:rPr lang="uk" sz="1500">
                <a:latin typeface="Times New Roman"/>
                <a:ea typeface="Times New Roman"/>
                <a:cs typeface="Times New Roman"/>
                <a:sym typeface="Times New Roman"/>
              </a:rPr>
              <a:t> є основним елементом в естетиці. Це здатність особи жити за законами естетики. Вона має свою структуру, тобто складові елементи: міра, доцільність, смак, ідея, гармонія. </a:t>
            </a:r>
            <a:endParaRPr sz="1500">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0"/>
          <p:cNvSpPr txBox="1"/>
          <p:nvPr>
            <p:ph type="title"/>
          </p:nvPr>
        </p:nvSpPr>
        <p:spPr>
          <a:xfrm>
            <a:off x="819150" y="845600"/>
            <a:ext cx="7505700" cy="5820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uk"/>
              <a:t>Прекрасне та потворне</a:t>
            </a:r>
            <a:endParaRPr/>
          </a:p>
        </p:txBody>
      </p:sp>
      <p:sp>
        <p:nvSpPr>
          <p:cNvPr id="167" name="Google Shape;167;p20"/>
          <p:cNvSpPr txBox="1"/>
          <p:nvPr>
            <p:ph idx="1" type="body"/>
          </p:nvPr>
        </p:nvSpPr>
        <p:spPr>
          <a:xfrm>
            <a:off x="819150" y="1427600"/>
            <a:ext cx="7505700" cy="322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SzPts val="1018"/>
              <a:buNone/>
            </a:pPr>
            <a:r>
              <a:rPr b="1" lang="uk" sz="1302">
                <a:latin typeface="Times New Roman"/>
                <a:ea typeface="Times New Roman"/>
                <a:cs typeface="Times New Roman"/>
                <a:sym typeface="Times New Roman"/>
              </a:rPr>
              <a:t>Уявлення про прекрасне можна відобразити у 5 моделях:</a:t>
            </a:r>
            <a:endParaRPr b="1" sz="1302">
              <a:latin typeface="Times New Roman"/>
              <a:ea typeface="Times New Roman"/>
              <a:cs typeface="Times New Roman"/>
              <a:sym typeface="Times New Roman"/>
            </a:endParaRPr>
          </a:p>
          <a:p>
            <a:pPr indent="-311308" lvl="0" marL="457200" rtl="0" algn="just">
              <a:spcBef>
                <a:spcPts val="1200"/>
              </a:spcBef>
              <a:spcAft>
                <a:spcPts val="0"/>
              </a:spcAft>
              <a:buSzPts val="1303"/>
              <a:buFont typeface="Times New Roman"/>
              <a:buAutoNum type="arabicParenR"/>
            </a:pPr>
            <a:r>
              <a:rPr lang="uk" sz="1302">
                <a:latin typeface="Times New Roman"/>
                <a:ea typeface="Times New Roman"/>
                <a:cs typeface="Times New Roman"/>
                <a:sym typeface="Times New Roman"/>
              </a:rPr>
              <a:t>прекрасне розуміють як печатку, або втілення Бога (абсолютної ідеї) у конкретних речах чи явищах.</a:t>
            </a:r>
            <a:endParaRPr sz="1302">
              <a:latin typeface="Times New Roman"/>
              <a:ea typeface="Times New Roman"/>
              <a:cs typeface="Times New Roman"/>
              <a:sym typeface="Times New Roman"/>
            </a:endParaRPr>
          </a:p>
          <a:p>
            <a:pPr indent="-311308" lvl="0" marL="457200" rtl="0" algn="just">
              <a:spcBef>
                <a:spcPts val="0"/>
              </a:spcBef>
              <a:spcAft>
                <a:spcPts val="0"/>
              </a:spcAft>
              <a:buSzPts val="1303"/>
              <a:buFont typeface="Times New Roman"/>
              <a:buAutoNum type="arabicParenR"/>
            </a:pPr>
            <a:r>
              <a:rPr lang="uk" sz="1302">
                <a:latin typeface="Times New Roman"/>
                <a:ea typeface="Times New Roman"/>
                <a:cs typeface="Times New Roman"/>
                <a:sym typeface="Times New Roman"/>
              </a:rPr>
              <a:t>розуміння людини як початку, джерела прекрасного, що наділяє естетично нейтральну дійсність багатством власного духовного світу. В уявленні прихильників такої позиції людина розглядає явища дійсності в їх естетичному вимірі. </a:t>
            </a:r>
            <a:endParaRPr sz="1302">
              <a:latin typeface="Times New Roman"/>
              <a:ea typeface="Times New Roman"/>
              <a:cs typeface="Times New Roman"/>
              <a:sym typeface="Times New Roman"/>
            </a:endParaRPr>
          </a:p>
          <a:p>
            <a:pPr indent="-311308" lvl="0" marL="457200" rtl="0" algn="just">
              <a:spcBef>
                <a:spcPts val="0"/>
              </a:spcBef>
              <a:spcAft>
                <a:spcPts val="0"/>
              </a:spcAft>
              <a:buSzPts val="1303"/>
              <a:buFont typeface="Times New Roman"/>
              <a:buAutoNum type="arabicParenR"/>
            </a:pPr>
            <a:r>
              <a:rPr lang="uk" sz="1302">
                <a:latin typeface="Times New Roman"/>
                <a:ea typeface="Times New Roman"/>
                <a:cs typeface="Times New Roman"/>
                <a:sym typeface="Times New Roman"/>
              </a:rPr>
              <a:t>у розумінні прекрасного бачать природний прояв якостей явищ дійсності, у їх природних особливостях (вага, розмір тощо). </a:t>
            </a:r>
            <a:endParaRPr sz="1302">
              <a:latin typeface="Times New Roman"/>
              <a:ea typeface="Times New Roman"/>
              <a:cs typeface="Times New Roman"/>
              <a:sym typeface="Times New Roman"/>
            </a:endParaRPr>
          </a:p>
          <a:p>
            <a:pPr indent="-311308" lvl="0" marL="457200" rtl="0" algn="just">
              <a:spcBef>
                <a:spcPts val="0"/>
              </a:spcBef>
              <a:spcAft>
                <a:spcPts val="0"/>
              </a:spcAft>
              <a:buSzPts val="1303"/>
              <a:buFont typeface="Times New Roman"/>
              <a:buAutoNum type="arabicParenR"/>
            </a:pPr>
            <a:r>
              <a:rPr lang="uk" sz="1302">
                <a:latin typeface="Times New Roman"/>
                <a:ea typeface="Times New Roman"/>
                <a:cs typeface="Times New Roman"/>
                <a:sym typeface="Times New Roman"/>
              </a:rPr>
              <a:t>прекрасне визначають у співвідношенні особливостей життя з людиною як мірою краси. </a:t>
            </a:r>
            <a:endParaRPr sz="1302">
              <a:latin typeface="Times New Roman"/>
              <a:ea typeface="Times New Roman"/>
              <a:cs typeface="Times New Roman"/>
              <a:sym typeface="Times New Roman"/>
            </a:endParaRPr>
          </a:p>
          <a:p>
            <a:pPr indent="-304958" lvl="0" marL="457200" rtl="0" algn="just">
              <a:spcBef>
                <a:spcPts val="0"/>
              </a:spcBef>
              <a:spcAft>
                <a:spcPts val="0"/>
              </a:spcAft>
              <a:buSzPts val="1203"/>
              <a:buFont typeface="Times New Roman"/>
              <a:buAutoNum type="arabicParenR"/>
            </a:pPr>
            <a:r>
              <a:rPr lang="uk" sz="1302">
                <a:latin typeface="Times New Roman"/>
                <a:ea typeface="Times New Roman"/>
                <a:cs typeface="Times New Roman"/>
                <a:sym typeface="Times New Roman"/>
              </a:rPr>
              <a:t>прекрасне справді відтворюється у процесі зустрічі об’єктивних якостей із суб’єктивним сприйняттям людини. Але не будь-які об’єктивно існуючі якості дійсності ведуть до оцінки їх людиною як прекрасних, а лише ті, які збігаються з уявленням про досконалу річ, явище, взаємодію, ставлення тощо.</a:t>
            </a:r>
            <a:r>
              <a:rPr lang="uk" sz="1202">
                <a:latin typeface="Times New Roman"/>
                <a:ea typeface="Times New Roman"/>
                <a:cs typeface="Times New Roman"/>
                <a:sym typeface="Times New Roman"/>
              </a:rPr>
              <a:t> </a:t>
            </a:r>
            <a:endParaRPr sz="1202">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1"/>
          <p:cNvSpPr txBox="1"/>
          <p:nvPr>
            <p:ph idx="1" type="body"/>
          </p:nvPr>
        </p:nvSpPr>
        <p:spPr>
          <a:xfrm>
            <a:off x="819150" y="747725"/>
            <a:ext cx="7505700" cy="39087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uk" sz="1400">
                <a:latin typeface="Times New Roman"/>
                <a:ea typeface="Times New Roman"/>
                <a:cs typeface="Times New Roman"/>
                <a:sym typeface="Times New Roman"/>
              </a:rPr>
              <a:t>П</a:t>
            </a:r>
            <a:r>
              <a:rPr b="1" lang="uk" sz="1400">
                <a:latin typeface="Times New Roman"/>
                <a:ea typeface="Times New Roman"/>
                <a:cs typeface="Times New Roman"/>
                <a:sym typeface="Times New Roman"/>
              </a:rPr>
              <a:t>рекрасне</a:t>
            </a:r>
            <a:r>
              <a:rPr lang="uk" sz="1400">
                <a:latin typeface="Times New Roman"/>
                <a:ea typeface="Times New Roman"/>
                <a:cs typeface="Times New Roman"/>
                <a:sym typeface="Times New Roman"/>
              </a:rPr>
              <a:t> – це найвища естетична цінність, яка збігається з уявленнями людини про досконалість або про те, що сприяє вдосконаленню життя. Прекрасне як категорія естетики має декілька особливостей: дійсність має об’єктивну основу, підвалини прекрасного, що відбиваються у так званих законах краси: законах симетрії, міри, гармонії, ритму тощо.</a:t>
            </a:r>
            <a:endParaRPr sz="1400">
              <a:latin typeface="Times New Roman"/>
              <a:ea typeface="Times New Roman"/>
              <a:cs typeface="Times New Roman"/>
              <a:sym typeface="Times New Roman"/>
            </a:endParaRPr>
          </a:p>
          <a:p>
            <a:pPr indent="0" lvl="0" marL="0" rtl="0" algn="just">
              <a:spcBef>
                <a:spcPts val="1200"/>
              </a:spcBef>
              <a:spcAft>
                <a:spcPts val="0"/>
              </a:spcAft>
              <a:buNone/>
            </a:pPr>
            <a:r>
              <a:rPr b="1" lang="uk" sz="1400">
                <a:latin typeface="Times New Roman"/>
                <a:ea typeface="Times New Roman"/>
                <a:cs typeface="Times New Roman"/>
                <a:sym typeface="Times New Roman"/>
              </a:rPr>
              <a:t>Потворне </a:t>
            </a:r>
            <a:r>
              <a:rPr lang="uk" sz="1400">
                <a:latin typeface="Times New Roman"/>
                <a:ea typeface="Times New Roman"/>
                <a:cs typeface="Times New Roman"/>
                <a:sym typeface="Times New Roman"/>
              </a:rPr>
              <a:t>– антипод, протилежність прекрасного. Ця категорія пов’язана з оцінкою тих явищ, які викликають людське обурення, незадоволення внаслідок дисгармонії, диспропорційності, неупорядкованості, та відображає неможливість або відсутність досконалості. Однак потворне має з прекрасним діалектичний зв’язок, який виявляється у деяких аспектах. </a:t>
            </a:r>
            <a:endParaRPr sz="1400">
              <a:latin typeface="Times New Roman"/>
              <a:ea typeface="Times New Roman"/>
              <a:cs typeface="Times New Roman"/>
              <a:sym typeface="Times New Roman"/>
            </a:endParaRPr>
          </a:p>
          <a:p>
            <a:pPr indent="0" lvl="0" marL="0" rtl="0" algn="just">
              <a:spcBef>
                <a:spcPts val="1200"/>
              </a:spcBef>
              <a:spcAft>
                <a:spcPts val="0"/>
              </a:spcAft>
              <a:buNone/>
            </a:pPr>
            <a:r>
              <a:rPr lang="uk" sz="1400">
                <a:latin typeface="Times New Roman"/>
                <a:ea typeface="Times New Roman"/>
                <a:cs typeface="Times New Roman"/>
                <a:sym typeface="Times New Roman"/>
              </a:rPr>
              <a:t>Потворне у негативній формі дає уявлення про позитивний естетичний ідеал і відбиває приховану вимогу або бажання відродження його ідеалу; прекрасне та потворне можна розглядати як періоди розвитку одного і того ж явища, процесу. </a:t>
            </a:r>
            <a:endParaRPr sz="1400">
              <a:latin typeface="Times New Roman"/>
              <a:ea typeface="Times New Roman"/>
              <a:cs typeface="Times New Roman"/>
              <a:sym typeface="Times New Roman"/>
            </a:endParaRPr>
          </a:p>
          <a:p>
            <a:pPr indent="0" lvl="0" marL="0" rtl="0" algn="just">
              <a:spcBef>
                <a:spcPts val="1200"/>
              </a:spcBef>
              <a:spcAft>
                <a:spcPts val="1200"/>
              </a:spcAft>
              <a:buNone/>
            </a:pPr>
            <a:r>
              <a:rPr b="1" lang="uk" sz="1400">
                <a:latin typeface="Times New Roman"/>
                <a:ea typeface="Times New Roman"/>
                <a:cs typeface="Times New Roman"/>
                <a:sym typeface="Times New Roman"/>
              </a:rPr>
              <a:t>Прекрасне – найвища позитивна естетична цінність, а потворне – негативна естетична цінність.</a:t>
            </a:r>
            <a:endParaRPr b="1" sz="1400">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