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8" r:id="rId4"/>
    <p:sldMasterId id="2147483711" r:id="rId5"/>
    <p:sldMasterId id="2147483737" r:id="rId6"/>
    <p:sldMasterId id="2147483750" r:id="rId7"/>
    <p:sldMasterId id="2147483763" r:id="rId8"/>
    <p:sldMasterId id="2147483776" r:id="rId9"/>
    <p:sldMasterId id="2147483789" r:id="rId10"/>
    <p:sldMasterId id="2147483802" r:id="rId11"/>
    <p:sldMasterId id="2147484066" r:id="rId12"/>
    <p:sldMasterId id="2147484340" r:id="rId13"/>
    <p:sldMasterId id="2147484352" r:id="rId14"/>
  </p:sldMasterIdLst>
  <p:notesMasterIdLst>
    <p:notesMasterId r:id="rId67"/>
  </p:notesMasterIdLst>
  <p:sldIdLst>
    <p:sldId id="259" r:id="rId15"/>
    <p:sldId id="258" r:id="rId16"/>
    <p:sldId id="281" r:id="rId17"/>
    <p:sldId id="261" r:id="rId18"/>
    <p:sldId id="283" r:id="rId19"/>
    <p:sldId id="284" r:id="rId20"/>
    <p:sldId id="290" r:id="rId21"/>
    <p:sldId id="285" r:id="rId22"/>
    <p:sldId id="286" r:id="rId23"/>
    <p:sldId id="291" r:id="rId24"/>
    <p:sldId id="292" r:id="rId25"/>
    <p:sldId id="293" r:id="rId26"/>
    <p:sldId id="294" r:id="rId27"/>
    <p:sldId id="288" r:id="rId28"/>
    <p:sldId id="289" r:id="rId29"/>
    <p:sldId id="296" r:id="rId30"/>
    <p:sldId id="297" r:id="rId31"/>
    <p:sldId id="298" r:id="rId32"/>
    <p:sldId id="299" r:id="rId33"/>
    <p:sldId id="300" r:id="rId34"/>
    <p:sldId id="304" r:id="rId35"/>
    <p:sldId id="301" r:id="rId36"/>
    <p:sldId id="302" r:id="rId37"/>
    <p:sldId id="305" r:id="rId38"/>
    <p:sldId id="306" r:id="rId39"/>
    <p:sldId id="307" r:id="rId40"/>
    <p:sldId id="295" r:id="rId41"/>
    <p:sldId id="264" r:id="rId42"/>
    <p:sldId id="309" r:id="rId43"/>
    <p:sldId id="310" r:id="rId44"/>
    <p:sldId id="311" r:id="rId45"/>
    <p:sldId id="332" r:id="rId46"/>
    <p:sldId id="312" r:id="rId47"/>
    <p:sldId id="313" r:id="rId48"/>
    <p:sldId id="317" r:id="rId49"/>
    <p:sldId id="318" r:id="rId50"/>
    <p:sldId id="319" r:id="rId51"/>
    <p:sldId id="320" r:id="rId52"/>
    <p:sldId id="321" r:id="rId53"/>
    <p:sldId id="314" r:id="rId54"/>
    <p:sldId id="315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16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3BE7406-3D6F-4998-A03D-3DB6C07E6FD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F30F64-786C-424D-97EF-63B4B1AE0C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152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5717-AA8A-4B2F-91B0-F264EA57C57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5AE1B-DAF3-4CFA-8F3B-BD72D444D3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32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B999-B2AD-4402-B95E-AAF8A7FE8A3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345B2-D95D-4C82-AC01-4680A06134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1742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310395D-75FC-4ADB-931B-51F3003A60A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9D6F1-2C03-45BD-B506-C9DDC73D1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555693"/>
      </p:ext>
    </p:extLst>
  </p:cSld>
  <p:clrMapOvr>
    <a:masterClrMapping/>
  </p:clrMapOvr>
  <p:transition spd="med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D4B540B-EB85-467B-80A9-DF3D70D086D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EBA62-08B8-4521-92C3-8F5DED683F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934174"/>
      </p:ext>
    </p:extLst>
  </p:cSld>
  <p:clrMapOvr>
    <a:masterClrMapping/>
  </p:clrMapOvr>
  <p:transition spd="med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A54604-4BA9-43FB-9A2F-D52CA1F1946B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539A9-7ED1-4373-9698-4B3CC1B8E5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404492"/>
      </p:ext>
    </p:extLst>
  </p:cSld>
  <p:clrMapOvr>
    <a:masterClrMapping/>
  </p:clrMapOvr>
  <p:transition spd="med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C3BA0E5-67D9-429F-9337-F4795073A547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C4E79-E47F-47D4-AEF5-FA2BFE13E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511853"/>
      </p:ext>
    </p:extLst>
  </p:cSld>
  <p:clrMapOvr>
    <a:masterClrMapping/>
  </p:clrMapOvr>
  <p:transition spd="med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EBAAF1-10F0-466E-8F6A-3C185374091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34FCA-5C24-4DA9-86A0-005B4656B8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599543"/>
      </p:ext>
    </p:extLst>
  </p:cSld>
  <p:clrMapOvr>
    <a:masterClrMapping/>
  </p:clrMapOvr>
  <p:transition spd="med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D12147F-118A-4624-A84C-0AE63E2F94A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BA158-B5AE-49DA-84F5-48F1C799F4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820978"/>
      </p:ext>
    </p:extLst>
  </p:cSld>
  <p:clrMapOvr>
    <a:masterClrMapping/>
  </p:clrMapOvr>
  <p:transition spd="med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8B2285-56D5-4CB0-B3A1-8BC57219ED0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E2B33-30F6-4124-9D10-0E70544FBB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987695"/>
      </p:ext>
    </p:extLst>
  </p:cSld>
  <p:clrMapOvr>
    <a:masterClrMapping/>
  </p:clrMapOvr>
  <p:transition spd="med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0386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0491E0F-B0D1-42C6-8C3C-30732914021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95710-312A-41F5-B705-F5B1601352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206713"/>
      </p:ext>
    </p:extLst>
  </p:cSld>
  <p:clrMapOvr>
    <a:masterClrMapping/>
  </p:clrMapOvr>
  <p:transition spd="med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362200"/>
            <a:ext cx="9144000" cy="609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29718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CFB7632E-DC05-4B93-9021-25D948CB762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11F86C0D-565A-4CF3-9EDC-F4379D12B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441189"/>
      </p:ext>
    </p:extLst>
  </p:cSld>
  <p:clrMapOvr>
    <a:masterClrMapping/>
  </p:clrMapOvr>
  <p:transition spd="med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C3CE65-009B-4164-ACAC-EE6633E80C2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3DF28-62D7-459F-9CA9-03C6AF5C0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95357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FE02-4A04-4650-A243-33124E4B46C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7ED2B-D930-4B42-B106-AEB91F556A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323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49B62A-4244-453A-81D4-BA6E4A91F25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59BC2-B3AD-4AF8-A07B-D45787562B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764171"/>
      </p:ext>
    </p:extLst>
  </p:cSld>
  <p:clrMapOvr>
    <a:masterClrMapping/>
  </p:clrMapOvr>
  <p:transition spd="med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3A4D8E-4EDF-4B8D-BD17-2395F525067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7BC78-AB5E-4B7D-A509-F33C1296C7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475358"/>
      </p:ext>
    </p:extLst>
  </p:cSld>
  <p:clrMapOvr>
    <a:masterClrMapping/>
  </p:clrMapOvr>
  <p:transition spd="med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2338308-B922-4872-83AA-2A7C670415F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E2B7F-CCEC-4DAB-9AD1-721B0740ED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450108"/>
      </p:ext>
    </p:extLst>
  </p:cSld>
  <p:clrMapOvr>
    <a:masterClrMapping/>
  </p:clrMapOvr>
  <p:transition spd="med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FA8D69-D138-4CDE-A0D0-BF53FAA1943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4B75E-D0FC-4FFE-8D26-FF66D894A0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374064"/>
      </p:ext>
    </p:extLst>
  </p:cSld>
  <p:clrMapOvr>
    <a:masterClrMapping/>
  </p:clrMapOvr>
  <p:transition spd="med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799F38-1EC7-4333-A78A-D0523AD8C8E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3FBF4-652F-4B04-89BB-9989B04F62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793111"/>
      </p:ext>
    </p:extLst>
  </p:cSld>
  <p:clrMapOvr>
    <a:masterClrMapping/>
  </p:clrMapOvr>
  <p:transition spd="med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7E9C051-1AD3-4EEC-A42A-5A93D5E011B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8E98C-F6DD-433B-85A2-77D41F0DD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075711"/>
      </p:ext>
    </p:extLst>
  </p:cSld>
  <p:clrMapOvr>
    <a:masterClrMapping/>
  </p:clrMapOvr>
  <p:transition spd="med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63BFB0C-2D6C-4FD6-A7C6-0519CB9387A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0A890-134F-4312-A0D6-ECE8C4BDA5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740965"/>
      </p:ext>
    </p:extLst>
  </p:cSld>
  <p:clrMapOvr>
    <a:masterClrMapping/>
  </p:clrMapOvr>
  <p:transition spd="med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B04CC7-B453-4565-907F-14BEA6D968A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DF36-55D7-48FB-8120-1331A5F46A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331242"/>
      </p:ext>
    </p:extLst>
  </p:cSld>
  <p:clrMapOvr>
    <a:masterClrMapping/>
  </p:clrMapOvr>
  <p:transition spd="med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11CA3E-DD0F-417C-94B7-B3796F4C6793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A5D01-3AE5-4E52-8E0D-1C45DD8AA7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286728"/>
      </p:ext>
    </p:extLst>
  </p:cSld>
  <p:clrMapOvr>
    <a:masterClrMapping/>
  </p:clrMapOvr>
  <p:transition spd="med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0386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30C005C-9A0B-4F91-8567-233C8052D53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34C4F-BED9-499C-8ACF-3CBF9AB4F8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326251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35C222CF-FFB2-4254-ABEA-B35ABFFAFD6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768C16D7-663B-4E60-B06E-1AF51F9128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3871635"/>
      </p:ext>
    </p:extLst>
  </p:cSld>
  <p:clrMapOvr>
    <a:masterClrMapping/>
  </p:clrMapOvr>
  <p:transition spd="med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362200"/>
            <a:ext cx="9144000" cy="609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29718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B20AB4B9-F406-4757-B479-DF0B153CAFA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A690B2C5-77C6-4ECA-823C-040808C77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584025"/>
      </p:ext>
    </p:extLst>
  </p:cSld>
  <p:clrMapOvr>
    <a:masterClrMapping/>
  </p:clrMapOvr>
  <p:transition spd="med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BAE2E4-BB17-43EF-A242-7FEECFBF62B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7723-EC50-46B1-B9A2-9EC2D87E73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944414"/>
      </p:ext>
    </p:extLst>
  </p:cSld>
  <p:clrMapOvr>
    <a:masterClrMapping/>
  </p:clrMapOvr>
  <p:transition spd="med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9902FA-C810-4CB2-8684-661B0DB68F9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07D49-8CC2-433F-86E1-22E454FA6A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602101"/>
      </p:ext>
    </p:extLst>
  </p:cSld>
  <p:clrMapOvr>
    <a:masterClrMapping/>
  </p:clrMapOvr>
  <p:transition spd="med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50B9A9-E732-4D6B-BDDC-073210F5A21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734DF-1B36-4921-88DA-FDC0B49C28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3234730"/>
      </p:ext>
    </p:extLst>
  </p:cSld>
  <p:clrMapOvr>
    <a:masterClrMapping/>
  </p:clrMapOvr>
  <p:transition spd="med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01D9E4-1B38-4E56-AAB3-284EAA44E4F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0346E-B368-462D-9922-3FC0D8DFC8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9269724"/>
      </p:ext>
    </p:extLst>
  </p:cSld>
  <p:clrMapOvr>
    <a:masterClrMapping/>
  </p:clrMapOvr>
  <p:transition spd="med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39BABC8-EE82-4709-A64C-7C25BEE3E94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CB3B3-624D-4881-BAE2-22C1BE6E6C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475880"/>
      </p:ext>
    </p:extLst>
  </p:cSld>
  <p:clrMapOvr>
    <a:masterClrMapping/>
  </p:clrMapOvr>
  <p:transition spd="med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5C0D840-6993-4D77-BC08-AAE0C3B105A3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679B0-3DFD-4529-BDE1-1CB0B340EA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989874"/>
      </p:ext>
    </p:extLst>
  </p:cSld>
  <p:clrMapOvr>
    <a:masterClrMapping/>
  </p:clrMapOvr>
  <p:transition spd="med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56B4743-74A7-42E1-8A79-6158245C739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C4DC0-9089-4F47-8FA1-1CEB48E1C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710602"/>
      </p:ext>
    </p:extLst>
  </p:cSld>
  <p:clrMapOvr>
    <a:masterClrMapping/>
  </p:clrMapOvr>
  <p:transition spd="med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D3D5AE3-B3C2-4F5A-8C0E-05A27DA3223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09492-589E-4739-B609-0296DF6FFE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6550229"/>
      </p:ext>
    </p:extLst>
  </p:cSld>
  <p:clrMapOvr>
    <a:masterClrMapping/>
  </p:clrMapOvr>
  <p:transition spd="med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4BC9F7C-72FB-47A3-A958-257A305B314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F5D07-3DFB-4B02-A5AD-237F42E9A4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056827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C269CD-D03E-46D3-A645-E6A4E542B4F7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0532E-BD7E-447E-A464-AADCFC26C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2146646"/>
      </p:ext>
    </p:extLst>
  </p:cSld>
  <p:clrMapOvr>
    <a:masterClrMapping/>
  </p:clrMapOvr>
  <p:transition spd="med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9275FA-F3F4-4F8F-B0A8-A7B7900BA39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D6829-4702-47EE-8074-1CCAB4CF43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527451"/>
      </p:ext>
    </p:extLst>
  </p:cSld>
  <p:clrMapOvr>
    <a:masterClrMapping/>
  </p:clrMapOvr>
  <p:transition spd="med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0386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1A586F0-2BF9-429A-AC7B-099D7F37846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4289-A628-44CD-9388-945107ABC1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62674"/>
      </p:ext>
    </p:extLst>
  </p:cSld>
  <p:clrMapOvr>
    <a:masterClrMapping/>
  </p:clrMapOvr>
  <p:transition spd="med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A053F-6449-46D2-8357-514EB65EA87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7AB1B-6B3C-44EF-9033-C4FE9814D9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8127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033B-75CF-42A2-AD29-14E705355FB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2C58A-0A93-433F-B86A-B7419EEDA6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1277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0B9D-D2AF-4983-B955-5BD96032414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C991-1895-4377-9208-1BE0691A29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3104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C6CA-1FAA-4766-8128-CF06DAC4294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3AE38-2C6A-4EF6-9A8F-78E2ACF8FE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0835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3D37-9499-4D6C-BE5A-FAEDF9B32FA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06D34-DAF4-4BA9-B32B-C5E2980E90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6482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08D0-CEA2-4A2A-A446-E5FD3E1DFCD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EC2FD-43F5-432F-B26E-E84FFA9626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0812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3703-439E-4DB3-88E6-8290840405F1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70938-C73F-4D6B-AC47-F97BD05E9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6560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CAF6-B9BE-440E-993C-63BEB51250D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C694B-1322-414C-AF22-E342115A52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037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8A980CD-F66C-4C5B-807E-2C20E4F6CCA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7E32-19FA-4BC6-834B-B66B0F15BC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080471"/>
      </p:ext>
    </p:extLst>
  </p:cSld>
  <p:clrMapOvr>
    <a:masterClrMapping/>
  </p:clrMapOvr>
  <p:transition spd="med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54DA-3DE9-455D-84A3-A7292D8EB15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31760-26A8-41BC-B896-08A4019969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4815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6F03-9CF9-41A2-8F1B-1220E28BC5A7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60B1-8D7C-44EC-BC40-02F3C8BE7C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9730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019D-02EB-418E-878C-379CD9863D9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EB97-406B-4A10-BC0C-777263DB03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6208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DBCE-46FB-4490-9E56-E150F7C13203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FDBF2-E7E3-495E-AF3C-D37F64F8EA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3496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9BFE-EA3C-449F-90B7-E4724365A0B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1E2A6-485D-4ADA-9D12-3775269DB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9538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6DF3-E98A-4F6E-86F8-4E34D3A3A03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51791-59A4-4B5F-A9D8-B008774D8A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2339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6B35-F014-42B9-927F-2CA5BC9D2FA1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453D4-ADCA-4482-BD84-C9BBAD49E8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0348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1AEB-72B7-42B9-8F93-2EE04F42DA5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333EE-B774-4917-B4CA-E75BB2FC6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536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4A53D-495D-4CF1-B148-36C8DC318DA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27737-4D59-4B62-8AAF-259AF60E73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4940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4A94-400E-423A-9DEA-600AEC9ADE8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43D24-23A0-4214-A7F9-10EBF2B360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75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4EEB57B-A249-44B6-928D-E3C2B43F3CC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D138E-501F-411B-906F-12D4DAEB81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688693"/>
      </p:ext>
    </p:extLst>
  </p:cSld>
  <p:clrMapOvr>
    <a:masterClrMapping/>
  </p:clrMapOvr>
  <p:transition spd="med"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28CB-5BC2-4134-96B2-98F37227F4E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8181-0BE8-461A-A457-C3201D2DDE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0238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072D-D55A-43FD-A139-4A7FA87F698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F984D-9046-414C-AD28-11AD817F87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6600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6BD2-6681-47C7-9ED4-E2F57C3CF1F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DA9FC-477D-411B-BF15-BA0BE465A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81317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3863-9D8F-4395-9976-D04A5CC037D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D82B3-D5F6-4041-B9FF-FD177E063A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4285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1ADBDB-0ADC-4807-9DA0-B53E5A661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908546"/>
      </p:ext>
    </p:extLst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D2ABE-C66B-4FFE-A411-50BEB142E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9567194"/>
      </p:ext>
    </p:extLst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E1585-FB02-48F1-B7C9-A03D93A91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79524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C3342-A3DE-4B78-B56F-1C43D3C68E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855046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5AF34-2E1B-423F-B91A-62FF3BAD04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527198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335C-AE89-4D11-B7F6-63580DD23B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97847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19184A-1E05-48A0-B9BE-96B4769954D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CAAB1-3A5E-41E0-9A9C-2E0AEA6AC8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984774"/>
      </p:ext>
    </p:extLst>
  </p:cSld>
  <p:clrMapOvr>
    <a:masterClrMapping/>
  </p:clrMapOvr>
  <p:transition spd="med">
    <p:fade thruBlk="1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DEDA8-EB97-4167-8B95-A0B4B2E182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498356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6ED2-FA25-4BCA-905C-EF34AE88C2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655529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40116-DB05-434B-82FE-4AF0F7306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595307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B0811-97FF-4A4F-9296-D779AD4375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326143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16A9E-4CCF-4302-A457-D9C9E0ED0F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984359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FED7D-BEDF-4695-83F9-7212200D55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772191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9D58D-3963-4D29-A530-A778DECC5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095958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4384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81029-8B31-4FD3-881B-D330B6CB1D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861113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C1212-E8F4-4175-9975-0617EFA0A5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426474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F0387-C024-4EA6-8984-9DA7B9D417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64928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1CE2C86-CB83-4AF9-A92B-D8AFA7BFAF8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AB198-C2FC-4DC5-BD11-121CBC50E0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002861"/>
      </p:ext>
    </p:extLst>
  </p:cSld>
  <p:clrMapOvr>
    <a:masterClrMapping/>
  </p:clrMapOvr>
  <p:transition spd="med">
    <p:fade thruBlk="1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9814-58CD-4C99-BF3D-D98BC0CF7B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82240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D4923E7-4812-4038-8048-9AFD0AEA492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3E09E-DAEF-43A4-BDD9-F6976706D7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12128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B165565-459E-449F-A1D3-73AB834B657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6B6B-6C8D-4EC8-8EC5-4E5FB4CB2C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5782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380B-5936-4785-8341-F064196067A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A9F2D-8455-47F3-8F39-59EF16D9FA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4786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E478D8D-475F-4974-91E4-EEF2730AE76B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35CD5-7E0B-4251-86DB-8A8ACB5710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498098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B332C52-0515-4F63-B4E3-934BA0403B6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7939-99ED-4394-92F9-B3B8BCCCFE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292991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434884C-E4C9-48C4-975F-51B4ECAC9B1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78362-3569-48B7-B9D5-EF0383B67D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45625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8977B1B-6BA2-46EA-9A6C-BB42E55315F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7E750-431D-48D1-BAC1-A395317CC1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67195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ECB465FE-0566-4909-BFDC-EA4B941663D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64571109-5CBC-4E4A-A383-E7B4FF10A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10553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A0E04D0-686C-43BF-B5F7-4A08F2F2D93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BD8B9-A508-44BE-BCA8-C0B5783C4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631361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AAD55F1-49F4-47BC-A516-6B3F2B83DF7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B8E79-E40D-42DA-B51F-ED84CC2506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964542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6E2255C-B612-444B-AA8E-3C9F464A85E3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74C42-9BE2-4A1A-BCD3-A638C3AC8C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753955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3371B0-0925-4AEC-B844-CFE9D9D0C95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63044-CB1D-4E6D-8604-5142F838C2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454609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45CACA-9B03-435B-9CE0-D07A9BDDAF01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ACD6-F3E8-4AB0-BDFE-C76F66DA6A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214151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E3A8-59D3-4F76-9953-D836F014046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7AC4-1FCC-4DB4-91FA-3B804BCF2E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748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6FC6D4-67DB-4951-842E-46F002FAB87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CA90-57E3-46FE-B892-B1D3B98FCD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084629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E9810B5-3FFB-4DF1-9EC0-AD317636E7E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3160-F9C2-4268-8FE0-F5C715A6AA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526482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312FD80-CC94-4975-B1C4-2706A3D2022B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8ABD1-90D5-458F-A7A8-4907C22F28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849085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77776ED-1D80-41AB-8CEB-E3973F2E999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33EFA-05CD-4C64-8287-F061246352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910459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79718E1-2B2F-4F60-95F9-E6FBDB7EF4C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4AC4C-6265-4E76-87AB-315C15F080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966610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06E3379-62C9-4676-9A05-B096AC38CA8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E12EF-5532-4146-A941-75280A2B4D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82689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AD1008F5-DB04-48D2-84BA-16624556464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DF523382-AB00-4683-9E1D-85035A12E6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75834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B659F14-0CC4-43D9-BA96-105087D81B5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53522-2485-411F-8465-E7F681A6D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109565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42459A-D9AD-4CF4-9D9F-ADB4AE4408A7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0799A-837A-4BBC-84F2-40287870BE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329362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0872BFC-95A8-42E1-85A0-16CBDB25609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9B839-5085-4ED6-B59D-473D515CE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445992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B419-0532-4242-BA6A-5DC26EDCEF4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0DD5E-64F7-4E67-B139-099D848075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9938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044EEFF-64BF-4DAD-9AC8-8D72D386BC8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E65CC-4B99-4FA9-832F-7221C7D3DC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161824"/>
      </p:ext>
    </p:extLst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C766F5-A742-452C-8762-E49B0F7A400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0CE98-7DDC-4B1A-AFD9-B51865C075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251041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B09C3D4-2B57-4DDA-B98B-9C1906630DD1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8C4CB-512D-483F-A339-F61FAED9F9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240100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7053FA8-AEB6-4716-9BE5-524104232D8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8CF4E-8DBA-498E-8CB8-C92AE667F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435968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90E74B2-E462-4178-99FE-E172A91803A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79D8E-62CB-4AC2-9389-0C67BCD6AA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3943096"/>
      </p:ext>
    </p:extLst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6FC7B53-3B9A-46F0-ADE9-14B7D0402A2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4D0E6-7FD5-4CCA-9D00-A57557195F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350338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C2D24D6-73B8-4CBE-BADE-F851E4DA437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642CB-EFB6-4D79-85EF-4EE105D2C3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097286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75F0A4-F04E-4808-BB90-020700ECC80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B5141-6189-404B-ADE6-62A46A5547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9611291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FC27FEFD-3C66-48FA-8802-FB9E104F23F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7CF28138-7EED-4229-9E82-A7AE402277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221990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AF64448-AEBF-4CC0-9DB7-186B90DC8D5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96439-13AE-426D-BEC7-27132AB0F1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7749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2983-F0BB-4D88-9BB4-32E387A526EF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B97A7-F9C8-4F29-A814-66D9040963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866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EC0F1A-DAC1-4163-9DDD-D4E54C8833D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5C349-9BD2-4556-8CBE-E7818AEA7C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901740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FC317B1-5090-4A5C-9860-C2E915A34EC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CA97C-95EC-4B25-9B25-A479A146B4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865380"/>
      </p:ext>
    </p:extLst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5A91941-BC42-4C0C-950C-26506430B93B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32DE0-BED2-41EA-A576-8A38EB8A56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299246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AFBCDC1-AB05-4138-BD96-D06C2E0CD44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38A9F-C248-4499-9F12-91E66EEF60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533280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6675D60-D973-4029-9AEF-EB0ED93DBC9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D74D4-C172-4D4F-85F7-7003463520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154084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028DCD6-4517-4F98-A1BD-7209BD52D12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6BDE5-D29A-4BC7-9E1F-541DDFB72A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521828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9AAB536-005F-4BAC-BE24-3631E13ACCD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DF3F9-D2FC-45B9-BBCF-8731BDD975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069478"/>
      </p:ext>
    </p:extLst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AD7C05B-1DDA-48FF-BEC8-435BECB7B283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6A531-98AD-40F1-B567-FD678BEFF9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15935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37F001-78B2-4243-8FF8-AACADB40E937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4DF64-965E-4BF9-A71D-31400FE1E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520440"/>
      </p:ext>
    </p:extLst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4B95900-84C2-404B-8D1F-B92094D1130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599A-3DFA-468E-AB03-32FD2643B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698750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FC87-1BDF-48B7-922C-A26BA5E97D9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8AF38-5930-4B77-AF8D-67AF49CC37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7849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00A00BD8-60ED-454E-8917-5E869F59EC6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8BC01248-1363-4F70-9ADC-3296EC2157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900562"/>
      </p:ext>
    </p:extLst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8D1F86B-3950-4747-BABA-7A59384BEC4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58289-DF1E-4E1A-939F-54D2B30F2B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215620"/>
      </p:ext>
    </p:extLst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9DCEA48-95C0-4A98-9141-55CA7FB10AB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D0828-9CD9-4CE5-9B05-8C3A52619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956159"/>
      </p:ext>
    </p:extLst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03CB98-E91D-42DF-B150-A339CF4DA661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68B64-B37B-4DE7-9C63-F0CE8E7C5A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127048"/>
      </p:ext>
    </p:extLst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7DA3314-1386-4192-BAF3-12B0DE723623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0BB9C-291F-4050-A466-469EE115AA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957460"/>
      </p:ext>
    </p:extLst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2AF8D1-71E2-4349-928E-7E452F5B8D9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FB63D-255C-4520-AF13-82C4082AE9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330007"/>
      </p:ext>
    </p:extLst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483D1DC-5864-4992-8F5B-0A3EDC21388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99AF3-A8FC-49A7-B297-D3D69051C9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168777"/>
      </p:ext>
    </p:extLst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C1396B2-EDA9-46F9-88AD-347A90A8090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9C4DE-59AE-48F0-9240-AC1CD9BF9A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182294"/>
      </p:ext>
    </p:extLst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4649AED-0E96-49A7-82BD-CF2CE40D07E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4A3E1-D76E-4C18-B161-9C64CD664D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316960"/>
      </p:ext>
    </p:extLst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77FAF56-E7F3-4C73-B721-F8E39F6F41AB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A1FE3-A77A-410A-A125-DCD6C81D4C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568770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1170-0003-4500-9A5B-CFAA309B675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55DEF-DC13-4C12-BC9B-2BE8E116B6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235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CB2305-E0DD-4C09-A9F0-88887EC1F30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7ACB5-FA36-4E2F-B9A2-EE769951CB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498750"/>
      </p:ext>
    </p:extLst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BD72367-0057-49C4-B8F4-5F09F14F56F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75A94-9E03-43EA-AE9F-0DBA148B04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447515"/>
      </p:ext>
    </p:extLst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95800"/>
            <a:ext cx="9144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6934200" cy="381000"/>
          </a:xfrm>
        </p:spPr>
        <p:txBody>
          <a:bodyPr/>
          <a:lstStyle>
            <a:lvl1pPr marL="0" indent="0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C07D1E7C-B5A9-4159-B53D-275E071D597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2C16DF9E-2EB7-48B4-B9C3-8420419D89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836773"/>
      </p:ext>
    </p:extLst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B8FF939-CB95-4649-B30B-1DBD036C73A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5B9B-47AB-4F47-9DCC-A7CCB37B5A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741520"/>
      </p:ext>
    </p:extLst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B5C63DD-2341-40C6-86EC-B909E86B9DE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D56E7-44A4-4D7E-9280-6DBAB5A870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992388"/>
      </p:ext>
    </p:extLst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67D94BD-A108-4C33-9419-5CCA6655933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8A1B-30FB-4597-9AF7-51A029B0AA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739711"/>
      </p:ext>
    </p:extLst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4131C67-4820-4871-B5C3-96BDE7590F0B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52F31-BB1B-4FF9-B014-37EEFD4EAD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742058"/>
      </p:ext>
    </p:extLst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486B63-34AE-4D27-9DCA-C608CE860F5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49CF7-D24F-4085-9E86-1ADD122BAC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788152"/>
      </p:ext>
    </p:extLst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4FCC1F8-A086-438D-B52E-CF240118373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1B1FF-603C-4637-9B8A-C6B707C6E1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020359"/>
      </p:ext>
    </p:extLst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4DEB0DC-2550-47D6-A3D7-1C1B826E5C6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07BE1-3414-4934-AC93-B2EA1E2858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00418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76AC-27A5-43DB-9ACB-DF5FCCF18BF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D405E-CEF0-4ECF-89AB-29F6641DE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6733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EC96CB6-47DF-4025-AE34-C2F21499AB9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3E67A-5D83-40B7-9C93-AC10D77712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906251"/>
      </p:ext>
    </p:extLst>
  </p:cSld>
  <p:clrMapOvr>
    <a:masterClrMapping/>
  </p:clrMapOvr>
  <p:transition spd="med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CC86E32-9EC7-46A2-BD25-96B40F5FCFD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F4CDA-709A-49AC-BA85-4236AC4D4F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646612"/>
      </p:ext>
    </p:extLst>
  </p:cSld>
  <p:clrMapOvr>
    <a:masterClrMapping/>
  </p:clrMapOvr>
  <p:transition spd="med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1B0106-D7A9-4A5E-963F-9B826A68D807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F2636-87F1-43C7-98EB-75B20C9471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499881"/>
      </p:ext>
    </p:extLst>
  </p:cSld>
  <p:clrMapOvr>
    <a:masterClrMapping/>
  </p:clrMapOvr>
  <p:transition spd="med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3848100"/>
            <a:ext cx="40767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090EA3B-A383-467A-A53B-D37ADF69106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DC71C-8FA3-49B6-A290-E856FC1BBE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890436"/>
      </p:ext>
    </p:extLst>
  </p:cSld>
  <p:clrMapOvr>
    <a:masterClrMapping/>
  </p:clrMapOvr>
  <p:transition spd="med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362200"/>
            <a:ext cx="9144000" cy="609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29718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476D1BC1-6A6A-40FE-91C9-3EC219DC180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F3DE8395-347D-4184-AC83-B3D39D4D08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402437"/>
      </p:ext>
    </p:extLst>
  </p:cSld>
  <p:clrMapOvr>
    <a:masterClrMapping/>
  </p:clrMapOvr>
  <p:transition spd="med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8335B9-9C12-442D-8E5E-D4755995D91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3C0FF-09BF-48D2-813D-04BAC09BE6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2038956"/>
      </p:ext>
    </p:extLst>
  </p:cSld>
  <p:clrMapOvr>
    <a:masterClrMapping/>
  </p:clrMapOvr>
  <p:transition spd="med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A9D47D-B00E-40F9-A9D3-CB8AEF66443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4B2A0-9771-44F8-939D-5D989622B2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298141"/>
      </p:ext>
    </p:extLst>
  </p:cSld>
  <p:clrMapOvr>
    <a:masterClrMapping/>
  </p:clrMapOvr>
  <p:transition spd="med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B348820-53E8-4D6F-A602-F6B33553C016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7613B-F448-475B-980C-73EE98A78F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36715"/>
      </p:ext>
    </p:extLst>
  </p:cSld>
  <p:clrMapOvr>
    <a:masterClrMapping/>
  </p:clrMapOvr>
  <p:transition spd="med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A466AE-1500-4858-868E-8AF3C5AE453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3C749-1FC8-476B-A98F-6BF075DBB4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28699"/>
      </p:ext>
    </p:extLst>
  </p:cSld>
  <p:clrMapOvr>
    <a:masterClrMapping/>
  </p:clrMapOvr>
  <p:transition spd="med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65949C4-CDEA-4025-8BA7-24620D74BA3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C057A-CC1A-4ED5-9E26-120C36B2CC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584500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82AC-A207-4276-9756-78D24425B8D3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F1913-32DB-4955-833A-4D573E6F2D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2122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9CB356-E680-4680-A36D-53F69FD46D4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2D9D4-1AEA-46D3-B4A0-E081D4156B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909379"/>
      </p:ext>
    </p:extLst>
  </p:cSld>
  <p:clrMapOvr>
    <a:masterClrMapping/>
  </p:clrMapOvr>
  <p:transition spd="med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5DB36BC-537D-47B8-BDEC-860A7EA5443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94BA8-C90A-4D13-8AC3-BF012DDCEB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11839"/>
      </p:ext>
    </p:extLst>
  </p:cSld>
  <p:clrMapOvr>
    <a:masterClrMapping/>
  </p:clrMapOvr>
  <p:transition spd="med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D14035-4237-4B31-8A21-FB12D1AD61F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81329-E3E0-4183-8912-4AE16562E9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902282"/>
      </p:ext>
    </p:extLst>
  </p:cSld>
  <p:clrMapOvr>
    <a:masterClrMapping/>
  </p:clrMapOvr>
  <p:transition spd="med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5D2857-39C6-44A2-8742-5B78676E15B1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E6A9-B9D5-4E61-BBD1-0CA5A75654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773773"/>
      </p:ext>
    </p:extLst>
  </p:cSld>
  <p:clrMapOvr>
    <a:masterClrMapping/>
  </p:clrMapOvr>
  <p:transition spd="med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752B64E-83A0-42E5-9286-9B28AD6A7F61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2A314-0227-4B5B-8DD4-F091014A9F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852447"/>
      </p:ext>
    </p:extLst>
  </p:cSld>
  <p:clrMapOvr>
    <a:masterClrMapping/>
  </p:clrMapOvr>
  <p:transition spd="med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038600"/>
            <a:ext cx="4267200" cy="2590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B614537-8185-4EB1-9EFA-84B2343CF5B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44B4F-BDE3-427B-A34D-6630492153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671711"/>
      </p:ext>
    </p:extLst>
  </p:cSld>
  <p:clrMapOvr>
    <a:masterClrMapping/>
  </p:clrMapOvr>
  <p:transition spd="med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362200"/>
            <a:ext cx="9144000" cy="6096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2971800"/>
            <a:ext cx="9144000" cy="381000"/>
          </a:xfrm>
        </p:spPr>
        <p:txBody>
          <a:bodyPr/>
          <a:lstStyle>
            <a:lvl1pPr marL="0" indent="0" algn="ctr"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fld id="{6EC9B5DA-0DA8-4908-853C-711C4A2BED73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65D34E6C-ABF2-47AE-A636-AFACFA9D57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083602"/>
      </p:ext>
    </p:extLst>
  </p:cSld>
  <p:clrMapOvr>
    <a:masterClrMapping/>
  </p:clrMapOvr>
  <p:transition spd="med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5C1FEB2-AE53-449B-BB8D-DCAAB1D6DA7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9C2C2-7EBA-4D86-B44D-93FEC1D5C5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094675"/>
      </p:ext>
    </p:extLst>
  </p:cSld>
  <p:clrMapOvr>
    <a:masterClrMapping/>
  </p:clrMapOvr>
  <p:transition spd="med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3F72C26-1D59-4D80-BE5E-66DC9CECC4B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1838-7818-419E-ACA4-327EC833DB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673646"/>
      </p:ext>
    </p:extLst>
  </p:cSld>
  <p:clrMapOvr>
    <a:masterClrMapping/>
  </p:clrMapOvr>
  <p:transition spd="med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5C5B600-2B5D-40EB-BD89-7105D8692AB3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850DC-0E00-4F62-B2D3-C9F38C0FF0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83990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E5403C-2535-4415-9600-96104B23E4B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BB637F3-2F16-465E-B959-AB30286B87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5E5DF91B-5BBD-4145-8F5B-A241DA491AC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Eurostile"/>
              </a:defRPr>
            </a:lvl1pPr>
          </a:lstStyle>
          <a:p>
            <a:fld id="{CE2BB942-419E-4322-B679-84E49198A2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7" r:id="rId1"/>
    <p:sldLayoutId id="2147485558" r:id="rId2"/>
    <p:sldLayoutId id="2147485559" r:id="rId3"/>
    <p:sldLayoutId id="2147485560" r:id="rId4"/>
    <p:sldLayoutId id="2147485561" r:id="rId5"/>
    <p:sldLayoutId id="2147485562" r:id="rId6"/>
    <p:sldLayoutId id="2147485563" r:id="rId7"/>
    <p:sldLayoutId id="2147485564" r:id="rId8"/>
    <p:sldLayoutId id="2147485565" r:id="rId9"/>
    <p:sldLayoutId id="2147485566" r:id="rId10"/>
    <p:sldLayoutId id="2147485567" r:id="rId11"/>
    <p:sldLayoutId id="2147485568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4C8B274-41BA-4CA3-8DE7-70FED9C3D7C9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Eurostile"/>
              </a:defRPr>
            </a:lvl1pPr>
          </a:lstStyle>
          <a:p>
            <a:fld id="{2100988E-1EF7-4058-97D5-F12C8789DD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9" r:id="rId1"/>
    <p:sldLayoutId id="2147485570" r:id="rId2"/>
    <p:sldLayoutId id="2147485571" r:id="rId3"/>
    <p:sldLayoutId id="2147485572" r:id="rId4"/>
    <p:sldLayoutId id="2147485573" r:id="rId5"/>
    <p:sldLayoutId id="2147485574" r:id="rId6"/>
    <p:sldLayoutId id="2147485575" r:id="rId7"/>
    <p:sldLayoutId id="2147485576" r:id="rId8"/>
    <p:sldLayoutId id="2147485577" r:id="rId9"/>
    <p:sldLayoutId id="2147485578" r:id="rId10"/>
    <p:sldLayoutId id="2147485579" r:id="rId11"/>
    <p:sldLayoutId id="2147485580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19BE1-207F-4828-9D2A-166282D35E8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D5DBD4F-D6E8-4063-8DE7-8DF587799F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9" r:id="rId1"/>
    <p:sldLayoutId id="2147485440" r:id="rId2"/>
    <p:sldLayoutId id="2147485441" r:id="rId3"/>
    <p:sldLayoutId id="2147485442" r:id="rId4"/>
    <p:sldLayoutId id="2147485443" r:id="rId5"/>
    <p:sldLayoutId id="2147485444" r:id="rId6"/>
    <p:sldLayoutId id="2147485445" r:id="rId7"/>
    <p:sldLayoutId id="2147485446" r:id="rId8"/>
    <p:sldLayoutId id="2147485447" r:id="rId9"/>
    <p:sldLayoutId id="2147485448" r:id="rId10"/>
    <p:sldLayoutId id="21474854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01817-F1F9-4FA2-879F-741EDC54838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27A763D-D92A-4E0A-A7E2-417639E738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14345" name="Picture 4" descr="slidemaster_med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B98C238C-A972-424C-8F0E-BDC3B7DDE9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1" r:id="rId1"/>
    <p:sldLayoutId id="2147485582" r:id="rId2"/>
    <p:sldLayoutId id="2147485583" r:id="rId3"/>
    <p:sldLayoutId id="2147485584" r:id="rId4"/>
    <p:sldLayoutId id="2147485585" r:id="rId5"/>
    <p:sldLayoutId id="2147485586" r:id="rId6"/>
    <p:sldLayoutId id="2147485587" r:id="rId7"/>
    <p:sldLayoutId id="2147485588" r:id="rId8"/>
    <p:sldLayoutId id="2147485589" r:id="rId9"/>
    <p:sldLayoutId id="2147485590" r:id="rId10"/>
    <p:sldLayoutId id="2147485591" r:id="rId11"/>
    <p:sldLayoutId id="2147485592" r:id="rId12"/>
    <p:sldLayoutId id="2147485593" r:id="rId13"/>
    <p:sldLayoutId id="2147485594" r:id="rId14"/>
    <p:sldLayoutId id="2147485595" r:id="rId15"/>
    <p:sldLayoutId id="2147485596" r:id="rId16"/>
    <p:sldLayoutId id="2147485597" r:id="rId17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931F8540-03C5-4AFA-8C07-389BE5CAE01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32FD1761-31CA-4D65-94DB-6AD2854A49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1" r:id="rId1"/>
    <p:sldLayoutId id="2147485462" r:id="rId2"/>
    <p:sldLayoutId id="2147485463" r:id="rId3"/>
    <p:sldLayoutId id="2147485464" r:id="rId4"/>
    <p:sldLayoutId id="2147485465" r:id="rId5"/>
    <p:sldLayoutId id="2147485466" r:id="rId6"/>
    <p:sldLayoutId id="2147485467" r:id="rId7"/>
    <p:sldLayoutId id="2147485468" r:id="rId8"/>
    <p:sldLayoutId id="2147485469" r:id="rId9"/>
    <p:sldLayoutId id="2147485470" r:id="rId10"/>
    <p:sldLayoutId id="2147485471" r:id="rId11"/>
    <p:sldLayoutId id="2147485472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A58DB17-35F0-44C4-B99B-D5FC7732236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FFEE7128-4F26-4A51-8182-97CBA17EF4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  <p:sldLayoutId id="2147485475" r:id="rId3"/>
    <p:sldLayoutId id="2147485476" r:id="rId4"/>
    <p:sldLayoutId id="2147485477" r:id="rId5"/>
    <p:sldLayoutId id="2147485478" r:id="rId6"/>
    <p:sldLayoutId id="2147485479" r:id="rId7"/>
    <p:sldLayoutId id="2147485480" r:id="rId8"/>
    <p:sldLayoutId id="2147485481" r:id="rId9"/>
    <p:sldLayoutId id="2147485482" r:id="rId10"/>
    <p:sldLayoutId id="2147485483" r:id="rId11"/>
    <p:sldLayoutId id="2147485484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0B62B3C-B4C7-48FC-8F79-C4A5EA8619B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C2BEA3AA-EEEE-4784-891E-EC25107345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5" r:id="rId1"/>
    <p:sldLayoutId id="2147485486" r:id="rId2"/>
    <p:sldLayoutId id="2147485487" r:id="rId3"/>
    <p:sldLayoutId id="2147485488" r:id="rId4"/>
    <p:sldLayoutId id="2147485489" r:id="rId5"/>
    <p:sldLayoutId id="2147485490" r:id="rId6"/>
    <p:sldLayoutId id="2147485491" r:id="rId7"/>
    <p:sldLayoutId id="2147485492" r:id="rId8"/>
    <p:sldLayoutId id="2147485493" r:id="rId9"/>
    <p:sldLayoutId id="2147485494" r:id="rId10"/>
    <p:sldLayoutId id="2147485495" r:id="rId11"/>
    <p:sldLayoutId id="2147485496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A37CE70-5620-4858-8815-F0DAEF0389CC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E4FB3748-FD56-4F51-B888-EE49E02835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7" r:id="rId1"/>
    <p:sldLayoutId id="2147485498" r:id="rId2"/>
    <p:sldLayoutId id="2147485499" r:id="rId3"/>
    <p:sldLayoutId id="2147485500" r:id="rId4"/>
    <p:sldLayoutId id="2147485501" r:id="rId5"/>
    <p:sldLayoutId id="2147485502" r:id="rId6"/>
    <p:sldLayoutId id="2147485503" r:id="rId7"/>
    <p:sldLayoutId id="2147485504" r:id="rId8"/>
    <p:sldLayoutId id="2147485505" r:id="rId9"/>
    <p:sldLayoutId id="2147485506" r:id="rId10"/>
    <p:sldLayoutId id="2147485507" r:id="rId11"/>
    <p:sldLayoutId id="2147485508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4DF58D2E-BC3A-4346-A731-A810672101A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4BD416EE-43E8-4E55-AA6A-83A848E253C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1" r:id="rId3"/>
    <p:sldLayoutId id="2147485512" r:id="rId4"/>
    <p:sldLayoutId id="2147485513" r:id="rId5"/>
    <p:sldLayoutId id="2147485514" r:id="rId6"/>
    <p:sldLayoutId id="2147485515" r:id="rId7"/>
    <p:sldLayoutId id="2147485516" r:id="rId8"/>
    <p:sldLayoutId id="2147485517" r:id="rId9"/>
    <p:sldLayoutId id="2147485518" r:id="rId10"/>
    <p:sldLayoutId id="2147485519" r:id="rId11"/>
    <p:sldLayoutId id="2147485520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E38D1F5-650A-497A-93C1-80F4D3EFF827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Eurostile"/>
              </a:defRPr>
            </a:lvl1pPr>
          </a:lstStyle>
          <a:p>
            <a:fld id="{C5A7184C-2B00-4915-AF8E-2AF0C898F7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1" r:id="rId1"/>
    <p:sldLayoutId id="2147485522" r:id="rId2"/>
    <p:sldLayoutId id="2147485523" r:id="rId3"/>
    <p:sldLayoutId id="2147485524" r:id="rId4"/>
    <p:sldLayoutId id="2147485525" r:id="rId5"/>
    <p:sldLayoutId id="2147485526" r:id="rId6"/>
    <p:sldLayoutId id="2147485527" r:id="rId7"/>
    <p:sldLayoutId id="2147485528" r:id="rId8"/>
    <p:sldLayoutId id="2147485529" r:id="rId9"/>
    <p:sldLayoutId id="2147485530" r:id="rId10"/>
    <p:sldLayoutId id="2147485531" r:id="rId11"/>
    <p:sldLayoutId id="2147485532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ABF6337-2355-459A-8E1A-EC85727A437E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Eurostile"/>
              </a:defRPr>
            </a:lvl1pPr>
          </a:lstStyle>
          <a:p>
            <a:fld id="{7EFFE35D-DA28-45D7-AB1F-AEF11BFFF0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3" r:id="rId1"/>
    <p:sldLayoutId id="2147485534" r:id="rId2"/>
    <p:sldLayoutId id="2147485535" r:id="rId3"/>
    <p:sldLayoutId id="2147485536" r:id="rId4"/>
    <p:sldLayoutId id="2147485537" r:id="rId5"/>
    <p:sldLayoutId id="2147485538" r:id="rId6"/>
    <p:sldLayoutId id="2147485539" r:id="rId7"/>
    <p:sldLayoutId id="2147485540" r:id="rId8"/>
    <p:sldLayoutId id="2147485541" r:id="rId9"/>
    <p:sldLayoutId id="2147485542" r:id="rId10"/>
    <p:sldLayoutId id="2147485543" r:id="rId11"/>
    <p:sldLayoutId id="2147485544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51FA5DE8-E09D-4C7F-93D0-D4A275010B92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  <a:latin typeface="Eurostile"/>
              </a:defRPr>
            </a:lvl1pPr>
          </a:lstStyle>
          <a:p>
            <a:fld id="{DB1A09A9-8917-4B58-920F-748BDD3993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46" r:id="rId2"/>
    <p:sldLayoutId id="2147485547" r:id="rId3"/>
    <p:sldLayoutId id="2147485548" r:id="rId4"/>
    <p:sldLayoutId id="2147485549" r:id="rId5"/>
    <p:sldLayoutId id="2147485550" r:id="rId6"/>
    <p:sldLayoutId id="2147485551" r:id="rId7"/>
    <p:sldLayoutId id="2147485552" r:id="rId8"/>
    <p:sldLayoutId id="2147485553" r:id="rId9"/>
    <p:sldLayoutId id="2147485554" r:id="rId10"/>
    <p:sldLayoutId id="2147485555" r:id="rId11"/>
    <p:sldLayoutId id="2147485556" r:id="rId12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Заголовок 1"/>
          <p:cNvSpPr>
            <a:spLocks noGrp="1"/>
          </p:cNvSpPr>
          <p:nvPr>
            <p:ph type="ctrTitle"/>
          </p:nvPr>
        </p:nvSpPr>
        <p:spPr>
          <a:xfrm>
            <a:off x="395288" y="1006475"/>
            <a:ext cx="7054850" cy="1803400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0975" y="1700213"/>
            <a:ext cx="6840538" cy="403225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ПСИХОДІАГНОСТИКА ІНТЕЛЕКТУ</a:t>
            </a:r>
            <a:endParaRPr lang="ru-RU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pit.dirty.ru/dirty/1/2012/03/02/34965-105514-41633f26128dc6079046f04e8b1901f2.jpg"/>
          <p:cNvPicPr>
            <a:picLocks noChangeAspect="1" noChangeArrowheads="1"/>
          </p:cNvPicPr>
          <p:nvPr/>
        </p:nvPicPr>
        <p:blipFill>
          <a:blip r:embed="rId2" cstate="print"/>
          <a:srcRect t="8122"/>
          <a:stretch>
            <a:fillRect/>
          </a:stretch>
        </p:blipFill>
        <p:spPr bwMode="auto">
          <a:xfrm>
            <a:off x="5813991" y="2996952"/>
            <a:ext cx="2538135" cy="301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991600" cy="5334000"/>
          </a:xfrm>
        </p:spPr>
        <p:txBody>
          <a:bodyPr/>
          <a:lstStyle/>
          <a:p>
            <a:pPr eaLnBrk="1" hangingPunct="1"/>
            <a:r>
              <a:rPr lang="ru-RU" altLang="ru-RU" b="0" smtClean="0"/>
              <a:t>    В </a:t>
            </a:r>
            <a:r>
              <a:rPr lang="uk-UA" altLang="ru-RU" b="0" smtClean="0"/>
              <a:t>1904 </a:t>
            </a:r>
            <a:r>
              <a:rPr lang="ru-RU" altLang="ru-RU" b="0" smtClean="0"/>
              <a:t>р. Міністерство освіти доручило А. Біне розробити методики, за допомогою яких можливо </a:t>
            </a:r>
            <a:r>
              <a:rPr lang="ru-RU" altLang="ru-RU" smtClean="0"/>
              <a:t>відділити  дітей, які здатні до навчання, але лінивих і не бажаючих навчатися, від тих, хто страждає на вроджений дефект та не здатний навчатися у нормальній школі. </a:t>
            </a:r>
            <a:endParaRPr lang="ru-RU" altLang="ru-RU" b="0" smtClean="0"/>
          </a:p>
          <a:p>
            <a:pPr eaLnBrk="1" hangingPunct="1"/>
            <a:r>
              <a:rPr lang="ru-RU" altLang="ru-RU" b="0" smtClean="0"/>
              <a:t>    Водночас потрібно було створення спеціальних шкіл для розумово неповноцінних дітей. А. Біне у співробітництві з Т.Сімоном провели серію експериментів щодо вивчення уваги, памяті, мислення у дітей різного віку (починаючи з 3-х років). Проведені на багатьох досліджуваних експериментальні завдання були перевірені за </a:t>
            </a:r>
            <a:r>
              <a:rPr lang="ru-RU" altLang="ru-RU" i="1" smtClean="0"/>
              <a:t>статистичними критеріями </a:t>
            </a:r>
            <a:r>
              <a:rPr lang="ru-RU" altLang="ru-RU" b="0" smtClean="0"/>
              <a:t>та стали розглядатися як засіб визначення інтелектуального рівня.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41888"/>
          </a:xfrm>
        </p:spPr>
        <p:txBody>
          <a:bodyPr/>
          <a:lstStyle/>
          <a:p>
            <a:pPr eaLnBrk="1" hangingPunct="1"/>
            <a:r>
              <a:rPr lang="ru-RU" altLang="ru-RU" b="0" smtClean="0"/>
              <a:t>    </a:t>
            </a:r>
            <a:r>
              <a:rPr lang="ru-RU" altLang="ru-RU" sz="3000" smtClean="0"/>
              <a:t>Завдання в шкалах А. Біне </a:t>
            </a:r>
            <a:r>
              <a:rPr lang="ru-RU" altLang="ru-RU" sz="3000" b="0" smtClean="0"/>
              <a:t>були згруповані за віком (від </a:t>
            </a:r>
            <a:r>
              <a:rPr lang="uk-UA" altLang="ru-RU" sz="3000" b="0" smtClean="0"/>
              <a:t>3 </a:t>
            </a:r>
            <a:r>
              <a:rPr lang="ru-RU" altLang="ru-RU" sz="3000" b="0" smtClean="0"/>
              <a:t>до </a:t>
            </a:r>
            <a:r>
              <a:rPr lang="uk-UA" altLang="ru-RU" sz="3000" b="0" smtClean="0"/>
              <a:t>13 років</a:t>
            </a:r>
            <a:r>
              <a:rPr lang="ru-RU" altLang="ru-RU" sz="3000" b="0" smtClean="0"/>
              <a:t>). Для кожного віку підібрані певні тести. Вважалось, що ці тести відповідають даній віковій групі, якщо їх вірно вирішує більшість дітей даного віку.</a:t>
            </a:r>
            <a:endParaRPr lang="uk-UA" altLang="ru-RU" sz="3000" b="0" smtClean="0"/>
          </a:p>
          <a:p>
            <a:pPr eaLnBrk="1" hangingPunct="1"/>
            <a:r>
              <a:rPr lang="uk-UA" altLang="ru-RU" sz="3000" b="0" smtClean="0"/>
              <a:t>   </a:t>
            </a:r>
            <a:r>
              <a:rPr lang="ru-RU" altLang="ru-RU" sz="3000" b="0" smtClean="0"/>
              <a:t>Дітям до </a:t>
            </a:r>
            <a:r>
              <a:rPr lang="uk-UA" altLang="ru-RU" sz="3000" b="0" smtClean="0"/>
              <a:t>6 років пропонувалось по чотири завдання</a:t>
            </a:r>
            <a:r>
              <a:rPr lang="ru-RU" altLang="ru-RU" sz="3000" b="0" smtClean="0"/>
              <a:t>, а дітям старше </a:t>
            </a:r>
            <a:r>
              <a:rPr lang="uk-UA" altLang="ru-RU" sz="3000" b="0" smtClean="0"/>
              <a:t>6 років</a:t>
            </a:r>
            <a:r>
              <a:rPr lang="ru-RU" altLang="ru-RU" sz="3000" b="0" smtClean="0"/>
              <a:t> </a:t>
            </a:r>
            <a:r>
              <a:rPr lang="uk-UA" altLang="ru-RU" sz="3000" b="0" smtClean="0"/>
              <a:t>— </a:t>
            </a:r>
            <a:r>
              <a:rPr lang="ru-RU" altLang="ru-RU" sz="3000" b="0" smtClean="0"/>
              <a:t>шість завдань. Завдання підбирались за допомогою дослідження великої групи осіб </a:t>
            </a:r>
            <a:r>
              <a:rPr lang="uk-UA" altLang="ru-RU" sz="3000" b="0" smtClean="0"/>
              <a:t>(300 осіб</a:t>
            </a:r>
            <a:r>
              <a:rPr lang="ru-RU" altLang="ru-RU" sz="3000" b="0" smtClean="0"/>
              <a:t>)</a:t>
            </a:r>
          </a:p>
          <a:p>
            <a:pPr eaLnBrk="1" hangingPunct="1"/>
            <a:endParaRPr lang="ru-RU" altLang="ru-RU" sz="300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Содержимое 2"/>
          <p:cNvSpPr>
            <a:spLocks noGrp="1"/>
          </p:cNvSpPr>
          <p:nvPr>
            <p:ph idx="1"/>
          </p:nvPr>
        </p:nvSpPr>
        <p:spPr>
          <a:xfrm>
            <a:off x="323850" y="1700213"/>
            <a:ext cx="5562600" cy="4537075"/>
          </a:xfrm>
        </p:spPr>
        <p:txBody>
          <a:bodyPr/>
          <a:lstStyle/>
          <a:p>
            <a:pPr eaLnBrk="1" hangingPunct="1"/>
            <a:r>
              <a:rPr lang="ru-RU" altLang="ru-RU" i="1" smtClean="0">
                <a:latin typeface="Cambria" panose="02040503050406030204" pitchFamily="18" charset="0"/>
              </a:rPr>
              <a:t>     </a:t>
            </a:r>
            <a:r>
              <a:rPr lang="ru-RU" altLang="ru-RU" sz="3000" i="1" smtClean="0">
                <a:latin typeface="Cambria" panose="02040503050406030204" pitchFamily="18" charset="0"/>
              </a:rPr>
              <a:t>Показником інтелекту в шкалах А. Біне був розумовий вік,</a:t>
            </a:r>
            <a:r>
              <a:rPr lang="ru-RU" altLang="ru-RU" sz="3000" b="0" i="1" smtClean="0">
                <a:latin typeface="Cambria" panose="02040503050406030204" pitchFamily="18" charset="0"/>
              </a:rPr>
              <a:t> </a:t>
            </a:r>
            <a:r>
              <a:rPr lang="ru-RU" altLang="ru-RU" sz="3000" b="0" u="sng" smtClean="0">
                <a:latin typeface="Cambria" panose="02040503050406030204" pitchFamily="18" charset="0"/>
              </a:rPr>
              <a:t>який міг не співпадати з хронологічним</a:t>
            </a:r>
            <a:r>
              <a:rPr lang="ru-RU" altLang="ru-RU" sz="3000" b="0" smtClean="0"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ru-RU" altLang="ru-RU" sz="3000" b="0" i="1" smtClean="0">
                <a:latin typeface="Cambria" panose="02040503050406030204" pitchFamily="18" charset="0"/>
              </a:rPr>
              <a:t>     Розумовий вік визначався за успішністю виконання тестових завдань. </a:t>
            </a:r>
            <a:endParaRPr lang="ru-RU" altLang="ru-RU" sz="3000" b="0" smtClean="0">
              <a:latin typeface="Cambria" panose="02040503050406030204" pitchFamily="18" charset="0"/>
            </a:endParaRPr>
          </a:p>
          <a:p>
            <a:pPr eaLnBrk="1" hangingPunct="1"/>
            <a:r>
              <a:rPr lang="ru-RU" altLang="ru-RU" b="0" smtClean="0">
                <a:latin typeface="Cambria" panose="02040503050406030204" pitchFamily="18" charset="0"/>
              </a:rPr>
              <a:t>    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66915" name="Picture 2" descr="http://www.mtu-net.ru/psi/img/116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30591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Содержимое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5838825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    </a:t>
            </a:r>
          </a:p>
          <a:p>
            <a:pPr eaLnBrk="1" hangingPunct="1"/>
            <a:r>
              <a:rPr lang="ru-RU" altLang="ru-RU" sz="2800" i="1" smtClean="0"/>
              <a:t>Друга редакція шкали Біне </a:t>
            </a:r>
            <a:r>
              <a:rPr lang="ru-RU" altLang="ru-RU" sz="2800" b="0" smtClean="0"/>
              <a:t>є</a:t>
            </a:r>
            <a:r>
              <a:rPr lang="ru-RU" altLang="ru-RU" sz="2800" smtClean="0"/>
              <a:t> </a:t>
            </a:r>
            <a:r>
              <a:rPr lang="ru-RU" altLang="ru-RU" sz="2800" b="0" smtClean="0"/>
              <a:t>основою роботи з перевірки та стандартизації, проведеної у Стенфордському університете (США) колективом співробітників під керівництвом </a:t>
            </a:r>
            <a:r>
              <a:rPr lang="ru-RU" altLang="ru-RU" sz="2800" b="0" smtClean="0">
                <a:solidFill>
                  <a:srgbClr val="C00000"/>
                </a:solidFill>
              </a:rPr>
              <a:t>Л. Термена </a:t>
            </a:r>
            <a:endParaRPr lang="en-US" altLang="ru-RU" sz="2800" b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ru-RU" sz="2800" b="0" smtClean="0">
                <a:solidFill>
                  <a:srgbClr val="C00000"/>
                </a:solidFill>
              </a:rPr>
              <a:t>   </a:t>
            </a:r>
            <a:r>
              <a:rPr lang="ru-RU" altLang="ru-RU" sz="2800" b="0" smtClean="0"/>
              <a:t>(1916 р., шкала Стенфорд-Біне). </a:t>
            </a:r>
          </a:p>
          <a:p>
            <a:pPr eaLnBrk="1" hangingPunct="1"/>
            <a:r>
              <a:rPr lang="ru-RU" altLang="ru-RU" sz="2800" b="0" smtClean="0"/>
              <a:t>      </a:t>
            </a:r>
            <a:r>
              <a:rPr lang="ru-RU" altLang="ru-RU" sz="2800" u="sng" smtClean="0"/>
              <a:t>Основні відмінності:</a:t>
            </a:r>
            <a:endParaRPr lang="ru-RU" altLang="ru-RU" sz="2800" smtClean="0"/>
          </a:p>
          <a:p>
            <a:pPr eaLnBrk="1" hangingPunct="1"/>
            <a:r>
              <a:rPr lang="ru-RU" altLang="ru-RU" sz="2800" b="0" smtClean="0"/>
              <a:t>*введення як показника тесту коефіциєнта інтелектуальності (</a:t>
            </a:r>
            <a:r>
              <a:rPr lang="en-US" altLang="ru-RU" sz="2800" b="0" smtClean="0"/>
              <a:t>IQ</a:t>
            </a:r>
            <a:r>
              <a:rPr lang="ru-RU" altLang="ru-RU" sz="2800" b="0" smtClean="0"/>
              <a:t>), який визначався як співвідношення між розумовим та хронологічним віком; </a:t>
            </a:r>
          </a:p>
          <a:p>
            <a:pPr eaLnBrk="1" hangingPunct="1"/>
            <a:r>
              <a:rPr lang="ru-RU" altLang="ru-RU" sz="2800" b="0" smtClean="0"/>
              <a:t>*застосування критерія оцінки тестування, для чого введено поняття </a:t>
            </a:r>
            <a:r>
              <a:rPr lang="ru-RU" altLang="ru-RU" sz="2800" b="0" u="sng" smtClean="0"/>
              <a:t>статистичної норми</a:t>
            </a:r>
          </a:p>
          <a:p>
            <a:pPr eaLnBrk="1" hangingPunct="1"/>
            <a:endParaRPr lang="ru-RU" altLang="ru-RU" b="0" smtClean="0"/>
          </a:p>
          <a:p>
            <a:pPr eaLnBrk="1" hangingPunct="1"/>
            <a:endParaRPr lang="ru-RU" altLang="ru-RU" b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95288" y="765175"/>
            <a:ext cx="5616575" cy="5289550"/>
          </a:xfrm>
        </p:spPr>
        <p:txBody>
          <a:bodyPr/>
          <a:lstStyle/>
          <a:p>
            <a:pPr eaLnBrk="1" hangingPunct="1">
              <a:defRPr/>
            </a:pPr>
            <a:endParaRPr lang="ru-RU" sz="2600" b="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Тести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інтелекту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розробляються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таким чином,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щоб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результати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були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описані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допомогою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нормального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розподілу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середнім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значенням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IQ,</a:t>
            </a:r>
            <a:r>
              <a:rPr lang="uk-UA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дорівнює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100 і таким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розкидом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eaLnBrk="1" hangingPunct="1">
              <a:defRPr/>
            </a:pP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щоб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50% людей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мали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IQ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між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90 і 110, і по 25% -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нижче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90 і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вище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110.</a:t>
            </a:r>
          </a:p>
          <a:p>
            <a:pPr eaLnBrk="1" hangingPunct="1">
              <a:defRPr/>
            </a:pP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Значення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що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є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меншими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 70,</a:t>
            </a:r>
          </a:p>
          <a:p>
            <a:pPr eaLnBrk="1" hangingPunct="1">
              <a:defRPr/>
            </a:pP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вважаються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розумовою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600" b="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відсталістю</a:t>
            </a:r>
            <a:r>
              <a:rPr lang="ru-RU" sz="2600" b="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defRPr/>
            </a:pPr>
            <a:endParaRPr lang="ru-RU" sz="2600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68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25538"/>
            <a:ext cx="5400675" cy="45354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Чарльз Едвард </a:t>
            </a:r>
            <a:r>
              <a:rPr lang="uk-UA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Спірмен</a:t>
            </a: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(1863-1945)</a:t>
            </a:r>
            <a:b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Англійський психолог, професор Лондонського університету, розробник багатьох методик </a:t>
            </a:r>
            <a:r>
              <a:rPr lang="uk-UA" sz="2800" b="1" dirty="0" smtClean="0">
                <a:solidFill>
                  <a:schemeClr val="accent2"/>
                </a:solidFill>
                <a:latin typeface="Cambria" pitchFamily="18" charset="0"/>
              </a:rPr>
              <a:t>математичної статистики</a:t>
            </a: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. Автор </a:t>
            </a:r>
            <a:r>
              <a:rPr lang="uk-UA" sz="2800" b="1" dirty="0" err="1" smtClean="0">
                <a:solidFill>
                  <a:schemeClr val="tx1"/>
                </a:solidFill>
                <a:latin typeface="Cambria" pitchFamily="18" charset="0"/>
              </a:rPr>
              <a:t>двохфакторної</a:t>
            </a: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 теорії інтелекту та техніки </a:t>
            </a:r>
            <a:r>
              <a:rPr lang="uk-UA" sz="2800" b="1" dirty="0" smtClean="0">
                <a:solidFill>
                  <a:schemeClr val="accent2"/>
                </a:solidFill>
                <a:latin typeface="Cambria" pitchFamily="18" charset="0"/>
              </a:rPr>
              <a:t>факторного аналізу</a:t>
            </a: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b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Широко відомим є </a:t>
            </a:r>
            <a:r>
              <a:rPr lang="uk-UA" sz="2800" b="1" dirty="0" smtClean="0">
                <a:solidFill>
                  <a:schemeClr val="accent2"/>
                </a:solidFill>
                <a:latin typeface="Cambria" pitchFamily="18" charset="0"/>
              </a:rPr>
              <a:t>коефіцієнт рангової кореляції </a:t>
            </a:r>
            <a:r>
              <a:rPr lang="uk-UA" sz="2800" b="1" dirty="0" err="1" smtClean="0">
                <a:solidFill>
                  <a:schemeClr val="tx1"/>
                </a:solidFill>
                <a:latin typeface="Cambria" pitchFamily="18" charset="0"/>
              </a:rPr>
              <a:t>Спірмена</a:t>
            </a:r>
            <a: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  <a:t>. </a:t>
            </a:r>
            <a:br>
              <a:rPr lang="uk-UA" sz="2800" b="1" dirty="0" smtClean="0">
                <a:solidFill>
                  <a:schemeClr val="tx1"/>
                </a:solidFill>
                <a:latin typeface="Cambria" pitchFamily="18" charset="0"/>
              </a:rPr>
            </a:br>
            <a:endParaRPr lang="ru-RU" sz="28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32639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9125" cy="5457825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0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 ПІРСОН </a:t>
            </a:r>
            <a:r>
              <a:rPr lang="uk-UA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(1857-1936) - </a:t>
            </a:r>
            <a:r>
              <a:rPr lang="ru-RU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 математик, статистик та філософ; засновник математичної статистики</a:t>
            </a:r>
            <a:r>
              <a:rPr lang="en-US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мета факторного аналізу – спростити описання даних за допомогою скорочення числа змінних, тобто скоротити розмірність простору описання даних</a:t>
            </a: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/>
          </a:p>
        </p:txBody>
      </p:sp>
      <p:pic>
        <p:nvPicPr>
          <p:cNvPr id="171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765175"/>
            <a:ext cx="2376487" cy="259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2035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572375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Двохфакторна теорія (Чарльз Спірмен).</a:t>
            </a:r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види інтелектуальної активності використовують частку єдиного загального фактору, який був названий генеральним фактором - </a:t>
            </a:r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</a:t>
            </a:r>
            <a:r>
              <a:rPr lang="en-US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en-US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factor, g</a:t>
            </a:r>
            <a:r>
              <a:rPr lang="uk-UA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factor)</a:t>
            </a:r>
            <a:endParaRPr lang="uk-UA" altLang="ru-RU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існують специфічні </a:t>
            </a:r>
            <a:r>
              <a:rPr lang="en-US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uk-UA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(від англ. </a:t>
            </a:r>
            <a:r>
              <a:rPr lang="en-US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uk-UA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кожний з яких відображає тільки одну інтелектуальну функцію.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3059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572375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 для дослідження інтелекту є питання про співвідношення у ньому генетичного, вродженого та соціального, набутого. Це питання стимулювало неодноразові спроби створення тестів, які б вимірювали </a:t>
            </a:r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«чистий» </a:t>
            </a:r>
            <a:r>
              <a:rPr lang="en-US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</a:t>
            </a:r>
            <a:r>
              <a:rPr lang="en-US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 незалежний від культури та освіти.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Культурно-вільний тест інтелекту Р. Кеттелла (1958 р.);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Прогресивні матриці Равена;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Тест інтелекту Г. Айзенка.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Мультифакторні 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4083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572375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Терстоун</a:t>
            </a: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(1887-1955)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Виокремив декілька факторів, які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назвав «первинні розумові здібності»: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- Словісне розуміння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визначається за допомогою завдань на розуміння тексту, словісні аналогії, поняттєве мислення, інтерпретацію прислів’я і т.ін.;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– Мовленнєва швидкість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вимірюється тестами на знаходження рифми, називання слів певної категорії, анаграмами.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b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4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7240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223963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лекції: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b="1" i="1" smtClean="0">
              <a:solidFill>
                <a:srgbClr val="FF000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258888" y="1125538"/>
            <a:ext cx="7427912" cy="5000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Факторний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інтелекту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Теорії інтелекту: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вохфакторна</a:t>
            </a:r>
            <a:r>
              <a:rPr lang="uk-UA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теорія Ч. </a:t>
            </a:r>
            <a:r>
              <a:rPr lang="uk-UA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Спірмена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мультифакторні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багатофакторна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Терстоуна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кубічна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Дж.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Гілфорда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ієрархічна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5107" name="Содержимое 2"/>
          <p:cNvSpPr>
            <a:spLocks noGrp="1"/>
          </p:cNvSpPr>
          <p:nvPr>
            <p:ph idx="1"/>
          </p:nvPr>
        </p:nvSpPr>
        <p:spPr>
          <a:xfrm>
            <a:off x="539750" y="2133600"/>
            <a:ext cx="8135938" cy="42370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- Числовой фактор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тестирується завданнями на швидкість та точність арифметичних обчислень.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- Просторовий фактор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поділяється на два підфактори: </a:t>
            </a: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визначає успішність та швидкість сприйняття просторових відношень (впізнавання пласких геометричних фігур). </a:t>
            </a: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 з мисленнєвим  маніпулюванням зоровими уявленнями у трьохвимірному просторі.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5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8913"/>
            <a:ext cx="35750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Мультифакторні 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6131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572375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6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41438"/>
            <a:ext cx="3195638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11388"/>
            <a:ext cx="4033837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76700"/>
            <a:ext cx="4249738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Мультифакторні 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7155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572375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- Асоціативна пам’ять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вимірюється тестами на механічне запам’ятання словесних асоціативних пар.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– Швидкість сприйняття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визначається за швидким та точним сприйняттям деталей, схожістю та відмінністю в зображеннях.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Індуктивний фактор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тестирується завданнями на знаходження правила і на завершення послідовності (по типу тесту Д.Равена).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 shadeToTitle="1"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4" descr="развитие внимания у детей,  диагностика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692150"/>
            <a:ext cx="2663825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79" name="Picture 6" descr="развитие внимания у детей,  диагностика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765175"/>
            <a:ext cx="252095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0" name="Picture 9" descr="развитие внимания у детей,  диагностика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765175"/>
            <a:ext cx="341947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Мультифакторні теорії інтелекту</a:t>
            </a: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79203" name="Содержимое 2"/>
          <p:cNvSpPr>
            <a:spLocks noGrp="1"/>
          </p:cNvSpPr>
          <p:nvPr>
            <p:ph idx="1"/>
          </p:nvPr>
        </p:nvSpPr>
        <p:spPr>
          <a:xfrm>
            <a:off x="755650" y="1268413"/>
            <a:ext cx="7859713" cy="5102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Кубічна модель структури інтелекту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Джоя Гілфорда.</a:t>
            </a: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 модель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класифікує риси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 за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З-ма вимірами:</a:t>
            </a:r>
          </a:p>
          <a:p>
            <a:pPr marL="0" indent="0">
              <a:buFont typeface="Arial" panose="020B0604020202020204" pitchFamily="34" charset="0"/>
              <a:buAutoNum type="arabicParenR"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Операції</a:t>
            </a:r>
          </a:p>
          <a:p>
            <a:pPr marL="0" indent="0">
              <a:buFont typeface="Arial" panose="020B0604020202020204" pitchFamily="34" charset="0"/>
              <a:buAutoNum type="arabicParenR"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Зміст</a:t>
            </a:r>
          </a:p>
          <a:p>
            <a:pPr marL="0" indent="0">
              <a:buFont typeface="Arial" panose="020B0604020202020204" pitchFamily="34" charset="0"/>
              <a:buAutoNum type="arabicParenR"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 </a:t>
            </a:r>
            <a:endParaRPr lang="en-US" alt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(результати)</a:t>
            </a:r>
            <a:r>
              <a:rPr lang="uk-UA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40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9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989138"/>
            <a:ext cx="54181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80227" name="Содержимое 2"/>
          <p:cNvSpPr>
            <a:spLocks noGrp="1"/>
          </p:cNvSpPr>
          <p:nvPr>
            <p:ph idx="1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із вказаних вимірів можна розкласти на змінні: </a:t>
            </a:r>
          </a:p>
          <a:p>
            <a:pPr marL="0" indent="0">
              <a:buFontTx/>
              <a:buChar char="-"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види змісту: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образний, символічний, семантичний, поведінковий; </a:t>
            </a:r>
          </a:p>
          <a:p>
            <a:pPr marL="0" indent="0">
              <a:buFontTx/>
              <a:buChar char="-"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видів операцій: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оцінка, конвергентне мислення, дивергентне мислення, пам’ять, пізнання; </a:t>
            </a:r>
          </a:p>
          <a:p>
            <a:pPr marL="0" indent="0">
              <a:buFontTx/>
              <a:buChar char="-"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видів результатів:  </a:t>
            </a: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елементы, класи, відношення, системи, перетворення, висновки.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можливих сполучень вказаних змінних: 4 х 5 х 6 =120   </a:t>
            </a:r>
          </a:p>
          <a:p>
            <a:pPr marL="0" indent="0"/>
            <a:endParaRPr lang="ru-RU" altLang="ru-RU" sz="28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smtClean="0"/>
          </a:p>
        </p:txBody>
      </p:sp>
      <p:sp>
        <p:nvSpPr>
          <p:cNvPr id="181251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147050" cy="61102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Ієрархічна теорія (Д. Вернон, Л. Хамфрейс)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три ієрархічних рівня. Зверху знаходиться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інтелект</a:t>
            </a:r>
            <a:r>
              <a:rPr lang="ru-RU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далі - два основних групових фактора: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вербально-числовий</a:t>
            </a:r>
            <a:r>
              <a:rPr lang="ru-RU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практично-механічно-просторовий</a:t>
            </a:r>
            <a:r>
              <a:rPr lang="ru-RU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третьому рівні знаходяться факторы, що відповідають за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здібності: технічне мислення, арифметичну здібність </a:t>
            </a:r>
            <a:r>
              <a:rPr lang="ru-RU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тощо, внизу ієрархічного дерева розміщують окремі субфактори.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12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694848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8208962" cy="5505450"/>
          </a:xfrm>
        </p:spPr>
        <p:txBody>
          <a:bodyPr/>
          <a:lstStyle/>
          <a:p>
            <a:pPr marL="442913" indent="-442913" algn="ctr" eaLnBrk="1" hangingPunct="1">
              <a:buClr>
                <a:srgbClr val="00CCFF"/>
              </a:buClr>
              <a:buSzPct val="65000"/>
              <a:defRPr/>
            </a:pPr>
            <a:endParaRPr lang="uk-UA" sz="28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  <a:p>
            <a:pPr marL="442913" indent="-442913" algn="ctr" eaLnBrk="1" hangingPunct="1">
              <a:buClr>
                <a:srgbClr val="00CCFF"/>
              </a:buClr>
              <a:buSzPct val="65000"/>
              <a:defRPr/>
            </a:pPr>
            <a:r>
              <a:rPr lang="uk-UA" sz="28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ОСНОВНІ ПІДХОДИ ДО РОЗУМІННЯ СУТНОСТІ ІНТЕЛЕКТУ </a:t>
            </a:r>
            <a:endParaRPr lang="ru-RU" sz="2800" b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  <a:p>
            <a:pPr marL="442913" indent="-442913" eaLnBrk="1" hangingPunct="1">
              <a:buClr>
                <a:srgbClr val="00CCFF"/>
              </a:buClr>
              <a:buSzPct val="65000"/>
              <a:defRPr/>
            </a:pPr>
            <a:r>
              <a:rPr lang="ru-RU" sz="2800" b="0" dirty="0" smtClean="0">
                <a:solidFill>
                  <a:srgbClr val="DADADA">
                    <a:lumMod val="10000"/>
                  </a:srgbClr>
                </a:solidFill>
                <a:latin typeface="Palatino Linotype" pitchFamily="18" charset="0"/>
              </a:rPr>
              <a:t>1.  </a:t>
            </a:r>
            <a:r>
              <a:rPr lang="ru-RU" sz="2800" b="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інтелект</a:t>
            </a: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 – 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це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9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 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здатність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до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навчання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(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А.Біне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Ч.Спірмен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С.Колвин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Г.Вудроу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 та 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ін</a:t>
            </a:r>
            <a:r>
              <a:rPr lang="ru-RU" sz="2800" b="0" i="1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.);</a:t>
            </a:r>
          </a:p>
          <a:p>
            <a:pPr marL="442913" indent="-442913" eaLnBrk="1" hangingPunct="1">
              <a:buClr>
                <a:srgbClr val="00CCFF"/>
              </a:buClr>
              <a:buSzPct val="65000"/>
              <a:defRPr/>
            </a:pPr>
            <a:r>
              <a:rPr lang="ru-RU" sz="2800" b="0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2. </a:t>
            </a:r>
            <a:r>
              <a:rPr lang="ru-RU" sz="2800" b="0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інтелект</a:t>
            </a:r>
            <a:r>
              <a:rPr lang="ru-RU" sz="2800" b="0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  </a:t>
            </a: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– 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це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 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здатність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оперувати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абстракціями</a:t>
            </a:r>
            <a:r>
              <a:rPr lang="ru-RU" sz="2800" b="0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(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Л.Термен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en-US" sz="2800" b="0" i="1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Р.Торндайк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Дж.Петерсон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 и др.);</a:t>
            </a:r>
          </a:p>
          <a:p>
            <a:pPr marL="442913" indent="-442913" eaLnBrk="1" hangingPunct="1">
              <a:buClr>
                <a:srgbClr val="00CCFF"/>
              </a:buClr>
              <a:buSzPct val="65000"/>
              <a:defRPr/>
            </a:pP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3.  </a:t>
            </a:r>
            <a:r>
              <a:rPr lang="ru-RU" sz="2800" b="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інтелект</a:t>
            </a: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–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це</a:t>
            </a: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здатність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адаптуватись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до  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нових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 умов</a:t>
            </a:r>
            <a:r>
              <a:rPr lang="ru-RU" sz="2800" b="0" dirty="0">
                <a:solidFill>
                  <a:srgbClr val="DADADA">
                    <a:lumMod val="10000"/>
                  </a:srgbClr>
                </a:solidFill>
                <a:latin typeface="Arial"/>
              </a:rPr>
              <a:t>     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(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В.Штерн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  </a:t>
            </a:r>
            <a:r>
              <a:rPr lang="ru-RU" sz="2800" b="0" i="1" dirty="0" err="1">
                <a:solidFill>
                  <a:srgbClr val="DADADA">
                    <a:lumMod val="10000"/>
                  </a:srgbClr>
                </a:solidFill>
                <a:latin typeface="Arial"/>
              </a:rPr>
              <a:t>Л.Терстоун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Ед.Клапаред</a:t>
            </a:r>
            <a:r>
              <a:rPr lang="ru-RU" sz="2800" b="0" i="1" dirty="0">
                <a:solidFill>
                  <a:srgbClr val="DADADA">
                    <a:lumMod val="10000"/>
                  </a:srgbClr>
                </a:solidFill>
                <a:latin typeface="Arial"/>
              </a:rPr>
              <a:t>, 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Ж.Піаже</a:t>
            </a:r>
            <a:r>
              <a:rPr lang="ru-RU" sz="2800" b="0" i="1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 та </a:t>
            </a:r>
            <a:r>
              <a:rPr lang="ru-RU" sz="2800" b="0" i="1" dirty="0" err="1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ін</a:t>
            </a:r>
            <a:r>
              <a:rPr lang="ru-RU" sz="2800" b="0" i="1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.).</a:t>
            </a:r>
            <a:r>
              <a:rPr lang="ru-RU" sz="2800" b="0" dirty="0" smtClean="0">
                <a:solidFill>
                  <a:srgbClr val="DADADA">
                    <a:lumMod val="10000"/>
                  </a:srgbClr>
                </a:solidFill>
                <a:latin typeface="Arial"/>
              </a:rPr>
              <a:t> </a:t>
            </a:r>
            <a:endParaRPr lang="ru-RU" sz="2800" b="0" dirty="0">
              <a:solidFill>
                <a:srgbClr val="DADADA">
                  <a:lumMod val="10000"/>
                </a:srgbClr>
              </a:solidFill>
              <a:latin typeface="Arial"/>
            </a:endParaRPr>
          </a:p>
          <a:p>
            <a:pPr marL="442913" indent="-442913" eaLnBrk="1" hangingPunct="1">
              <a:buClr>
                <a:srgbClr val="00CCFF"/>
              </a:buClr>
              <a:buSzPct val="65000"/>
              <a:defRPr/>
            </a:pPr>
            <a:endParaRPr lang="ru-RU" sz="2800" b="0" i="1" dirty="0">
              <a:solidFill>
                <a:srgbClr val="DADADA">
                  <a:lumMod val="1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/>
          </a:p>
        </p:txBody>
      </p:sp>
      <p:sp>
        <p:nvSpPr>
          <p:cNvPr id="183299" name="Содержимое 2"/>
          <p:cNvSpPr>
            <a:spLocks noGrp="1"/>
          </p:cNvSpPr>
          <p:nvPr>
            <p:ph idx="1"/>
          </p:nvPr>
        </p:nvSpPr>
        <p:spPr>
          <a:xfrm>
            <a:off x="1476375" y="1341438"/>
            <a:ext cx="7138988" cy="5029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altLang="ru-RU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 ТА НЕВЕРБАЛЬНІ ТЕСТИ ІНТЕЛЕКТУ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84323" name="Содержимое 2"/>
          <p:cNvSpPr>
            <a:spLocks noGrp="1"/>
          </p:cNvSpPr>
          <p:nvPr>
            <p:ph idx="4294967295"/>
          </p:nvPr>
        </p:nvSpPr>
        <p:spPr>
          <a:xfrm>
            <a:off x="1476375" y="620713"/>
            <a:ext cx="7138988" cy="57499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формі стимульного матеріалу виділяють </a:t>
            </a: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 та невербальні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 інтелекту: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 тести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інтелекту складаються із завдань, стимульний матеріал яких представлений у мовній формі (слова, висловлювання, тексти). Змістом завдання досліджуваного є встановлення логіко-функціональних та асоціативних зв’язків в стимулах, які опосередковані мовною формою.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 показники словесного логічного мислення. </a:t>
            </a: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3400" b="1" i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229600" cy="1223962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конструкта «інтелект»</a:t>
            </a:r>
          </a:p>
        </p:txBody>
      </p:sp>
      <p:sp>
        <p:nvSpPr>
          <p:cNvPr id="157699" name="Содержимое 2"/>
          <p:cNvSpPr>
            <a:spLocks noGrp="1"/>
          </p:cNvSpPr>
          <p:nvPr>
            <p:ph idx="1"/>
          </p:nvPr>
        </p:nvSpPr>
        <p:spPr>
          <a:xfrm>
            <a:off x="1258888" y="1341438"/>
            <a:ext cx="7427912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Поняття </a:t>
            </a: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більш обмежений зміст, ніж поняття «інтелект».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певний тип показника за конкретним тестом.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Інтелект – це форма прояву здібностей індивідуума в даний момент часу по відношенню до існуючих вікових норм.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показник, який розраховується як співвідношення розумового та хронологічного віку. </a:t>
            </a:r>
            <a:endParaRPr lang="ru-RU" altLang="ru-RU" sz="30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85347" name="Содержимое 2"/>
          <p:cNvSpPr>
            <a:spLocks noGrp="1"/>
          </p:cNvSpPr>
          <p:nvPr>
            <p:ph idx="4294967295"/>
          </p:nvPr>
        </p:nvSpPr>
        <p:spPr>
          <a:xfrm>
            <a:off x="1476375" y="620713"/>
            <a:ext cx="7138988" cy="57499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Невербальні тести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інтелекту складаються із завдань, в яких стимульний матеріал  представлений або у наочній формі (у вигляді графічних зображень, малюнків, креслень) або у предметній формі (кубіки, частини об’єктів тощо).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невербальних тестів оцінюється наочно-дієве та наочно-образне логічне мислення. </a:t>
            </a:r>
            <a:endParaRPr lang="ru-RU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3400" b="1" i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8637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“Прогресивні матриці”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Типовий та широко розповсюджений невербальний тест інтелекту (автори Л.Пенроуз і Дж.Равен, 1936)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форма тесту </a:t>
            </a: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Стандартні чорно-білі прогресивні матриці (</a:t>
            </a:r>
            <a:r>
              <a:rPr lang="en-US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SPM) </a:t>
            </a: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 для діагностики індивідів у віці від 8 до 65 років;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 форма тесту </a:t>
            </a: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Кольорові прогресивні матриці (СРМ) призначена для діагностики дітей від 7 до 11 років, а також для осіб похилого віку (від 65 до 89 років) та розумово відсталих дорослих.</a:t>
            </a:r>
            <a:r>
              <a:rPr lang="uk-UA" altLang="ru-RU" sz="2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Третя форма тесту </a:t>
            </a: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Прогресивні матриці підвищеної складності (АРМ) спеціально розроблена для тестування підлітків та дорослих з високим рівнем інтелектуального розвитку. </a:t>
            </a:r>
            <a:endParaRPr lang="ru-RU" altLang="ru-RU" sz="24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8739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“Прогресивні матриці”</a:t>
            </a:r>
          </a:p>
        </p:txBody>
      </p:sp>
      <p:pic>
        <p:nvPicPr>
          <p:cNvPr id="187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38893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24479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5263"/>
            <a:ext cx="23241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88419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“Інтелектуальний тест, вільний від впливу культури”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Невербальний тест, розроблений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Кеттеллом (1958)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варіант 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 для дітей від 4 до 8 років та розумово відсталих дорослих;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варіант 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 для дітей від 8 до 13 років та дорослих, що не мають вищої освіти;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варіант 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дітей від 10 до 16 років та дорослих з вищою освітою. </a:t>
            </a:r>
            <a:endParaRPr lang="ru-RU" altLang="ru-RU" sz="24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376835" name="Содержимое 2"/>
          <p:cNvSpPr>
            <a:spLocks noGrp="1"/>
          </p:cNvSpPr>
          <p:nvPr>
            <p:ph idx="4294967295"/>
          </p:nvPr>
        </p:nvSpPr>
        <p:spPr>
          <a:xfrm>
            <a:off x="1792288" y="620713"/>
            <a:ext cx="68230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uk-UA" sz="3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“Тест інтелекту Д.</a:t>
            </a:r>
            <a:r>
              <a:rPr lang="uk-UA" sz="3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Векслера</a:t>
            </a:r>
            <a:r>
              <a:rPr lang="uk-UA" sz="3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Wechsler – Bellevue Scale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 </a:t>
            </a:r>
            <a:r>
              <a:rPr lang="uk-UA" sz="3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uk-UA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Опублікований в 1939 році та стандартизований на вибірці від 7 до 69 років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Існують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три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варіанти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тесту –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WAIS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WISC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и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WPPSI</a:t>
            </a: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У нас </a:t>
            </a:r>
            <a:r>
              <a:rPr 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застосовується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модифікація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теста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WAIS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–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шкала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інтелекту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дорослих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(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1955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рік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6478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046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Девид Векслер (1896-1981)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 субтести: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Субтест загальної поінформованості.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 запас відомостей та знань. 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 загального розуміння.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 розуміння смислу, здатність до суджень, розуміння суспільних норм.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Арифметичний субтест.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  концентрацію уваги, легкість оперування числовим матеріалом.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 встановлення схожості.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 здатність до формування понять, класифікації, упорядкування, абстрагування, порівняння. </a:t>
            </a:r>
            <a:endParaRPr lang="uk-UA" altLang="ru-RU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149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Девид Векслер (1896-1981)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Вербальні субтести: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Субтест повторення цифрових рядів.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  на дослідження оперативної пам’яті і уваги, складається із двох частин: запам’ятовування та повторення чисел у прямому та зворотному порядку.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Словарний субтест.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 на вивчення вербального досвіду (розуміння та вміння визначати зміст слів). </a:t>
            </a:r>
            <a:endParaRPr lang="uk-UA" altLang="ru-RU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251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Девид Векслер (1896-1981)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Невербальні субтести: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Субтест шифровки цифр.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 ступінь засвоєння зорово-рухових навичок.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Субтест знахождення деталей, яких не вистачає.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 особливості зорового сприйняття, спостережливість, здатність розрізняти суттєві деталі.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 кубиків Коса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Направлений на вивчення сенсомоторної координації, здатності до синтезу цілого із частин.  </a:t>
            </a:r>
            <a:endParaRPr lang="uk-UA" altLang="ru-RU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3539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Девид Векслер (1896-1981)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Невербальні субтести: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Субтест послідовності малюнків.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 здатність до організації  фрагментів у логічне ціле, до розуміння ситуації та передбачення подій.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Субтест складання фігур. </a:t>
            </a:r>
            <a:r>
              <a:rPr lang="ru-RU" alt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на вивчення здатності до синтезу цілого із частин.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4563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uk-UA" altLang="ru-RU" sz="34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Векслера</a:t>
            </a:r>
          </a:p>
        </p:txBody>
      </p:sp>
      <p:pic>
        <p:nvPicPr>
          <p:cNvPr id="194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42913"/>
            <a:ext cx="10795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1575"/>
            <a:ext cx="4608512" cy="3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69988"/>
            <a:ext cx="3036888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14825"/>
            <a:ext cx="3548062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500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3275013"/>
            <a:ext cx="2295525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Содержимое 2"/>
          <p:cNvSpPr>
            <a:spLocks noGrp="1"/>
          </p:cNvSpPr>
          <p:nvPr>
            <p:ph idx="1"/>
          </p:nvPr>
        </p:nvSpPr>
        <p:spPr>
          <a:xfrm>
            <a:off x="1187450" y="908050"/>
            <a:ext cx="7499350" cy="554513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Інтелект – це не єдина, однорідна здібність, а композиція декількох функцій, тобто це поєднання здібностей, які є необхідними для виживання та розвитку у певній культурі. </a:t>
            </a:r>
            <a:endParaRPr lang="ru-RU" altLang="ru-RU" sz="30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 здібності, які утворюють цю композицію, а також їх відносна значущість, буде змінюватись залежно від часу та місця.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uk-UA" altLang="ru-RU" sz="2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різних культур і в різні історичні періоди однієї культури змінюється розуміння успішності діяльності.</a:t>
            </a:r>
            <a:endParaRPr lang="ru-RU" altLang="ru-RU" sz="26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7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558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30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популярності шкал вимірювання інтелекту Д. Векслера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 великий віковий діапазон від 3 до 74 років, що дозволяє прослідкувати зміни інтелектуального розвитку протягом майже всього життя.</a:t>
            </a:r>
            <a:r>
              <a:rPr lang="uk-UA" altLang="ru-RU" sz="28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не тільки для вимірювання інтелектуального розвитку індивідів, але й як допоміжний засіб психіатричного діагнозу.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як вербальних, так і невербальних субтестів, що дозволяє оцінювати різні сторони інтелектуального розвитку – поняттєве та наочне мислення, а також особливості зорового сприйняття, сенсомоторну координацію, увагу, пам’ять.   </a:t>
            </a:r>
            <a:endParaRPr lang="ru-RU" altLang="ru-RU" sz="24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661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30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Векслер </a:t>
            </a:r>
            <a:r>
              <a:rPr lang="uk-UA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виходив із такого розуміння інтелекту: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30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</a:t>
            </a:r>
            <a:r>
              <a:rPr lang="uk-UA" altLang="ru-RU" sz="300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комплексна глобальна здатність індивідуума цілеспрямовано поводити себе, розумно мислити та успішно взаємодіяти із зовнішнім середовищем.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763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 algn="r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природного (успадкованого і вродженого) та соціального (набутого) в теорії </a:t>
            </a:r>
            <a:endParaRPr lang="en-US" altLang="ru-RU" sz="3000" b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r">
              <a:buFont typeface="Arial" panose="020B0604020202020204" pitchFamily="34" charset="0"/>
              <a:buNone/>
            </a:pPr>
            <a:r>
              <a:rPr lang="ru-RU" altLang="ru-RU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Кеттелла</a:t>
            </a:r>
          </a:p>
          <a:p>
            <a:pPr marL="609600" indent="-609600" algn="r">
              <a:buFont typeface="Arial" panose="020B0604020202020204" pitchFamily="34" charset="0"/>
              <a:buNone/>
            </a:pPr>
            <a:endParaRPr lang="en-US" altLang="ru-RU" sz="3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r">
              <a:buFont typeface="Arial" panose="020B0604020202020204" pitchFamily="34" charset="0"/>
              <a:buNone/>
            </a:pP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Генеральний фактор </a:t>
            </a: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«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розщеплюється» на 2 фактори </a:t>
            </a:r>
            <a:r>
              <a:rPr lang="uk-UA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«флюїдний»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– G)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«текучий інтелект» та </a:t>
            </a:r>
            <a:r>
              <a:rPr lang="uk-UA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«кристалізований інтелект» </a:t>
            </a:r>
            <a:r>
              <a:rPr lang="uk-UA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3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crystallized – 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8659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 algn="r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Флюїдний інтелект</a:t>
            </a: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Р. Кеттеллом, є </a:t>
            </a:r>
            <a:r>
              <a:rPr lang="ru-RU" altLang="ru-RU" sz="3000" b="1" u="sng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вродженим</a:t>
            </a: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переважно використовується для пізнання відношень і залежностей під час вирішення різних проблем.</a:t>
            </a:r>
          </a:p>
          <a:p>
            <a:pPr marL="609600" indent="-609600" algn="r">
              <a:buFont typeface="Arial" panose="020B0604020202020204" pitchFamily="34" charset="0"/>
              <a:buNone/>
            </a:pPr>
            <a:endParaRPr lang="en-US" altLang="ru-RU" sz="3000" b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r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Кристалізований інтелект </a:t>
            </a: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 в знаннях, пізнавальних алгоритмах і спеціалізованих професійних навичках</a:t>
            </a:r>
            <a:r>
              <a:rPr lang="uk-UA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3000" b="1" u="sng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 під впливом соціокультурних факторів</a:t>
            </a:r>
            <a:endParaRPr lang="en-US" altLang="ru-RU" sz="3000" b="1" u="sng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r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30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9683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 algn="ctr">
              <a:buFont typeface="Arial" panose="020B0604020202020204" pitchFamily="34" charset="0"/>
              <a:buNone/>
            </a:pPr>
            <a:endParaRPr lang="ru-RU" altLang="ru-RU" sz="3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Font typeface="Arial" panose="020B0604020202020204" pitchFamily="34" charset="0"/>
              <a:buNone/>
            </a:pPr>
            <a:endParaRPr lang="ru-RU" altLang="ru-RU" sz="3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Font typeface="Arial" panose="020B0604020202020204" pitchFamily="34" charset="0"/>
              <a:buNone/>
            </a:pPr>
            <a:r>
              <a:rPr lang="ru-RU" altLang="ru-RU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діагностики </a:t>
            </a:r>
            <a:r>
              <a:rPr lang="ru-RU" altLang="ru-RU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флюїдного</a:t>
            </a:r>
            <a:r>
              <a:rPr lang="ru-RU" altLang="ru-RU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інтелекту він пропонує використовувати так звані тести «вільні від культури», а для вивчення </a:t>
            </a:r>
            <a:r>
              <a:rPr lang="ru-RU" altLang="ru-RU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кристалізованого інтелекту</a:t>
            </a:r>
            <a:r>
              <a:rPr lang="ru-RU" altLang="ru-RU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традиційні тести інтелекту. </a:t>
            </a:r>
            <a:endParaRPr lang="en-US" altLang="ru-RU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070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 algn="ctr">
              <a:buFont typeface="Arial" panose="020B0604020202020204" pitchFamily="34" charset="0"/>
              <a:buNone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Мари́на Алекса́ндровна Холо́дная </a:t>
            </a:r>
            <a:r>
              <a:rPr lang="ru-RU" altLang="ru-RU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(род. 1949) — советский и российский психолог, профессор, д. пс. н., заведующая лаб. психологии способностей и ментальных ресурсов им. В. Н. Дружинина Института психологии РАН. </a:t>
            </a:r>
            <a:r>
              <a:rPr lang="ru-RU" altLang="ru-RU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 прежде всего исследованиями в сфере психологии интеллекта, одарённости, педагогической психологии и когнитивных стилей. </a:t>
            </a:r>
            <a:endParaRPr lang="en-US" altLang="ru-RU" sz="28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19558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 algn="ctr">
              <a:buFont typeface="Arial" panose="020B0604020202020204" pitchFamily="34" charset="0"/>
              <a:buNone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поєднати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algn="just">
              <a:buFont typeface="Arial" panose="020B0604020202020204" pitchFamily="34" charset="0"/>
              <a:buAutoNum type="arabicParenR"/>
              <a:defRPr/>
            </a:pP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базуються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змісті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соціокультурний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соціалізації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індивіда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інформаційний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концептуалізації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оперування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абстрактними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відношеннями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та символами);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феноменологічний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275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 Концепції, які базуються на розвитку мислення в онтогенезі: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генетичний підхід (інтелект – це продукт адаптації – асиміляції-акомодації – до вимог довкілля в умовах взаємодії людини зі світом, формування гнучких схем поведінки);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–освітянський підхід (інтелект – це здатність до научуваності, тобто засвоєння знань, умінь та навичок, виробки стратегій, програм розв’язання задач, перенесення засвоєного в нові ситуації, що формуються внаслідок цілеспрямованого навчання).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ru-RU" sz="28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3779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Концепції, які базуються на процесах мислення: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процесуально-діяльнісний підхід (інтелект – це особлива форма людської діяльності);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структурно-рівневий підхід (інтелект – це система різрівневих пізнавальних процесів: мислення, пам’яті, уваги та інших психічних функцій, котрі забезпечують пізнання навколишнього світу);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регуляційний підхід (інтелект – це механізм саморегуляції психічної активності).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4803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ru-RU" altLang="ru-RU" sz="3000" b="1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30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М.О. Холодна пропонує таке визначення інтелекту.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 як реальне психічне утворення – це ті психічні події, які відбуваються всередині індивідуального ментального досвіду як у ході його формування, так і з точки зору ефектів його впливу на характеристики актуальної інтелектуальної діяльності. </a:t>
            </a:r>
            <a:endParaRPr lang="en-US" altLang="ru-RU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39750" y="481013"/>
            <a:ext cx="7632700" cy="5621337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Розумові тести </a:t>
            </a:r>
          </a:p>
          <a:p>
            <a:pPr eaLnBrk="1" hangingPunct="1">
              <a:defRPr/>
            </a:pPr>
            <a:r>
              <a:rPr lang="uk-UA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Джеймса  </a:t>
            </a:r>
            <a:r>
              <a:rPr lang="uk-UA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Маккіна</a:t>
            </a:r>
            <a:r>
              <a:rPr lang="uk-UA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Кеттелла</a:t>
            </a:r>
            <a:endParaRPr lang="uk-UA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uk-UA" sz="2700" dirty="0" smtClean="0"/>
              <a:t>(1860-1944)</a:t>
            </a:r>
          </a:p>
          <a:p>
            <a:pPr eaLnBrk="1" hangingPunct="1">
              <a:defRPr/>
            </a:pPr>
            <a:r>
              <a:rPr lang="ru-RU" sz="2700" dirty="0" err="1" smtClean="0"/>
              <a:t>американський</a:t>
            </a:r>
            <a:r>
              <a:rPr lang="ru-RU" sz="2700" dirty="0" smtClean="0"/>
              <a:t> психолог, </a:t>
            </a:r>
          </a:p>
          <a:p>
            <a:pPr eaLnBrk="1" hangingPunct="1">
              <a:defRPr/>
            </a:pPr>
            <a:r>
              <a:rPr lang="ru-RU" sz="2700" dirty="0" smtClean="0"/>
              <a:t>один </a:t>
            </a:r>
            <a:r>
              <a:rPr lang="ru-RU" sz="2700" dirty="0" err="1" smtClean="0"/>
              <a:t>із</a:t>
            </a:r>
            <a:r>
              <a:rPr lang="ru-RU" sz="2700" dirty="0" smtClean="0"/>
              <a:t> перших </a:t>
            </a:r>
            <a:r>
              <a:rPr lang="ru-RU" sz="2700" dirty="0" err="1" smtClean="0"/>
              <a:t>специалістів</a:t>
            </a:r>
            <a:r>
              <a:rPr lang="ru-RU" sz="2700" dirty="0" smtClean="0"/>
              <a:t> з </a:t>
            </a:r>
          </a:p>
          <a:p>
            <a:pPr eaLnBrk="1" hangingPunct="1">
              <a:defRPr/>
            </a:pPr>
            <a:r>
              <a:rPr lang="ru-RU" sz="2700" dirty="0" err="1" smtClean="0"/>
              <a:t>експериментальної</a:t>
            </a:r>
            <a:r>
              <a:rPr lang="ru-RU" sz="2700" dirty="0" smtClean="0"/>
              <a:t> психолог</a:t>
            </a:r>
            <a:r>
              <a:rPr lang="uk-UA" sz="2700" dirty="0" err="1" smtClean="0"/>
              <a:t>ії</a:t>
            </a:r>
            <a:r>
              <a:rPr lang="ru-RU" sz="2700" dirty="0" smtClean="0"/>
              <a:t>, </a:t>
            </a:r>
          </a:p>
          <a:p>
            <a:pPr eaLnBrk="1" hangingPunct="1">
              <a:defRPr/>
            </a:pPr>
            <a:r>
              <a:rPr lang="ru-RU" sz="2700" dirty="0" err="1" smtClean="0"/>
              <a:t>психометрії</a:t>
            </a:r>
            <a:r>
              <a:rPr lang="ru-RU" sz="2700" dirty="0" smtClean="0"/>
              <a:t> та </a:t>
            </a:r>
            <a:r>
              <a:rPr lang="ru-RU" sz="2700" dirty="0" err="1" smtClean="0"/>
              <a:t>психодіагностики</a:t>
            </a:r>
            <a:r>
              <a:rPr lang="ru-RU" sz="2700" dirty="0" smtClean="0"/>
              <a:t> в</a:t>
            </a:r>
          </a:p>
          <a:p>
            <a:pPr eaLnBrk="1" hangingPunct="1">
              <a:defRPr/>
            </a:pPr>
            <a:r>
              <a:rPr lang="ru-RU" sz="2700" dirty="0" smtClean="0"/>
              <a:t> США, перший </a:t>
            </a:r>
            <a:r>
              <a:rPr lang="ru-RU" sz="2700" dirty="0" err="1" smtClean="0"/>
              <a:t>професор</a:t>
            </a:r>
            <a:r>
              <a:rPr lang="ru-RU" sz="2700" dirty="0" smtClean="0"/>
              <a:t> </a:t>
            </a:r>
            <a:r>
              <a:rPr lang="ru-RU" sz="2700" dirty="0" err="1" smtClean="0"/>
              <a:t>психології</a:t>
            </a:r>
            <a:r>
              <a:rPr lang="ru-RU" sz="2700" dirty="0" smtClean="0"/>
              <a:t>, </a:t>
            </a:r>
          </a:p>
          <a:p>
            <a:pPr eaLnBrk="1" hangingPunct="1">
              <a:defRPr/>
            </a:pPr>
            <a:r>
              <a:rPr lang="ru-RU" sz="2700" dirty="0" smtClean="0"/>
              <a:t>Президент </a:t>
            </a:r>
            <a:r>
              <a:rPr lang="ru-RU" sz="2700" dirty="0" err="1" smtClean="0"/>
              <a:t>американської</a:t>
            </a:r>
            <a:r>
              <a:rPr lang="ru-RU" sz="2700" dirty="0" smtClean="0"/>
              <a:t> </a:t>
            </a:r>
          </a:p>
          <a:p>
            <a:pPr eaLnBrk="1" hangingPunct="1">
              <a:defRPr/>
            </a:pPr>
            <a:r>
              <a:rPr lang="ru-RU" sz="2700" dirty="0" err="1" smtClean="0"/>
              <a:t>психологічної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асоціації</a:t>
            </a:r>
            <a:r>
              <a:rPr lang="ru-RU" sz="2700" dirty="0" smtClean="0"/>
              <a:t> (1895) 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88913"/>
            <a:ext cx="53292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E2BCBC"/>
                </a:solidFill>
                <a:latin typeface="Cambria" pitchFamily="18" charset="0"/>
                <a:cs typeface="+mn-cs"/>
              </a:rPr>
              <a:t> </a:t>
            </a:r>
            <a:endParaRPr lang="ru-RU" sz="3200" dirty="0">
              <a:solidFill>
                <a:srgbClr val="E2BCBC"/>
              </a:solidFill>
              <a:latin typeface="Tahoma"/>
              <a:cs typeface="+mn-cs"/>
            </a:endParaRPr>
          </a:p>
        </p:txBody>
      </p:sp>
      <p:pic>
        <p:nvPicPr>
          <p:cNvPr id="159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44600"/>
            <a:ext cx="1828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5827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модель інтелекту як ментального досвіду суб’єкта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М.О. Холодною)  </a:t>
            </a:r>
            <a:endParaRPr lang="en-US" altLang="ru-RU" sz="2800" b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2276475"/>
          <a:ext cx="7632700" cy="2119313"/>
        </p:xfrm>
        <a:graphic>
          <a:graphicData uri="http://schemas.openxmlformats.org/drawingml/2006/table">
            <a:tbl>
              <a:tblPr/>
              <a:tblGrid>
                <a:gridCol w="2543175"/>
                <a:gridCol w="2544762"/>
                <a:gridCol w="2544763"/>
              </a:tblGrid>
              <a:tr h="5032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 Когнітивний досвід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способи кодування інформації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когнітивні схеми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понятійні психологічні структури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архетипічні структури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схематичні структури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6013" y="4581525"/>
          <a:ext cx="7632700" cy="1331913"/>
        </p:xfrm>
        <a:graphic>
          <a:graphicData uri="http://schemas.openxmlformats.org/drawingml/2006/table">
            <a:tbl>
              <a:tblPr/>
              <a:tblGrid>
                <a:gridCol w="1952625"/>
                <a:gridCol w="2251075"/>
                <a:gridCol w="1766887"/>
                <a:gridCol w="1662113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 Метакогнітивний досвід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мимовільний інтелектуальний контроль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довільний інтелектуальний контроль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мета-когнітивна обізнаність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відкрита пізнавальна позиція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</p:nvPr>
        </p:nvGraphicFramePr>
        <p:xfrm>
          <a:off x="1116013" y="765175"/>
          <a:ext cx="7416800" cy="865188"/>
        </p:xfrm>
        <a:graphic>
          <a:graphicData uri="http://schemas.openxmlformats.org/drawingml/2006/table">
            <a:tbl>
              <a:tblPr/>
              <a:tblGrid>
                <a:gridCol w="2471737"/>
                <a:gridCol w="2471738"/>
                <a:gridCol w="2473325"/>
              </a:tblGrid>
              <a:tr h="5048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 Інтенціональний досвід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переваги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переконання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умонастрої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2988" y="1873250"/>
          <a:ext cx="7489825" cy="4435475"/>
        </p:xfrm>
        <a:graphic>
          <a:graphicData uri="http://schemas.openxmlformats.org/drawingml/2006/table">
            <a:tbl>
              <a:tblPr/>
              <a:tblGrid>
                <a:gridCol w="1871662"/>
                <a:gridCol w="1873250"/>
                <a:gridCol w="1871663"/>
                <a:gridCol w="1873250"/>
              </a:tblGrid>
              <a:tr h="431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 Інтелектуальні здібності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конвергентні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креативні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навчальні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пізнавальні стилі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рівневі властивості інтелекту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комбінаторні властивості інтелекту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процесуальні властивості інтелекту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кмітливість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оригінальність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розуміння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метафорич-ність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імпліцитна (до інтеріоризації, засвоєння)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експліцитна (до 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екстеріоризації,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відтворення)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когнітивні стилі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інтелектуальні стилі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епістемологічні стилі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sp>
        <p:nvSpPr>
          <p:cNvPr id="20787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620713"/>
            <a:ext cx="7572375" cy="5749925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30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</a:t>
            </a:r>
            <a:r>
              <a:rPr lang="uk-UA" altLang="ru-RU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uk-UA" altLang="ru-RU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 ПРО СТРУКТУРУ ІНТЕЛЕКТУ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Ч.Спірмен - двохфакторна теорія організації властивостей (будь-яка інтелектуальна діяльність містить загальний (</a:t>
            </a:r>
            <a:r>
              <a:rPr lang="en-US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специфічний фактори (</a:t>
            </a:r>
            <a:r>
              <a:rPr lang="en-US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2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Терстоун – багатофакторна теорія (12 первинних розумових здібностей)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Кеттелл – систематизація когнітивних факторів першого та другого порядку (“флюїдний” та “кристалізований” інтелект)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Вернон – виокремлення в інтелекті двох групових факторів (вербально-освітні та практико-технічні здібності)</a:t>
            </a: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uk-UA" altLang="ru-RU" sz="24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Дж.Гілфорд – гіпотеза про існування трьох вимірів, комбінація яких визначає різні типи інтелектуальних здібностей </a:t>
            </a:r>
            <a:endParaRPr lang="uk-UA" altLang="ru-RU" sz="280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4103688" cy="533400"/>
          </a:xfrm>
        </p:spPr>
        <p:txBody>
          <a:bodyPr/>
          <a:lstStyle/>
          <a:p>
            <a:pPr eaLnBrk="1" hangingPunct="1"/>
            <a:endParaRPr lang="ru-RU" altLang="ru-RU" sz="3200" b="1" smtClean="0">
              <a:solidFill>
                <a:srgbClr val="E2BCBC"/>
              </a:solidFill>
              <a:latin typeface="Cambria" panose="02040503050406030204" pitchFamily="18" charset="0"/>
            </a:endParaRPr>
          </a:p>
        </p:txBody>
      </p:sp>
      <p:sp>
        <p:nvSpPr>
          <p:cNvPr id="160771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302250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    </a:t>
            </a:r>
          </a:p>
          <a:p>
            <a:pPr algn="ctr" eaLnBrk="1" hangingPunct="1"/>
            <a:r>
              <a:rPr lang="ru-RU" altLang="ru-RU" sz="2800" b="0" smtClean="0"/>
              <a:t>В 1890 р. публікує одну із найбільш відомих в психодіагностиці робіт </a:t>
            </a:r>
            <a:r>
              <a:rPr lang="ru-RU" altLang="ru-RU" sz="2800" i="1" smtClean="0">
                <a:solidFill>
                  <a:srgbClr val="C00000"/>
                </a:solidFill>
              </a:rPr>
              <a:t>«Розумові тести та вимірювання»</a:t>
            </a:r>
          </a:p>
          <a:p>
            <a:pPr algn="ctr" eaLnBrk="1" hangingPunct="1"/>
            <a:endParaRPr lang="ru-RU" altLang="ru-RU" sz="2800" i="1" smtClean="0"/>
          </a:p>
          <a:p>
            <a:pPr algn="ctr" eaLnBrk="1" hangingPunct="1"/>
            <a:r>
              <a:rPr lang="uk-UA" altLang="ru-RU" sz="2800" i="1" smtClean="0"/>
              <a:t>Автор поняття </a:t>
            </a:r>
            <a:r>
              <a:rPr lang="uk-UA" altLang="ru-RU" sz="2800" i="1" smtClean="0">
                <a:solidFill>
                  <a:srgbClr val="C00000"/>
                </a:solidFill>
              </a:rPr>
              <a:t>«розумовий тест»</a:t>
            </a:r>
          </a:p>
          <a:p>
            <a:pPr algn="ctr" eaLnBrk="1" hangingPunct="1"/>
            <a:endParaRPr lang="uk-UA" altLang="ru-RU" sz="2800" i="1" smtClean="0"/>
          </a:p>
          <a:p>
            <a:pPr algn="ctr" eaLnBrk="1" hangingPunct="1"/>
            <a:r>
              <a:rPr lang="uk-UA" altLang="ru-RU" sz="2800" i="1" smtClean="0"/>
              <a:t>В 1917 р. заснував </a:t>
            </a:r>
            <a:r>
              <a:rPr lang="uk-UA" altLang="ru-RU" sz="2800" i="1" smtClean="0">
                <a:solidFill>
                  <a:srgbClr val="C00000"/>
                </a:solidFill>
              </a:rPr>
              <a:t>Американську психологічну корпорацію</a:t>
            </a:r>
            <a:r>
              <a:rPr lang="uk-UA" altLang="ru-RU" sz="2800" i="1" smtClean="0"/>
              <a:t>, яка стала першим видавництвом тестів  </a:t>
            </a:r>
          </a:p>
          <a:p>
            <a:pPr algn="ctr" eaLnBrk="1" hangingPunct="1"/>
            <a:endParaRPr lang="ru-RU" altLang="ru-RU" sz="2800" i="1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Содержимое 2"/>
          <p:cNvSpPr>
            <a:spLocks noGrp="1"/>
          </p:cNvSpPr>
          <p:nvPr>
            <p:ph idx="1"/>
          </p:nvPr>
        </p:nvSpPr>
        <p:spPr>
          <a:xfrm>
            <a:off x="468313" y="908050"/>
            <a:ext cx="6335712" cy="5041900"/>
          </a:xfrm>
        </p:spPr>
        <p:txBody>
          <a:bodyPr/>
          <a:lstStyle/>
          <a:p>
            <a:pPr eaLnBrk="1" hangingPunct="1"/>
            <a:r>
              <a:rPr lang="ru-RU" altLang="ru-RU" smtClean="0"/>
              <a:t>    </a:t>
            </a:r>
          </a:p>
          <a:p>
            <a:pPr eaLnBrk="1" hangingPunct="1"/>
            <a:r>
              <a:rPr lang="ru-RU" altLang="ru-RU" smtClean="0">
                <a:solidFill>
                  <a:srgbClr val="FF0000"/>
                </a:solidFill>
              </a:rPr>
              <a:t>ШТЕРН Льюіс Уільям</a:t>
            </a:r>
          </a:p>
          <a:p>
            <a:pPr eaLnBrk="1" hangingPunct="1"/>
            <a:r>
              <a:rPr lang="uk-UA" altLang="ru-RU" sz="2600" b="0" smtClean="0"/>
              <a:t>(1871-1938) – німецький психолог, автор концепції інтелектуального коефіцієнта, яка лягла в основу відомого тесту А. Біне.</a:t>
            </a:r>
          </a:p>
          <a:p>
            <a:pPr eaLnBrk="1" hangingPunct="1"/>
            <a:r>
              <a:rPr lang="ru-RU" altLang="ru-RU" sz="2600" b="0" smtClean="0"/>
              <a:t>Коефіцієнт інтелекту (англ. </a:t>
            </a:r>
            <a:r>
              <a:rPr lang="en-US" altLang="ru-RU" sz="2600" b="0" smtClean="0"/>
              <a:t>IQ – </a:t>
            </a:r>
            <a:r>
              <a:rPr lang="en-US" altLang="ru-RU" sz="2600" b="0" smtClean="0">
                <a:solidFill>
                  <a:schemeClr val="accent2"/>
                </a:solidFill>
              </a:rPr>
              <a:t>intelligence quotient</a:t>
            </a:r>
            <a:r>
              <a:rPr lang="en-US" altLang="ru-RU" sz="2600" b="0" smtClean="0"/>
              <a:t>) – </a:t>
            </a:r>
            <a:r>
              <a:rPr lang="ru-RU" altLang="ru-RU" sz="2600" b="0" smtClean="0"/>
              <a:t>кількісна оцінка рівня інтелекту людини: відношення розумового віку до хронологічного віку даної особи.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52513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Содержимое 2"/>
          <p:cNvSpPr>
            <a:spLocks noGrp="1"/>
          </p:cNvSpPr>
          <p:nvPr>
            <p:ph idx="1"/>
          </p:nvPr>
        </p:nvSpPr>
        <p:spPr>
          <a:xfrm>
            <a:off x="107950" y="1412875"/>
            <a:ext cx="6048375" cy="4949825"/>
          </a:xfrm>
        </p:spPr>
        <p:txBody>
          <a:bodyPr/>
          <a:lstStyle/>
          <a:p>
            <a:pPr eaLnBrk="1" hangingPunct="1"/>
            <a:r>
              <a:rPr lang="ru-RU" altLang="ru-RU" smtClean="0"/>
              <a:t>    </a:t>
            </a:r>
            <a:r>
              <a:rPr lang="ru-RU" altLang="ru-RU" sz="2800" smtClean="0">
                <a:solidFill>
                  <a:srgbClr val="C00000"/>
                </a:solidFill>
                <a:latin typeface="Cambria" panose="02040503050406030204" pitchFamily="18" charset="0"/>
              </a:rPr>
              <a:t>Альфред Біне </a:t>
            </a:r>
            <a:r>
              <a:rPr lang="ru-RU" altLang="ru-RU" sz="2800" smtClean="0">
                <a:latin typeface="Cambria" panose="02040503050406030204" pitchFamily="18" charset="0"/>
              </a:rPr>
              <a:t>(1857-1911) — французький психолог, доктор медицини і права Паризького универсітету, засновник першої у Франції Лабораторії експериментальної психології. Прагнув впровадити об’єктивний метод дослідження в психології</a:t>
            </a:r>
            <a:endParaRPr lang="ru-RU" altLang="ru-RU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580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rgbClr val="E2BCBC"/>
                </a:solidFill>
                <a:latin typeface="Cambria" pitchFamily="18" charset="0"/>
                <a:cs typeface="+mn-cs"/>
              </a:rPr>
              <a:t> </a:t>
            </a:r>
          </a:p>
        </p:txBody>
      </p:sp>
      <p:pic>
        <p:nvPicPr>
          <p:cNvPr id="162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96963"/>
            <a:ext cx="22860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329238" cy="533400"/>
          </a:xfrm>
        </p:spPr>
        <p:txBody>
          <a:bodyPr/>
          <a:lstStyle/>
          <a:p>
            <a:pPr eaLnBrk="1" hangingPunct="1"/>
            <a:endParaRPr lang="ru-RU" altLang="ru-RU" sz="3200" b="1" smtClean="0">
              <a:solidFill>
                <a:srgbClr val="E2BCBC"/>
              </a:solidFill>
              <a:latin typeface="Cambria" panose="02040503050406030204" pitchFamily="18" charset="0"/>
            </a:endParaRPr>
          </a:p>
        </p:txBody>
      </p:sp>
      <p:sp>
        <p:nvSpPr>
          <p:cNvPr id="16384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5795963" cy="5013325"/>
          </a:xfrm>
        </p:spPr>
        <p:txBody>
          <a:bodyPr/>
          <a:lstStyle/>
          <a:p>
            <a:pPr algn="ctr" eaLnBrk="1" hangingPunct="1"/>
            <a:r>
              <a:rPr lang="uk-UA" altLang="ru-RU" sz="2800" smtClean="0">
                <a:solidFill>
                  <a:srgbClr val="FF0000"/>
                </a:solidFill>
                <a:latin typeface="Cambria" panose="02040503050406030204" pitchFamily="18" charset="0"/>
              </a:rPr>
              <a:t>Теодор Сімон </a:t>
            </a:r>
            <a:r>
              <a:rPr lang="uk-UA" altLang="ru-RU" sz="2800" smtClean="0">
                <a:latin typeface="Cambria" panose="02040503050406030204" pitchFamily="18" charset="0"/>
              </a:rPr>
              <a:t>(1873-1961)</a:t>
            </a:r>
          </a:p>
          <a:p>
            <a:pPr algn="ctr" eaLnBrk="1" hangingPunct="1"/>
            <a:r>
              <a:rPr lang="uk-UA" altLang="ru-RU" sz="2800" smtClean="0">
                <a:latin typeface="Cambria" panose="02040503050406030204" pitchFamily="18" charset="0"/>
              </a:rPr>
              <a:t>французький психолог, керівник Педагогічної лабораторії в Парижі, </a:t>
            </a:r>
          </a:p>
          <a:p>
            <a:pPr algn="ctr" eaLnBrk="1" hangingPunct="1"/>
            <a:r>
              <a:rPr lang="uk-UA" altLang="ru-RU" sz="2800" smtClean="0">
                <a:latin typeface="Cambria" panose="02040503050406030204" pitchFamily="18" charset="0"/>
              </a:rPr>
              <a:t>в 20-30-х рр. був завідувачем колонії для розумово відсталих. В 1905 р. спільно з А. Біне розробив першу «шкалу розумового розвитку Біне – Сімона» (шкала </a:t>
            </a:r>
            <a:r>
              <a:rPr lang="en-US" altLang="ru-RU" sz="2800" smtClean="0">
                <a:latin typeface="Cambria" panose="02040503050406030204" pitchFamily="18" charset="0"/>
              </a:rPr>
              <a:t>IQ)</a:t>
            </a:r>
            <a:r>
              <a:rPr lang="uk-UA" altLang="ru-RU" sz="2800" smtClean="0">
                <a:latin typeface="Cambria" panose="02040503050406030204" pitchFamily="18" charset="0"/>
              </a:rPr>
              <a:t>  </a:t>
            </a:r>
            <a:endParaRPr lang="ru-RU" altLang="ru-RU" sz="2800" smtClean="0">
              <a:latin typeface="Cambria" panose="02040503050406030204" pitchFamily="18" charset="0"/>
            </a:endParaRPr>
          </a:p>
          <a:p>
            <a:pPr eaLnBrk="1" hangingPunct="1"/>
            <a:endParaRPr lang="ru-RU" altLang="ru-RU" smtClean="0"/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52513"/>
            <a:ext cx="165576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Тема27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Тема27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16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27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ма27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Eurostile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2328</Words>
  <Application>Microsoft Office PowerPoint</Application>
  <PresentationFormat>Экран (4:3)</PresentationFormat>
  <Paragraphs>295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52</vt:i4>
      </vt:variant>
    </vt:vector>
  </HeadingPairs>
  <TitlesOfParts>
    <vt:vector size="75" baseType="lpstr">
      <vt:lpstr>Calibri</vt:lpstr>
      <vt:lpstr>Arial</vt:lpstr>
      <vt:lpstr>Eurostile</vt:lpstr>
      <vt:lpstr>Tahoma</vt:lpstr>
      <vt:lpstr>Wingdings</vt:lpstr>
      <vt:lpstr>Times New Roman</vt:lpstr>
      <vt:lpstr>Cambria</vt:lpstr>
      <vt:lpstr>Palatino Linotype</vt:lpstr>
      <vt:lpstr>Impact</vt:lpstr>
      <vt:lpstr>Тема Office</vt:lpstr>
      <vt:lpstr>Тема16</vt:lpstr>
      <vt:lpstr>1_Тема16</vt:lpstr>
      <vt:lpstr>2_Тема16</vt:lpstr>
      <vt:lpstr>3_Тема16</vt:lpstr>
      <vt:lpstr>5_Тема16</vt:lpstr>
      <vt:lpstr>6_Тема16</vt:lpstr>
      <vt:lpstr>Тема27</vt:lpstr>
      <vt:lpstr>1_Тема27</vt:lpstr>
      <vt:lpstr>2_Тема27</vt:lpstr>
      <vt:lpstr>3_Тема27</vt:lpstr>
      <vt:lpstr>1_Тема Office</vt:lpstr>
      <vt:lpstr>2_Тема Office</vt:lpstr>
      <vt:lpstr>План</vt:lpstr>
      <vt:lpstr>    </vt:lpstr>
      <vt:lpstr>План лекції: </vt:lpstr>
      <vt:lpstr>Зміст конструкта «інтелект»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Чарльз Едвард Спірмен (1863-1945) Англійський психолог, професор Лондонського університету, розробник багатьох методик математичної статистики. Автор двохфакторної теорії інтелекту та техніки факторного аналізу. Широко відомим є коефіцієнт рангової кореляції Спірмена.  </vt:lpstr>
      <vt:lpstr>    КАРЛ ПІРСОН (1857-1936) - англійський математик, статистик та філософ; засновник математичної статистики  Основна мета факторного аналізу – спростити описання даних за допомогою скорочення числа змінних, тобто скоротити розмірність простору описання даних </vt:lpstr>
      <vt:lpstr>  Теорії інтелекту </vt:lpstr>
      <vt:lpstr>  Теорії інтелекту </vt:lpstr>
      <vt:lpstr>  Мультифакторні теорії інтелекту </vt:lpstr>
      <vt:lpstr>   </vt:lpstr>
      <vt:lpstr>  Мультифакторні теорії інтелекту </vt:lpstr>
      <vt:lpstr>  Мультифакторні теорії інтелекту </vt:lpstr>
      <vt:lpstr>Презентация PowerPoint</vt:lpstr>
      <vt:lpstr>  Мультифакторні теорії інтелекту </vt:lpstr>
      <vt:lpstr>   </vt:lpstr>
      <vt:lpstr>   </vt:lpstr>
      <vt:lpstr>Презентация PowerPoint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Елена Блинова</cp:lastModifiedBy>
  <cp:revision>176</cp:revision>
  <dcterms:created xsi:type="dcterms:W3CDTF">2012-12-02T16:48:00Z</dcterms:created>
  <dcterms:modified xsi:type="dcterms:W3CDTF">2020-10-19T15:52:46Z</dcterms:modified>
</cp:coreProperties>
</file>