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CAB7CD7-C7A2-41B9-A3C8-27944E36F06E}"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1808540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AB7CD7-C7A2-41B9-A3C8-27944E36F06E}"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33143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AB7CD7-C7A2-41B9-A3C8-27944E36F06E}"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2407669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AB7CD7-C7A2-41B9-A3C8-27944E36F06E}"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375204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CAB7CD7-C7A2-41B9-A3C8-27944E36F06E}" type="datetimeFigureOut">
              <a:rPr lang="ru-RU" smtClean="0"/>
              <a:t>13.02.2020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233795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CAB7CD7-C7A2-41B9-A3C8-27944E36F06E}" type="datetimeFigureOut">
              <a:rPr lang="ru-RU" smtClean="0"/>
              <a:t>13.02.2020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256100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CAB7CD7-C7A2-41B9-A3C8-27944E36F06E}" type="datetimeFigureOut">
              <a:rPr lang="ru-RU" smtClean="0"/>
              <a:t>13.02.2020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1956320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CAB7CD7-C7A2-41B9-A3C8-27944E36F06E}" type="datetimeFigureOut">
              <a:rPr lang="ru-RU" smtClean="0"/>
              <a:t>13.02.2020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2154635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CAB7CD7-C7A2-41B9-A3C8-27944E36F06E}" type="datetimeFigureOut">
              <a:rPr lang="ru-RU" smtClean="0"/>
              <a:t>13.02.2020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99793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CAB7CD7-C7A2-41B9-A3C8-27944E36F06E}" type="datetimeFigureOut">
              <a:rPr lang="ru-RU" smtClean="0"/>
              <a:t>13.02.2020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745862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CAB7CD7-C7A2-41B9-A3C8-27944E36F06E}" type="datetimeFigureOut">
              <a:rPr lang="ru-RU" smtClean="0"/>
              <a:t>13.02.2020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8DA188-8C62-4B71-B317-E132F63C267F}" type="slidenum">
              <a:rPr lang="ru-RU" smtClean="0"/>
              <a:t>‹#›</a:t>
            </a:fld>
            <a:endParaRPr lang="ru-RU"/>
          </a:p>
        </p:txBody>
      </p:sp>
    </p:spTree>
    <p:extLst>
      <p:ext uri="{BB962C8B-B14F-4D97-AF65-F5344CB8AC3E}">
        <p14:creationId xmlns:p14="http://schemas.microsoft.com/office/powerpoint/2010/main" val="111246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B7CD7-C7A2-41B9-A3C8-27944E36F06E}" type="datetimeFigureOut">
              <a:rPr lang="ru-RU" smtClean="0"/>
              <a:t>13.02.2020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DA188-8C62-4B71-B317-E132F63C267F}" type="slidenum">
              <a:rPr lang="ru-RU" smtClean="0"/>
              <a:t>‹#›</a:t>
            </a:fld>
            <a:endParaRPr lang="ru-RU"/>
          </a:p>
        </p:txBody>
      </p:sp>
    </p:spTree>
    <p:extLst>
      <p:ext uri="{BB962C8B-B14F-4D97-AF65-F5344CB8AC3E}">
        <p14:creationId xmlns:p14="http://schemas.microsoft.com/office/powerpoint/2010/main" val="579875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508250"/>
            <a:ext cx="9144000" cy="2387600"/>
          </a:xfrm>
        </p:spPr>
        <p:txBody>
          <a:bodyPr>
            <a:normAutofit fontScale="90000"/>
          </a:bodyPr>
          <a:lstStyle/>
          <a:p>
            <a:r>
              <a:rPr lang="ru-RU" b="1" dirty="0" smtClean="0"/>
              <a:t>Спецификация </a:t>
            </a:r>
            <a:r>
              <a:rPr lang="ru-RU" b="1" dirty="0"/>
              <a:t>критических систем</a:t>
            </a:r>
            <a:br>
              <a:rPr lang="ru-RU" b="1" dirty="0"/>
            </a:br>
            <a:endParaRPr lang="ru-RU" dirty="0"/>
          </a:p>
        </p:txBody>
      </p:sp>
    </p:spTree>
    <p:extLst>
      <p:ext uri="{BB962C8B-B14F-4D97-AF65-F5344CB8AC3E}">
        <p14:creationId xmlns:p14="http://schemas.microsoft.com/office/powerpoint/2010/main" val="1282469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42950"/>
            <a:ext cx="10515600" cy="5657850"/>
          </a:xfrm>
        </p:spPr>
        <p:txBody>
          <a:bodyPr>
            <a:normAutofit fontScale="77500" lnSpcReduction="20000"/>
          </a:bodyPr>
          <a:lstStyle/>
          <a:p>
            <a:pPr marL="0" indent="0">
              <a:buNone/>
            </a:pPr>
            <a:r>
              <a:rPr lang="ru-RU" dirty="0" smtClean="0"/>
              <a:t>   Приведем </a:t>
            </a:r>
            <a:r>
              <a:rPr lang="ru-RU" dirty="0"/>
              <a:t>для каждого показателя безотказности типы систем, к которым они могут применяться.</a:t>
            </a:r>
          </a:p>
          <a:p>
            <a:pPr marL="0" indent="0">
              <a:buNone/>
            </a:pPr>
            <a:r>
              <a:rPr lang="ru-RU" dirty="0"/>
              <a:t> </a:t>
            </a:r>
          </a:p>
          <a:p>
            <a:pPr marL="514350" indent="-514350">
              <a:buFont typeface="+mj-lt"/>
              <a:buAutoNum type="arabicPeriod"/>
            </a:pPr>
            <a:r>
              <a:rPr lang="ru-RU" i="1" dirty="0" smtClean="0"/>
              <a:t>Вероятность </a:t>
            </a:r>
            <a:r>
              <a:rPr lang="ru-RU" i="1" dirty="0"/>
              <a:t>отказа. </a:t>
            </a:r>
            <a:r>
              <a:rPr lang="ru-RU" dirty="0"/>
              <a:t>Наиболее подходит для систем, время функционирования которых или заранее не определено, или велико, причем отказ в системе может иметь серьезные последствия. Примерами могут служить специальные защитные системы, в частности контроля на химическом производстве или аварийной остановки в энергосистемах.</a:t>
            </a:r>
          </a:p>
          <a:p>
            <a:pPr marL="514350" indent="-514350">
              <a:buFont typeface="+mj-lt"/>
              <a:buAutoNum type="arabicPeriod"/>
            </a:pPr>
            <a:r>
              <a:rPr lang="ru-RU" i="1" dirty="0" smtClean="0"/>
              <a:t>Частота </a:t>
            </a:r>
            <a:r>
              <a:rPr lang="ru-RU" i="1" dirty="0"/>
              <a:t>отказа. </a:t>
            </a:r>
            <a:r>
              <a:rPr lang="ru-RU" dirty="0"/>
              <a:t>Подходит для систем, от которых требуется регулярная длительная безотказная работа. Этот показатель можно использовать в требованиях, предъявляемых к банковской системе, обрабатывающей счета клиентов, или к системе бронирования мест в гостинице.</a:t>
            </a:r>
          </a:p>
          <a:p>
            <a:pPr marL="514350" indent="-514350">
              <a:buFont typeface="+mj-lt"/>
              <a:buAutoNum type="arabicPeriod"/>
            </a:pPr>
            <a:r>
              <a:rPr lang="ru-RU" i="1" dirty="0" smtClean="0"/>
              <a:t>Среднее </a:t>
            </a:r>
            <a:r>
              <a:rPr lang="ru-RU" i="1" dirty="0"/>
              <a:t>время безотказной работы. </a:t>
            </a:r>
            <a:r>
              <a:rPr lang="ru-RU" dirty="0"/>
              <a:t>Может использоваться в системах, которые обрабатывают большие объемы данных, при этом время между отказами должно быть больше среднего времени обработки транзакций. Примеры систем, где этот показатель может использоваться: текстовый редактор и автоматизированные системы проектирования.</a:t>
            </a:r>
          </a:p>
          <a:p>
            <a:pPr marL="514350" indent="-514350">
              <a:buFont typeface="+mj-lt"/>
              <a:buAutoNum type="arabicPeriod"/>
            </a:pPr>
            <a:r>
              <a:rPr lang="ru-RU" i="1" dirty="0" smtClean="0"/>
              <a:t>Работоспособность</a:t>
            </a:r>
            <a:r>
              <a:rPr lang="ru-RU" i="1" dirty="0"/>
              <a:t>. </a:t>
            </a:r>
            <a:r>
              <a:rPr lang="ru-RU" dirty="0"/>
              <a:t>Должен использоваться в системах, предназначенных для непрерывной работы. Примеры таких систем: телефонные коммутаторы и системы сигнализации на железной дороге.</a:t>
            </a:r>
          </a:p>
        </p:txBody>
      </p:sp>
    </p:spTree>
    <p:extLst>
      <p:ext uri="{BB962C8B-B14F-4D97-AF65-F5344CB8AC3E}">
        <p14:creationId xmlns:p14="http://schemas.microsoft.com/office/powerpoint/2010/main" val="1970627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8637"/>
            <a:ext cx="10515600" cy="6029326"/>
          </a:xfrm>
        </p:spPr>
        <p:txBody>
          <a:bodyPr>
            <a:normAutofit fontScale="70000" lnSpcReduction="20000"/>
          </a:bodyPr>
          <a:lstStyle/>
          <a:p>
            <a:pPr marL="0" indent="0">
              <a:buNone/>
            </a:pPr>
            <a:r>
              <a:rPr lang="ru-RU" dirty="0" smtClean="0"/>
              <a:t>   Существует </a:t>
            </a:r>
            <a:r>
              <a:rPr lang="ru-RU" dirty="0"/>
              <a:t>три вида числовых показателей, которые можно использовать при оценке безотказности системы.</a:t>
            </a:r>
          </a:p>
          <a:p>
            <a:pPr marL="0" indent="0">
              <a:buNone/>
            </a:pPr>
            <a:r>
              <a:rPr lang="ru-RU" dirty="0"/>
              <a:t> </a:t>
            </a:r>
          </a:p>
          <a:p>
            <a:pPr marL="514350" indent="-514350">
              <a:buFont typeface="+mj-lt"/>
              <a:buAutoNum type="arabicPeriod"/>
            </a:pPr>
            <a:r>
              <a:rPr lang="ru-RU" dirty="0" smtClean="0"/>
              <a:t>Число </a:t>
            </a:r>
            <a:r>
              <a:rPr lang="ru-RU" dirty="0"/>
              <a:t>сбоев системы для заданного периода работы. Используется для вычисления вероятности отказа.</a:t>
            </a:r>
          </a:p>
          <a:p>
            <a:pPr marL="514350" indent="-514350">
              <a:buFont typeface="+mj-lt"/>
              <a:buAutoNum type="arabicPeriod"/>
            </a:pPr>
            <a:r>
              <a:rPr lang="ru-RU" dirty="0" smtClean="0"/>
              <a:t>Время </a:t>
            </a:r>
            <a:r>
              <a:rPr lang="ru-RU" dirty="0"/>
              <a:t>(или количество транзакций) между сбоями системы. Используется для вычисления частоты отказа и среднего времени безотказной работы.</a:t>
            </a:r>
          </a:p>
          <a:p>
            <a:pPr marL="514350" indent="-514350">
              <a:buFont typeface="+mj-lt"/>
              <a:buAutoNum type="arabicPeriod"/>
            </a:pPr>
            <a:r>
              <a:rPr lang="ru-RU" dirty="0" smtClean="0"/>
              <a:t>Время </a:t>
            </a:r>
            <a:r>
              <a:rPr lang="ru-RU" dirty="0"/>
              <a:t>ремонта или время на восстановление работоспособности системы после сбоя. Используется для измерения работоспособности</a:t>
            </a:r>
            <a:r>
              <a:rPr lang="ru-RU" dirty="0" smtClean="0"/>
              <a:t>.</a:t>
            </a:r>
          </a:p>
          <a:p>
            <a:pPr marL="0" indent="0">
              <a:buNone/>
            </a:pPr>
            <a:endParaRPr lang="ru-RU" dirty="0" smtClean="0"/>
          </a:p>
          <a:p>
            <a:pPr marL="0" indent="0">
              <a:buNone/>
            </a:pPr>
            <a:r>
              <a:rPr lang="ru-RU" dirty="0" smtClean="0"/>
              <a:t>   Единицы </a:t>
            </a:r>
            <a:r>
              <a:rPr lang="ru-RU" dirty="0"/>
              <a:t>измерения, которые могут использоваться при измерении этих числовых показателей, – календарное время, время работы процессора или, может быть, некоторая дискретная единица типа числа транзакций. В системах, которые тратят много времени на ожидание ответа на запрос, например, телефонные коммутаторные системы, в качестве единицы времени должно быть использовано время работы процессора. Основной единицей измерения безотказности систем является календарное время.</a:t>
            </a:r>
          </a:p>
          <a:p>
            <a:pPr marL="0" indent="0">
              <a:buNone/>
            </a:pPr>
            <a:r>
              <a:rPr lang="ru-RU" dirty="0" smtClean="0"/>
              <a:t>   Календарное </a:t>
            </a:r>
            <a:r>
              <a:rPr lang="ru-RU" dirty="0"/>
              <a:t>время является наиболее подходящей единицей измерения времени в системах, действующих непрерывно. Примером могут служить системы аварийной сигнализации, системы текущего контроля и другие типы управляющих систем. Системы, которые оперируют транзакциями, например, банкоматы и системы резервирования авиабилетов, имеют различные нагрузки при функционировании в течение дня. В этих случаях единицей измерения является число транзакций; тогда частота отказа будет равна числу сбойных транзакций, отнесенных к общему количеству обработанных транзакций.</a:t>
            </a:r>
          </a:p>
        </p:txBody>
      </p:sp>
    </p:spTree>
    <p:extLst>
      <p:ext uri="{BB962C8B-B14F-4D97-AF65-F5344CB8AC3E}">
        <p14:creationId xmlns:p14="http://schemas.microsoft.com/office/powerpoint/2010/main" val="531838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t>1.2</a:t>
            </a:r>
            <a:r>
              <a:rPr lang="ru-RU" sz="3600" b="1" dirty="0"/>
              <a:t>. Нефункциональные требования </a:t>
            </a:r>
            <a:r>
              <a:rPr lang="ru-RU" sz="3600" b="1" dirty="0" smtClean="0"/>
              <a:t>безотказности</a:t>
            </a:r>
            <a:endParaRPr lang="ru-RU" sz="3600" dirty="0"/>
          </a:p>
        </p:txBody>
      </p:sp>
      <p:sp>
        <p:nvSpPr>
          <p:cNvPr id="3" name="Объект 2"/>
          <p:cNvSpPr>
            <a:spLocks noGrp="1"/>
          </p:cNvSpPr>
          <p:nvPr>
            <p:ph idx="1"/>
          </p:nvPr>
        </p:nvSpPr>
        <p:spPr>
          <a:xfrm>
            <a:off x="838200" y="1911350"/>
            <a:ext cx="10515600" cy="4351338"/>
          </a:xfrm>
        </p:spPr>
        <p:txBody>
          <a:bodyPr>
            <a:normAutofit fontScale="85000" lnSpcReduction="10000"/>
          </a:bodyPr>
          <a:lstStyle/>
          <a:p>
            <a:pPr marL="0" indent="0">
              <a:buNone/>
            </a:pPr>
            <a:r>
              <a:rPr lang="ru-RU" dirty="0" smtClean="0"/>
              <a:t>   Во </a:t>
            </a:r>
            <a:r>
              <a:rPr lang="ru-RU" dirty="0"/>
              <a:t>многих системных спецификациях требования безотказности тщательно не выписаны. Часто требования безотказности субъективны и </a:t>
            </a:r>
            <a:r>
              <a:rPr lang="ru-RU" dirty="0" err="1"/>
              <a:t>неизмеряемы</a:t>
            </a:r>
            <a:r>
              <a:rPr lang="ru-RU" dirty="0"/>
              <a:t>. Например, утверждение "программное обеспечение должно быть безотказным при нормальных условиях эксплуатации" бессмысленно. </a:t>
            </a:r>
            <a:r>
              <a:rPr lang="ru-RU" dirty="0" err="1"/>
              <a:t>Квазиколичественные</a:t>
            </a:r>
            <a:r>
              <a:rPr lang="ru-RU" dirty="0"/>
              <a:t> утверждения "программное обеспечение должно иметь не более N сбоев на 1000 строк программного кода" бесполезны. Невозможно измерить число сбоев на 1000 строк кода, так как нельзя сказать, когда эти сбои будут обнаружены. Эти утверждения ничего не говорят о поведении системы в процессе работы.</a:t>
            </a:r>
          </a:p>
          <a:p>
            <a:pPr marL="0" indent="0">
              <a:buNone/>
            </a:pPr>
            <a:r>
              <a:rPr lang="ru-RU" dirty="0" smtClean="0"/>
              <a:t>   Типы </a:t>
            </a:r>
            <a:r>
              <a:rPr lang="ru-RU" dirty="0"/>
              <a:t>отказов, происходящие в системах, а также их последствия, зависят от природы этих отказов. При разработке требований безотказности необходимо идентифицировать различные типы отказов и определить, как они должны обрабатываться. Типы системных отказов приведены в табл. </a:t>
            </a:r>
            <a:r>
              <a:rPr lang="en-US" dirty="0"/>
              <a:t>8</a:t>
            </a:r>
            <a:r>
              <a:rPr lang="ru-RU" dirty="0"/>
              <a:t>.2.</a:t>
            </a:r>
          </a:p>
        </p:txBody>
      </p:sp>
    </p:spTree>
    <p:extLst>
      <p:ext uri="{BB962C8B-B14F-4D97-AF65-F5344CB8AC3E}">
        <p14:creationId xmlns:p14="http://schemas.microsoft.com/office/powerpoint/2010/main" val="148457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14339"/>
            <a:ext cx="10515600" cy="500062"/>
          </a:xfrm>
        </p:spPr>
        <p:txBody>
          <a:bodyPr/>
          <a:lstStyle/>
          <a:p>
            <a:pPr marL="0" indent="0" algn="ctr">
              <a:buNone/>
            </a:pPr>
            <a:r>
              <a:rPr lang="ru-RU" b="1" dirty="0"/>
              <a:t>Таблица </a:t>
            </a:r>
            <a:r>
              <a:rPr lang="en-US" b="1" dirty="0"/>
              <a:t>8</a:t>
            </a:r>
            <a:r>
              <a:rPr lang="ru-RU" b="1" dirty="0"/>
              <a:t>.2. Классификация </a:t>
            </a:r>
            <a:r>
              <a:rPr lang="ru-RU" b="1" dirty="0" smtClean="0"/>
              <a:t>отказов</a:t>
            </a:r>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1288496055"/>
              </p:ext>
            </p:extLst>
          </p:nvPr>
        </p:nvGraphicFramePr>
        <p:xfrm>
          <a:off x="544807" y="1926147"/>
          <a:ext cx="11102386" cy="3521964"/>
        </p:xfrm>
        <a:graphic>
          <a:graphicData uri="http://schemas.openxmlformats.org/drawingml/2006/table">
            <a:tbl>
              <a:tblPr/>
              <a:tblGrid>
                <a:gridCol w="2765587">
                  <a:extLst>
                    <a:ext uri="{9D8B030D-6E8A-4147-A177-3AD203B41FA5}">
                      <a16:colId xmlns:a16="http://schemas.microsoft.com/office/drawing/2014/main" val="828910386"/>
                    </a:ext>
                  </a:extLst>
                </a:gridCol>
                <a:gridCol w="8336799">
                  <a:extLst>
                    <a:ext uri="{9D8B030D-6E8A-4147-A177-3AD203B41FA5}">
                      <a16:colId xmlns:a16="http://schemas.microsoft.com/office/drawing/2014/main" val="4268231290"/>
                    </a:ext>
                  </a:extLst>
                </a:gridCol>
              </a:tblGrid>
              <a:tr h="290008">
                <a:tc>
                  <a:txBody>
                    <a:bodyPr/>
                    <a:lstStyle/>
                    <a:p>
                      <a:pPr>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Отказы</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Описание</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83290942"/>
                  </a:ext>
                </a:extLst>
              </a:tr>
              <a:tr h="580013">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Случайные</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Происходят только при определенных входных данных или сигналах</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53049011"/>
                  </a:ext>
                </a:extLst>
              </a:tr>
              <a:tr h="580013">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Перманентные</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Происходят при всех входных данных (сигналах)</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a:noFill/>
                    </a:lnB>
                    <a:solidFill>
                      <a:srgbClr val="FFFFFF"/>
                    </a:solidFill>
                  </a:tcPr>
                </a:tc>
                <a:extLst>
                  <a:ext uri="{0D108BD9-81ED-4DB2-BD59-A6C34878D82A}">
                    <a16:rowId xmlns:a16="http://schemas.microsoft.com/office/drawing/2014/main" val="299029967"/>
                  </a:ext>
                </a:extLst>
              </a:tr>
              <a:tr h="580013">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Самовосстанавливаемые</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 после таких отказов может восстановиться без вмешательства оператора</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a:noFill/>
                    </a:lnB>
                    <a:solidFill>
                      <a:srgbClr val="FFFFFF"/>
                    </a:solidFill>
                  </a:tcPr>
                </a:tc>
                <a:extLst>
                  <a:ext uri="{0D108BD9-81ED-4DB2-BD59-A6C34878D82A}">
                    <a16:rowId xmlns:a16="http://schemas.microsoft.com/office/drawing/2014/main" val="62828139"/>
                  </a:ext>
                </a:extLst>
              </a:tr>
              <a:tr h="580013">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Несамовосстанавливаемые</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Необходимо вмешательство оператора для устранения такого отказа системы</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a:noFill/>
                    </a:lnB>
                    <a:solidFill>
                      <a:srgbClr val="FFFFFF"/>
                    </a:solidFill>
                  </a:tcPr>
                </a:tc>
                <a:extLst>
                  <a:ext uri="{0D108BD9-81ED-4DB2-BD59-A6C34878D82A}">
                    <a16:rowId xmlns:a16="http://schemas.microsoft.com/office/drawing/2014/main" val="1829120998"/>
                  </a:ext>
                </a:extLst>
              </a:tr>
              <a:tr h="580013">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 разрушающие</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Отказ не разрушает систему или данные</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a:noFill/>
                    </a:lnB>
                    <a:solidFill>
                      <a:srgbClr val="FFFFFF"/>
                    </a:solidFill>
                  </a:tcPr>
                </a:tc>
                <a:extLst>
                  <a:ext uri="{0D108BD9-81ED-4DB2-BD59-A6C34878D82A}">
                    <a16:rowId xmlns:a16="http://schemas.microsoft.com/office/drawing/2014/main" val="1353682961"/>
                  </a:ext>
                </a:extLst>
              </a:tr>
              <a:tr h="290008">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Разрушающие</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Отказ разрушает систему или данные</a:t>
                      </a:r>
                      <a:endParaRPr lang="ru-RU" sz="17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063" marR="41063"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5725552"/>
                  </a:ext>
                </a:extLst>
              </a:tr>
            </a:tbl>
          </a:graphicData>
        </a:graphic>
      </p:graphicFrame>
    </p:spTree>
    <p:extLst>
      <p:ext uri="{BB962C8B-B14F-4D97-AF65-F5344CB8AC3E}">
        <p14:creationId xmlns:p14="http://schemas.microsoft.com/office/powerpoint/2010/main" val="1745110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2" y="671512"/>
            <a:ext cx="10515600" cy="5900739"/>
          </a:xfrm>
        </p:spPr>
        <p:txBody>
          <a:bodyPr>
            <a:normAutofit fontScale="85000" lnSpcReduction="20000"/>
          </a:bodyPr>
          <a:lstStyle/>
          <a:p>
            <a:pPr marL="0" indent="0">
              <a:buNone/>
            </a:pPr>
            <a:r>
              <a:rPr lang="ru-RU" dirty="0" smtClean="0"/>
              <a:t>   Многие </a:t>
            </a:r>
            <a:r>
              <a:rPr lang="ru-RU" dirty="0"/>
              <a:t>большие системы состоят из нескольких подсистем с различными требованиями к безотказности. Так как безотказное ПО дорого, обычно благоразумнее оценить требования безотказности каждой подсистемы отдельно, чем накладывать требование безотказности на все подсистемы. Это позволяет избежать излишне высоких требований безотказности тех подсистем, где в этом нет необходимости.</a:t>
            </a:r>
          </a:p>
          <a:p>
            <a:pPr marL="0" indent="0">
              <a:buNone/>
            </a:pPr>
            <a:r>
              <a:rPr lang="ru-RU" dirty="0" smtClean="0"/>
              <a:t>   Приведем </a:t>
            </a:r>
            <a:r>
              <a:rPr lang="ru-RU" dirty="0"/>
              <a:t>последовательность шагов по определению требований безотказности.</a:t>
            </a:r>
          </a:p>
          <a:p>
            <a:pPr marL="0" indent="0">
              <a:buNone/>
            </a:pPr>
            <a:r>
              <a:rPr lang="ru-RU" dirty="0"/>
              <a:t> </a:t>
            </a:r>
          </a:p>
          <a:p>
            <a:pPr marL="514350" indent="-514350">
              <a:buFont typeface="+mj-lt"/>
              <a:buAutoNum type="arabicPeriod"/>
            </a:pPr>
            <a:r>
              <a:rPr lang="ru-RU" dirty="0" smtClean="0"/>
              <a:t>Для </a:t>
            </a:r>
            <a:r>
              <a:rPr lang="ru-RU" dirty="0"/>
              <a:t>каждой подсистемы необходимо определить возможные системные отказы и проанализировать их последствия.</a:t>
            </a:r>
          </a:p>
          <a:p>
            <a:pPr marL="514350" indent="-514350">
              <a:buFont typeface="+mj-lt"/>
              <a:buAutoNum type="arabicPeriod"/>
            </a:pPr>
            <a:r>
              <a:rPr lang="ru-RU" dirty="0" smtClean="0"/>
              <a:t>Затем </a:t>
            </a:r>
            <a:r>
              <a:rPr lang="ru-RU" dirty="0"/>
              <a:t>необходимо отнести отказы к соответствующему классу. В качестве отправной точки можно использовать типы отказов, приведенные в табл.</a:t>
            </a:r>
            <a:r>
              <a:rPr lang="ru-RU" i="1" dirty="0"/>
              <a:t> </a:t>
            </a:r>
            <a:r>
              <a:rPr lang="en-US" dirty="0"/>
              <a:t>8</a:t>
            </a:r>
            <a:r>
              <a:rPr lang="ru-RU" dirty="0"/>
              <a:t>.2.</a:t>
            </a:r>
          </a:p>
          <a:p>
            <a:pPr marL="514350" indent="-514350">
              <a:buFont typeface="+mj-lt"/>
              <a:buAutoNum type="arabicPeriod"/>
            </a:pPr>
            <a:r>
              <a:rPr lang="ru-RU" dirty="0" smtClean="0"/>
              <a:t>Для </a:t>
            </a:r>
            <a:r>
              <a:rPr lang="ru-RU" dirty="0"/>
              <a:t>каждого класса отказов необходимо определить требования к безотказности, используя соответствующие показатели, причем для различных классов можно использовать разные показатели.</a:t>
            </a:r>
          </a:p>
          <a:p>
            <a:pPr marL="514350" indent="-514350">
              <a:buFont typeface="+mj-lt"/>
              <a:buAutoNum type="arabicPeriod"/>
            </a:pPr>
            <a:r>
              <a:rPr lang="ru-RU" dirty="0" smtClean="0"/>
              <a:t>Формулируются </a:t>
            </a:r>
            <a:r>
              <a:rPr lang="ru-RU" dirty="0"/>
              <a:t>функциональные требования безотказности таким образом, чтобы уменьшить вероятность критических отказов.</a:t>
            </a:r>
          </a:p>
        </p:txBody>
      </p:sp>
    </p:spTree>
    <p:extLst>
      <p:ext uri="{BB962C8B-B14F-4D97-AF65-F5344CB8AC3E}">
        <p14:creationId xmlns:p14="http://schemas.microsoft.com/office/powerpoint/2010/main" val="785198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2913"/>
            <a:ext cx="10515600" cy="6057900"/>
          </a:xfrm>
        </p:spPr>
        <p:txBody>
          <a:bodyPr>
            <a:normAutofit fontScale="85000" lnSpcReduction="20000"/>
          </a:bodyPr>
          <a:lstStyle/>
          <a:p>
            <a:pPr marL="0" indent="0">
              <a:buNone/>
            </a:pPr>
            <a:r>
              <a:rPr lang="ru-RU" dirty="0" smtClean="0"/>
              <a:t>   В </a:t>
            </a:r>
            <a:r>
              <a:rPr lang="ru-RU" dirty="0"/>
              <a:t>качестве примера специфицирования требований безотказности рассмотрим требования к безотказности банкоматов, объединенных в сеть. Примем во внимание, что каждый банкомат используется приблизительно 300 раз в день. Срок службы оборудования – восемь лет, программное обеспечение обычно модифицируется каждые два года. Следовательно, до выпуска новой версии программного обеспечения, каждый банкомат обработает приблизительно 200 тыс. транзакций. Банк имеет в сети 1000 банкоматов. Это означает, что центральная база данных обрабатывает 300 тыс. транзакций в день (или 100 млн. ежегодно).</a:t>
            </a:r>
          </a:p>
          <a:p>
            <a:pPr marL="0" indent="0">
              <a:buNone/>
            </a:pPr>
            <a:r>
              <a:rPr lang="ru-RU" dirty="0" smtClean="0"/>
              <a:t>   Отказы </a:t>
            </a:r>
            <a:r>
              <a:rPr lang="ru-RU" dirty="0"/>
              <a:t>системы банкоматов подразделяются на два больших класса: те, которые относятся к отдельному банкомату, и те, которые относятся к базе данных и, следовательно, воздействуют на всю сеть банкоматов. Ясно, что последний тип отказов более опасен, чем отказы, относящиеся к отдельному банкомату.</a:t>
            </a:r>
          </a:p>
          <a:p>
            <a:pPr marL="0" indent="0">
              <a:buNone/>
            </a:pPr>
            <a:r>
              <a:rPr lang="ru-RU" dirty="0" smtClean="0"/>
              <a:t>   В </a:t>
            </a:r>
            <a:r>
              <a:rPr lang="ru-RU" dirty="0"/>
              <a:t>табл. 8.3 показаны возможные типы отказов и соответствующие показатели для этих отказов. Требования безотказности определены таким образом, что перманентный отказ возможен приблизительно один раз в три года. Это означает, что в сети банкоматов каждый день может выйти из строя в среднем один банкомат. Таким образом, сбои, в результате которых обработка транзакции прерывается, и пользователь должен начать операцию сначала, случаются довольно часто. Но это относительно небольшое неудобство для пользователя.</a:t>
            </a:r>
          </a:p>
        </p:txBody>
      </p:sp>
    </p:spTree>
    <p:extLst>
      <p:ext uri="{BB962C8B-B14F-4D97-AF65-F5344CB8AC3E}">
        <p14:creationId xmlns:p14="http://schemas.microsoft.com/office/powerpoint/2010/main" val="2724962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14339"/>
            <a:ext cx="10515600" cy="500062"/>
          </a:xfrm>
        </p:spPr>
        <p:txBody>
          <a:bodyPr/>
          <a:lstStyle/>
          <a:p>
            <a:pPr marL="0" indent="0" algn="ctr">
              <a:buNone/>
            </a:pPr>
            <a:r>
              <a:rPr lang="ru-RU" b="1" dirty="0"/>
              <a:t>Таблица </a:t>
            </a:r>
            <a:r>
              <a:rPr lang="en-US" b="1" dirty="0"/>
              <a:t>8</a:t>
            </a:r>
            <a:r>
              <a:rPr lang="ru-RU" b="1" dirty="0"/>
              <a:t>.3. Требования безотказности для сети </a:t>
            </a:r>
            <a:r>
              <a:rPr lang="ru-RU" b="1" dirty="0" smtClean="0"/>
              <a:t>банкоматов</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639928239"/>
              </p:ext>
            </p:extLst>
          </p:nvPr>
        </p:nvGraphicFramePr>
        <p:xfrm>
          <a:off x="542292" y="2271658"/>
          <a:ext cx="11107416" cy="2997574"/>
        </p:xfrm>
        <a:graphic>
          <a:graphicData uri="http://schemas.openxmlformats.org/drawingml/2006/table">
            <a:tbl>
              <a:tblPr/>
              <a:tblGrid>
                <a:gridCol w="2046618">
                  <a:extLst>
                    <a:ext uri="{9D8B030D-6E8A-4147-A177-3AD203B41FA5}">
                      <a16:colId xmlns:a16="http://schemas.microsoft.com/office/drawing/2014/main" val="1276930732"/>
                    </a:ext>
                  </a:extLst>
                </a:gridCol>
                <a:gridCol w="5115000">
                  <a:extLst>
                    <a:ext uri="{9D8B030D-6E8A-4147-A177-3AD203B41FA5}">
                      <a16:colId xmlns:a16="http://schemas.microsoft.com/office/drawing/2014/main" val="3383990125"/>
                    </a:ext>
                  </a:extLst>
                </a:gridCol>
                <a:gridCol w="3945798">
                  <a:extLst>
                    <a:ext uri="{9D8B030D-6E8A-4147-A177-3AD203B41FA5}">
                      <a16:colId xmlns:a16="http://schemas.microsoft.com/office/drawing/2014/main" val="2561630236"/>
                    </a:ext>
                  </a:extLst>
                </a:gridCol>
              </a:tblGrid>
              <a:tr h="299758">
                <a:tc>
                  <a:txBody>
                    <a:bodyPr/>
                    <a:lstStyle/>
                    <a:p>
                      <a:pPr>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Тип отказа</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Пример</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Показатель</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2117105"/>
                  </a:ext>
                </a:extLst>
              </a:tr>
              <a:tr h="1199029">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Постоянный неразрушающий</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 перестает функционировать с любыми данными на входе. Для устранения отказа систему необходимо перезагрузить</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Частота отказа: 1 отказ за 1000 дней</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010125729"/>
                  </a:ext>
                </a:extLst>
              </a:tr>
              <a:tr h="899272">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Случайный неразрушающий</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a:noFill/>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Данные на магнитной полосе не читаются, хотя карта не повреждена</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a:noFill/>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Частота отказа: 1 отказ на 1000 карт</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a:noFill/>
                    </a:lnT>
                    <a:lnB>
                      <a:noFill/>
                    </a:lnB>
                    <a:solidFill>
                      <a:srgbClr val="FFFFFF"/>
                    </a:solidFill>
                  </a:tcPr>
                </a:tc>
                <a:extLst>
                  <a:ext uri="{0D108BD9-81ED-4DB2-BD59-A6C34878D82A}">
                    <a16:rowId xmlns:a16="http://schemas.microsoft.com/office/drawing/2014/main" val="1617791706"/>
                  </a:ext>
                </a:extLst>
              </a:tr>
              <a:tr h="599515">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Случайный разрушающий</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Последовательность транзакций вызывает нарушение в работе базы данных</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Измерить невозможно. Во время работы системы случаться не должен</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242" marR="41242"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76777381"/>
                  </a:ext>
                </a:extLst>
              </a:tr>
            </a:tbl>
          </a:graphicData>
        </a:graphic>
      </p:graphicFrame>
    </p:spTree>
    <p:extLst>
      <p:ext uri="{BB962C8B-B14F-4D97-AF65-F5344CB8AC3E}">
        <p14:creationId xmlns:p14="http://schemas.microsoft.com/office/powerpoint/2010/main" val="3950055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6761" y="371475"/>
            <a:ext cx="10515600" cy="6172200"/>
          </a:xfrm>
        </p:spPr>
        <p:txBody>
          <a:bodyPr>
            <a:normAutofit fontScale="85000" lnSpcReduction="20000"/>
          </a:bodyPr>
          <a:lstStyle/>
          <a:p>
            <a:pPr marL="0" indent="0">
              <a:buNone/>
            </a:pPr>
            <a:r>
              <a:rPr lang="ru-RU" dirty="0" smtClean="0"/>
              <a:t>   </a:t>
            </a:r>
            <a:r>
              <a:rPr lang="ru-RU" dirty="0"/>
              <a:t>В идеале сбои, разрушающие базу данных, никогда не должны возникать за весь срок службы программного обеспечения. Поэтому требование безотказности в этом случае такое: вероятность разрушающего отказа должна быть меньше 1 отказа на 200 млн. транзакций. Тогда за весь срок службы одной версии ПО не должно произойти отказов, приводящих к разрушению базы данных. Но подобное требование безотказности фактически невозможно проверить. Пусть каждая транзакция занимает 1 секунду машинного времени и для сети банкоматов построен имитатор. Время моделирования транзакций, проходящих через сеть банкоматов за один день, равно 300 тыс. секунд. Это приблизительно 3,5 дня. Ясно, что это время можно сократить, уменьшая период обработки транзакций и используя несколько имитаторов, но в этом случае очень трудно проверить, насколько имитируемая система удовлетворяет требованиям безотказности.</a:t>
            </a:r>
            <a:endParaRPr lang="ru-RU" dirty="0" smtClean="0"/>
          </a:p>
          <a:p>
            <a:pPr marL="0" indent="0">
              <a:buNone/>
            </a:pPr>
            <a:r>
              <a:rPr lang="ru-RU" dirty="0" smtClean="0"/>
              <a:t>   Также невозможно проверить качественные требования, определяющие очень высокий уровень безотказности. Например, если система является критической по обеспечению безопасности, то за весь срок ее службы не должно произойти ни одного сбоя. Предположим, что должны быть установлены 1000 копий системы и что система "выполняется" 1000 раз в секунду. Срок службы системы составляет 10 лет. Следовательно, общее прогнозируемое число "выполнений" системы приблизительно равно 3 * 10</a:t>
            </a:r>
            <a:r>
              <a:rPr lang="ru-RU" baseline="30000" dirty="0" smtClean="0"/>
              <a:t>14</a:t>
            </a:r>
            <a:r>
              <a:rPr lang="ru-RU" dirty="0" smtClean="0"/>
              <a:t>. Нет смысла определять частоту отказа как один сбой на 10</a:t>
            </a:r>
            <a:r>
              <a:rPr lang="ru-RU" baseline="30000" dirty="0" smtClean="0"/>
              <a:t>15</a:t>
            </a:r>
            <a:r>
              <a:rPr lang="ru-RU" dirty="0" smtClean="0"/>
              <a:t> "выполнений" (что обеспечит безопасность системы), поскольку для обоснования такого уровня безотказности невозможно протестировать систему.</a:t>
            </a:r>
          </a:p>
          <a:p>
            <a:pPr marL="0" indent="0">
              <a:buNone/>
            </a:pPr>
            <a:endParaRPr lang="ru-RU" dirty="0"/>
          </a:p>
        </p:txBody>
      </p:sp>
    </p:spTree>
    <p:extLst>
      <p:ext uri="{BB962C8B-B14F-4D97-AF65-F5344CB8AC3E}">
        <p14:creationId xmlns:p14="http://schemas.microsoft.com/office/powerpoint/2010/main" val="3494985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414338"/>
            <a:ext cx="10515600" cy="6329362"/>
          </a:xfrm>
        </p:spPr>
        <p:txBody>
          <a:bodyPr>
            <a:normAutofit fontScale="85000" lnSpcReduction="20000"/>
          </a:bodyPr>
          <a:lstStyle/>
          <a:p>
            <a:pPr marL="0" indent="0">
              <a:buNone/>
            </a:pPr>
            <a:r>
              <a:rPr lang="ru-RU" dirty="0" smtClean="0"/>
              <a:t>   Для </a:t>
            </a:r>
            <a:r>
              <a:rPr lang="ru-RU" dirty="0"/>
              <a:t>рассматриваемой системы можно определить два типа отказов.</a:t>
            </a:r>
          </a:p>
          <a:p>
            <a:pPr marL="0" indent="0">
              <a:buNone/>
            </a:pPr>
            <a:r>
              <a:rPr lang="ru-RU" dirty="0"/>
              <a:t> </a:t>
            </a:r>
          </a:p>
          <a:p>
            <a:pPr marL="514350" indent="-514350">
              <a:buFont typeface="+mj-lt"/>
              <a:buAutoNum type="arabicPeriod"/>
            </a:pPr>
            <a:r>
              <a:rPr lang="ru-RU" dirty="0" smtClean="0"/>
              <a:t>Случайные </a:t>
            </a:r>
            <a:r>
              <a:rPr lang="ru-RU" dirty="0"/>
              <a:t>отказы, которые пользователь может устранить самостоятельно (например, перезапустив или настроив систему). Допустимая вероятность отказа не должна превышать 0,002. В этом случае на 500 запросов к системе может произойти один отказ. Это означает, что возможен сбой приблизительно один раз в 3,5 дня.</a:t>
            </a:r>
          </a:p>
          <a:p>
            <a:pPr marL="514350" indent="-514350">
              <a:buFont typeface="+mj-lt"/>
              <a:buAutoNum type="arabicPeriod"/>
            </a:pPr>
            <a:r>
              <a:rPr lang="ru-RU" dirty="0" smtClean="0"/>
              <a:t>Перманентные </a:t>
            </a:r>
            <a:r>
              <a:rPr lang="ru-RU" dirty="0"/>
              <a:t>отказы, которые требуют восстановления системы разработчиком. Вероятность такого типа отказа должна быть намного ниже – приблизительно один раз в год. В этом случае вероятность отказа должна быть не больше чем 0,00002.</a:t>
            </a:r>
          </a:p>
          <a:p>
            <a:pPr marL="0" indent="0">
              <a:buNone/>
            </a:pPr>
            <a:r>
              <a:rPr lang="ru-RU" dirty="0"/>
              <a:t> </a:t>
            </a:r>
          </a:p>
          <a:p>
            <a:pPr marL="0" indent="0">
              <a:buNone/>
            </a:pPr>
            <a:r>
              <a:rPr lang="ru-RU" dirty="0" smtClean="0"/>
              <a:t>   Стоимость </a:t>
            </a:r>
            <a:r>
              <a:rPr lang="ru-RU" dirty="0"/>
              <a:t>разработки и проверки требований безотказности системы может быть очень высока. Организации должны реально оценивать, необходимы ли такие затраты. Они оправданы в системах, где безотказность является критическим фактором, например, в телефонных коммутаторах, или в системах, в которых отказ может привести к большим экономическим потерям. Вероятно, они не оправданы для многих типов систем, применяемых в бизнесе и научных исследованиях. Такие системы обычно имеют умеренные требования к безотказности, так как отказ в них просто приводит к задержке процесса и устранить его относительно недорого.</a:t>
            </a:r>
          </a:p>
        </p:txBody>
      </p:sp>
    </p:spTree>
    <p:extLst>
      <p:ext uri="{BB962C8B-B14F-4D97-AF65-F5344CB8AC3E}">
        <p14:creationId xmlns:p14="http://schemas.microsoft.com/office/powerpoint/2010/main" val="1064804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t>2</a:t>
            </a:r>
            <a:r>
              <a:rPr lang="ru-RU" sz="3600" b="1" dirty="0"/>
              <a:t>. Специфицирование требований </a:t>
            </a:r>
            <a:r>
              <a:rPr lang="ru-RU" sz="3600" b="1" dirty="0" smtClean="0"/>
              <a:t>безопасности</a:t>
            </a:r>
            <a:endParaRPr lang="ru-RU" sz="3600"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   Безопасная </a:t>
            </a:r>
            <a:r>
              <a:rPr lang="ru-RU" dirty="0"/>
              <a:t>работа является необходимой характеристикой систем ПО, критических по обеспечению безопасности. Это означает, что при разработке требований необходимо рассмотреть потенциальные опасности и риски, которые могут возникнуть в процессе работы системы. В требованиях следует либо описать, как программная система должна вести себя, чтобы минимизировать риск, либо предусмотреть, чтобы опасность никогда не возникала.</a:t>
            </a:r>
          </a:p>
          <a:p>
            <a:pPr marL="0" indent="0">
              <a:buNone/>
            </a:pPr>
            <a:r>
              <a:rPr lang="ru-RU" dirty="0" smtClean="0"/>
              <a:t>   Процесс </a:t>
            </a:r>
            <a:r>
              <a:rPr lang="ru-RU" dirty="0"/>
              <a:t>определения требований безопасности и обеспечение их выполнения – часть общего "безопасного" жизненного цикла ПО, в упрощенном виде представленного на рис. 8.1. Безопасный жизненный цикл ПО предложен в международном стандарте управления безопасностью </a:t>
            </a:r>
            <a:r>
              <a:rPr lang="en-US" dirty="0"/>
              <a:t>IEC</a:t>
            </a:r>
            <a:r>
              <a:rPr lang="ru-RU" dirty="0"/>
              <a:t> 61508, разработанном Международной электротехнической комиссией (</a:t>
            </a:r>
            <a:r>
              <a:rPr lang="en-US" dirty="0"/>
              <a:t>International </a:t>
            </a:r>
            <a:r>
              <a:rPr lang="en-US" dirty="0" err="1"/>
              <a:t>Electrotechnical</a:t>
            </a:r>
            <a:r>
              <a:rPr lang="en-US" dirty="0"/>
              <a:t> Commission</a:t>
            </a:r>
            <a:r>
              <a:rPr lang="ru-RU" dirty="0"/>
              <a:t> – </a:t>
            </a:r>
            <a:r>
              <a:rPr lang="en-US" dirty="0"/>
              <a:t>IEC</a:t>
            </a:r>
            <a:r>
              <a:rPr lang="ru-RU" dirty="0"/>
              <a:t>). Как можно видеть из рис. 8.1, этот стандарт охватывает все аспекты управления безопасностью – от начального определения области применения через планирование и разработку системы до вывода ее из эксплуатации.</a:t>
            </a:r>
          </a:p>
        </p:txBody>
      </p:sp>
    </p:spTree>
    <p:extLst>
      <p:ext uri="{BB962C8B-B14F-4D97-AF65-F5344CB8AC3E}">
        <p14:creationId xmlns:p14="http://schemas.microsoft.com/office/powerpoint/2010/main" val="2085837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Цели</a:t>
            </a:r>
            <a:endParaRPr lang="ru-RU" dirty="0"/>
          </a:p>
        </p:txBody>
      </p:sp>
      <p:sp>
        <p:nvSpPr>
          <p:cNvPr id="3" name="Объект 2"/>
          <p:cNvSpPr>
            <a:spLocks noGrp="1"/>
          </p:cNvSpPr>
          <p:nvPr>
            <p:ph idx="1"/>
          </p:nvPr>
        </p:nvSpPr>
        <p:spPr/>
        <p:txBody>
          <a:bodyPr/>
          <a:lstStyle/>
          <a:p>
            <a:pPr marL="0" indent="0">
              <a:buNone/>
            </a:pPr>
            <a:r>
              <a:rPr lang="en-US" dirty="0" smtClean="0"/>
              <a:t>   </a:t>
            </a:r>
            <a:r>
              <a:rPr lang="ru-RU" dirty="0" smtClean="0"/>
              <a:t>Цель </a:t>
            </a:r>
            <a:r>
              <a:rPr lang="ru-RU" dirty="0"/>
              <a:t>настоящей </a:t>
            </a:r>
            <a:r>
              <a:rPr lang="ru-RU" dirty="0" smtClean="0"/>
              <a:t>лекции </a:t>
            </a:r>
            <a:r>
              <a:rPr lang="ru-RU" dirty="0"/>
              <a:t>– описать функциональные и нефункциональные требования, определяющие надежность программных систем. Прочитав эту </a:t>
            </a:r>
            <a:r>
              <a:rPr lang="ru-RU" dirty="0" smtClean="0"/>
              <a:t>лекцию, </a:t>
            </a:r>
            <a:r>
              <a:rPr lang="ru-RU" dirty="0"/>
              <a:t>вы должны:</a:t>
            </a:r>
          </a:p>
          <a:p>
            <a:pPr lvl="0"/>
            <a:r>
              <a:rPr lang="ru-RU" dirty="0"/>
              <a:t>познакомиться с количественными показателями безотказности и понять, как они используются для определения требований безотказности;</a:t>
            </a:r>
          </a:p>
          <a:p>
            <a:pPr lvl="0"/>
            <a:r>
              <a:rPr lang="ru-RU" dirty="0"/>
              <a:t>понять, как требования безопасности для критических систем можно получить из анализа возможных опасностей и рисков;</a:t>
            </a:r>
          </a:p>
          <a:p>
            <a:r>
              <a:rPr lang="ru-RU" dirty="0"/>
              <a:t>понять сходство процессов для определения системных требований безопасности и защищенности.</a:t>
            </a:r>
          </a:p>
        </p:txBody>
      </p:sp>
    </p:spTree>
    <p:extLst>
      <p:ext uri="{BB962C8B-B14F-4D97-AF65-F5344CB8AC3E}">
        <p14:creationId xmlns:p14="http://schemas.microsoft.com/office/powerpoint/2010/main" val="1881583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50"/>
            <a:ext cx="10515600" cy="6143625"/>
          </a:xfrm>
        </p:spPr>
        <p:txBody>
          <a:bodyPr>
            <a:normAutofit fontScale="85000" lnSpcReduction="10000"/>
          </a:bodyPr>
          <a:lstStyle/>
          <a:p>
            <a:pPr marL="0" indent="0">
              <a:buNone/>
            </a:pPr>
            <a:r>
              <a:rPr lang="ru-RU" dirty="0" smtClean="0"/>
              <a:t>   На </a:t>
            </a:r>
            <a:r>
              <a:rPr lang="ru-RU" dirty="0"/>
              <a:t>первых стадиях жизненного цикла стандарта </a:t>
            </a:r>
            <a:r>
              <a:rPr lang="en-US" dirty="0"/>
              <a:t>IEC</a:t>
            </a:r>
            <a:r>
              <a:rPr lang="ru-RU" dirty="0"/>
              <a:t> 61508 определяется область действия системы, оцениваются потенциальные опасности и риски. Далее следует специфицирование требований, безопасности и определение подсистем, отвечающих за выполнение конкретных положений требований безопасности. Затем следуют этапы планирования и реализации систем. Системы, критические по обеспечению безопасности, разрабатываются с учетом внешнего окружения, что может дать дополнительные средства снижения рисков. Параллельно с разработкой системы планируются проверка соответствия системы требованиям безопасности, ее инсталляция, эксплуатация и сопровождение.</a:t>
            </a:r>
          </a:p>
          <a:p>
            <a:pPr marL="0" indent="0">
              <a:buNone/>
            </a:pPr>
            <a:r>
              <a:rPr lang="ru-RU" dirty="0" smtClean="0"/>
              <a:t>   Управление </a:t>
            </a:r>
            <a:r>
              <a:rPr lang="ru-RU" dirty="0"/>
              <a:t>безопасностью не заканчивается с поставкой системы заказчику. После поставки система должна быть инсталлирована так, как запланировано при анализе опасностей. Прежде чем система будет запущена в эксплуатацию, проводится ее проверка на безопасность. Контроль безопасности должен осуществляться в течение всего срока эксплуатации и обслуживания системы. Много проблем, связанных с безопасностью, возникает из-за плохого обслуживания, поэтому особенно важно, чтобы система была удобной для сопровождения. В заключение следует подчеркнуть, что необходимые меры безопасности должны быть также приняты при выводе системы из эксплуатации (например, удаление из системы опасных материалов).</a:t>
            </a:r>
          </a:p>
        </p:txBody>
      </p:sp>
    </p:spTree>
    <p:extLst>
      <p:ext uri="{BB962C8B-B14F-4D97-AF65-F5344CB8AC3E}">
        <p14:creationId xmlns:p14="http://schemas.microsoft.com/office/powerpoint/2010/main" val="3679875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6153151"/>
            <a:ext cx="10515600" cy="461962"/>
          </a:xfrm>
        </p:spPr>
        <p:txBody>
          <a:bodyPr>
            <a:normAutofit fontScale="77500" lnSpcReduction="20000"/>
          </a:bodyPr>
          <a:lstStyle/>
          <a:p>
            <a:pPr marL="0" indent="0" algn="ctr">
              <a:buNone/>
            </a:pPr>
            <a:r>
              <a:rPr lang="ru-RU" i="1" dirty="0"/>
              <a:t>Рис. </a:t>
            </a:r>
            <a:r>
              <a:rPr lang="en-US" i="1" dirty="0"/>
              <a:t>8</a:t>
            </a:r>
            <a:r>
              <a:rPr lang="ru-RU" i="1" dirty="0"/>
              <a:t>.1. Безопасный жизненный цикл ПО в соответствии со стандартом </a:t>
            </a:r>
            <a:r>
              <a:rPr lang="en-US" i="1" dirty="0"/>
              <a:t>IEC</a:t>
            </a:r>
            <a:r>
              <a:rPr lang="ru-RU" i="1" dirty="0"/>
              <a:t> </a:t>
            </a:r>
            <a:r>
              <a:rPr lang="ru-RU" i="1" dirty="0" smtClean="0"/>
              <a:t>61508</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772536" y="181527"/>
            <a:ext cx="4618354" cy="5857325"/>
          </a:xfrm>
          <a:prstGeom prst="rect">
            <a:avLst/>
          </a:prstGeom>
          <a:noFill/>
          <a:ln>
            <a:noFill/>
          </a:ln>
        </p:spPr>
      </p:pic>
    </p:spTree>
    <p:extLst>
      <p:ext uri="{BB962C8B-B14F-4D97-AF65-F5344CB8AC3E}">
        <p14:creationId xmlns:p14="http://schemas.microsoft.com/office/powerpoint/2010/main" val="674857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2.1</a:t>
            </a:r>
            <a:r>
              <a:rPr lang="ru-RU" b="1" dirty="0"/>
              <a:t>. Анализ опасностей и </a:t>
            </a:r>
            <a:r>
              <a:rPr lang="ru-RU" b="1" dirty="0" smtClean="0"/>
              <a:t>рисков</a:t>
            </a:r>
            <a:endParaRPr lang="ru-RU" dirty="0"/>
          </a:p>
        </p:txBody>
      </p:sp>
      <p:sp>
        <p:nvSpPr>
          <p:cNvPr id="3" name="Объект 2"/>
          <p:cNvSpPr>
            <a:spLocks noGrp="1"/>
          </p:cNvSpPr>
          <p:nvPr>
            <p:ph idx="1"/>
          </p:nvPr>
        </p:nvSpPr>
        <p:spPr>
          <a:xfrm>
            <a:off x="838200" y="2025650"/>
            <a:ext cx="10515600" cy="4351338"/>
          </a:xfrm>
        </p:spPr>
        <p:txBody>
          <a:bodyPr/>
          <a:lstStyle/>
          <a:p>
            <a:pPr marL="0" indent="0">
              <a:buNone/>
            </a:pPr>
            <a:r>
              <a:rPr lang="ru-RU" dirty="0" smtClean="0"/>
              <a:t>   Анализ </a:t>
            </a:r>
            <a:r>
              <a:rPr lang="ru-RU" dirty="0"/>
              <a:t>опасностей и рисков складывается из анализа самой системы и окружения, в котором она будет эксплуатироваться. В результате должны быть обнаружены потенциальные опасности, которые могут возникнуть в системе и ее окружении. Это комплексный и трудоемкий процесс, который требует всестороннего анализа и большого кругозора разработчиков. Эту работу должны проводить опытные инженеры совместно со специалистами в той предметной области, где будет эксплуатироваться система, и профессионалами в области безопасности систем.</a:t>
            </a:r>
          </a:p>
        </p:txBody>
      </p:sp>
    </p:spTree>
    <p:extLst>
      <p:ext uri="{BB962C8B-B14F-4D97-AF65-F5344CB8AC3E}">
        <p14:creationId xmlns:p14="http://schemas.microsoft.com/office/powerpoint/2010/main" val="3005083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00026"/>
            <a:ext cx="10515600" cy="6400800"/>
          </a:xfrm>
        </p:spPr>
        <p:txBody>
          <a:bodyPr>
            <a:normAutofit fontScale="92500" lnSpcReduction="20000"/>
          </a:bodyPr>
          <a:lstStyle/>
          <a:p>
            <a:pPr marL="0" indent="0">
              <a:buNone/>
            </a:pPr>
            <a:r>
              <a:rPr lang="ru-RU" dirty="0" smtClean="0"/>
              <a:t>   На </a:t>
            </a:r>
            <a:r>
              <a:rPr lang="ru-RU" dirty="0"/>
              <a:t>рис. 8.2 показан итерационный процесс анализа рисков и опасностей, который включает ряд этапов.</a:t>
            </a:r>
          </a:p>
          <a:p>
            <a:pPr marL="0" indent="0">
              <a:buNone/>
            </a:pPr>
            <a:r>
              <a:rPr lang="ru-RU" dirty="0"/>
              <a:t> </a:t>
            </a:r>
          </a:p>
          <a:p>
            <a:pPr marL="514350" indent="-514350">
              <a:buFont typeface="+mj-lt"/>
              <a:buAutoNum type="arabicPeriod"/>
            </a:pPr>
            <a:r>
              <a:rPr lang="ru-RU" i="1" dirty="0" smtClean="0"/>
              <a:t>Определение </a:t>
            </a:r>
            <a:r>
              <a:rPr lang="ru-RU" i="1" dirty="0"/>
              <a:t>опасностей. </a:t>
            </a:r>
            <a:r>
              <a:rPr lang="ru-RU" dirty="0"/>
              <a:t>Это этап определения потенциальных опасностей, которые могут возникнуть. Они зависят от окружения, в котором система будет эксплуатироваться.</a:t>
            </a:r>
          </a:p>
          <a:p>
            <a:pPr marL="514350" indent="-514350">
              <a:buFont typeface="+mj-lt"/>
              <a:buAutoNum type="arabicPeriod"/>
            </a:pPr>
            <a:r>
              <a:rPr lang="ru-RU" i="1" dirty="0" smtClean="0"/>
              <a:t>Анализ </a:t>
            </a:r>
            <a:r>
              <a:rPr lang="ru-RU" i="1" dirty="0"/>
              <a:t>рисков и классификация опасностей. </a:t>
            </a:r>
            <a:r>
              <a:rPr lang="ru-RU" dirty="0"/>
              <a:t>На этом этапе выявленные опасности рассматриваются каждая в отдельности. Для дальнейшего анализа выбираются те из них, которые являются потенциально серьезными и наиболее вероятными. Некоторые выявленные опасности исключаются из дальнейшего рассмотрения, поскольку они маловероятны (например, поражение от молнии при землетрясении).</a:t>
            </a:r>
          </a:p>
          <a:p>
            <a:pPr marL="514350" indent="-514350">
              <a:buFont typeface="+mj-lt"/>
              <a:buAutoNum type="arabicPeriod"/>
            </a:pPr>
            <a:r>
              <a:rPr lang="ru-RU" i="1" dirty="0" smtClean="0"/>
              <a:t>Анализ </a:t>
            </a:r>
            <a:r>
              <a:rPr lang="ru-RU" i="1" dirty="0"/>
              <a:t>опасностей. </a:t>
            </a:r>
            <a:r>
              <a:rPr lang="ru-RU" dirty="0"/>
              <a:t>Выявляются причины возникновения опасностей. На этом этапе могут использоваться различные методы анализа, например, анализ дерева отказов (см. следующий раздел).</a:t>
            </a:r>
          </a:p>
          <a:p>
            <a:pPr marL="514350" indent="-514350">
              <a:buFont typeface="+mj-lt"/>
              <a:buAutoNum type="arabicPeriod"/>
            </a:pPr>
            <a:r>
              <a:rPr lang="ru-RU" i="1" dirty="0" smtClean="0"/>
              <a:t>Оценка </a:t>
            </a:r>
            <a:r>
              <a:rPr lang="ru-RU" i="1" dirty="0"/>
              <a:t>возможностей уменьшения рисков. </a:t>
            </a:r>
            <a:r>
              <a:rPr lang="ru-RU" dirty="0"/>
              <a:t>Предлагаются способы уменьшения или устранения рисков. Это требует более детальной спецификации требований безопасности, как показано в модели безопасного жизненного цикла (см. рис. 8.1).</a:t>
            </a:r>
          </a:p>
        </p:txBody>
      </p:sp>
    </p:spTree>
    <p:extLst>
      <p:ext uri="{BB962C8B-B14F-4D97-AF65-F5344CB8AC3E}">
        <p14:creationId xmlns:p14="http://schemas.microsoft.com/office/powerpoint/2010/main" val="3072668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986086"/>
            <a:ext cx="10515600" cy="3743327"/>
          </a:xfrm>
        </p:spPr>
        <p:txBody>
          <a:bodyPr>
            <a:normAutofit fontScale="70000" lnSpcReduction="20000"/>
          </a:bodyPr>
          <a:lstStyle/>
          <a:p>
            <a:pPr marL="0" indent="0" algn="ctr">
              <a:buNone/>
            </a:pPr>
            <a:r>
              <a:rPr lang="ru-RU" i="1" dirty="0"/>
              <a:t>Рис. </a:t>
            </a:r>
            <a:r>
              <a:rPr lang="en-US" i="1" dirty="0"/>
              <a:t>8</a:t>
            </a:r>
            <a:r>
              <a:rPr lang="ru-RU" i="1" dirty="0"/>
              <a:t>.2. Анализ опасностей и </a:t>
            </a:r>
            <a:r>
              <a:rPr lang="ru-RU" i="1" dirty="0" smtClean="0"/>
              <a:t>рисков</a:t>
            </a:r>
          </a:p>
          <a:p>
            <a:pPr marL="0" indent="0" algn="ctr">
              <a:buNone/>
            </a:pPr>
            <a:endParaRPr lang="ru-RU" i="1" dirty="0"/>
          </a:p>
          <a:p>
            <a:pPr marL="0" indent="0" algn="ctr">
              <a:buNone/>
            </a:pPr>
            <a:endParaRPr lang="ru-RU" i="1" dirty="0"/>
          </a:p>
          <a:p>
            <a:pPr marL="0" indent="0">
              <a:buNone/>
            </a:pPr>
            <a:r>
              <a:rPr lang="ru-RU" dirty="0" smtClean="0"/>
              <a:t>   Для </a:t>
            </a:r>
            <a:r>
              <a:rPr lang="ru-RU" dirty="0"/>
              <a:t>больших систем анализ опасностей и рисков обычно подразделяется на несколько этапов. Они включают:</a:t>
            </a:r>
          </a:p>
          <a:p>
            <a:pPr marL="0" indent="0">
              <a:buNone/>
            </a:pPr>
            <a:r>
              <a:rPr lang="ru-RU" dirty="0"/>
              <a:t> </a:t>
            </a:r>
          </a:p>
          <a:p>
            <a:r>
              <a:rPr lang="ru-RU" dirty="0" smtClean="0"/>
              <a:t>предварительный </a:t>
            </a:r>
            <a:r>
              <a:rPr lang="ru-RU" dirty="0"/>
              <a:t>анализ опасностей, для которых определены основные риски;</a:t>
            </a:r>
          </a:p>
          <a:p>
            <a:r>
              <a:rPr lang="ru-RU" dirty="0" smtClean="0"/>
              <a:t>более </a:t>
            </a:r>
            <a:r>
              <a:rPr lang="ru-RU" dirty="0"/>
              <a:t>детальный анализ системы и подсистем для выявления скрытых опасностей; </a:t>
            </a:r>
          </a:p>
          <a:p>
            <a:r>
              <a:rPr lang="ru-RU" dirty="0" smtClean="0"/>
              <a:t>анализ </a:t>
            </a:r>
            <a:r>
              <a:rPr lang="ru-RU" dirty="0"/>
              <a:t>компонентов ПО, для которых рассматриваются риски отказов;</a:t>
            </a:r>
          </a:p>
          <a:p>
            <a:r>
              <a:rPr lang="ru-RU" dirty="0" smtClean="0"/>
              <a:t>анализ </a:t>
            </a:r>
            <a:r>
              <a:rPr lang="ru-RU" dirty="0"/>
              <a:t>опасностей на этапе эксплуатации, имеющих отношение к пользовательскому интерфейсу системы, и риска, возникающего в результате ошибок оператора.</a:t>
            </a:r>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440704" y="343536"/>
            <a:ext cx="9310592" cy="2413952"/>
          </a:xfrm>
          <a:prstGeom prst="rect">
            <a:avLst/>
          </a:prstGeom>
          <a:noFill/>
          <a:ln>
            <a:noFill/>
          </a:ln>
        </p:spPr>
      </p:pic>
    </p:spTree>
    <p:extLst>
      <p:ext uri="{BB962C8B-B14F-4D97-AF65-F5344CB8AC3E}">
        <p14:creationId xmlns:p14="http://schemas.microsoft.com/office/powerpoint/2010/main" val="760420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428750"/>
            <a:ext cx="10515600" cy="4243388"/>
          </a:xfrm>
        </p:spPr>
        <p:txBody>
          <a:bodyPr/>
          <a:lstStyle/>
          <a:p>
            <a:pPr marL="0" indent="0">
              <a:buNone/>
            </a:pPr>
            <a:r>
              <a:rPr lang="ru-RU" dirty="0" smtClean="0"/>
              <a:t>   Этот </a:t>
            </a:r>
            <a:r>
              <a:rPr lang="ru-RU" dirty="0"/>
              <a:t>анализ определяет потенциальные опасности и с каждой из них связывается риск. Здесь оцениваются вероятности возникновения опасностей, причинения ущерба и вероятности серьезного ущерба.</a:t>
            </a:r>
          </a:p>
          <a:p>
            <a:pPr marL="0" indent="0">
              <a:buNone/>
            </a:pPr>
            <a:r>
              <a:rPr lang="ru-RU" dirty="0" smtClean="0"/>
              <a:t>   Процесс </a:t>
            </a:r>
            <a:r>
              <a:rPr lang="ru-RU" dirty="0"/>
              <a:t>анализа опасности обычно включает рассмотрение различных классов опасностей, например, физических, электрических и биологических, опасностей облучения, опасностей из-за плохого обслуживания системы и т.д. Каждый из этих классов затем тщательно анализируется, чтобы обнаружить взаимосвязанные опасности.</a:t>
            </a:r>
          </a:p>
        </p:txBody>
      </p:sp>
    </p:spTree>
    <p:extLst>
      <p:ext uri="{BB962C8B-B14F-4D97-AF65-F5344CB8AC3E}">
        <p14:creationId xmlns:p14="http://schemas.microsoft.com/office/powerpoint/2010/main" val="2897407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2888"/>
            <a:ext cx="10515600" cy="6386512"/>
          </a:xfrm>
        </p:spPr>
        <p:txBody>
          <a:bodyPr>
            <a:normAutofit fontScale="85000" lnSpcReduction="20000"/>
          </a:bodyPr>
          <a:lstStyle/>
          <a:p>
            <a:pPr marL="0" indent="0">
              <a:buNone/>
            </a:pPr>
            <a:r>
              <a:rPr lang="ru-RU" dirty="0" smtClean="0"/>
              <a:t>   Для </a:t>
            </a:r>
            <a:r>
              <a:rPr lang="ru-RU" dirty="0"/>
              <a:t>уже </a:t>
            </a:r>
            <a:r>
              <a:rPr lang="ru-RU" dirty="0" err="1"/>
              <a:t>упоминавшейся</a:t>
            </a:r>
            <a:r>
              <a:rPr lang="ru-RU" dirty="0"/>
              <a:t> системы инъекций инсулина опасности и классы, которым они принадлежат, перечислены ниже.</a:t>
            </a:r>
          </a:p>
          <a:p>
            <a:pPr marL="0" indent="0">
              <a:buNone/>
            </a:pPr>
            <a:r>
              <a:rPr lang="ru-RU" dirty="0"/>
              <a:t> </a:t>
            </a:r>
          </a:p>
          <a:p>
            <a:pPr marL="514350" indent="-514350">
              <a:buFont typeface="+mj-lt"/>
              <a:buAutoNum type="arabicPeriod"/>
            </a:pPr>
            <a:r>
              <a:rPr lang="ru-RU" dirty="0" smtClean="0"/>
              <a:t>Передозировка </a:t>
            </a:r>
            <a:r>
              <a:rPr lang="ru-RU" dirty="0"/>
              <a:t>инсулина (ошибка обслуживания).</a:t>
            </a:r>
          </a:p>
          <a:p>
            <a:pPr marL="514350" indent="-514350">
              <a:buFont typeface="+mj-lt"/>
              <a:buAutoNum type="arabicPeriod"/>
            </a:pPr>
            <a:r>
              <a:rPr lang="ru-RU" dirty="0" smtClean="0"/>
              <a:t>Недостаточная </a:t>
            </a:r>
            <a:r>
              <a:rPr lang="ru-RU" dirty="0"/>
              <a:t>доза инсулина (ошибка обслуживания).</a:t>
            </a:r>
          </a:p>
          <a:p>
            <a:pPr marL="514350" indent="-514350">
              <a:buFont typeface="+mj-lt"/>
              <a:buAutoNum type="arabicPeriod"/>
            </a:pPr>
            <a:r>
              <a:rPr lang="ru-RU" dirty="0" smtClean="0"/>
              <a:t>Сбой </a:t>
            </a:r>
            <a:r>
              <a:rPr lang="ru-RU" dirty="0"/>
              <a:t>питания из-за разрядки аккумулятора (электрическая опасность).</a:t>
            </a:r>
          </a:p>
          <a:p>
            <a:pPr marL="514350" indent="-514350">
              <a:buFont typeface="+mj-lt"/>
              <a:buAutoNum type="arabicPeriod"/>
            </a:pPr>
            <a:r>
              <a:rPr lang="ru-RU" dirty="0" smtClean="0"/>
              <a:t>Влияние </a:t>
            </a:r>
            <a:r>
              <a:rPr lang="ru-RU" dirty="0"/>
              <a:t>электрического поля другого медицинского оборудования, например, кардиостимулятора, на систему (электрическая).</a:t>
            </a:r>
          </a:p>
          <a:p>
            <a:pPr marL="514350" indent="-514350">
              <a:buFont typeface="+mj-lt"/>
              <a:buAutoNum type="arabicPeriod"/>
            </a:pPr>
            <a:r>
              <a:rPr lang="ru-RU" dirty="0" smtClean="0"/>
              <a:t>Неправильная </a:t>
            </a:r>
            <a:r>
              <a:rPr lang="ru-RU" dirty="0"/>
              <a:t>установка датчика или плохой контакт (физическая).</a:t>
            </a:r>
          </a:p>
          <a:p>
            <a:pPr marL="514350" indent="-514350">
              <a:buFont typeface="+mj-lt"/>
              <a:buAutoNum type="arabicPeriod"/>
            </a:pPr>
            <a:r>
              <a:rPr lang="ru-RU" dirty="0" smtClean="0"/>
              <a:t>Частичное </a:t>
            </a:r>
            <a:r>
              <a:rPr lang="ru-RU" dirty="0"/>
              <a:t>извлечение иглы из тела пациента (физическая).</a:t>
            </a:r>
          </a:p>
          <a:p>
            <a:pPr marL="514350" indent="-514350">
              <a:buFont typeface="+mj-lt"/>
              <a:buAutoNum type="arabicPeriod"/>
            </a:pPr>
            <a:r>
              <a:rPr lang="ru-RU" dirty="0" smtClean="0"/>
              <a:t>Инфекция</a:t>
            </a:r>
            <a:r>
              <a:rPr lang="ru-RU" dirty="0"/>
              <a:t>, вызванная введением иглы (биологическая).</a:t>
            </a:r>
          </a:p>
          <a:p>
            <a:pPr marL="514350" indent="-514350">
              <a:buFont typeface="+mj-lt"/>
              <a:buAutoNum type="arabicPeriod"/>
            </a:pPr>
            <a:r>
              <a:rPr lang="ru-RU" dirty="0" smtClean="0"/>
              <a:t>Аллергическая </a:t>
            </a:r>
            <a:r>
              <a:rPr lang="ru-RU" dirty="0"/>
              <a:t>реакция пациента на материалы или инсулин (биологическая).</a:t>
            </a:r>
          </a:p>
          <a:p>
            <a:pPr marL="0" indent="0">
              <a:buNone/>
            </a:pPr>
            <a:r>
              <a:rPr lang="ru-RU" dirty="0"/>
              <a:t> </a:t>
            </a:r>
          </a:p>
          <a:p>
            <a:pPr marL="0" indent="0">
              <a:buNone/>
            </a:pPr>
            <a:r>
              <a:rPr lang="ru-RU" dirty="0"/>
              <a:t> </a:t>
            </a:r>
            <a:r>
              <a:rPr lang="ru-RU" dirty="0" smtClean="0"/>
              <a:t>  Так </a:t>
            </a:r>
            <a:r>
              <a:rPr lang="ru-RU" dirty="0"/>
              <a:t>как данная система небольшая, нет необходимости в многоэтапном анализе опасностей. Но многие системы, критические по обеспечению безопасности, очень большие (например, химический завод), и анализ опасностей для таких систем – длительный, сложный и дорогостоящий процесс.</a:t>
            </a:r>
          </a:p>
        </p:txBody>
      </p:sp>
    </p:spTree>
    <p:extLst>
      <p:ext uri="{BB962C8B-B14F-4D97-AF65-F5344CB8AC3E}">
        <p14:creationId xmlns:p14="http://schemas.microsoft.com/office/powerpoint/2010/main" val="1016833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2.2</a:t>
            </a:r>
            <a:r>
              <a:rPr lang="ru-RU" b="1" dirty="0"/>
              <a:t>. Анализ дерева </a:t>
            </a:r>
            <a:r>
              <a:rPr lang="ru-RU" b="1" dirty="0" smtClean="0"/>
              <a:t>отказов</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ru-RU" dirty="0" smtClean="0"/>
              <a:t>   Для </a:t>
            </a:r>
            <a:r>
              <a:rPr lang="ru-RU" dirty="0"/>
              <a:t>каждой выявленной опасности необходимо выполнить детальный анализ, чтобы определить условия, при которых возникает эта опасность. Различают дедуктивные и индуктивные методы анализа опасностей. Дедуктивные методы более просты в использовании и заключаются в анализе работы системы, которая запускается в условиях возникновения опасности и работает до момента отказа. В индуктивных методах запускается система в условиях предполагаемого отказа и определяются возникающие опасности. По возможности для анализа опасностей должны использоваться и индуктивные и дедуктивные методы.</a:t>
            </a:r>
          </a:p>
          <a:p>
            <a:pPr marL="0" indent="0">
              <a:buNone/>
            </a:pPr>
            <a:r>
              <a:rPr lang="ru-RU" dirty="0" smtClean="0"/>
              <a:t>   В </a:t>
            </a:r>
            <a:r>
              <a:rPr lang="ru-RU" dirty="0"/>
              <a:t>рамках индуктивных и дедуктивных методов существуют различные подходы к анализу опасностей и рисков. Они включают экспертизы таблиц контрольных проверок и такие более формальные методы, как анализ сетей Петри, методы формальной логики и анализ дерева отказов.</a:t>
            </a:r>
          </a:p>
        </p:txBody>
      </p:sp>
    </p:spTree>
    <p:extLst>
      <p:ext uri="{BB962C8B-B14F-4D97-AF65-F5344CB8AC3E}">
        <p14:creationId xmlns:p14="http://schemas.microsoft.com/office/powerpoint/2010/main" val="1130736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42926"/>
            <a:ext cx="10515600" cy="6115050"/>
          </a:xfrm>
        </p:spPr>
        <p:txBody>
          <a:bodyPr>
            <a:normAutofit fontScale="85000" lnSpcReduction="20000"/>
          </a:bodyPr>
          <a:lstStyle/>
          <a:p>
            <a:pPr marL="0" indent="0">
              <a:buNone/>
            </a:pPr>
            <a:r>
              <a:rPr lang="ru-RU" dirty="0" smtClean="0"/>
              <a:t>   Здесь </a:t>
            </a:r>
            <a:r>
              <a:rPr lang="ru-RU" dirty="0"/>
              <a:t>я описываю анализ дерева отказов. Это широко используемая и сравнительно простая методика анализа опасностей, ее можно применять без знаний предметной области. Анализ дерева отказов начинается с описания опасности и далее осуществляется продвижение по дереву отказов для определения возможных причин опасности. Таким образом, описание опасности находится в корне дерева, а причины опасности соответствуют листьям дерева.</a:t>
            </a:r>
          </a:p>
          <a:p>
            <a:pPr marL="0" indent="0">
              <a:buNone/>
            </a:pPr>
            <a:r>
              <a:rPr lang="ru-RU" dirty="0" smtClean="0"/>
              <a:t>   На </a:t>
            </a:r>
            <a:r>
              <a:rPr lang="ru-RU" dirty="0"/>
              <a:t>рис. 8.3 показано дерево отказов для возможных опасностей, связанных с ПО, в системе инъекций инсулина. Здесь опасность "неправильное управление дозой инсулина" представляет серьезную угрозу для пациента. Конечно, программное обеспечение должно отличать опасность передозировки инсулина от опасности недостаточной дозы и по-разному реагировать на них.</a:t>
            </a:r>
          </a:p>
          <a:p>
            <a:pPr marL="0" indent="0">
              <a:buNone/>
            </a:pPr>
            <a:r>
              <a:rPr lang="ru-RU" dirty="0" smtClean="0"/>
              <a:t>   Дерево </a:t>
            </a:r>
            <a:r>
              <a:rPr lang="ru-RU" dirty="0"/>
              <a:t>отказов на рис. 8.3 не завершено. Здесь показаны только потенциальные сбои и ошибки программного обеспечения. Сбои оборудования, например, понижение напряжения батареи, вызывающие отказ датчика, не показаны. На этом уровне детализации дальнейший анализ опасностей невозможен. Чтобы использовать дерево отказов для анализа опасностей, возникающих в процессе проектирования и разработки систем, необходима более детальная и подробная информация. В работах показано, как деревья отказов можно использовать для анализа программного обеспечения вплоть до уровня отдельных операторов программного кода.</a:t>
            </a:r>
          </a:p>
        </p:txBody>
      </p:sp>
    </p:spTree>
    <p:extLst>
      <p:ext uri="{BB962C8B-B14F-4D97-AF65-F5344CB8AC3E}">
        <p14:creationId xmlns:p14="http://schemas.microsoft.com/office/powerpoint/2010/main" val="2384044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6257924"/>
            <a:ext cx="10515600" cy="461963"/>
          </a:xfrm>
        </p:spPr>
        <p:txBody>
          <a:bodyPr>
            <a:normAutofit lnSpcReduction="10000"/>
          </a:bodyPr>
          <a:lstStyle/>
          <a:p>
            <a:pPr marL="0" indent="0" algn="ctr">
              <a:buNone/>
            </a:pPr>
            <a:r>
              <a:rPr lang="ru-RU" i="1" dirty="0"/>
              <a:t>Рис. </a:t>
            </a:r>
            <a:r>
              <a:rPr lang="en-US" i="1" dirty="0"/>
              <a:t>8</a:t>
            </a:r>
            <a:r>
              <a:rPr lang="ru-RU" i="1" dirty="0"/>
              <a:t>.3. Дерево отказов системы инъекций </a:t>
            </a:r>
            <a:r>
              <a:rPr lang="ru-RU" i="1" dirty="0" smtClean="0"/>
              <a:t>инсулина</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514725" y="114909"/>
            <a:ext cx="4786471" cy="6143016"/>
          </a:xfrm>
          <a:prstGeom prst="rect">
            <a:avLst/>
          </a:prstGeom>
          <a:noFill/>
          <a:ln>
            <a:noFill/>
          </a:ln>
        </p:spPr>
      </p:pic>
    </p:spTree>
    <p:extLst>
      <p:ext uri="{BB962C8B-B14F-4D97-AF65-F5344CB8AC3E}">
        <p14:creationId xmlns:p14="http://schemas.microsoft.com/office/powerpoint/2010/main" val="4110956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7"/>
            <a:ext cx="10515600" cy="6129337"/>
          </a:xfrm>
        </p:spPr>
        <p:txBody>
          <a:bodyPr>
            <a:normAutofit fontScale="77500" lnSpcReduction="20000"/>
          </a:bodyPr>
          <a:lstStyle/>
          <a:p>
            <a:pPr marL="0" indent="0">
              <a:buNone/>
            </a:pPr>
            <a:r>
              <a:rPr lang="ru-RU" dirty="0" smtClean="0"/>
              <a:t>   В </a:t>
            </a:r>
            <a:r>
              <a:rPr lang="ru-RU" dirty="0"/>
              <a:t>этой главе рассматриваются некоторые специальные вопросы спецификации критических систем. Поскольку цена отказа программных систем, особенно критических, как правило, очень высока, необходимо гарантировать высокое качество разработки спецификации критических систем и точность отражения в ней реальных потребностей пользователей.</a:t>
            </a:r>
          </a:p>
          <a:p>
            <a:pPr marL="0" indent="0">
              <a:buNone/>
            </a:pPr>
            <a:r>
              <a:rPr lang="ru-RU" dirty="0" smtClean="0"/>
              <a:t>   Условия </a:t>
            </a:r>
            <a:r>
              <a:rPr lang="ru-RU" dirty="0"/>
              <a:t>надежности критических систем порождают как функциональные, так и нефункциональные требования.</a:t>
            </a:r>
          </a:p>
          <a:p>
            <a:pPr marL="0" indent="0">
              <a:buNone/>
            </a:pPr>
            <a:r>
              <a:rPr lang="ru-RU" dirty="0"/>
              <a:t> </a:t>
            </a:r>
          </a:p>
          <a:p>
            <a:pPr marL="514350" indent="-514350">
              <a:buFont typeface="+mj-lt"/>
              <a:buAutoNum type="arabicPeriod"/>
            </a:pPr>
            <a:r>
              <a:rPr lang="ru-RU" dirty="0" smtClean="0"/>
              <a:t>Функциональные </a:t>
            </a:r>
            <a:r>
              <a:rPr lang="ru-RU" dirty="0"/>
              <a:t>требования к системе подразумевают возможность обнаружения ошибок, восстановления системы и обеспечения ее защиты от сбоев.</a:t>
            </a:r>
          </a:p>
          <a:p>
            <a:pPr marL="514350" indent="-514350">
              <a:buFont typeface="+mj-lt"/>
              <a:buAutoNum type="arabicPeriod"/>
            </a:pPr>
            <a:r>
              <a:rPr lang="ru-RU" dirty="0" smtClean="0"/>
              <a:t>Нефункциональные </a:t>
            </a:r>
            <a:r>
              <a:rPr lang="ru-RU" dirty="0"/>
              <a:t>требования можно сформулировать как требования безотказности и работоспособности системы.</a:t>
            </a:r>
          </a:p>
          <a:p>
            <a:pPr marL="0" indent="0">
              <a:buNone/>
            </a:pPr>
            <a:r>
              <a:rPr lang="ru-RU" dirty="0"/>
              <a:t> </a:t>
            </a:r>
          </a:p>
          <a:p>
            <a:pPr marL="0" indent="0">
              <a:buNone/>
            </a:pPr>
            <a:r>
              <a:rPr lang="ru-RU" dirty="0" smtClean="0"/>
              <a:t>   Анализируя </a:t>
            </a:r>
            <a:r>
              <a:rPr lang="ru-RU" dirty="0"/>
              <a:t>безопасность и защищенность программного обеспечения, можно сформулировать еще один тип требований, которые трудно классифицировать как функциональные или нефункциональные. Их, возможно, лучше описать как требования "не делать". В противоположность обычным функциональным требованиям, которые определяют систему посредством требований "делать", условия "не делать" описывают систему "от противного", определяя ее поведение, которое недопустимо. Приведем примеры таких требований.</a:t>
            </a:r>
          </a:p>
        </p:txBody>
      </p:sp>
    </p:spTree>
    <p:extLst>
      <p:ext uri="{BB962C8B-B14F-4D97-AF65-F5344CB8AC3E}">
        <p14:creationId xmlns:p14="http://schemas.microsoft.com/office/powerpoint/2010/main" val="2425767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685800"/>
          </a:xfrm>
        </p:spPr>
        <p:txBody>
          <a:bodyPr>
            <a:normAutofit fontScale="90000"/>
          </a:bodyPr>
          <a:lstStyle/>
          <a:p>
            <a:pPr algn="ctr"/>
            <a:r>
              <a:rPr lang="ru-RU" b="1" dirty="0" smtClean="0"/>
              <a:t>2.3</a:t>
            </a:r>
            <a:r>
              <a:rPr lang="ru-RU" b="1" dirty="0"/>
              <a:t>. Оценка </a:t>
            </a:r>
            <a:r>
              <a:rPr lang="ru-RU" b="1" dirty="0" smtClean="0"/>
              <a:t>рисков</a:t>
            </a:r>
            <a:endParaRPr lang="ru-RU" dirty="0"/>
          </a:p>
        </p:txBody>
      </p:sp>
      <p:sp>
        <p:nvSpPr>
          <p:cNvPr id="3" name="Объект 2"/>
          <p:cNvSpPr>
            <a:spLocks noGrp="1"/>
          </p:cNvSpPr>
          <p:nvPr>
            <p:ph idx="1"/>
          </p:nvPr>
        </p:nvSpPr>
        <p:spPr>
          <a:xfrm>
            <a:off x="838200" y="600076"/>
            <a:ext cx="10515600" cy="6257924"/>
          </a:xfrm>
        </p:spPr>
        <p:txBody>
          <a:bodyPr>
            <a:normAutofit fontScale="77500" lnSpcReduction="20000"/>
          </a:bodyPr>
          <a:lstStyle/>
          <a:p>
            <a:pPr marL="0" indent="0">
              <a:buNone/>
            </a:pPr>
            <a:r>
              <a:rPr lang="ru-RU" dirty="0" smtClean="0"/>
              <a:t>   Процесс </a:t>
            </a:r>
            <a:r>
              <a:rPr lang="ru-RU" dirty="0"/>
              <a:t>оценивания рисков начинается после того, как все опасности определены и описаны. При оценке риска рассматривается серьезность каждой опасности, вероятность ее возникновения и тех последствий, которые могут быть ею вызваны. В результате анализа риска для каждой опасности оценивается ее допустимость (приемлемость). Обычно опасности классифицируются (по критерию допустимости) следующим образом.</a:t>
            </a:r>
          </a:p>
          <a:p>
            <a:pPr marL="0" indent="0">
              <a:buNone/>
            </a:pPr>
            <a:r>
              <a:rPr lang="ru-RU" dirty="0"/>
              <a:t> </a:t>
            </a:r>
          </a:p>
          <a:p>
            <a:pPr marL="514350" indent="-514350">
              <a:buFont typeface="+mj-lt"/>
              <a:buAutoNum type="arabicPeriod"/>
            </a:pPr>
            <a:r>
              <a:rPr lang="ru-RU" i="1" dirty="0" smtClean="0"/>
              <a:t>Недопустимые</a:t>
            </a:r>
            <a:r>
              <a:rPr lang="ru-RU" i="1" dirty="0"/>
              <a:t>. </a:t>
            </a:r>
            <a:r>
              <a:rPr lang="ru-RU" dirty="0"/>
              <a:t>В этом случае система разрабатывается таким образом, чтобы опасность либо не возникала, либо, если возникла, не приводила к тяжелым последствиям.</a:t>
            </a:r>
          </a:p>
          <a:p>
            <a:pPr marL="514350" indent="-514350">
              <a:buFont typeface="+mj-lt"/>
              <a:buAutoNum type="arabicPeriod"/>
            </a:pPr>
            <a:r>
              <a:rPr lang="ru-RU" i="1" dirty="0" smtClean="0"/>
              <a:t>Минимально </a:t>
            </a:r>
            <a:r>
              <a:rPr lang="ru-RU" i="1" dirty="0"/>
              <a:t>допустимые. </a:t>
            </a:r>
            <a:r>
              <a:rPr lang="ru-RU" dirty="0"/>
              <a:t>В этом случае система разрабатывается так, чтобы вероятность тяжелых последствий была минимальна, при этом должна учитываться стоимость и сроки такой разработки.</a:t>
            </a:r>
          </a:p>
          <a:p>
            <a:pPr marL="514350" indent="-514350">
              <a:buFont typeface="+mj-lt"/>
              <a:buAutoNum type="arabicPeriod"/>
            </a:pPr>
            <a:r>
              <a:rPr lang="ru-RU" i="1" dirty="0" smtClean="0"/>
              <a:t>Допустимые</a:t>
            </a:r>
            <a:r>
              <a:rPr lang="ru-RU" i="1" dirty="0"/>
              <a:t>. </a:t>
            </a:r>
            <a:r>
              <a:rPr lang="ru-RU" dirty="0"/>
              <a:t>Разработчики системы, уменьшая вероятность возникновения таких опасностей, не должны увеличивать стоимость и сроки разработки системы.</a:t>
            </a:r>
          </a:p>
          <a:p>
            <a:pPr marL="0" indent="0">
              <a:buNone/>
            </a:pPr>
            <a:r>
              <a:rPr lang="ru-RU" dirty="0"/>
              <a:t> </a:t>
            </a:r>
          </a:p>
          <a:p>
            <a:pPr marL="0" indent="0">
              <a:buNone/>
            </a:pPr>
            <a:r>
              <a:rPr lang="ru-RU" dirty="0" smtClean="0"/>
              <a:t>   На </a:t>
            </a:r>
            <a:r>
              <a:rPr lang="ru-RU" dirty="0"/>
              <a:t>рис. 8.4 показаны три области, соответствующие перечисленным видам опасностей. Форма диаграммы отражает затраты на обеспечение безопасности, здесь стоимость проектирования безопасных систем пропорциональна длине основания треугольника. Самые высокие затраты для устранения опасности – в верхней части диаграммы, минимальные затраты на обеспечение безопасности – у вершины треугольника.</a:t>
            </a:r>
          </a:p>
        </p:txBody>
      </p:sp>
    </p:spTree>
    <p:extLst>
      <p:ext uri="{BB962C8B-B14F-4D97-AF65-F5344CB8AC3E}">
        <p14:creationId xmlns:p14="http://schemas.microsoft.com/office/powerpoint/2010/main" val="331685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700713"/>
            <a:ext cx="10515600" cy="476250"/>
          </a:xfrm>
        </p:spPr>
        <p:txBody>
          <a:bodyPr/>
          <a:lstStyle/>
          <a:p>
            <a:pPr marL="0" indent="0" algn="ctr">
              <a:buNone/>
            </a:pPr>
            <a:r>
              <a:rPr lang="ru-RU" i="1" dirty="0"/>
              <a:t>Рис. </a:t>
            </a:r>
            <a:r>
              <a:rPr lang="en-US" i="1" dirty="0"/>
              <a:t>8</a:t>
            </a:r>
            <a:r>
              <a:rPr lang="ru-RU" i="1" dirty="0"/>
              <a:t>.4. Уровни </a:t>
            </a:r>
            <a:r>
              <a:rPr lang="ru-RU" i="1" dirty="0" smtClean="0"/>
              <a:t>риска</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187700" y="658010"/>
            <a:ext cx="5816599" cy="4413735"/>
          </a:xfrm>
          <a:prstGeom prst="rect">
            <a:avLst/>
          </a:prstGeom>
          <a:noFill/>
          <a:ln>
            <a:noFill/>
          </a:ln>
        </p:spPr>
      </p:pic>
    </p:spTree>
    <p:extLst>
      <p:ext uri="{BB962C8B-B14F-4D97-AF65-F5344CB8AC3E}">
        <p14:creationId xmlns:p14="http://schemas.microsoft.com/office/powerpoint/2010/main" val="30266571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57238"/>
            <a:ext cx="10515600" cy="5757861"/>
          </a:xfrm>
        </p:spPr>
        <p:txBody>
          <a:bodyPr>
            <a:normAutofit fontScale="77500" lnSpcReduction="20000"/>
          </a:bodyPr>
          <a:lstStyle/>
          <a:p>
            <a:pPr marL="0" indent="0">
              <a:buNone/>
            </a:pPr>
            <a:r>
              <a:rPr lang="ru-RU" dirty="0" smtClean="0"/>
              <a:t>   Границы </a:t>
            </a:r>
            <a:r>
              <a:rPr lang="ru-RU" dirty="0"/>
              <a:t>между областями на рис. 8.4 не фиксированы и имеют тенденцию со временем перемещаться вниз в силу изменения общественного мнения и политических соображений. Хотя финансовые затраты на устранение последствий опасностей могут быть меньше стоимости превентивных мер безопасности, общественное мнение может потребовать, чтобы дополнительные затраты на обеспечение безопасности были приняты. Например, часто для компаний дешевле устранить загрязнение, которое может возникнуть с малой долей вероятности, чем устанавливать систему для предотвращения загрязнения. Это было допустимо в 1960-1970-х годах, но в настоящее время общественное и политическое мнение такого допустить не может. Граница между областями недопустимых и минимально допустимых опасностей передвинулась вниз так, что опасности, которые в прошлом были допустимы, сейчас стали недопустимыми.</a:t>
            </a:r>
          </a:p>
          <a:p>
            <a:pPr marL="0" indent="0">
              <a:buNone/>
            </a:pPr>
            <a:r>
              <a:rPr lang="ru-RU" dirty="0" smtClean="0"/>
              <a:t>   Процесс </a:t>
            </a:r>
            <a:r>
              <a:rPr lang="ru-RU" dirty="0"/>
              <a:t>оценки риска заключается в оценке вероятности опасности и серьезности опасности. Обычно трудно сделать это точно, поэтому часто используют относительные оценки типа "вероятно", "маловероятно", "редко", а также "высокая", "средняя" и "низкая". Иногда с этими оценками можно связать числовые значения. Но поскольку серьезные последствия опасностей случаются сравнительно редко, практически невозможно проверить точность этих значений.</a:t>
            </a:r>
          </a:p>
          <a:p>
            <a:pPr marL="0" indent="0">
              <a:buNone/>
            </a:pPr>
            <a:r>
              <a:rPr lang="ru-RU" dirty="0" smtClean="0"/>
              <a:t>   В </a:t>
            </a:r>
            <a:r>
              <a:rPr lang="ru-RU" dirty="0"/>
              <a:t>табл. 8.4 показаны риски для опасностей, определенных в предыдущем разделе для системы инъекций инсулина. Так как я не врач, оценки риска в этой таблице служат только для иллюстрации. Например, известно, что передозировка инсулина потенциально более опасна, чем недостаточная доза.</a:t>
            </a:r>
          </a:p>
        </p:txBody>
      </p:sp>
    </p:spTree>
    <p:extLst>
      <p:ext uri="{BB962C8B-B14F-4D97-AF65-F5344CB8AC3E}">
        <p14:creationId xmlns:p14="http://schemas.microsoft.com/office/powerpoint/2010/main" val="31540280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901"/>
            <a:ext cx="10515600" cy="528638"/>
          </a:xfrm>
        </p:spPr>
        <p:txBody>
          <a:bodyPr/>
          <a:lstStyle/>
          <a:p>
            <a:pPr marL="0" indent="0" algn="ctr">
              <a:buNone/>
            </a:pPr>
            <a:r>
              <a:rPr lang="ru-RU" b="1" dirty="0"/>
              <a:t>Таблица </a:t>
            </a:r>
            <a:r>
              <a:rPr lang="en-US" b="1" dirty="0"/>
              <a:t>8</a:t>
            </a:r>
            <a:r>
              <a:rPr lang="ru-RU" b="1" dirty="0"/>
              <a:t>.4. Анализ </a:t>
            </a:r>
            <a:r>
              <a:rPr lang="ru-RU" b="1" dirty="0" smtClean="0"/>
              <a:t>рисков</a:t>
            </a:r>
            <a:endParaRPr lang="ru-RU" b="1" dirty="0"/>
          </a:p>
        </p:txBody>
      </p:sp>
      <p:graphicFrame>
        <p:nvGraphicFramePr>
          <p:cNvPr id="5" name="Таблица 4"/>
          <p:cNvGraphicFramePr>
            <a:graphicFrameLocks noGrp="1"/>
          </p:cNvGraphicFramePr>
          <p:nvPr>
            <p:extLst>
              <p:ext uri="{D42A27DB-BD31-4B8C-83A1-F6EECF244321}">
                <p14:modId xmlns:p14="http://schemas.microsoft.com/office/powerpoint/2010/main" val="4183765092"/>
              </p:ext>
            </p:extLst>
          </p:nvPr>
        </p:nvGraphicFramePr>
        <p:xfrm>
          <a:off x="1199926" y="1164433"/>
          <a:ext cx="9792148" cy="5218433"/>
        </p:xfrm>
        <a:graphic>
          <a:graphicData uri="http://schemas.openxmlformats.org/drawingml/2006/table">
            <a:tbl>
              <a:tblPr/>
              <a:tblGrid>
                <a:gridCol w="4430918">
                  <a:extLst>
                    <a:ext uri="{9D8B030D-6E8A-4147-A177-3AD203B41FA5}">
                      <a16:colId xmlns:a16="http://schemas.microsoft.com/office/drawing/2014/main" val="742781729"/>
                    </a:ext>
                  </a:extLst>
                </a:gridCol>
                <a:gridCol w="1276140">
                  <a:extLst>
                    <a:ext uri="{9D8B030D-6E8A-4147-A177-3AD203B41FA5}">
                      <a16:colId xmlns:a16="http://schemas.microsoft.com/office/drawing/2014/main" val="4145674757"/>
                    </a:ext>
                  </a:extLst>
                </a:gridCol>
                <a:gridCol w="1277041">
                  <a:extLst>
                    <a:ext uri="{9D8B030D-6E8A-4147-A177-3AD203B41FA5}">
                      <a16:colId xmlns:a16="http://schemas.microsoft.com/office/drawing/2014/main" val="624117113"/>
                    </a:ext>
                  </a:extLst>
                </a:gridCol>
                <a:gridCol w="931213">
                  <a:extLst>
                    <a:ext uri="{9D8B030D-6E8A-4147-A177-3AD203B41FA5}">
                      <a16:colId xmlns:a16="http://schemas.microsoft.com/office/drawing/2014/main" val="3317405539"/>
                    </a:ext>
                  </a:extLst>
                </a:gridCol>
                <a:gridCol w="1876836">
                  <a:extLst>
                    <a:ext uri="{9D8B030D-6E8A-4147-A177-3AD203B41FA5}">
                      <a16:colId xmlns:a16="http://schemas.microsoft.com/office/drawing/2014/main" val="1544583027"/>
                    </a:ext>
                  </a:extLst>
                </a:gridCol>
              </a:tblGrid>
              <a:tr h="508835">
                <a:tc>
                  <a:txBody>
                    <a:bodyPr/>
                    <a:lstStyle/>
                    <a:p>
                      <a:pPr>
                        <a:lnSpc>
                          <a:spcPct val="107000"/>
                        </a:lnSpc>
                        <a:spcAft>
                          <a:spcPts val="0"/>
                        </a:spcAft>
                      </a:pPr>
                      <a:r>
                        <a:rPr lang="ru-RU"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Опасность</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Вероятность опасности</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Серьезность опасности</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Риск</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Допустимость опасности</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86697810"/>
                  </a:ext>
                </a:extLst>
              </a:tr>
              <a:tr h="254418">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Передозировка инсулина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Средняя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Высокая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Высокий</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Недопустима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623246098"/>
                  </a:ext>
                </a:extLst>
              </a:tr>
              <a:tr h="508835">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Недостаточная доза инсулина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Средняя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Низкая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Низкий</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Допустима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extLst>
                  <a:ext uri="{0D108BD9-81ED-4DB2-BD59-A6C34878D82A}">
                    <a16:rowId xmlns:a16="http://schemas.microsoft.com/office/drawing/2014/main" val="3398250438"/>
                  </a:ext>
                </a:extLst>
              </a:tr>
              <a:tr h="508835">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Отказ элетропитания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Высокая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Низкая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Низкий</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Допустима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extLst>
                  <a:ext uri="{0D108BD9-81ED-4DB2-BD59-A6C34878D82A}">
                    <a16:rowId xmlns:a16="http://schemas.microsoft.com/office/drawing/2014/main" val="1263463096"/>
                  </a:ext>
                </a:extLst>
              </a:tr>
              <a:tr h="508835">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Неправильно собран механизм введения инсулина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Высокая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Высокая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Высокий</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Недопустима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extLst>
                  <a:ext uri="{0D108BD9-81ED-4DB2-BD59-A6C34878D82A}">
                    <a16:rowId xmlns:a16="http://schemas.microsoft.com/office/drawing/2014/main" val="3184667195"/>
                  </a:ext>
                </a:extLst>
              </a:tr>
              <a:tr h="763253">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Повреждение механизма введения инсулина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Низкая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Высокая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Средний</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Минимально допустима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extLst>
                  <a:ext uri="{0D108BD9-81ED-4DB2-BD59-A6C34878D82A}">
                    <a16:rowId xmlns:a16="http://schemas.microsoft.com/office/drawing/2014/main" val="3061871821"/>
                  </a:ext>
                </a:extLst>
              </a:tr>
              <a:tr h="763253">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Инфекция через механизм введения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Средняя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Средняя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Средний</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Минимально допустима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extLst>
                  <a:ext uri="{0D108BD9-81ED-4DB2-BD59-A6C34878D82A}">
                    <a16:rowId xmlns:a16="http://schemas.microsoft.com/office/drawing/2014/main" val="2255934324"/>
                  </a:ext>
                </a:extLst>
              </a:tr>
              <a:tr h="763253">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Электрические помехи</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Низкая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Высокая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Средний</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Минимально допустима</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a:noFill/>
                    </a:lnB>
                    <a:solidFill>
                      <a:srgbClr val="FFFFFF"/>
                    </a:solidFill>
                  </a:tcPr>
                </a:tc>
                <a:extLst>
                  <a:ext uri="{0D108BD9-81ED-4DB2-BD59-A6C34878D82A}">
                    <a16:rowId xmlns:a16="http://schemas.microsoft.com/office/drawing/2014/main" val="2016014207"/>
                  </a:ext>
                </a:extLst>
              </a:tr>
              <a:tr h="254418">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Аллергическая реакция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Низкая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Низкая</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Низкий</a:t>
                      </a:r>
                      <a:endParaRPr lang="ru-RU"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Допустима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24" marR="3602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75932359"/>
                  </a:ext>
                </a:extLst>
              </a:tr>
            </a:tbl>
          </a:graphicData>
        </a:graphic>
      </p:graphicFrame>
    </p:spTree>
    <p:extLst>
      <p:ext uri="{BB962C8B-B14F-4D97-AF65-F5344CB8AC3E}">
        <p14:creationId xmlns:p14="http://schemas.microsoft.com/office/powerpoint/2010/main" val="1239509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2.4</a:t>
            </a:r>
            <a:r>
              <a:rPr lang="ru-RU" b="1" dirty="0"/>
              <a:t>. Уменьшение рисков</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   Если </a:t>
            </a:r>
            <a:r>
              <a:rPr lang="ru-RU" dirty="0"/>
              <a:t>потенциальные опасности и их причины определены, системные требования формулируются таким образом, чтобы опасности, приводящие к тяжелым последствиям, были маловероятны.</a:t>
            </a:r>
          </a:p>
          <a:p>
            <a:pPr marL="0" indent="0">
              <a:buNone/>
            </a:pPr>
            <a:r>
              <a:rPr lang="ru-RU" dirty="0"/>
              <a:t> </a:t>
            </a:r>
          </a:p>
          <a:p>
            <a:pPr marL="514350" indent="-514350">
              <a:buFont typeface="+mj-lt"/>
              <a:buAutoNum type="arabicPeriod"/>
            </a:pPr>
            <a:r>
              <a:rPr lang="ru-RU" i="1" dirty="0" smtClean="0"/>
              <a:t>Предотвращение </a:t>
            </a:r>
            <a:r>
              <a:rPr lang="ru-RU" i="1" dirty="0"/>
              <a:t>опасности. </a:t>
            </a:r>
            <a:r>
              <a:rPr lang="ru-RU" dirty="0"/>
              <a:t>Система проектируется так, чтобы опасность не могла возникнуть.</a:t>
            </a:r>
          </a:p>
          <a:p>
            <a:pPr marL="514350" indent="-514350">
              <a:buFont typeface="+mj-lt"/>
              <a:buAutoNum type="arabicPeriod"/>
            </a:pPr>
            <a:r>
              <a:rPr lang="ru-RU" i="1" dirty="0" smtClean="0"/>
              <a:t>Обнаружение </a:t>
            </a:r>
            <a:r>
              <a:rPr lang="ru-RU" i="1" dirty="0"/>
              <a:t>и устранение опасности. </a:t>
            </a:r>
            <a:r>
              <a:rPr lang="ru-RU" dirty="0"/>
              <a:t>Система разрабатывается таким образом, чтобы опасности обнаруживались и нейтрализовались раньше, чем они приведут к серьезным последствиям.</a:t>
            </a:r>
          </a:p>
          <a:p>
            <a:pPr marL="514350" indent="-514350">
              <a:buFont typeface="+mj-lt"/>
              <a:buAutoNum type="arabicPeriod"/>
            </a:pPr>
            <a:r>
              <a:rPr lang="ru-RU" i="1" dirty="0" smtClean="0"/>
              <a:t>Ограничение </a:t>
            </a:r>
            <a:r>
              <a:rPr lang="ru-RU" i="1" dirty="0"/>
              <a:t>последствий. </a:t>
            </a:r>
            <a:r>
              <a:rPr lang="ru-RU" dirty="0"/>
              <a:t>Система разрабатывается так, чтобы свести последствия опасностей к минимуму.</a:t>
            </a:r>
          </a:p>
          <a:p>
            <a:pPr marL="0" indent="0">
              <a:buNone/>
            </a:pPr>
            <a:r>
              <a:rPr lang="ru-RU" dirty="0"/>
              <a:t> </a:t>
            </a:r>
          </a:p>
          <a:p>
            <a:pPr marL="0" indent="0">
              <a:buNone/>
            </a:pPr>
            <a:r>
              <a:rPr lang="ru-RU" dirty="0" smtClean="0"/>
              <a:t>   Обычно </a:t>
            </a:r>
            <a:r>
              <a:rPr lang="ru-RU" dirty="0"/>
              <a:t>разработчики систем, критических по обеспечению безопасности, используют комбинацию этих подходов. Например, в случае обнаружения недопустимых опасностей можно уменьшить вероятности их возникновения и добавить защитные системы, срабатывающие при их возникновении.</a:t>
            </a:r>
          </a:p>
        </p:txBody>
      </p:sp>
    </p:spTree>
    <p:extLst>
      <p:ext uri="{BB962C8B-B14F-4D97-AF65-F5344CB8AC3E}">
        <p14:creationId xmlns:p14="http://schemas.microsoft.com/office/powerpoint/2010/main" val="706883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57188"/>
            <a:ext cx="10515600" cy="6329362"/>
          </a:xfrm>
        </p:spPr>
        <p:txBody>
          <a:bodyPr>
            <a:normAutofit fontScale="70000" lnSpcReduction="20000"/>
          </a:bodyPr>
          <a:lstStyle/>
          <a:p>
            <a:pPr marL="0" indent="0">
              <a:buNone/>
            </a:pPr>
            <a:r>
              <a:rPr lang="ru-RU" dirty="0" smtClean="0"/>
              <a:t>   Рассмотрим </a:t>
            </a:r>
            <a:r>
              <a:rPr lang="ru-RU" dirty="0"/>
              <a:t>ошибки программного обеспечения (см. рис. 8.3), приводящие к опасностям в системе инъекций инсулина.</a:t>
            </a:r>
          </a:p>
          <a:p>
            <a:pPr marL="0" indent="0">
              <a:buNone/>
            </a:pPr>
            <a:r>
              <a:rPr lang="ru-RU" dirty="0"/>
              <a:t> </a:t>
            </a:r>
          </a:p>
          <a:p>
            <a:pPr marL="514350" indent="-514350">
              <a:buFont typeface="+mj-lt"/>
              <a:buAutoNum type="arabicPeriod"/>
            </a:pPr>
            <a:r>
              <a:rPr lang="ru-RU" i="1" dirty="0" smtClean="0"/>
              <a:t>Арифметическая </a:t>
            </a:r>
            <a:r>
              <a:rPr lang="ru-RU" i="1" dirty="0"/>
              <a:t>ошибка. </a:t>
            </a:r>
            <a:r>
              <a:rPr lang="ru-RU" dirty="0"/>
              <a:t>Она определяется как некоторое арифметическое вычисление, которое является причиной отказа системы. В спецификации требований должны быть определены все возможные арифметические ошибки, приводящие к отказу системы. Они, конечно, зависят от используемых алгоритмов вычислений. В спецификации должен быть указан обработчик исключительных ситуаций для всех идентифицированных арифметических ошибок. В спецификации также описываются действия, которые необходимо предпринять в случае возникновения каждой из этих ошибок. При возникновении ошибок система должна остановиться и включить аварийную сигнализацию.</a:t>
            </a:r>
          </a:p>
          <a:p>
            <a:pPr marL="514350" indent="-514350">
              <a:buFont typeface="+mj-lt"/>
              <a:buAutoNum type="arabicPeriod"/>
            </a:pPr>
            <a:r>
              <a:rPr lang="ru-RU" i="1" dirty="0" smtClean="0"/>
              <a:t>Алгоритмическая </a:t>
            </a:r>
            <a:r>
              <a:rPr lang="ru-RU" i="1" dirty="0"/>
              <a:t>ошибка. </a:t>
            </a:r>
            <a:r>
              <a:rPr lang="ru-RU" dirty="0"/>
              <a:t>Это более сложная ошибка, так как аномальную ситуацию трудно обнаружить. Ее можно было бы обнаружить, сравнивая требующуюся дозу инсулина с дозой, рассчитанной заранее. Если доза велика, то это значит, что она вычислена неправильно. Система может также следить за последовательностью доз. Если число введенных доз выше среднего, то может быть выдано предупреждение и ограничена дальнейшая дозировка.</a:t>
            </a:r>
          </a:p>
          <a:p>
            <a:pPr marL="0" indent="0">
              <a:buNone/>
            </a:pPr>
            <a:r>
              <a:rPr lang="ru-RU" dirty="0"/>
              <a:t> </a:t>
            </a:r>
          </a:p>
          <a:p>
            <a:pPr marL="0" indent="0">
              <a:buNone/>
            </a:pPr>
            <a:r>
              <a:rPr lang="ru-RU" dirty="0" smtClean="0"/>
              <a:t>   Для </a:t>
            </a:r>
            <a:r>
              <a:rPr lang="ru-RU" dirty="0"/>
              <a:t>определения возможных проблем оборудования используется дерево отказов. Это помогает понять требования к программному обеспечению для выявления и, возможно, исправления потенциальных проблем. Например, инсулиновые дозы не назначаются с большой частотой: не больше двух или трех раз в час, а иногда и меньше этого. Поэтому необходимы диагностические и управляющие программы. Ошибки оборудования (датчика, насоса или таймера) должны быть обнаружены, а предупреждения выданы еще до того, как они серьезно повлияют на пациента.</a:t>
            </a:r>
          </a:p>
        </p:txBody>
      </p:sp>
    </p:spTree>
    <p:extLst>
      <p:ext uri="{BB962C8B-B14F-4D97-AF65-F5344CB8AC3E}">
        <p14:creationId xmlns:p14="http://schemas.microsoft.com/office/powerpoint/2010/main" val="2131376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0050"/>
            <a:ext cx="10515600" cy="6215063"/>
          </a:xfrm>
        </p:spPr>
        <p:txBody>
          <a:bodyPr>
            <a:normAutofit fontScale="77500" lnSpcReduction="20000"/>
          </a:bodyPr>
          <a:lstStyle/>
          <a:p>
            <a:pPr marL="0" indent="0">
              <a:buNone/>
            </a:pPr>
            <a:r>
              <a:rPr lang="ru-RU" dirty="0" smtClean="0"/>
              <a:t>   Некоторые требования безопасности для системы инъекций инсулина приведены во врезке 8.1. Они являются пользовательскими требованиями и, конечно, должны быть детализированы в заключительной системной спецификации.</a:t>
            </a:r>
          </a:p>
          <a:p>
            <a:pPr marL="0" indent="0">
              <a:buNone/>
            </a:pPr>
            <a:endParaRPr lang="ru-RU" dirty="0" smtClean="0"/>
          </a:p>
          <a:p>
            <a:pPr marL="0" indent="0" algn="ctr">
              <a:buNone/>
            </a:pPr>
            <a:r>
              <a:rPr lang="ru-RU" b="1" dirty="0"/>
              <a:t>Врезка 8.1. Примеры требований безопасности для системы инъекций инсулина</a:t>
            </a:r>
          </a:p>
          <a:p>
            <a:pPr marL="0" indent="0">
              <a:buNone/>
            </a:pPr>
            <a:r>
              <a:rPr lang="ru-RU" b="1" dirty="0"/>
              <a:t> </a:t>
            </a:r>
            <a:endParaRPr lang="ru-RU" dirty="0"/>
          </a:p>
          <a:p>
            <a:pPr marL="0" indent="0">
              <a:buNone/>
            </a:pPr>
            <a:r>
              <a:rPr lang="ru-RU" dirty="0" smtClean="0"/>
              <a:t>   Требование 1:  Разовая </a:t>
            </a:r>
            <a:r>
              <a:rPr lang="ru-RU" dirty="0"/>
              <a:t>доза инсулина не должна превышать максимальной дозы, определенной для пользователя</a:t>
            </a:r>
          </a:p>
          <a:p>
            <a:pPr marL="0" indent="0">
              <a:buNone/>
            </a:pPr>
            <a:r>
              <a:rPr lang="ru-RU" dirty="0"/>
              <a:t> </a:t>
            </a:r>
          </a:p>
          <a:p>
            <a:pPr marL="0" indent="0">
              <a:buNone/>
            </a:pPr>
            <a:r>
              <a:rPr lang="ru-RU" dirty="0" smtClean="0"/>
              <a:t>   Требование 2:  Суммарная </a:t>
            </a:r>
            <a:r>
              <a:rPr lang="ru-RU" dirty="0"/>
              <a:t>доза инсулина не должна превышать суммарной дозы, определенной для пользователя</a:t>
            </a:r>
          </a:p>
          <a:p>
            <a:pPr marL="0" indent="0">
              <a:buNone/>
            </a:pPr>
            <a:r>
              <a:rPr lang="ru-RU" dirty="0"/>
              <a:t> </a:t>
            </a:r>
          </a:p>
          <a:p>
            <a:pPr marL="0" indent="0">
              <a:buNone/>
            </a:pPr>
            <a:r>
              <a:rPr lang="ru-RU" dirty="0" smtClean="0"/>
              <a:t>   Требование 3:  Система </a:t>
            </a:r>
            <a:r>
              <a:rPr lang="ru-RU" dirty="0"/>
              <a:t>должна включать диагностическое оборудование не менее 4 раз в час</a:t>
            </a:r>
          </a:p>
          <a:p>
            <a:pPr marL="0" indent="0">
              <a:buNone/>
            </a:pPr>
            <a:r>
              <a:rPr lang="ru-RU" dirty="0"/>
              <a:t> </a:t>
            </a:r>
          </a:p>
          <a:p>
            <a:pPr marL="0" indent="0">
              <a:buNone/>
            </a:pPr>
            <a:r>
              <a:rPr lang="ru-RU" dirty="0" smtClean="0"/>
              <a:t>   Требование 4:  Система </a:t>
            </a:r>
            <a:r>
              <a:rPr lang="ru-RU" dirty="0"/>
              <a:t>должна иметь обработчик исключений.</a:t>
            </a:r>
          </a:p>
          <a:p>
            <a:pPr marL="0" indent="0">
              <a:buNone/>
            </a:pPr>
            <a:r>
              <a:rPr lang="ru-RU" dirty="0"/>
              <a:t> </a:t>
            </a:r>
          </a:p>
          <a:p>
            <a:pPr marL="0" indent="0">
              <a:buNone/>
            </a:pPr>
            <a:r>
              <a:rPr lang="ru-RU" dirty="0" smtClean="0"/>
              <a:t>   Требование 5:  При </a:t>
            </a:r>
            <a:r>
              <a:rPr lang="ru-RU" dirty="0"/>
              <a:t>обнаружении любой неисправности оборудования должен звучать звуковой сигнал и выводиться диагностическое сообщение.</a:t>
            </a:r>
          </a:p>
          <a:p>
            <a:pPr marL="0" indent="0">
              <a:buNone/>
            </a:pPr>
            <a:endParaRPr lang="ru-RU" dirty="0"/>
          </a:p>
        </p:txBody>
      </p:sp>
    </p:spTree>
    <p:extLst>
      <p:ext uri="{BB962C8B-B14F-4D97-AF65-F5344CB8AC3E}">
        <p14:creationId xmlns:p14="http://schemas.microsoft.com/office/powerpoint/2010/main" val="2736964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57201"/>
            <a:ext cx="10515600" cy="619125"/>
          </a:xfrm>
        </p:spPr>
        <p:txBody>
          <a:bodyPr>
            <a:normAutofit/>
          </a:bodyPr>
          <a:lstStyle/>
          <a:p>
            <a:pPr algn="ctr"/>
            <a:r>
              <a:rPr lang="ru-RU" sz="3600" b="1" dirty="0" smtClean="0"/>
              <a:t>3</a:t>
            </a:r>
            <a:r>
              <a:rPr lang="ru-RU" sz="3600" b="1" dirty="0"/>
              <a:t>. Специфицирование требований </a:t>
            </a:r>
            <a:r>
              <a:rPr lang="ru-RU" sz="3600" b="1" dirty="0" smtClean="0"/>
              <a:t>защищенности</a:t>
            </a:r>
            <a:endParaRPr lang="ru-RU" sz="3600" dirty="0"/>
          </a:p>
        </p:txBody>
      </p:sp>
      <p:sp>
        <p:nvSpPr>
          <p:cNvPr id="3" name="Объект 2"/>
          <p:cNvSpPr>
            <a:spLocks noGrp="1"/>
          </p:cNvSpPr>
          <p:nvPr>
            <p:ph idx="1"/>
          </p:nvPr>
        </p:nvSpPr>
        <p:spPr>
          <a:xfrm>
            <a:off x="838200" y="1443039"/>
            <a:ext cx="10515600" cy="5414961"/>
          </a:xfrm>
        </p:spPr>
        <p:txBody>
          <a:bodyPr>
            <a:normAutofit fontScale="77500" lnSpcReduction="20000"/>
          </a:bodyPr>
          <a:lstStyle/>
          <a:p>
            <a:pPr marL="0" indent="0">
              <a:buNone/>
            </a:pPr>
            <a:r>
              <a:rPr lang="ru-RU" dirty="0" smtClean="0"/>
              <a:t>   Спецификация </a:t>
            </a:r>
            <a:r>
              <a:rPr lang="ru-RU" dirty="0"/>
              <a:t>требований защищенности имеет много общего с требованиями безопасности. Требования защищенности также трудно определить количественно, часто это требования "не делать", т.е. они определяют недопустимое поведение системы, а не ее функциональные возможности. Однако есть и важные различия между этими типами требований.</a:t>
            </a:r>
          </a:p>
          <a:p>
            <a:pPr marL="0" indent="0">
              <a:buNone/>
            </a:pPr>
            <a:r>
              <a:rPr lang="ru-RU" dirty="0"/>
              <a:t> </a:t>
            </a:r>
          </a:p>
          <a:p>
            <a:pPr marL="514350" indent="-514350">
              <a:buFont typeface="+mj-lt"/>
              <a:buAutoNum type="arabicPeriod"/>
            </a:pPr>
            <a:r>
              <a:rPr lang="ru-RU" dirty="0" smtClean="0"/>
              <a:t>Безопасный </a:t>
            </a:r>
            <a:r>
              <a:rPr lang="ru-RU" dirty="0"/>
              <a:t>жизненный цикл ПО, который охватывает все аспекты управления безопасностью, разработан. Аналогичный жизненный цикл для управления защищенностью программных систем пока не разработан.</a:t>
            </a:r>
          </a:p>
          <a:p>
            <a:pPr marL="514350" indent="-514350">
              <a:buFont typeface="+mj-lt"/>
              <a:buAutoNum type="arabicPeriod"/>
            </a:pPr>
            <a:r>
              <a:rPr lang="ru-RU" dirty="0" smtClean="0"/>
              <a:t>Набор </a:t>
            </a:r>
            <a:r>
              <a:rPr lang="ru-RU" dirty="0"/>
              <a:t>угроз защищенности в системах довольно обобщенный. Все системы должны защищать себя от вторжения, от отказов в обслуживании и т.д. В противоположность этому опасности в системах, критических по обеспечению безопасности, обычно очень конкретны.</a:t>
            </a:r>
          </a:p>
          <a:p>
            <a:pPr marL="514350" indent="-514350">
              <a:buFont typeface="+mj-lt"/>
              <a:buAutoNum type="arabicPeriod"/>
            </a:pPr>
            <a:r>
              <a:rPr lang="ru-RU" dirty="0" smtClean="0"/>
              <a:t>Методы </a:t>
            </a:r>
            <a:r>
              <a:rPr lang="ru-RU" dirty="0"/>
              <a:t>и технологии защищенности (такие; как шифрование и опознавательные устройства) только появляются. Однако много технологий защищенности было разработано для специализированных систем (военных и финансовых), и сегодня существуют только проблемы переноса их на системы общего использования. Методы безопасности программного обеспечения еще представляют предмет исследования.</a:t>
            </a:r>
          </a:p>
        </p:txBody>
      </p:sp>
    </p:spTree>
    <p:extLst>
      <p:ext uri="{BB962C8B-B14F-4D97-AF65-F5344CB8AC3E}">
        <p14:creationId xmlns:p14="http://schemas.microsoft.com/office/powerpoint/2010/main" val="15485329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8612"/>
            <a:ext cx="10515600" cy="6315075"/>
          </a:xfrm>
        </p:spPr>
        <p:txBody>
          <a:bodyPr>
            <a:normAutofit/>
          </a:bodyPr>
          <a:lstStyle/>
          <a:p>
            <a:pPr marL="0" indent="0">
              <a:buNone/>
            </a:pPr>
            <a:r>
              <a:rPr lang="ru-RU" sz="1800" dirty="0"/>
              <a:t>Обычный (не автоматизированный) приближенный анализ защищенности основан на анализе активов (ценностей), которые должны быть защищены, и стоимости организации защищенности. Поэтому высокая защищенность будет обеспечена для систем в тех областях, где размещены большие денежные суммы, в противоположность тем, где суммы ограниченны. Возможный процесс специфицирования требований защищенности показан на рис. </a:t>
            </a:r>
            <a:r>
              <a:rPr lang="en-US" sz="1800" dirty="0"/>
              <a:t>8</a:t>
            </a:r>
            <a:r>
              <a:rPr lang="ru-RU" sz="1800" dirty="0"/>
              <a:t>.5</a:t>
            </a:r>
            <a:r>
              <a:rPr lang="ru-RU" sz="1800" dirty="0" smtClean="0"/>
              <a:t>.</a:t>
            </a:r>
          </a:p>
          <a:p>
            <a:pPr marL="0" indent="0">
              <a:buNone/>
            </a:pPr>
            <a:endParaRPr lang="ru-RU" sz="1800" dirty="0"/>
          </a:p>
          <a:p>
            <a:pPr marL="0" indent="0">
              <a:buNone/>
            </a:pPr>
            <a:endParaRPr lang="ru-RU" sz="1800" dirty="0" smtClean="0"/>
          </a:p>
          <a:p>
            <a:pPr marL="0" indent="0">
              <a:buNone/>
            </a:pPr>
            <a:endParaRPr lang="ru-RU" sz="1800" dirty="0"/>
          </a:p>
          <a:p>
            <a:pPr marL="0" indent="0">
              <a:buNone/>
            </a:pPr>
            <a:endParaRPr lang="ru-RU" sz="1800" dirty="0" smtClean="0"/>
          </a:p>
          <a:p>
            <a:pPr marL="0" indent="0">
              <a:buNone/>
            </a:pPr>
            <a:endParaRPr lang="ru-RU" sz="1800" dirty="0"/>
          </a:p>
          <a:p>
            <a:pPr marL="0" indent="0">
              <a:buNone/>
            </a:pPr>
            <a:endParaRPr lang="ru-RU" sz="1800" dirty="0" smtClean="0"/>
          </a:p>
          <a:p>
            <a:pPr marL="0" indent="0">
              <a:buNone/>
            </a:pPr>
            <a:endParaRPr lang="ru-RU" sz="1800" dirty="0"/>
          </a:p>
          <a:p>
            <a:pPr marL="0" indent="0">
              <a:buNone/>
            </a:pPr>
            <a:endParaRPr lang="ru-RU" sz="1800" dirty="0" smtClean="0"/>
          </a:p>
          <a:p>
            <a:pPr marL="0" indent="0">
              <a:buNone/>
            </a:pPr>
            <a:endParaRPr lang="ru-RU" sz="1800" dirty="0"/>
          </a:p>
          <a:p>
            <a:pPr marL="0" indent="0">
              <a:buNone/>
            </a:pPr>
            <a:endParaRPr lang="ru-RU" sz="1800" dirty="0" smtClean="0"/>
          </a:p>
          <a:p>
            <a:pPr marL="0" indent="0">
              <a:buNone/>
            </a:pPr>
            <a:endParaRPr lang="ru-RU" sz="1800" dirty="0" smtClean="0"/>
          </a:p>
          <a:p>
            <a:pPr marL="0" indent="0">
              <a:buNone/>
            </a:pPr>
            <a:endParaRPr lang="ru-RU" sz="1800" dirty="0"/>
          </a:p>
          <a:p>
            <a:pPr marL="0" indent="0" algn="ctr">
              <a:buNone/>
            </a:pPr>
            <a:r>
              <a:rPr lang="ru-RU" sz="2400" i="1" dirty="0"/>
              <a:t>Рис. 8.5. Специфицирование требований защищенности </a:t>
            </a:r>
            <a:endParaRPr lang="ru-RU" sz="2400"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298224" y="2099216"/>
            <a:ext cx="7595552" cy="3881850"/>
          </a:xfrm>
          <a:prstGeom prst="rect">
            <a:avLst/>
          </a:prstGeom>
          <a:noFill/>
          <a:ln>
            <a:noFill/>
          </a:ln>
        </p:spPr>
      </p:pic>
    </p:spTree>
    <p:extLst>
      <p:ext uri="{BB962C8B-B14F-4D97-AF65-F5344CB8AC3E}">
        <p14:creationId xmlns:p14="http://schemas.microsoft.com/office/powerpoint/2010/main" val="3675235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00038"/>
            <a:ext cx="10515600" cy="6557962"/>
          </a:xfrm>
        </p:spPr>
        <p:txBody>
          <a:bodyPr>
            <a:normAutofit fontScale="85000" lnSpcReduction="20000"/>
          </a:bodyPr>
          <a:lstStyle/>
          <a:p>
            <a:pPr marL="0" indent="0">
              <a:buNone/>
            </a:pPr>
            <a:r>
              <a:rPr lang="ru-RU" dirty="0" smtClean="0"/>
              <a:t>   Этот </a:t>
            </a:r>
            <a:r>
              <a:rPr lang="ru-RU" dirty="0"/>
              <a:t>процесс включает несколько этапов.</a:t>
            </a:r>
          </a:p>
          <a:p>
            <a:pPr marL="0" indent="0">
              <a:buNone/>
            </a:pPr>
            <a:r>
              <a:rPr lang="ru-RU" dirty="0"/>
              <a:t> </a:t>
            </a:r>
          </a:p>
          <a:p>
            <a:pPr marL="514350" indent="-514350">
              <a:buFont typeface="+mj-lt"/>
              <a:buAutoNum type="arabicPeriod"/>
            </a:pPr>
            <a:r>
              <a:rPr lang="ru-RU" i="1" dirty="0" smtClean="0"/>
              <a:t>Определение </a:t>
            </a:r>
            <a:r>
              <a:rPr lang="ru-RU" i="1" dirty="0"/>
              <a:t>и оценка активов. </a:t>
            </a:r>
            <a:r>
              <a:rPr lang="ru-RU" dirty="0"/>
              <a:t>Определяются активы (данные и программы) и необходимая степень их защиты. Следует заметить, что степень требуемой защиты зависит от значимости активов, поэтому файловый пароль, например, более важен, чем множество </a:t>
            </a:r>
            <a:r>
              <a:rPr lang="en-US" dirty="0"/>
              <a:t>Web</a:t>
            </a:r>
            <a:r>
              <a:rPr lang="ru-RU" dirty="0"/>
              <a:t>-страниц, поскольку несанкционированный доступ к паролю может иметь серьезные последствия для системы.</a:t>
            </a:r>
          </a:p>
          <a:p>
            <a:pPr marL="514350" indent="-514350">
              <a:buFont typeface="+mj-lt"/>
              <a:buAutoNum type="arabicPeriod"/>
            </a:pPr>
            <a:r>
              <a:rPr lang="ru-RU" i="1" dirty="0" smtClean="0"/>
              <a:t>Анализ </a:t>
            </a:r>
            <a:r>
              <a:rPr lang="ru-RU" i="1" dirty="0"/>
              <a:t>и оценка угроз и рисков. </a:t>
            </a:r>
            <a:r>
              <a:rPr lang="ru-RU" dirty="0"/>
              <a:t>Определяются возможные угрозы для защищенности системы и оцениваются риски, связанные с этими угрозами.</a:t>
            </a:r>
          </a:p>
          <a:p>
            <a:pPr marL="514350" indent="-514350">
              <a:buFont typeface="+mj-lt"/>
              <a:buAutoNum type="arabicPeriod"/>
            </a:pPr>
            <a:r>
              <a:rPr lang="ru-RU" i="1" dirty="0" smtClean="0"/>
              <a:t>Распределение </a:t>
            </a:r>
            <a:r>
              <a:rPr lang="ru-RU" i="1" dirty="0"/>
              <a:t>угроз. </a:t>
            </a:r>
            <a:r>
              <a:rPr lang="ru-RU" dirty="0"/>
              <a:t>Для каждого актива определяется свой список угроз.</a:t>
            </a:r>
          </a:p>
          <a:p>
            <a:pPr marL="514350" indent="-514350">
              <a:buFont typeface="+mj-lt"/>
              <a:buAutoNum type="arabicPeriod"/>
            </a:pPr>
            <a:r>
              <a:rPr lang="ru-RU" i="1" dirty="0" smtClean="0"/>
              <a:t>Технологический </a:t>
            </a:r>
            <a:r>
              <a:rPr lang="ru-RU" i="1" dirty="0"/>
              <a:t>анализ. </a:t>
            </a:r>
            <a:r>
              <a:rPr lang="ru-RU" dirty="0"/>
              <a:t>Оцениваются возможные технологии защиты и их применимость против идентифицированных угроз.</a:t>
            </a:r>
          </a:p>
          <a:p>
            <a:pPr marL="514350" indent="-514350">
              <a:buFont typeface="+mj-lt"/>
              <a:buAutoNum type="arabicPeriod"/>
            </a:pPr>
            <a:r>
              <a:rPr lang="ru-RU" i="1" dirty="0" smtClean="0"/>
              <a:t>Специфицирование </a:t>
            </a:r>
            <a:r>
              <a:rPr lang="ru-RU" i="1" dirty="0"/>
              <a:t>требований защищенности. </a:t>
            </a:r>
            <a:r>
              <a:rPr lang="ru-RU" dirty="0"/>
              <a:t>Определяются требования к защищенности системы.</a:t>
            </a:r>
          </a:p>
          <a:p>
            <a:pPr marL="0" indent="0">
              <a:buNone/>
            </a:pPr>
            <a:r>
              <a:rPr lang="ru-RU" dirty="0"/>
              <a:t> </a:t>
            </a:r>
          </a:p>
          <a:p>
            <a:pPr marL="0" indent="0">
              <a:buNone/>
            </a:pPr>
            <a:r>
              <a:rPr lang="ru-RU" dirty="0" smtClean="0"/>
              <a:t>   Определение </a:t>
            </a:r>
            <a:r>
              <a:rPr lang="ru-RU" dirty="0"/>
              <a:t>защищенности и управление ею являются сейчас важными областями исследования в инженерии программного обеспечения. Стандарты для управления защищенностью находятся в развитии и, вероятно, будут согласованы в течение нескольких ближайших лет.</a:t>
            </a:r>
          </a:p>
        </p:txBody>
      </p:sp>
    </p:spTree>
    <p:extLst>
      <p:ext uri="{BB962C8B-B14F-4D97-AF65-F5344CB8AC3E}">
        <p14:creationId xmlns:p14="http://schemas.microsoft.com/office/powerpoint/2010/main" val="707188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57238"/>
            <a:ext cx="10515600" cy="5800725"/>
          </a:xfrm>
        </p:spPr>
        <p:txBody>
          <a:bodyPr>
            <a:normAutofit fontScale="85000" lnSpcReduction="10000"/>
          </a:bodyPr>
          <a:lstStyle/>
          <a:p>
            <a:pPr marL="0" indent="0">
              <a:buNone/>
            </a:pPr>
            <a:r>
              <a:rPr lang="ru-RU" dirty="0" smtClean="0"/>
              <a:t>   Система </a:t>
            </a:r>
            <a:r>
              <a:rPr lang="ru-RU" dirty="0"/>
              <a:t>не должна позволять пользователю изменять файлы, которые он не создавал (защищенность системы).</a:t>
            </a:r>
          </a:p>
          <a:p>
            <a:pPr marL="0" indent="0">
              <a:buNone/>
            </a:pPr>
            <a:r>
              <a:rPr lang="ru-RU" dirty="0" smtClean="0"/>
              <a:t>   Система </a:t>
            </a:r>
            <a:r>
              <a:rPr lang="ru-RU" dirty="0"/>
              <a:t>не должна разрешать режим обратного хода, если самолет находится в полете (безопасность системы).</a:t>
            </a:r>
          </a:p>
          <a:p>
            <a:pPr marL="0" indent="0">
              <a:buNone/>
            </a:pPr>
            <a:r>
              <a:rPr lang="ru-RU" dirty="0" smtClean="0"/>
              <a:t>   Система </a:t>
            </a:r>
            <a:r>
              <a:rPr lang="ru-RU" dirty="0"/>
              <a:t>не должна одновременно выполнять более трех сигналов тревоги (безопасность системы).</a:t>
            </a:r>
          </a:p>
          <a:p>
            <a:pPr marL="0" indent="0">
              <a:buNone/>
            </a:pPr>
            <a:r>
              <a:rPr lang="ru-RU" dirty="0"/>
              <a:t> </a:t>
            </a:r>
          </a:p>
          <a:p>
            <a:pPr marL="0" indent="0">
              <a:buNone/>
            </a:pPr>
            <a:r>
              <a:rPr lang="ru-RU" dirty="0" smtClean="0"/>
              <a:t>   Пользовательские </a:t>
            </a:r>
            <a:r>
              <a:rPr lang="ru-RU" dirty="0"/>
              <a:t>требования к критическим системам всегда определяются с применением естественного языка и системных моделей. Как отмечалось в главе 9, при разработке критических систем будут рентабельны метод формальных спецификаций и соответствующий метод верификации </a:t>
            </a:r>
            <a:r>
              <a:rPr lang="ru-RU" dirty="0" smtClean="0"/>
              <a:t>систем. </a:t>
            </a:r>
            <a:r>
              <a:rPr lang="ru-RU" dirty="0"/>
              <a:t>Формальные спецификации не только служат основой для верификации в процессе разработки и реализации программных систем. Они наиболее точно описывают системы ПО, что позволяет избежать неоднозначного толкования требований. Кроме того, для использования формальных спецификаций необходим детальный анализ требований, а это эффективный путь обнаружения и устранения проблем в системной спецификации.</a:t>
            </a:r>
          </a:p>
        </p:txBody>
      </p:sp>
    </p:spTree>
    <p:extLst>
      <p:ext uri="{BB962C8B-B14F-4D97-AF65-F5344CB8AC3E}">
        <p14:creationId xmlns:p14="http://schemas.microsoft.com/office/powerpoint/2010/main" val="11975352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a:t>КЛЮЧЕВЫЕ </a:t>
            </a:r>
            <a:r>
              <a:rPr lang="ru-RU" sz="3200" b="1" dirty="0" smtClean="0"/>
              <a:t>ПОНЯТИЯ</a:t>
            </a:r>
            <a:endParaRPr lang="ru-RU" sz="3200" dirty="0"/>
          </a:p>
        </p:txBody>
      </p:sp>
      <p:sp>
        <p:nvSpPr>
          <p:cNvPr id="3" name="Объект 2"/>
          <p:cNvSpPr>
            <a:spLocks noGrp="1"/>
          </p:cNvSpPr>
          <p:nvPr>
            <p:ph idx="1"/>
          </p:nvPr>
        </p:nvSpPr>
        <p:spPr>
          <a:xfrm>
            <a:off x="838200" y="2039937"/>
            <a:ext cx="10515600" cy="4351338"/>
          </a:xfrm>
        </p:spPr>
        <p:txBody>
          <a:bodyPr>
            <a:normAutofit fontScale="92500" lnSpcReduction="10000"/>
          </a:bodyPr>
          <a:lstStyle/>
          <a:p>
            <a:r>
              <a:rPr lang="ru-RU" dirty="0" smtClean="0"/>
              <a:t>Требования </a:t>
            </a:r>
            <a:r>
              <a:rPr lang="ru-RU" dirty="0"/>
              <a:t>безотказности должны быть определены количественно в спецификации системных требований.</a:t>
            </a:r>
          </a:p>
          <a:p>
            <a:r>
              <a:rPr lang="ru-RU" dirty="0" smtClean="0"/>
              <a:t>Существуют </a:t>
            </a:r>
            <a:r>
              <a:rPr lang="ru-RU" dirty="0"/>
              <a:t>различные показатели безотказности, например, вероятность отказа, частота отказа, среднее время безотказной работы и работоспособность. Наиболее подходящий показатель для конкретной системы определяется в зависимости от типа системы и области ее применения. Для различных подсистем могут использоваться разные показатели.</a:t>
            </a:r>
          </a:p>
          <a:p>
            <a:r>
              <a:rPr lang="ru-RU" dirty="0" smtClean="0"/>
              <a:t>Нефункциональные </a:t>
            </a:r>
            <a:r>
              <a:rPr lang="ru-RU" dirty="0"/>
              <a:t>требования безотказности могут привести к функциональным системным требованиям, которые определят системные функции, способные уменьшить число системных отказов и, следовательно, увеличить безотказность.</a:t>
            </a:r>
          </a:p>
          <a:p>
            <a:endParaRPr lang="ru-RU" dirty="0"/>
          </a:p>
        </p:txBody>
      </p:sp>
    </p:spTree>
    <p:extLst>
      <p:ext uri="{BB962C8B-B14F-4D97-AF65-F5344CB8AC3E}">
        <p14:creationId xmlns:p14="http://schemas.microsoft.com/office/powerpoint/2010/main" val="32448909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42950"/>
            <a:ext cx="10515600" cy="5434013"/>
          </a:xfrm>
        </p:spPr>
        <p:txBody>
          <a:bodyPr/>
          <a:lstStyle/>
          <a:p>
            <a:r>
              <a:rPr lang="ru-RU" dirty="0" smtClean="0"/>
              <a:t>Анализ </a:t>
            </a:r>
            <a:r>
              <a:rPr lang="ru-RU" dirty="0"/>
              <a:t>опасностей является основой в процессе определения требований безопасности. Системные требования должны формироваться таким образом, чтобы гарантировать, что эти опасности не проявятся или если они произойдут, то не приведут к тяжелым последствиям.</a:t>
            </a:r>
          </a:p>
          <a:p>
            <a:r>
              <a:rPr lang="ru-RU" dirty="0" smtClean="0"/>
              <a:t>Анализ </a:t>
            </a:r>
            <a:r>
              <a:rPr lang="ru-RU" dirty="0"/>
              <a:t>рисков – это процесс оценки вероятности, что опасность приведет к тяжелым последствиям. Анализ рисков включает определение критических опасностей, которых нужно избегать, и классифицирует риски согласно их серьезности.</a:t>
            </a:r>
          </a:p>
          <a:p>
            <a:r>
              <a:rPr lang="ru-RU" dirty="0" smtClean="0"/>
              <a:t>Для </a:t>
            </a:r>
            <a:r>
              <a:rPr lang="ru-RU" dirty="0"/>
              <a:t>формирования требований защищенности необходимо определить активы, которые должны быть защищены, а также методы и технологии защищенности, которые будут использованы для защиты этих активов.</a:t>
            </a:r>
          </a:p>
        </p:txBody>
      </p:sp>
    </p:spTree>
    <p:extLst>
      <p:ext uri="{BB962C8B-B14F-4D97-AF65-F5344CB8AC3E}">
        <p14:creationId xmlns:p14="http://schemas.microsoft.com/office/powerpoint/2010/main" val="28019648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35000"/>
          </a:xfrm>
        </p:spPr>
        <p:txBody>
          <a:bodyPr>
            <a:normAutofit/>
          </a:bodyPr>
          <a:lstStyle/>
          <a:p>
            <a:pPr algn="ctr"/>
            <a:r>
              <a:rPr lang="ru-RU" sz="3200" b="1" dirty="0" smtClean="0"/>
              <a:t>Упражнения</a:t>
            </a:r>
            <a:endParaRPr lang="ru-RU" sz="3200" b="1" dirty="0"/>
          </a:p>
        </p:txBody>
      </p:sp>
      <p:sp>
        <p:nvSpPr>
          <p:cNvPr id="3" name="Объект 2"/>
          <p:cNvSpPr>
            <a:spLocks noGrp="1"/>
          </p:cNvSpPr>
          <p:nvPr>
            <p:ph idx="1"/>
          </p:nvPr>
        </p:nvSpPr>
        <p:spPr>
          <a:xfrm>
            <a:off x="838200" y="1157288"/>
            <a:ext cx="10515600" cy="5429250"/>
          </a:xfrm>
        </p:spPr>
        <p:txBody>
          <a:bodyPr>
            <a:normAutofit fontScale="77500" lnSpcReduction="20000"/>
          </a:bodyPr>
          <a:lstStyle/>
          <a:p>
            <a:pPr marL="0" indent="0">
              <a:buNone/>
            </a:pPr>
            <a:r>
              <a:rPr lang="ru-RU" b="1" dirty="0" smtClean="0"/>
              <a:t>   1</a:t>
            </a:r>
            <a:r>
              <a:rPr lang="ru-RU" b="1" dirty="0"/>
              <a:t>.</a:t>
            </a:r>
            <a:r>
              <a:rPr lang="ru-RU" dirty="0"/>
              <a:t> </a:t>
            </a:r>
            <a:r>
              <a:rPr lang="ru-RU" dirty="0" smtClean="0"/>
              <a:t>Почему </a:t>
            </a:r>
            <a:r>
              <a:rPr lang="ru-RU" dirty="0"/>
              <a:t>нельзя использовать показатели безотказности аппаратных средств при оценке безотказности программных систем? Проиллюстрируйте ответ примером.</a:t>
            </a:r>
          </a:p>
          <a:p>
            <a:pPr marL="0" indent="0">
              <a:buNone/>
            </a:pPr>
            <a:r>
              <a:rPr lang="ru-RU" b="1" dirty="0" smtClean="0"/>
              <a:t>   2</a:t>
            </a:r>
            <a:r>
              <a:rPr lang="ru-RU" b="1" dirty="0"/>
              <a:t>.</a:t>
            </a:r>
            <a:r>
              <a:rPr lang="ru-RU" dirty="0"/>
              <a:t> </a:t>
            </a:r>
            <a:r>
              <a:rPr lang="ru-RU" dirty="0" smtClean="0"/>
              <a:t>Укажите </a:t>
            </a:r>
            <a:r>
              <a:rPr lang="ru-RU" dirty="0"/>
              <a:t>подходящие показатели безотказности для следующих программных систем. Обоснуйте ваш выбор показателя и оцените его значение.</a:t>
            </a:r>
          </a:p>
          <a:p>
            <a:r>
              <a:rPr lang="ru-RU" dirty="0" smtClean="0"/>
              <a:t>Система </a:t>
            </a:r>
            <a:r>
              <a:rPr lang="ru-RU" dirty="0"/>
              <a:t>контроля за состоянием пациентов в больнице.</a:t>
            </a:r>
          </a:p>
          <a:p>
            <a:r>
              <a:rPr lang="ru-RU" dirty="0" smtClean="0"/>
              <a:t>Текстовый </a:t>
            </a:r>
            <a:r>
              <a:rPr lang="ru-RU" dirty="0"/>
              <a:t>процессор.</a:t>
            </a:r>
          </a:p>
          <a:p>
            <a:r>
              <a:rPr lang="ru-RU" dirty="0" smtClean="0"/>
              <a:t>Автоматическая </a:t>
            </a:r>
            <a:r>
              <a:rPr lang="ru-RU" dirty="0"/>
              <a:t>система управления торговым автоматом.</a:t>
            </a:r>
          </a:p>
          <a:p>
            <a:r>
              <a:rPr lang="ru-RU" dirty="0" smtClean="0"/>
              <a:t>Система </a:t>
            </a:r>
            <a:r>
              <a:rPr lang="ru-RU" dirty="0"/>
              <a:t>торможения в автомобиле.</a:t>
            </a:r>
          </a:p>
          <a:p>
            <a:r>
              <a:rPr lang="ru-RU" dirty="0" smtClean="0"/>
              <a:t>Система </a:t>
            </a:r>
            <a:r>
              <a:rPr lang="ru-RU" dirty="0"/>
              <a:t>управления холодильником.</a:t>
            </a:r>
          </a:p>
          <a:p>
            <a:r>
              <a:rPr lang="ru-RU" dirty="0" smtClean="0"/>
              <a:t>Генератор </a:t>
            </a:r>
            <a:r>
              <a:rPr lang="ru-RU" dirty="0"/>
              <a:t>отчетов.</a:t>
            </a:r>
          </a:p>
          <a:p>
            <a:pPr marL="0" indent="0">
              <a:buNone/>
            </a:pPr>
            <a:r>
              <a:rPr lang="ru-RU" b="1" dirty="0" smtClean="0"/>
              <a:t>   3</a:t>
            </a:r>
            <a:r>
              <a:rPr lang="ru-RU" b="1" dirty="0"/>
              <a:t>.</a:t>
            </a:r>
            <a:r>
              <a:rPr lang="ru-RU" dirty="0"/>
              <a:t> </a:t>
            </a:r>
            <a:r>
              <a:rPr lang="ru-RU" dirty="0" smtClean="0"/>
              <a:t>Допустим</a:t>
            </a:r>
            <a:r>
              <a:rPr lang="ru-RU" dirty="0"/>
              <a:t>, что вы ответственны за написание спецификации программной системы, управляющей сетью кассовых терминалов в магазине. Система принимает от терминала информацию, считанную с полосы штрихового кода, обращается в базу данных товаров и возвращает на терминал для отображения наименование товара и его цену. Система должна быть постоянно работоспособна в течение рабочего времени </a:t>
            </a:r>
            <a:r>
              <a:rPr lang="ru-RU" dirty="0" smtClean="0"/>
              <a:t>магазина. Выберите </a:t>
            </a:r>
            <a:r>
              <a:rPr lang="ru-RU" dirty="0"/>
              <a:t>подходящий показатель безотказности для такой системы и напишите спецификацию требований безотказности, принимая во внимание, что возможные системные отказы и сбои имеют разную значимость.</a:t>
            </a:r>
          </a:p>
        </p:txBody>
      </p:sp>
    </p:spTree>
    <p:extLst>
      <p:ext uri="{BB962C8B-B14F-4D97-AF65-F5344CB8AC3E}">
        <p14:creationId xmlns:p14="http://schemas.microsoft.com/office/powerpoint/2010/main" val="4460093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85775"/>
            <a:ext cx="10515600" cy="6186488"/>
          </a:xfrm>
        </p:spPr>
        <p:txBody>
          <a:bodyPr>
            <a:normAutofit fontScale="77500" lnSpcReduction="20000"/>
          </a:bodyPr>
          <a:lstStyle/>
          <a:p>
            <a:pPr marL="0" indent="0">
              <a:buNone/>
            </a:pPr>
            <a:r>
              <a:rPr lang="ru-RU" b="1" dirty="0" smtClean="0"/>
              <a:t>   4</a:t>
            </a:r>
            <a:r>
              <a:rPr lang="ru-RU" b="1" dirty="0"/>
              <a:t>.</a:t>
            </a:r>
            <a:r>
              <a:rPr lang="ru-RU" dirty="0"/>
              <a:t> </a:t>
            </a:r>
            <a:r>
              <a:rPr lang="ru-RU" dirty="0" smtClean="0"/>
              <a:t>Укажите </a:t>
            </a:r>
            <a:r>
              <a:rPr lang="ru-RU" dirty="0"/>
              <a:t>четыре функциональных требования для системы кассовых терминалов, которые могли бы повысить безотказность системы.</a:t>
            </a:r>
          </a:p>
          <a:p>
            <a:pPr marL="0" indent="0">
              <a:buNone/>
            </a:pPr>
            <a:r>
              <a:rPr lang="ru-RU" b="1" dirty="0" smtClean="0"/>
              <a:t>   5</a:t>
            </a:r>
            <a:r>
              <a:rPr lang="ru-RU" b="1" dirty="0"/>
              <a:t>.</a:t>
            </a:r>
            <a:r>
              <a:rPr lang="ru-RU" dirty="0"/>
              <a:t> </a:t>
            </a:r>
            <a:r>
              <a:rPr lang="ru-RU" dirty="0" smtClean="0"/>
              <a:t>Объясните</a:t>
            </a:r>
            <a:r>
              <a:rPr lang="ru-RU" dirty="0"/>
              <a:t>, почему границы в треугольнике риска, показанном на рис. 8.4, изменяются со временем в соответствии с изменением социальных ориентиров.</a:t>
            </a:r>
          </a:p>
          <a:p>
            <a:pPr marL="0" indent="0">
              <a:buNone/>
            </a:pPr>
            <a:r>
              <a:rPr lang="ru-RU" b="1" dirty="0" smtClean="0"/>
              <a:t>   6</a:t>
            </a:r>
            <a:r>
              <a:rPr lang="ru-RU" b="1" dirty="0"/>
              <a:t>.</a:t>
            </a:r>
            <a:r>
              <a:rPr lang="ru-RU" dirty="0"/>
              <a:t> </a:t>
            </a:r>
            <a:r>
              <a:rPr lang="ru-RU" dirty="0" smtClean="0"/>
              <a:t>В </a:t>
            </a:r>
            <a:r>
              <a:rPr lang="ru-RU" dirty="0"/>
              <a:t>системе инъекций инсулина пользователь может управлять заменой иглы и частотой инъекций, также может менять максимальную разовую дозу и максимальную ежедневную дозу. Назовите три ошибки пользователя, которые могут произойти, и определите меры безопасности, которые позволят избежать ошибок, приводящих к несчастному случаю.</a:t>
            </a:r>
          </a:p>
          <a:p>
            <a:pPr marL="0" indent="0">
              <a:buNone/>
            </a:pPr>
            <a:r>
              <a:rPr lang="ru-RU" b="1" dirty="0" smtClean="0"/>
              <a:t>   7</a:t>
            </a:r>
            <a:r>
              <a:rPr lang="ru-RU" b="1" dirty="0"/>
              <a:t>.</a:t>
            </a:r>
            <a:r>
              <a:rPr lang="ru-RU" dirty="0"/>
              <a:t> </a:t>
            </a:r>
            <a:r>
              <a:rPr lang="ru-RU" dirty="0" smtClean="0"/>
              <a:t>Система </a:t>
            </a:r>
            <a:r>
              <a:rPr lang="ru-RU" dirty="0"/>
              <a:t>(критическая по обеспечению безопасности) для управления лечением пациентов, больных раком, имеет две основные составляющие.</a:t>
            </a:r>
          </a:p>
          <a:p>
            <a:r>
              <a:rPr lang="ru-RU" dirty="0" smtClean="0"/>
              <a:t>Излучатель</a:t>
            </a:r>
            <a:r>
              <a:rPr lang="ru-RU" dirty="0"/>
              <a:t>, который доставляет управляемые дозы излучения к участкам опухоли. Этим устройством управляет встроенная система ПО.</a:t>
            </a:r>
          </a:p>
          <a:p>
            <a:r>
              <a:rPr lang="ru-RU" dirty="0" smtClean="0"/>
              <a:t>База </a:t>
            </a:r>
            <a:r>
              <a:rPr lang="ru-RU" dirty="0"/>
              <a:t>данных лечения, которая содержит описание особенностей лечения каждого пациента. Параметры облучения также введены в эту базу данных и автоматически загружаются в излучатель.</a:t>
            </a:r>
          </a:p>
          <a:p>
            <a:r>
              <a:rPr lang="ru-RU" dirty="0"/>
              <a:t>Определите три опасности, которые могут возникнуть в этой системе. Для каждой опасности укажите меры (и обоснуйте их), которые уменьшат вероятность опасности, приводящей к несчастному случаю.</a:t>
            </a:r>
          </a:p>
          <a:p>
            <a:pPr marL="0" indent="0">
              <a:buNone/>
            </a:pPr>
            <a:r>
              <a:rPr lang="ru-RU" b="1" dirty="0" smtClean="0"/>
              <a:t>   8</a:t>
            </a:r>
            <a:r>
              <a:rPr lang="ru-RU" b="1" dirty="0"/>
              <a:t>.</a:t>
            </a:r>
            <a:r>
              <a:rPr lang="ru-RU" dirty="0"/>
              <a:t> </a:t>
            </a:r>
            <a:r>
              <a:rPr lang="ru-RU" dirty="0" smtClean="0"/>
              <a:t>Укажите</a:t>
            </a:r>
            <a:r>
              <a:rPr lang="ru-RU" dirty="0"/>
              <a:t>, как можно изменить анализ дерева отказов для определения требований защищенности.</a:t>
            </a:r>
          </a:p>
        </p:txBody>
      </p:sp>
    </p:spTree>
    <p:extLst>
      <p:ext uri="{BB962C8B-B14F-4D97-AF65-F5344CB8AC3E}">
        <p14:creationId xmlns:p14="http://schemas.microsoft.com/office/powerpoint/2010/main" val="4100376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1</a:t>
            </a:r>
            <a:r>
              <a:rPr lang="ru-RU" b="1" dirty="0"/>
              <a:t>. Требования </a:t>
            </a:r>
            <a:r>
              <a:rPr lang="ru-RU" b="1" dirty="0" smtClean="0"/>
              <a:t>безотказности</a:t>
            </a:r>
            <a:endParaRPr lang="ru-RU" dirty="0"/>
          </a:p>
        </p:txBody>
      </p:sp>
      <p:sp>
        <p:nvSpPr>
          <p:cNvPr id="3" name="Объект 2"/>
          <p:cNvSpPr>
            <a:spLocks noGrp="1"/>
          </p:cNvSpPr>
          <p:nvPr>
            <p:ph idx="1"/>
          </p:nvPr>
        </p:nvSpPr>
        <p:spPr>
          <a:xfrm>
            <a:off x="838200" y="1825625"/>
            <a:ext cx="10515600" cy="4560888"/>
          </a:xfrm>
        </p:spPr>
        <p:txBody>
          <a:bodyPr>
            <a:normAutofit fontScale="92500" lnSpcReduction="20000"/>
          </a:bodyPr>
          <a:lstStyle/>
          <a:p>
            <a:pPr marL="0" indent="0">
              <a:buNone/>
            </a:pPr>
            <a:r>
              <a:rPr lang="ru-RU" dirty="0" smtClean="0"/>
              <a:t>   Безотказность </a:t>
            </a:r>
            <a:r>
              <a:rPr lang="ru-RU" dirty="0"/>
              <a:t>– это комплексное понятие, которое нужно рассматривать на общесистемном уровне, а не на уровне отдельных компонентов. Так как компоненты системы взаимосвязаны, отказ в одном компоненте может распространиться через систему на другие компоненты. В компьютерных системах при определении безотказности учитывают три составляющие.</a:t>
            </a:r>
          </a:p>
          <a:p>
            <a:pPr marL="0" indent="0">
              <a:buNone/>
            </a:pPr>
            <a:r>
              <a:rPr lang="ru-RU" dirty="0"/>
              <a:t> </a:t>
            </a:r>
          </a:p>
          <a:p>
            <a:pPr marL="514350" indent="-514350">
              <a:buFont typeface="+mj-lt"/>
              <a:buAutoNum type="arabicPeriod"/>
            </a:pPr>
            <a:r>
              <a:rPr lang="ru-RU" i="1" dirty="0" smtClean="0"/>
              <a:t>Безотказность </a:t>
            </a:r>
            <a:r>
              <a:rPr lang="ru-RU" i="1" dirty="0"/>
              <a:t>аппаратных средств. </a:t>
            </a:r>
            <a:r>
              <a:rPr lang="ru-RU" dirty="0"/>
              <a:t>Определяется как вероятность выхода из строя аппаратных средств и количество времени, затрачиваемого на их ремонт или замену.</a:t>
            </a:r>
          </a:p>
          <a:p>
            <a:pPr marL="514350" indent="-514350">
              <a:buFont typeface="+mj-lt"/>
              <a:buAutoNum type="arabicPeriod"/>
            </a:pPr>
            <a:r>
              <a:rPr lang="ru-RU" i="1" dirty="0" smtClean="0"/>
              <a:t>Безотказность </a:t>
            </a:r>
            <a:r>
              <a:rPr lang="ru-RU" i="1" dirty="0"/>
              <a:t>программного обеспечения. </a:t>
            </a:r>
            <a:r>
              <a:rPr lang="ru-RU" dirty="0"/>
              <a:t>Определяется как вероятность сбоев в работе ПО.</a:t>
            </a:r>
          </a:p>
          <a:p>
            <a:pPr marL="514350" indent="-514350">
              <a:buFont typeface="+mj-lt"/>
              <a:buAutoNum type="arabicPeriod"/>
            </a:pPr>
            <a:r>
              <a:rPr lang="ru-RU" i="1" dirty="0" smtClean="0"/>
              <a:t>Безотказность </a:t>
            </a:r>
            <a:r>
              <a:rPr lang="ru-RU" i="1" dirty="0"/>
              <a:t>системного оператора. </a:t>
            </a:r>
            <a:r>
              <a:rPr lang="ru-RU" dirty="0"/>
              <a:t>Определяется как вероятность ошибки, допущенной системным оператором.</a:t>
            </a:r>
          </a:p>
        </p:txBody>
      </p:sp>
    </p:spTree>
    <p:extLst>
      <p:ext uri="{BB962C8B-B14F-4D97-AF65-F5344CB8AC3E}">
        <p14:creationId xmlns:p14="http://schemas.microsoft.com/office/powerpoint/2010/main" val="396314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2888"/>
            <a:ext cx="10515600" cy="6500812"/>
          </a:xfrm>
        </p:spPr>
        <p:txBody>
          <a:bodyPr>
            <a:normAutofit fontScale="77500" lnSpcReduction="20000"/>
          </a:bodyPr>
          <a:lstStyle/>
          <a:p>
            <a:pPr marL="0" indent="0">
              <a:buNone/>
            </a:pPr>
            <a:r>
              <a:rPr lang="ru-RU" dirty="0" smtClean="0"/>
              <a:t>   Все </a:t>
            </a:r>
            <a:r>
              <a:rPr lang="ru-RU" dirty="0"/>
              <a:t>эти составляющие тесно связаны. Сбой оборудования может служить причиной появления ложного сигнала на входе программного компонента. Программное обеспечение после этого может вести себя непредсказуемо. Непредвиденное поведение системы может привести в замешательство оператора и быть причиной его напряженного состояния. В условиях стресса ошибка оператора весьма вероятна. Оператор может предпринять действия, не соответствующие возникшей ситуации. Эти неверные действия могут привести к другим ошибкам в работе системы. Таким образом, может возникнуть ситуация, когда простой сбой подсистемы, которую можно быстро восстановить, приведет к серьезным проблемам, требующим полного перезапуска системы.</a:t>
            </a:r>
          </a:p>
          <a:p>
            <a:pPr marL="0" indent="0">
              <a:buNone/>
            </a:pPr>
            <a:r>
              <a:rPr lang="ru-RU" dirty="0" smtClean="0"/>
              <a:t>   В </a:t>
            </a:r>
            <a:r>
              <a:rPr lang="ru-RU" dirty="0"/>
              <a:t>настоящее время в инженерии программного обеспечения выделяется самостоятельная дисциплина, которая занимается проблемами создания надежных и безотказных программных систем. В рамках этой дисциплины подсчитываются вероятности сбоя различных системных компонентов и определяется, как их сочетания влияют на общую безотказность системы. Упрощенно, если в системе присутствуют компоненты А и В с вероятностями отказа Р</a:t>
            </a:r>
            <a:r>
              <a:rPr lang="ru-RU" baseline="-25000" dirty="0"/>
              <a:t>А</a:t>
            </a:r>
            <a:r>
              <a:rPr lang="ru-RU" dirty="0"/>
              <a:t> и Р</a:t>
            </a:r>
            <a:r>
              <a:rPr lang="ru-RU" baseline="-25000" dirty="0"/>
              <a:t>В</a:t>
            </a:r>
            <a:r>
              <a:rPr lang="ru-RU" dirty="0"/>
              <a:t>, то вероятность отказа системы </a:t>
            </a:r>
            <a:r>
              <a:rPr lang="en-US" dirty="0"/>
              <a:t>P</a:t>
            </a:r>
            <a:r>
              <a:rPr lang="en-US" baseline="-25000" dirty="0"/>
              <a:t>S</a:t>
            </a:r>
            <a:r>
              <a:rPr lang="ru-RU" dirty="0"/>
              <a:t> будет такова: </a:t>
            </a:r>
            <a:r>
              <a:rPr lang="en-US" dirty="0"/>
              <a:t>P</a:t>
            </a:r>
            <a:r>
              <a:rPr lang="en-US" baseline="-25000" dirty="0"/>
              <a:t>S</a:t>
            </a:r>
            <a:r>
              <a:rPr lang="ru-RU" dirty="0"/>
              <a:t> = Р</a:t>
            </a:r>
            <a:r>
              <a:rPr lang="ru-RU" baseline="-25000" dirty="0"/>
              <a:t>А</a:t>
            </a:r>
            <a:r>
              <a:rPr lang="ru-RU" dirty="0"/>
              <a:t> + Р</a:t>
            </a:r>
            <a:r>
              <a:rPr lang="ru-RU" baseline="-25000" dirty="0"/>
              <a:t>В</a:t>
            </a:r>
            <a:r>
              <a:rPr lang="ru-RU" dirty="0"/>
              <a:t>.</a:t>
            </a:r>
          </a:p>
          <a:p>
            <a:pPr marL="0" indent="0">
              <a:buNone/>
            </a:pPr>
            <a:r>
              <a:rPr lang="ru-RU" dirty="0" smtClean="0"/>
              <a:t>   При </a:t>
            </a:r>
            <a:r>
              <a:rPr lang="ru-RU" dirty="0"/>
              <a:t>возрастании числа зависимых компонентов вероятность отказа системы также возрастает. Если в системе очень много критических компонентов, то каждый компонент в отдельности должен быть очень надежным для того, чтобы вероятность </a:t>
            </a:r>
            <a:r>
              <a:rPr lang="en-US" dirty="0"/>
              <a:t>P</a:t>
            </a:r>
            <a:r>
              <a:rPr lang="en-US" baseline="-25000" dirty="0"/>
              <a:t>S</a:t>
            </a:r>
            <a:r>
              <a:rPr lang="ru-RU" dirty="0"/>
              <a:t> была низкой. Для увеличения надежности компоненты могут дублироваться. Тогда группа одинаковых компонентов, дублирующих друг друга, будет работать корректно так долго, пока хотя бы один компонент будет работать правильно. Это означает, что, если вероятность отказа отдельного компонента равна Р</a:t>
            </a:r>
            <a:r>
              <a:rPr lang="ru-RU" baseline="-25000" dirty="0"/>
              <a:t>А</a:t>
            </a:r>
            <a:r>
              <a:rPr lang="ru-RU" dirty="0"/>
              <a:t> и все отказы независимы, вероятность отказа </a:t>
            </a:r>
            <a:r>
              <a:rPr lang="en-US" dirty="0"/>
              <a:t>P</a:t>
            </a:r>
            <a:r>
              <a:rPr lang="en-US" baseline="-25000" dirty="0"/>
              <a:t>S</a:t>
            </a:r>
            <a:r>
              <a:rPr lang="ru-RU" dirty="0"/>
              <a:t> этой группы компонентов будет </a:t>
            </a:r>
            <a:r>
              <a:rPr lang="en-US" dirty="0"/>
              <a:t>P</a:t>
            </a:r>
            <a:r>
              <a:rPr lang="en-US" baseline="-25000" dirty="0"/>
              <a:t>S</a:t>
            </a:r>
            <a:r>
              <a:rPr lang="ru-RU" dirty="0"/>
              <a:t> = </a:t>
            </a:r>
            <a:r>
              <a:rPr lang="en-US" dirty="0"/>
              <a:t>P</a:t>
            </a:r>
            <a:r>
              <a:rPr lang="en-US" baseline="-25000" dirty="0"/>
              <a:t>S</a:t>
            </a:r>
            <a:r>
              <a:rPr lang="ru-RU" dirty="0"/>
              <a:t>".</a:t>
            </a:r>
          </a:p>
        </p:txBody>
      </p:sp>
    </p:spTree>
    <p:extLst>
      <p:ext uri="{BB962C8B-B14F-4D97-AF65-F5344CB8AC3E}">
        <p14:creationId xmlns:p14="http://schemas.microsoft.com/office/powerpoint/2010/main" val="1032909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2899"/>
            <a:ext cx="10515600" cy="6386513"/>
          </a:xfrm>
        </p:spPr>
        <p:txBody>
          <a:bodyPr>
            <a:normAutofit fontScale="77500" lnSpcReduction="20000"/>
          </a:bodyPr>
          <a:lstStyle/>
          <a:p>
            <a:pPr marL="0" indent="0">
              <a:buNone/>
            </a:pPr>
            <a:r>
              <a:rPr lang="ru-RU" dirty="0" smtClean="0"/>
              <a:t>   Безотказность </a:t>
            </a:r>
            <a:r>
              <a:rPr lang="ru-RU" dirty="0"/>
              <a:t>системы можно определить, как нефункциональное требование, которое численно выражается через показатели, обсуждаемые в следующем разделе. Для выполнения нефункциональных требований безотказности необходимо дополнительно задать функциональные требования к системе, определяющие способы исключения системных сбоев. Примеры таких требований следующие.</a:t>
            </a:r>
          </a:p>
          <a:p>
            <a:pPr marL="0" indent="0">
              <a:buNone/>
            </a:pPr>
            <a:r>
              <a:rPr lang="ru-RU" dirty="0"/>
              <a:t> </a:t>
            </a:r>
          </a:p>
          <a:p>
            <a:pPr marL="514350" indent="-514350">
              <a:buFont typeface="+mj-lt"/>
              <a:buAutoNum type="arabicPeriod"/>
            </a:pPr>
            <a:r>
              <a:rPr lang="ru-RU" dirty="0" smtClean="0"/>
              <a:t>Установление </a:t>
            </a:r>
            <a:r>
              <a:rPr lang="ru-RU" dirty="0"/>
              <a:t>определенного диапазона для всех величин, вводимых оператором, и системный контроль всех вводимых величин для проверки, попали ли они в этот диапазон.</a:t>
            </a:r>
          </a:p>
          <a:p>
            <a:pPr marL="514350" indent="-514350">
              <a:buFont typeface="+mj-lt"/>
              <a:buAutoNum type="arabicPeriod"/>
            </a:pPr>
            <a:r>
              <a:rPr lang="ru-RU" dirty="0" smtClean="0"/>
              <a:t>Во </a:t>
            </a:r>
            <a:r>
              <a:rPr lang="ru-RU" dirty="0"/>
              <a:t>время процесса инициализации система должна проверить все диски на наличие сбойных блоков.</a:t>
            </a:r>
          </a:p>
          <a:p>
            <a:pPr marL="514350" indent="-514350">
              <a:buFont typeface="+mj-lt"/>
              <a:buAutoNum type="arabicPeriod"/>
            </a:pPr>
            <a:r>
              <a:rPr lang="ru-RU" dirty="0" smtClean="0"/>
              <a:t>Для </a:t>
            </a:r>
            <a:r>
              <a:rPr lang="ru-RU" dirty="0"/>
              <a:t>реализации подсистемы управления остановом системы следует привлекать </a:t>
            </a:r>
            <a:r>
              <a:rPr lang="en-US" dirty="0"/>
              <a:t>N</a:t>
            </a:r>
            <a:r>
              <a:rPr lang="ru-RU" dirty="0"/>
              <a:t>-вариантное программирование (специальный метод обеспечения отказоустойчивости ПО).</a:t>
            </a:r>
          </a:p>
          <a:p>
            <a:pPr marL="514350" indent="-514350">
              <a:buFont typeface="+mj-lt"/>
              <a:buAutoNum type="arabicPeriod"/>
            </a:pPr>
            <a:r>
              <a:rPr lang="ru-RU" dirty="0" smtClean="0"/>
              <a:t>Система </a:t>
            </a:r>
            <a:r>
              <a:rPr lang="ru-RU" dirty="0"/>
              <a:t>должна быть реализована в безопасном подмножестве языка </a:t>
            </a:r>
            <a:r>
              <a:rPr lang="en-US" dirty="0"/>
              <a:t>Ada</a:t>
            </a:r>
            <a:r>
              <a:rPr lang="ru-RU" dirty="0"/>
              <a:t> и проверена с использованием статического анализа.</a:t>
            </a:r>
          </a:p>
          <a:p>
            <a:pPr marL="0" indent="0">
              <a:buNone/>
            </a:pPr>
            <a:r>
              <a:rPr lang="ru-RU" dirty="0"/>
              <a:t> </a:t>
            </a:r>
          </a:p>
          <a:p>
            <a:pPr marL="0" indent="0">
              <a:buNone/>
            </a:pPr>
            <a:r>
              <a:rPr lang="ru-RU" dirty="0" smtClean="0"/>
              <a:t>   Не </a:t>
            </a:r>
            <a:r>
              <a:rPr lang="ru-RU" dirty="0"/>
              <a:t>существует простых правил, которые можно использовать для получения функциональных требований безотказности. Организации– разработчики критических систем обычно имеют определенные знания о возможных требованиях безотказности и о том, как эти требования влияют на фактическую безотказность системы.</a:t>
            </a:r>
          </a:p>
        </p:txBody>
      </p:sp>
    </p:spTree>
    <p:extLst>
      <p:ext uri="{BB962C8B-B14F-4D97-AF65-F5344CB8AC3E}">
        <p14:creationId xmlns:p14="http://schemas.microsoft.com/office/powerpoint/2010/main" val="3169070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06438"/>
          </a:xfrm>
        </p:spPr>
        <p:txBody>
          <a:bodyPr/>
          <a:lstStyle/>
          <a:p>
            <a:pPr algn="ctr"/>
            <a:r>
              <a:rPr lang="ru-RU" b="1" dirty="0" smtClean="0"/>
              <a:t>1.1</a:t>
            </a:r>
            <a:r>
              <a:rPr lang="ru-RU" b="1" dirty="0"/>
              <a:t>. Показатели </a:t>
            </a:r>
            <a:r>
              <a:rPr lang="ru-RU" b="1" dirty="0" smtClean="0"/>
              <a:t>безотказности</a:t>
            </a:r>
            <a:endParaRPr lang="ru-RU" dirty="0"/>
          </a:p>
        </p:txBody>
      </p:sp>
      <p:sp>
        <p:nvSpPr>
          <p:cNvPr id="3" name="Объект 2"/>
          <p:cNvSpPr>
            <a:spLocks noGrp="1"/>
          </p:cNvSpPr>
          <p:nvPr>
            <p:ph idx="1"/>
          </p:nvPr>
        </p:nvSpPr>
        <p:spPr>
          <a:xfrm>
            <a:off x="838200" y="1371600"/>
            <a:ext cx="10515600" cy="5286375"/>
          </a:xfrm>
        </p:spPr>
        <p:txBody>
          <a:bodyPr>
            <a:normAutofit fontScale="85000" lnSpcReduction="20000"/>
          </a:bodyPr>
          <a:lstStyle/>
          <a:p>
            <a:pPr marL="0" indent="0">
              <a:buNone/>
            </a:pPr>
            <a:r>
              <a:rPr lang="ru-RU" dirty="0" smtClean="0"/>
              <a:t>   Первоначально </a:t>
            </a:r>
            <a:r>
              <a:rPr lang="ru-RU" dirty="0"/>
              <a:t>показатели безотказности были разработаны для аппаратных компонентов. Отказ отдельных аппаратных компонентов неизбежен из-за физических факторов: механический износ, электрический нагрев и т.д. Компоненты имеют определенный срок службы, поэтому наиболее широко используемым показателем безотказности оборудования является среднее время его безотказной работы. При отказе аппаратного компонента (особенно, если отказы часты) важным показателем является среднее время восстановления, показывающее время его ремонта или замены.</a:t>
            </a:r>
          </a:p>
          <a:p>
            <a:pPr marL="0" indent="0">
              <a:buNone/>
            </a:pPr>
            <a:r>
              <a:rPr lang="ru-RU" dirty="0" smtClean="0"/>
              <a:t>   Из-за </a:t>
            </a:r>
            <a:r>
              <a:rPr lang="ru-RU" dirty="0"/>
              <a:t>различной природы сбоев программного обеспечения и оборудования показатели надежности аппаратных средств не всегда приемлемы для описания требований безотказности программного обеспечения. Сбои в работе программных компонентов – это явления скорее случайные, чем постоянные. Обычно они проявляются только при определенных входных воздействиях. Если данные не повреждены, система чаще всего может продолжать работать, даже когда произошел сбой.</a:t>
            </a:r>
          </a:p>
          <a:p>
            <a:pPr marL="0" indent="0">
              <a:buNone/>
            </a:pPr>
            <a:r>
              <a:rPr lang="ru-RU" dirty="0" smtClean="0"/>
              <a:t>   В </a:t>
            </a:r>
            <a:r>
              <a:rPr lang="ru-RU" dirty="0"/>
              <a:t>табл. 8.1 приведены показатели, которые используются для определения безотказности и работоспособности программного обеспечения. Выбор показателей зависит от типа системы ПО и области ее применения.</a:t>
            </a:r>
          </a:p>
        </p:txBody>
      </p:sp>
    </p:spTree>
    <p:extLst>
      <p:ext uri="{BB962C8B-B14F-4D97-AF65-F5344CB8AC3E}">
        <p14:creationId xmlns:p14="http://schemas.microsoft.com/office/powerpoint/2010/main" val="72111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1475"/>
            <a:ext cx="10515600" cy="542925"/>
          </a:xfrm>
        </p:spPr>
        <p:txBody>
          <a:bodyPr/>
          <a:lstStyle/>
          <a:p>
            <a:pPr marL="0" indent="0" algn="ctr">
              <a:buNone/>
            </a:pPr>
            <a:r>
              <a:rPr lang="ru-RU" b="1" dirty="0"/>
              <a:t>Таблица </a:t>
            </a:r>
            <a:r>
              <a:rPr lang="en-US" b="1" dirty="0"/>
              <a:t>8</a:t>
            </a:r>
            <a:r>
              <a:rPr lang="ru-RU" b="1" dirty="0"/>
              <a:t>.1. Показатели </a:t>
            </a:r>
            <a:r>
              <a:rPr lang="ru-RU" b="1" dirty="0" smtClean="0"/>
              <a:t>безотказности</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3436108982"/>
              </p:ext>
            </p:extLst>
          </p:nvPr>
        </p:nvGraphicFramePr>
        <p:xfrm>
          <a:off x="552866" y="1876712"/>
          <a:ext cx="11086267" cy="4108958"/>
        </p:xfrm>
        <a:graphic>
          <a:graphicData uri="http://schemas.openxmlformats.org/drawingml/2006/table">
            <a:tbl>
              <a:tblPr/>
              <a:tblGrid>
                <a:gridCol w="2331513">
                  <a:extLst>
                    <a:ext uri="{9D8B030D-6E8A-4147-A177-3AD203B41FA5}">
                      <a16:colId xmlns:a16="http://schemas.microsoft.com/office/drawing/2014/main" val="1680733956"/>
                    </a:ext>
                  </a:extLst>
                </a:gridCol>
                <a:gridCol w="8754754">
                  <a:extLst>
                    <a:ext uri="{9D8B030D-6E8A-4147-A177-3AD203B41FA5}">
                      <a16:colId xmlns:a16="http://schemas.microsoft.com/office/drawing/2014/main" val="1818882687"/>
                    </a:ext>
                  </a:extLst>
                </a:gridCol>
              </a:tblGrid>
              <a:tr h="290797">
                <a:tc>
                  <a:txBody>
                    <a:bodyPr/>
                    <a:lstStyle/>
                    <a:p>
                      <a:pPr>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Показатель</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Объяснение</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80102205"/>
                  </a:ext>
                </a:extLst>
              </a:tr>
              <a:tr h="872388">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Вероятность отказа</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Вероятность отказа в работе системы. Значение вероятности отказа 0,001 означает, что сбой произойдет один раз на тысячу случаев нормальной работы системы</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972303763"/>
                  </a:ext>
                </a:extLst>
              </a:tr>
              <a:tr h="1163183">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Частота отказа</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a:noFill/>
                    </a:lnT>
                    <a:lnB>
                      <a:noFill/>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Значение частоты отказа 2/100 означает, что на каждые 100 единиц времени работы системы могут произойти два отказа. Этот показатель иногда называют интенсивностью отказов</a:t>
                      </a:r>
                    </a:p>
                    <a:p>
                      <a:pPr>
                        <a:lnSpc>
                          <a:spcPct val="107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a:noFill/>
                    </a:lnT>
                    <a:lnB>
                      <a:noFill/>
                    </a:lnB>
                    <a:solidFill>
                      <a:srgbClr val="FFFFFF"/>
                    </a:solidFill>
                  </a:tcPr>
                </a:tc>
                <a:extLst>
                  <a:ext uri="{0D108BD9-81ED-4DB2-BD59-A6C34878D82A}">
                    <a16:rowId xmlns:a16="http://schemas.microsoft.com/office/drawing/2014/main" val="3567908496"/>
                  </a:ext>
                </a:extLst>
              </a:tr>
              <a:tr h="872388">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Среднее время безотказной работы</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a:noFill/>
                    </a:lnT>
                    <a:lnB>
                      <a:noFill/>
                    </a:lnB>
                    <a:solidFill>
                      <a:srgbClr val="FFFFFF"/>
                    </a:solidFill>
                  </a:tcPr>
                </a:tc>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Это среднее время между двумя последовательными сбоями. Значение 500 этого показателя означает, что сбой может ожидаться каждые 500 единиц времени</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a:noFill/>
                    </a:lnT>
                    <a:lnB>
                      <a:noFill/>
                    </a:lnB>
                    <a:solidFill>
                      <a:srgbClr val="FFFFFF"/>
                    </a:solidFill>
                  </a:tcPr>
                </a:tc>
                <a:extLst>
                  <a:ext uri="{0D108BD9-81ED-4DB2-BD59-A6C34878D82A}">
                    <a16:rowId xmlns:a16="http://schemas.microsoft.com/office/drawing/2014/main" val="2327130683"/>
                  </a:ext>
                </a:extLst>
              </a:tr>
              <a:tr h="872388">
                <a:tc>
                  <a:txBody>
                    <a:bodyPr/>
                    <a:lstStyle/>
                    <a:p>
                      <a:pPr>
                        <a:lnSpc>
                          <a:spcPct val="107000"/>
                        </a:lnSpc>
                        <a:spcAft>
                          <a:spcPts val="0"/>
                        </a:spcAft>
                      </a:pPr>
                      <a:r>
                        <a:rPr lang="ru-RU"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Работоспособность</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Вероятность готовности системы к использованию. Значение работоспособности 0,998 означает, что на каждые 1000 единиц времени система будет готова к работе в 998 случаях</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175" marR="41175"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42970023"/>
                  </a:ext>
                </a:extLst>
              </a:tr>
            </a:tbl>
          </a:graphicData>
        </a:graphic>
      </p:graphicFrame>
    </p:spTree>
    <p:extLst>
      <p:ext uri="{BB962C8B-B14F-4D97-AF65-F5344CB8AC3E}">
        <p14:creationId xmlns:p14="http://schemas.microsoft.com/office/powerpoint/2010/main" val="5641941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3749</Words>
  <Application>Microsoft Office PowerPoint</Application>
  <PresentationFormat>Широкоэкранный</PresentationFormat>
  <Paragraphs>313</Paragraphs>
  <Slides>43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43</vt:i4>
      </vt:variant>
    </vt:vector>
  </HeadingPairs>
  <TitlesOfParts>
    <vt:vector size="48" baseType="lpstr">
      <vt:lpstr>Arial</vt:lpstr>
      <vt:lpstr>Calibri</vt:lpstr>
      <vt:lpstr>Calibri Light</vt:lpstr>
      <vt:lpstr>Times New Roman</vt:lpstr>
      <vt:lpstr>Тема Office</vt:lpstr>
      <vt:lpstr>Спецификация критических систем </vt:lpstr>
      <vt:lpstr>Цели</vt:lpstr>
      <vt:lpstr>Презентация PowerPoint</vt:lpstr>
      <vt:lpstr>Презентация PowerPoint</vt:lpstr>
      <vt:lpstr>1. Требования безотказности</vt:lpstr>
      <vt:lpstr>Презентация PowerPoint</vt:lpstr>
      <vt:lpstr>Презентация PowerPoint</vt:lpstr>
      <vt:lpstr>1.1. Показатели безотказности</vt:lpstr>
      <vt:lpstr>Презентация PowerPoint</vt:lpstr>
      <vt:lpstr>Презентация PowerPoint</vt:lpstr>
      <vt:lpstr>Презентация PowerPoint</vt:lpstr>
      <vt:lpstr>1.2. Нефункциональные требования безотказности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Специфицирование требований безопасности</vt:lpstr>
      <vt:lpstr>Презентация PowerPoint</vt:lpstr>
      <vt:lpstr>Презентация PowerPoint</vt:lpstr>
      <vt:lpstr>2.1. Анализ опасностей и рисков</vt:lpstr>
      <vt:lpstr>Презентация PowerPoint</vt:lpstr>
      <vt:lpstr>Презентация PowerPoint</vt:lpstr>
      <vt:lpstr>Презентация PowerPoint</vt:lpstr>
      <vt:lpstr>Презентация PowerPoint</vt:lpstr>
      <vt:lpstr>2.2. Анализ дерева отказов</vt:lpstr>
      <vt:lpstr>Презентация PowerPoint</vt:lpstr>
      <vt:lpstr>Презентация PowerPoint</vt:lpstr>
      <vt:lpstr>2.3. Оценка рисков</vt:lpstr>
      <vt:lpstr>Презентация PowerPoint</vt:lpstr>
      <vt:lpstr>Презентация PowerPoint</vt:lpstr>
      <vt:lpstr>Презентация PowerPoint</vt:lpstr>
      <vt:lpstr>2.4. Уменьшение рисков</vt:lpstr>
      <vt:lpstr>Презентация PowerPoint</vt:lpstr>
      <vt:lpstr>Презентация PowerPoint</vt:lpstr>
      <vt:lpstr>3. Специфицирование требований защищенности</vt:lpstr>
      <vt:lpstr>Презентация PowerPoint</vt:lpstr>
      <vt:lpstr>Презентация PowerPoint</vt:lpstr>
      <vt:lpstr>КЛЮЧЕВЫЕ ПОНЯТИЯ</vt:lpstr>
      <vt:lpstr>Презентация PowerPoint</vt:lpstr>
      <vt:lpstr>Упражнения</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Спецификация критических систем</dc:title>
  <dc:creator>User</dc:creator>
  <cp:lastModifiedBy>User</cp:lastModifiedBy>
  <cp:revision>13</cp:revision>
  <dcterms:created xsi:type="dcterms:W3CDTF">2020-02-13T09:04:59Z</dcterms:created>
  <dcterms:modified xsi:type="dcterms:W3CDTF">2020-02-13T13:46:08Z</dcterms:modified>
</cp:coreProperties>
</file>