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70" r:id="rId4"/>
    <p:sldId id="271" r:id="rId5"/>
    <p:sldId id="272" r:id="rId6"/>
    <p:sldId id="273" r:id="rId7"/>
    <p:sldId id="275" r:id="rId8"/>
    <p:sldId id="276" r:id="rId9"/>
    <p:sldId id="277" r:id="rId10"/>
    <p:sldId id="268" r:id="rId11"/>
    <p:sldId id="266" r:id="rId12"/>
    <p:sldId id="278" r:id="rId13"/>
    <p:sldId id="265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2" y="39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7F450-FB98-4A29-BF38-C56D5701EA74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50F8B-4770-471D-B77E-6D6B1E022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52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042988" y="1557338"/>
            <a:ext cx="8101012" cy="2735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just">
              <a:defRPr/>
            </a:pPr>
            <a:r>
              <a:rPr lang="uk-UA" sz="3600" kern="10" dirty="0">
                <a:ln w="3175">
                  <a:solidFill>
                    <a:srgbClr val="003399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40186" dir="1096358" algn="ctr" rotWithShape="0">
                    <a:srgbClr val="B2B2B2">
                      <a:alpha val="80011"/>
                    </a:srgbClr>
                  </a:outerShdw>
                </a:effectLst>
                <a:latin typeface="Times New Roman"/>
                <a:cs typeface="Times New Roman"/>
              </a:rPr>
              <a:t>Основи   педагогічної   майстерності                  </a:t>
            </a:r>
            <a:endParaRPr lang="ru-RU" sz="3600" kern="10" dirty="0">
              <a:ln w="3175">
                <a:solidFill>
                  <a:srgbClr val="003399"/>
                </a:solidFill>
                <a:round/>
                <a:headEnd/>
                <a:tailEnd/>
              </a:ln>
              <a:solidFill>
                <a:srgbClr val="003399"/>
              </a:solidFill>
              <a:effectLst>
                <a:outerShdw dist="40186" dir="1096358" algn="ctr" rotWithShape="0">
                  <a:srgbClr val="B2B2B2">
                    <a:alpha val="80011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64353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92600"/>
            <a:ext cx="3151188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3151188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476375" y="692150"/>
            <a:ext cx="34385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ru-RU" sz="2800" b="1" i="1">
                <a:solidFill>
                  <a:srgbClr val="003399"/>
                </a:solidFill>
                <a:latin typeface="Arial" charset="0"/>
              </a:rPr>
              <a:t>Тренінг “Я- Лідер”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1125538"/>
            <a:ext cx="3906837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708275"/>
            <a:ext cx="3249612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278313"/>
            <a:ext cx="3438525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558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 rot="10800000">
            <a:off x="457200" y="-112713"/>
            <a:ext cx="8229600" cy="7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4787900" y="908050"/>
            <a:ext cx="3503613" cy="2665413"/>
            <a:chOff x="3120" y="336"/>
            <a:chExt cx="2207" cy="1679"/>
          </a:xfrm>
        </p:grpSpPr>
        <p:pic>
          <p:nvPicPr>
            <p:cNvPr id="2766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36"/>
              <a:ext cx="2207" cy="1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7661" name="Text Box 5"/>
            <p:cNvSpPr txBox="1">
              <a:spLocks noChangeArrowheads="1"/>
            </p:cNvSpPr>
            <p:nvPr/>
          </p:nvSpPr>
          <p:spPr bwMode="auto">
            <a:xfrm>
              <a:off x="3120" y="336"/>
              <a:ext cx="2207" cy="1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grpSp>
        <p:nvGrpSpPr>
          <p:cNvPr id="27652" name="Group 9"/>
          <p:cNvGrpSpPr>
            <a:grpSpLocks/>
          </p:cNvGrpSpPr>
          <p:nvPr/>
        </p:nvGrpSpPr>
        <p:grpSpPr bwMode="auto">
          <a:xfrm>
            <a:off x="611188" y="3500438"/>
            <a:ext cx="3503612" cy="2741612"/>
            <a:chOff x="384" y="336"/>
            <a:chExt cx="2207" cy="1727"/>
          </a:xfrm>
        </p:grpSpPr>
        <p:pic>
          <p:nvPicPr>
            <p:cNvPr id="27658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36"/>
              <a:ext cx="2207" cy="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7659" name="Text Box 11"/>
            <p:cNvSpPr txBox="1">
              <a:spLocks noChangeArrowheads="1"/>
            </p:cNvSpPr>
            <p:nvPr/>
          </p:nvSpPr>
          <p:spPr bwMode="auto">
            <a:xfrm>
              <a:off x="384" y="336"/>
              <a:ext cx="2207" cy="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grpSp>
        <p:nvGrpSpPr>
          <p:cNvPr id="27653" name="Group 12"/>
          <p:cNvGrpSpPr>
            <a:grpSpLocks/>
          </p:cNvGrpSpPr>
          <p:nvPr/>
        </p:nvGrpSpPr>
        <p:grpSpPr bwMode="auto">
          <a:xfrm>
            <a:off x="4953000" y="3733800"/>
            <a:ext cx="3503613" cy="2589213"/>
            <a:chOff x="3120" y="2352"/>
            <a:chExt cx="2207" cy="1631"/>
          </a:xfrm>
        </p:grpSpPr>
        <p:pic>
          <p:nvPicPr>
            <p:cNvPr id="27656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352"/>
              <a:ext cx="2207" cy="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7657" name="Text Box 14"/>
            <p:cNvSpPr txBox="1">
              <a:spLocks noChangeArrowheads="1"/>
            </p:cNvSpPr>
            <p:nvPr/>
          </p:nvSpPr>
          <p:spPr bwMode="auto">
            <a:xfrm>
              <a:off x="3120" y="2352"/>
              <a:ext cx="2207" cy="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27654" name="WordArt 5"/>
          <p:cNvSpPr>
            <a:spLocks noChangeArrowheads="1" noChangeShapeType="1" noTextEdit="1"/>
          </p:cNvSpPr>
          <p:nvPr/>
        </p:nvSpPr>
        <p:spPr bwMode="auto">
          <a:xfrm>
            <a:off x="611188" y="1773238"/>
            <a:ext cx="3005137" cy="10080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solidFill>
                <a:srgbClr val="0033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7655" name="WordArt 6"/>
          <p:cNvSpPr>
            <a:spLocks noChangeArrowheads="1" noChangeShapeType="1" noTextEdit="1"/>
          </p:cNvSpPr>
          <p:nvPr/>
        </p:nvSpPr>
        <p:spPr bwMode="auto">
          <a:xfrm>
            <a:off x="250825" y="620713"/>
            <a:ext cx="4464050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18">
                <a:solidFill>
                  <a:srgbClr val="CC3300"/>
                </a:solidFill>
                <a:effectLst>
                  <a:outerShdw dist="40186" dir="4303642" algn="ctr" rotWithShape="0">
                    <a:srgbClr val="4D4D4D">
                      <a:alpha val="80011"/>
                    </a:srgbClr>
                  </a:outerShdw>
                </a:effectLst>
                <a:latin typeface="Arial"/>
                <a:cs typeface="Arial"/>
              </a:rPr>
              <a:t>Семінар-практикум</a:t>
            </a: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763588" y="1925638"/>
            <a:ext cx="3005137" cy="10080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solidFill>
                <a:srgbClr val="0033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7853847"/>
      </p:ext>
    </p:extLst>
  </p:cSld>
  <p:clrMapOvr>
    <a:masterClrMapping/>
  </p:clrMapOvr>
  <p:transition advTm="12288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157663"/>
            <a:ext cx="360045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060575"/>
            <a:ext cx="3455988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6" name="WordArt 6"/>
          <p:cNvSpPr>
            <a:spLocks noChangeArrowheads="1" noChangeShapeType="1" noTextEdit="1"/>
          </p:cNvSpPr>
          <p:nvPr/>
        </p:nvSpPr>
        <p:spPr bwMode="auto">
          <a:xfrm>
            <a:off x="1187450" y="549275"/>
            <a:ext cx="4286250" cy="1571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Педагогічна виставка </a:t>
            </a:r>
          </a:p>
          <a:p>
            <a:pPr algn="ctr"/>
            <a:r>
              <a:rPr lang="ru-RU" sz="3600" kern="10">
                <a:solidFill>
                  <a:srgbClr val="00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”З досвіду роботи”</a:t>
            </a: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1773238"/>
            <a:ext cx="360045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8229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24368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60350"/>
            <a:ext cx="2697162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357563"/>
            <a:ext cx="254317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573463"/>
            <a:ext cx="207803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3068638"/>
            <a:ext cx="2365375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WordArt 7"/>
          <p:cNvSpPr>
            <a:spLocks noChangeArrowheads="1" noChangeShapeType="1" noTextEdit="1"/>
          </p:cNvSpPr>
          <p:nvPr/>
        </p:nvSpPr>
        <p:spPr bwMode="auto">
          <a:xfrm>
            <a:off x="4997450" y="1125538"/>
            <a:ext cx="414655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Творчі доробки</a:t>
            </a:r>
          </a:p>
          <a:p>
            <a:pPr algn="ctr"/>
            <a:r>
              <a:rPr lang="ru-RU" sz="3600" kern="10">
                <a:solidFill>
                  <a:srgbClr val="00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вчителів школи</a:t>
            </a:r>
          </a:p>
        </p:txBody>
      </p:sp>
    </p:spTree>
    <p:extLst>
      <p:ext uri="{BB962C8B-B14F-4D97-AF65-F5344CB8AC3E}">
        <p14:creationId xmlns:p14="http://schemas.microsoft.com/office/powerpoint/2010/main" val="1977567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3"/>
          <p:cNvSpPr>
            <a:spLocks noChangeArrowheads="1" noChangeShapeType="1" noTextEdit="1"/>
          </p:cNvSpPr>
          <p:nvPr/>
        </p:nvSpPr>
        <p:spPr bwMode="auto">
          <a:xfrm>
            <a:off x="1547813" y="692150"/>
            <a:ext cx="4167187" cy="30972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Якщо ви володієте знанням, </a:t>
            </a:r>
          </a:p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дайте іншим запалити</a:t>
            </a:r>
          </a:p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від нього свої світильники.</a:t>
            </a:r>
          </a:p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Т. Фуллер</a:t>
            </a:r>
          </a:p>
        </p:txBody>
      </p:sp>
    </p:spTree>
    <p:extLst>
      <p:ext uri="{BB962C8B-B14F-4D97-AF65-F5344CB8AC3E}">
        <p14:creationId xmlns:p14="http://schemas.microsoft.com/office/powerpoint/2010/main" val="3754587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>
          <a:xfrm>
            <a:off x="0" y="692150"/>
            <a:ext cx="7921625" cy="1071563"/>
          </a:xfrm>
        </p:spPr>
        <p:txBody>
          <a:bodyPr>
            <a:normAutofit fontScale="90000"/>
          </a:bodyPr>
          <a:lstStyle/>
          <a:p>
            <a:pPr algn="l"/>
            <a:br>
              <a:rPr lang="en-US" altLang="ru-RU" sz="1800" b="1" i="1" dirty="0"/>
            </a:br>
            <a:br>
              <a:rPr lang="en-US" altLang="ru-RU" sz="1800" b="1" i="1" dirty="0"/>
            </a:br>
            <a:br>
              <a:rPr lang="en-US" altLang="ru-RU" sz="1800" b="1" i="1" dirty="0"/>
            </a:br>
            <a:br>
              <a:rPr lang="en-US" altLang="ru-RU" sz="1800" b="1" i="1" dirty="0"/>
            </a:br>
            <a:br>
              <a:rPr lang="en-US" altLang="ru-RU" sz="1800" b="1" i="1" dirty="0"/>
            </a:br>
            <a:br>
              <a:rPr lang="en-US" altLang="ru-RU" sz="1800" b="1" i="1" dirty="0"/>
            </a:br>
            <a:br>
              <a:rPr lang="en-US" altLang="ru-RU" sz="1800" b="1" i="1" dirty="0"/>
            </a:br>
            <a:br>
              <a:rPr lang="en-US" altLang="ru-RU" sz="1800" b="1" i="1" dirty="0"/>
            </a:br>
            <a:br>
              <a:rPr lang="en-US" altLang="ru-RU" sz="1800" b="1" i="1" dirty="0"/>
            </a:br>
            <a:br>
              <a:rPr lang="en-US" altLang="ru-RU" sz="1800" b="1" i="1" dirty="0"/>
            </a:br>
            <a:br>
              <a:rPr lang="en-US" altLang="ru-RU" sz="1800" b="1" i="1" dirty="0"/>
            </a:br>
            <a:br>
              <a:rPr lang="en-US" altLang="ru-RU" sz="1800" b="1" i="1" dirty="0"/>
            </a:br>
            <a:br>
              <a:rPr lang="en-US" altLang="ru-RU" sz="1800" b="1" i="1" dirty="0"/>
            </a:br>
            <a:br>
              <a:rPr lang="en-US" altLang="ru-RU" sz="1800" b="1" i="1" dirty="0"/>
            </a:br>
            <a:br>
              <a:rPr lang="en-US" altLang="ru-RU" sz="1800" b="1" i="1" dirty="0"/>
            </a:br>
            <a:br>
              <a:rPr lang="en-US" altLang="ru-RU" sz="1800" b="1" i="1" dirty="0"/>
            </a:br>
            <a:br>
              <a:rPr lang="en-US" altLang="ru-RU" sz="1800" b="1" i="1" dirty="0"/>
            </a:br>
            <a:br>
              <a:rPr lang="en-US" altLang="ru-RU" sz="1800" b="1" i="1" dirty="0"/>
            </a:br>
            <a:br>
              <a:rPr lang="en-US" altLang="ru-RU" sz="1800" b="1" i="1" dirty="0"/>
            </a:br>
            <a:br>
              <a:rPr lang="en-US" altLang="ru-RU" sz="1800" b="1" i="1" dirty="0"/>
            </a:br>
            <a:br>
              <a:rPr lang="en-US" altLang="ru-RU" sz="1800" b="1" i="1" dirty="0"/>
            </a:br>
            <a:r>
              <a:rPr lang="uk-UA" altLang="ru-RU" sz="4000" b="1" i="1" dirty="0">
                <a:solidFill>
                  <a:schemeClr val="accent4"/>
                </a:solidFill>
              </a:rPr>
              <a:t>Мета та завдання курсу</a:t>
            </a:r>
            <a:r>
              <a:rPr lang="en-US" altLang="ru-RU" sz="4000" b="1" i="1" dirty="0">
                <a:solidFill>
                  <a:schemeClr val="accent4"/>
                </a:solidFill>
              </a:rPr>
              <a:t> </a:t>
            </a:r>
            <a:br>
              <a:rPr lang="en-US" altLang="ru-RU" sz="4000" b="1" i="1" dirty="0"/>
            </a:br>
            <a:br>
              <a:rPr lang="en-US" altLang="ru-RU" sz="1400" b="1" i="1" dirty="0"/>
            </a:br>
            <a:r>
              <a:rPr lang="uk-UA" altLang="ru-RU" sz="2000" b="1" u="sng" dirty="0">
                <a:solidFill>
                  <a:srgbClr val="00B050"/>
                </a:solidFill>
              </a:rPr>
              <a:t>Мета :</a:t>
            </a:r>
            <a:br>
              <a:rPr lang="uk-UA" altLang="ru-RU" sz="2000" b="1" u="sng" dirty="0">
                <a:solidFill>
                  <a:srgbClr val="00B050"/>
                </a:solidFill>
              </a:rPr>
            </a:br>
            <a:r>
              <a:rPr lang="uk-UA" altLang="ru-RU" sz="2000" dirty="0">
                <a:solidFill>
                  <a:srgbClr val="00B050"/>
                </a:solidFill>
              </a:rPr>
              <a:t> полягає у створенні умов для накопичення дос­віду оптимального поєднання базової освіти з навчанням майстерності спілкування, формуванні практичних умінь і навичок майстерності викладання, педагогічної культури та ерудиції.</a:t>
            </a:r>
            <a:br>
              <a:rPr lang="en-US" altLang="ru-RU" sz="2000" dirty="0">
                <a:solidFill>
                  <a:srgbClr val="00B050"/>
                </a:solidFill>
              </a:rPr>
            </a:br>
            <a:br>
              <a:rPr lang="en-US" altLang="ru-RU" sz="2000" dirty="0">
                <a:solidFill>
                  <a:srgbClr val="00B050"/>
                </a:solidFill>
              </a:rPr>
            </a:br>
            <a:br>
              <a:rPr lang="en-US" altLang="ru-RU" sz="2000" dirty="0">
                <a:solidFill>
                  <a:srgbClr val="00B050"/>
                </a:solidFill>
              </a:rPr>
            </a:br>
            <a:r>
              <a:rPr lang="en-US" altLang="ru-RU" sz="2000" dirty="0">
                <a:solidFill>
                  <a:srgbClr val="00B050"/>
                </a:solidFill>
              </a:rPr>
              <a:t>   </a:t>
            </a:r>
            <a:r>
              <a:rPr lang="uk-UA" altLang="ru-RU" sz="2000" b="1" u="sng" dirty="0">
                <a:solidFill>
                  <a:srgbClr val="0070C0"/>
                </a:solidFill>
              </a:rPr>
              <a:t>Завдання курсу:</a:t>
            </a:r>
            <a:br>
              <a:rPr lang="ru-RU" altLang="ru-RU" sz="2000" dirty="0">
                <a:solidFill>
                  <a:srgbClr val="0070C0"/>
                </a:solidFill>
              </a:rPr>
            </a:br>
            <a:r>
              <a:rPr lang="uk-UA" altLang="ru-RU" sz="2000" dirty="0">
                <a:solidFill>
                  <a:srgbClr val="0070C0"/>
                </a:solidFill>
              </a:rPr>
              <a:t>вивчення засад педагогічної майстерності  - теорії педагогічної культури, </a:t>
            </a:r>
            <a:br>
              <a:rPr lang="ru-RU" altLang="ru-RU" sz="2000" dirty="0">
                <a:solidFill>
                  <a:srgbClr val="0070C0"/>
                </a:solidFill>
              </a:rPr>
            </a:br>
            <a:r>
              <a:rPr lang="uk-UA" altLang="ru-RU" sz="2000" dirty="0">
                <a:solidFill>
                  <a:srgbClr val="0070C0"/>
                </a:solidFill>
              </a:rPr>
              <a:t>прийомів педагогічної техніки, критеріїв компетентності та професіоналізму, основ педагогічної взаємодії (етики педагогічної діяльності і мовлення, специфіки управління навчально-виховним процесом). </a:t>
            </a:r>
            <a:br>
              <a:rPr lang="ru-RU" altLang="ru-RU" sz="2000" dirty="0">
                <a:solidFill>
                  <a:srgbClr val="0070C0"/>
                </a:solidFill>
              </a:rPr>
            </a:br>
            <a:r>
              <a:rPr lang="uk-UA" altLang="ru-RU" sz="2000" dirty="0">
                <a:solidFill>
                  <a:srgbClr val="0070C0"/>
                </a:solidFill>
              </a:rPr>
              <a:t>удосконалення педагогічних здібностей студентів; </a:t>
            </a:r>
            <a:br>
              <a:rPr lang="ru-RU" altLang="ru-RU" sz="2000" dirty="0">
                <a:solidFill>
                  <a:srgbClr val="0070C0"/>
                </a:solidFill>
              </a:rPr>
            </a:br>
            <a:r>
              <a:rPr lang="uk-UA" altLang="ru-RU" sz="2000" dirty="0">
                <a:solidFill>
                  <a:srgbClr val="0070C0"/>
                </a:solidFill>
              </a:rPr>
              <a:t> удосконалення вмінь пошуку й формулювання мотиваційних засад вивчення фахової проблематики. </a:t>
            </a:r>
            <a:br>
              <a:rPr lang="ru-RU" altLang="ru-RU" sz="2000" dirty="0">
                <a:solidFill>
                  <a:srgbClr val="0070C0"/>
                </a:solidFill>
              </a:rPr>
            </a:br>
            <a:br>
              <a:rPr lang="ru-RU" altLang="ru-RU" sz="2000" dirty="0">
                <a:solidFill>
                  <a:srgbClr val="0070C0"/>
                </a:solidFill>
              </a:rPr>
            </a:br>
            <a:r>
              <a:rPr lang="uk-UA" altLang="ru-RU" sz="2000" b="1" dirty="0">
                <a:solidFill>
                  <a:srgbClr val="0070C0"/>
                </a:solidFill>
              </a:rPr>
              <a:t> </a:t>
            </a:r>
            <a:br>
              <a:rPr lang="ru-RU" altLang="ru-RU" sz="2000" dirty="0">
                <a:solidFill>
                  <a:srgbClr val="0070C0"/>
                </a:solidFill>
              </a:rPr>
            </a:br>
            <a:endParaRPr lang="ru-RU" altLang="ru-RU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09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7002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altLang="ru-RU" dirty="0">
                <a:latin typeface="Times New Roman" pitchFamily="18" charset="0"/>
              </a:rPr>
              <a:t>уміння активізувати учнів;</a:t>
            </a:r>
          </a:p>
          <a:p>
            <a:pPr>
              <a:lnSpc>
                <a:spcPct val="90000"/>
              </a:lnSpc>
            </a:pPr>
            <a:r>
              <a:rPr lang="uk-UA" altLang="ru-RU" dirty="0">
                <a:latin typeface="Times New Roman" pitchFamily="18" charset="0"/>
              </a:rPr>
              <a:t> розвиток їхніх здібностей, самостійності, допитливості;</a:t>
            </a:r>
          </a:p>
          <a:p>
            <a:pPr>
              <a:lnSpc>
                <a:spcPct val="90000"/>
              </a:lnSpc>
            </a:pPr>
            <a:r>
              <a:rPr lang="uk-UA" altLang="ru-RU" dirty="0">
                <a:latin typeface="Times New Roman" pitchFamily="18" charset="0"/>
              </a:rPr>
              <a:t> вміння ефективно здійснювати виховну роботу учнів засобами змісту навчального предмета;</a:t>
            </a:r>
          </a:p>
          <a:p>
            <a:pPr>
              <a:lnSpc>
                <a:spcPct val="90000"/>
              </a:lnSpc>
            </a:pPr>
            <a:r>
              <a:rPr lang="uk-UA" altLang="ru-RU" dirty="0">
                <a:latin typeface="Times New Roman" pitchFamily="18" charset="0"/>
              </a:rPr>
              <a:t> формування високої моральності, патріотизму, працелюбства, самостійності учнів. </a:t>
            </a:r>
            <a:endParaRPr lang="ru-RU" altLang="ru-RU" dirty="0">
              <a:latin typeface="Times New Roman" pitchFamily="18" charset="0"/>
            </a:endParaRPr>
          </a:p>
        </p:txBody>
      </p:sp>
      <p:sp>
        <p:nvSpPr>
          <p:cNvPr id="20483" name="WordArt 4"/>
          <p:cNvSpPr>
            <a:spLocks noChangeArrowheads="1" noChangeShapeType="1" noTextEdit="1"/>
          </p:cNvSpPr>
          <p:nvPr/>
        </p:nvSpPr>
        <p:spPr bwMode="auto">
          <a:xfrm>
            <a:off x="827088" y="765175"/>
            <a:ext cx="7561262" cy="7921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00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Показники майстерності вчителя</a:t>
            </a:r>
          </a:p>
        </p:txBody>
      </p:sp>
    </p:spTree>
    <p:extLst>
      <p:ext uri="{BB962C8B-B14F-4D97-AF65-F5344CB8AC3E}">
        <p14:creationId xmlns:p14="http://schemas.microsoft.com/office/powerpoint/2010/main" val="1379348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xfrm>
            <a:off x="179388" y="549275"/>
            <a:ext cx="5905500" cy="1084263"/>
          </a:xfrm>
        </p:spPr>
        <p:txBody>
          <a:bodyPr>
            <a:normAutofit fontScale="90000"/>
          </a:bodyPr>
          <a:lstStyle/>
          <a:p>
            <a:r>
              <a:rPr lang="uk-UA" altLang="ru-RU" sz="2800">
                <a:latin typeface="Times New Roman" pitchFamily="18" charset="0"/>
              </a:rPr>
              <a:t>Підґрунтям майстерності вчителя є</a:t>
            </a:r>
            <a:br>
              <a:rPr lang="uk-UA" altLang="ru-RU" sz="2800">
                <a:latin typeface="Times New Roman" pitchFamily="18" charset="0"/>
              </a:rPr>
            </a:br>
            <a:r>
              <a:rPr lang="uk-UA" altLang="ru-RU" sz="2800">
                <a:latin typeface="Times New Roman" pitchFamily="18" charset="0"/>
              </a:rPr>
              <a:t> </a:t>
            </a:r>
            <a:r>
              <a:rPr lang="uk-UA" altLang="ru-RU" sz="2800" i="1">
                <a:latin typeface="Times New Roman" pitchFamily="18" charset="0"/>
              </a:rPr>
              <a:t>знання навчального предмета та      </a:t>
            </a:r>
            <a:br>
              <a:rPr lang="uk-UA" altLang="ru-RU" sz="2800" i="1">
                <a:latin typeface="Times New Roman" pitchFamily="18" charset="0"/>
              </a:rPr>
            </a:br>
            <a:r>
              <a:rPr lang="uk-UA" altLang="ru-RU" sz="2800" i="1">
                <a:latin typeface="Times New Roman" pitchFamily="18" charset="0"/>
              </a:rPr>
              <a:t>               технологій його викладання.</a:t>
            </a:r>
            <a:r>
              <a:rPr lang="uk-UA" altLang="ru-RU" sz="4000"/>
              <a:t> </a:t>
            </a:r>
            <a:endParaRPr lang="ru-RU" altLang="ru-RU" sz="4000"/>
          </a:p>
        </p:txBody>
      </p:sp>
      <p:pic>
        <p:nvPicPr>
          <p:cNvPr id="19459" name="Picture 10" descr="http://t2.gstatic.com/images?q=tbn:ANd9GcS0mkLQjG28KOym5mon8Ppu0IKxICv1OaW15_FoZ8cEhrzWwCPn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773238"/>
            <a:ext cx="4465637" cy="4248150"/>
          </a:xfrm>
          <a:noFill/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5364163" y="2924175"/>
            <a:ext cx="3779837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ru-RU" i="1">
                <a:latin typeface="Times New Roman" pitchFamily="18" charset="0"/>
              </a:rPr>
              <a:t>Майстер –</a:t>
            </a:r>
            <a:r>
              <a:rPr lang="uk-UA" altLang="ru-RU" sz="1800" i="1">
                <a:latin typeface="Times New Roman" pitchFamily="18" charset="0"/>
              </a:rPr>
              <a:t> </a:t>
            </a:r>
            <a:r>
              <a:rPr lang="uk-UA" altLang="ru-RU" sz="2400" i="1">
                <a:latin typeface="Times New Roman" pitchFamily="18" charset="0"/>
              </a:rPr>
              <a:t>це </a:t>
            </a:r>
            <a:r>
              <a:rPr lang="uk-UA" altLang="ru-RU" sz="2400" b="1" i="1">
                <a:latin typeface="Times New Roman" pitchFamily="18" charset="0"/>
              </a:rPr>
              <a:t>вчитель</a:t>
            </a:r>
            <a:r>
              <a:rPr lang="uk-UA" altLang="ru-RU" sz="2400" i="1">
                <a:latin typeface="Times New Roman" pitchFamily="18" charset="0"/>
              </a:rPr>
              <a:t>, який досконало володіє сучасними технологіями навчання.</a:t>
            </a:r>
            <a:endParaRPr lang="ru-RU" altLang="ru-RU" sz="2400" i="1">
              <a:latin typeface="Times New Roman" pitchFamily="18" charset="0"/>
            </a:endParaRP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611188" y="6035675"/>
            <a:ext cx="8137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ru-RU" sz="2400" b="1" i="1">
                <a:latin typeface="Times New Roman" pitchFamily="18" charset="0"/>
              </a:rPr>
              <a:t>Учитель-майстер не нав'язує знання, а знаходить шлях до позитивних емоцій у процесі навчання.</a:t>
            </a:r>
            <a:r>
              <a:rPr lang="uk-UA" altLang="ru-RU" sz="2400" b="1">
                <a:latin typeface="Times New Roman" pitchFamily="18" charset="0"/>
              </a:rPr>
              <a:t> </a:t>
            </a:r>
            <a:endParaRPr lang="ru-RU" altLang="ru-RU" sz="2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150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1255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altLang="ru-RU" sz="3200"/>
              <a:t>Для </a:t>
            </a:r>
            <a:r>
              <a:rPr lang="uk-UA" altLang="ru-RU" sz="3200" b="1" i="1"/>
              <a:t>вчителя-майстра</a:t>
            </a:r>
            <a:r>
              <a:rPr lang="uk-UA" altLang="ru-RU" sz="3200"/>
              <a:t> важливо не лише </a:t>
            </a:r>
            <a:r>
              <a:rPr lang="uk-UA" altLang="ru-RU" sz="3200" b="1" i="1"/>
              <a:t>«що?»</a:t>
            </a:r>
            <a:r>
              <a:rPr lang="uk-UA" altLang="ru-RU" sz="3200"/>
              <a:t> викладати, але й те, </a:t>
            </a:r>
            <a:r>
              <a:rPr lang="uk-UA" altLang="ru-RU" sz="3200" b="1" i="1"/>
              <a:t>«як?»</a:t>
            </a:r>
            <a:r>
              <a:rPr lang="uk-UA" altLang="ru-RU" sz="3200"/>
              <a:t> викладати предмет?</a:t>
            </a:r>
            <a:endParaRPr lang="ru-RU" altLang="ru-RU" sz="3200"/>
          </a:p>
        </p:txBody>
      </p:sp>
      <p:pic>
        <p:nvPicPr>
          <p:cNvPr id="18435" name="Picture 2" descr="http://vovse.net/uploads/posts/2010-12/1292363908_j0198594.pn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478088"/>
            <a:ext cx="3671888" cy="2782887"/>
          </a:xfrm>
          <a:noFill/>
        </p:spPr>
      </p:pic>
      <p:pic>
        <p:nvPicPr>
          <p:cNvPr id="18436" name="Picture 8" descr="http://t3.gstatic.com/images?q=tbn:ANd9GcRA8xeYFVNiWY1Pebbb_pFWnmLywDFuo_qAthSnENeukgyRN7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2997200"/>
            <a:ext cx="37592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675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>
          <a:xfrm>
            <a:off x="2268538" y="1052513"/>
            <a:ext cx="5003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altLang="ru-RU" sz="3200">
                <a:latin typeface="Times New Roman" pitchFamily="18" charset="0"/>
              </a:rPr>
              <a:t>Правильно навчає той, </a:t>
            </a:r>
            <a:br>
              <a:rPr lang="uk-UA" altLang="ru-RU" sz="3200">
                <a:latin typeface="Times New Roman" pitchFamily="18" charset="0"/>
              </a:rPr>
            </a:br>
            <a:r>
              <a:rPr lang="uk-UA" altLang="ru-RU" sz="3200">
                <a:latin typeface="Times New Roman" pitchFamily="18" charset="0"/>
              </a:rPr>
              <a:t>хто навчає цікаво.</a:t>
            </a:r>
            <a:br>
              <a:rPr lang="uk-UA" altLang="ru-RU" sz="3200">
                <a:latin typeface="Times New Roman" pitchFamily="18" charset="0"/>
              </a:rPr>
            </a:br>
            <a:r>
              <a:rPr lang="uk-UA" altLang="ru-RU" sz="3200">
                <a:latin typeface="Times New Roman" pitchFamily="18" charset="0"/>
              </a:rPr>
              <a:t>                   </a:t>
            </a:r>
            <a:r>
              <a:rPr lang="uk-UA" altLang="ru-RU" sz="3200" i="1">
                <a:latin typeface="Times New Roman" pitchFamily="18" charset="0"/>
              </a:rPr>
              <a:t>А. Ейнштейн</a:t>
            </a:r>
            <a:endParaRPr lang="ru-RU" altLang="ru-RU" sz="3200" i="1">
              <a:latin typeface="Times New Roman" pitchFamily="18" charset="0"/>
            </a:endParaRPr>
          </a:p>
        </p:txBody>
      </p:sp>
      <p:pic>
        <p:nvPicPr>
          <p:cNvPr id="17411" name="Picture 4" descr="C:\Documents and Settings\SUPER!\Рабочий стол\albert-einstei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18065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468313" y="3789363"/>
            <a:ext cx="2089150" cy="1628775"/>
          </a:xfrm>
          <a:prstGeom prst="rect">
            <a:avLst/>
          </a:prstGeom>
          <a:noFill/>
          <a:ln w="76200" cmpd="tri">
            <a:solidFill>
              <a:srgbClr val="66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ru-RU" sz="2400" b="1" i="1"/>
              <a:t>Максимум основної ключової інформації</a:t>
            </a:r>
            <a:endParaRPr lang="ru-RU" altLang="ru-RU" sz="2400" b="1" i="1"/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3059113" y="3429000"/>
            <a:ext cx="2520950" cy="2359025"/>
          </a:xfrm>
          <a:prstGeom prst="rect">
            <a:avLst/>
          </a:prstGeom>
          <a:noFill/>
          <a:ln w="76200" cmpd="tri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ru-RU" sz="2400" i="1"/>
              <a:t>Максимум самостійної навчально-пізнавальної діяльності учнів</a:t>
            </a:r>
            <a:endParaRPr lang="ru-RU" altLang="ru-RU" sz="2400" i="1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5940425" y="3644900"/>
            <a:ext cx="2232025" cy="1993900"/>
          </a:xfrm>
          <a:prstGeom prst="rect">
            <a:avLst/>
          </a:prstGeom>
          <a:noFill/>
          <a:ln w="76200" cmpd="tri">
            <a:solidFill>
              <a:srgbClr val="66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ru-RU" sz="2400" b="1" i="1"/>
              <a:t>Мотивуюча та регулююча діяльність вчителя</a:t>
            </a:r>
            <a:endParaRPr lang="ru-RU" altLang="ru-RU" sz="2400" b="1" i="1"/>
          </a:p>
        </p:txBody>
      </p:sp>
      <p:sp>
        <p:nvSpPr>
          <p:cNvPr id="17415" name="AutoShape 10"/>
          <p:cNvSpPr>
            <a:spLocks noChangeArrowheads="1"/>
          </p:cNvSpPr>
          <p:nvPr/>
        </p:nvSpPr>
        <p:spPr bwMode="auto">
          <a:xfrm flipH="1">
            <a:off x="3779838" y="2492375"/>
            <a:ext cx="2808287" cy="1123950"/>
          </a:xfrm>
          <a:prstGeom prst="curvedDownArrow">
            <a:avLst>
              <a:gd name="adj1" fmla="val 49972"/>
              <a:gd name="adj2" fmla="val 99943"/>
              <a:gd name="adj3" fmla="val 3776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7416" name="AutoShape 11"/>
          <p:cNvSpPr>
            <a:spLocks noChangeArrowheads="1"/>
          </p:cNvSpPr>
          <p:nvPr/>
        </p:nvSpPr>
        <p:spPr bwMode="auto">
          <a:xfrm rot="10653999" flipH="1">
            <a:off x="1331913" y="5373688"/>
            <a:ext cx="2736850" cy="1339850"/>
          </a:xfrm>
          <a:prstGeom prst="curvedDownArrow">
            <a:avLst>
              <a:gd name="adj1" fmla="val 40853"/>
              <a:gd name="adj2" fmla="val 81706"/>
              <a:gd name="adj3" fmla="val 3776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3863240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4294967295"/>
          </p:nvPr>
        </p:nvSpPr>
        <p:spPr>
          <a:xfrm>
            <a:off x="684213" y="1700213"/>
            <a:ext cx="7705725" cy="4751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altLang="ru-RU" sz="2000" b="1">
                <a:latin typeface="Times New Roman" pitchFamily="18" charset="0"/>
                <a:cs typeface="Times New Roman" pitchFamily="18" charset="0"/>
              </a:rPr>
              <a:t>Бути толерантним і чуйним.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altLang="ru-RU" sz="20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ru-RU" sz="2000" b="1" i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Знатися на особливостях психології обдарованих дітей, відчувати їх потреби та інтереси.</a:t>
            </a:r>
            <a:endParaRPr lang="ru-RU" altLang="ru-RU" sz="2000" b="1" i="1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ru-RU" sz="2000" b="1">
                <a:latin typeface="Times New Roman" pitchFamily="18" charset="0"/>
                <a:cs typeface="Times New Roman" pitchFamily="18" charset="0"/>
              </a:rPr>
              <a:t>Мати високий рівень інтелектуального розвитку.</a:t>
            </a:r>
            <a:endParaRPr lang="ru-RU" altLang="ru-RU" sz="20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ru-RU" sz="2000" b="1">
                <a:latin typeface="Times New Roman" pitchFamily="18" charset="0"/>
                <a:cs typeface="Times New Roman" pitchFamily="18" charset="0"/>
              </a:rPr>
              <a:t>Мати широке коло інтересів.</a:t>
            </a:r>
            <a:endParaRPr lang="ru-RU" altLang="ru-RU" sz="20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ru-RU" sz="2000" b="1" i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Бути готовим до виконання різноманітних обов'язків, пов'язаних з особливостями навчання обдарованих дітей.</a:t>
            </a:r>
            <a:endParaRPr lang="ru-RU" altLang="ru-RU" sz="2000" b="1" i="1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ru-RU" sz="2000" b="1">
                <a:latin typeface="Times New Roman" pitchFamily="18" charset="0"/>
                <a:cs typeface="Times New Roman" pitchFamily="18" charset="0"/>
              </a:rPr>
              <a:t>Володіти почуттям гумору(але не висміювання)</a:t>
            </a:r>
            <a:endParaRPr lang="ru-RU" altLang="ru-RU" sz="20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ru-RU" sz="2000" b="1" i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Бути жвавим та активним.</a:t>
            </a:r>
            <a:endParaRPr lang="ru-RU" altLang="ru-RU" sz="2000" b="1" i="1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ru-RU" sz="2000" b="1">
                <a:latin typeface="Times New Roman" pitchFamily="18" charset="0"/>
                <a:cs typeface="Times New Roman" pitchFamily="18" charset="0"/>
              </a:rPr>
              <a:t>Виявляти гнучкість, бути готовим до перегляду власних поглядів і до постійного самовдосконалення.</a:t>
            </a:r>
            <a:endParaRPr lang="ru-RU" altLang="ru-RU" sz="20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ru-RU" sz="2000" b="1" i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Мати творчий, можливо, нетрадиційний особистий світогляд.</a:t>
            </a:r>
            <a:endParaRPr lang="ru-RU" altLang="ru-RU" sz="2000" b="1" i="1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ru-RU" sz="2000" b="1">
                <a:latin typeface="Times New Roman" pitchFamily="18" charset="0"/>
                <a:cs typeface="Times New Roman" pitchFamily="18" charset="0"/>
              </a:rPr>
              <a:t>Володіти емоційною стабільністю.</a:t>
            </a:r>
            <a:endParaRPr lang="ru-RU" altLang="ru-RU" sz="20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ru-RU" sz="2000" b="1" i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Уміти переконувати.</a:t>
            </a:r>
            <a:endParaRPr lang="ru-RU" altLang="ru-RU" sz="2000" b="1" i="1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ru-RU" sz="2000" b="1">
                <a:latin typeface="Times New Roman" pitchFamily="18" charset="0"/>
                <a:cs typeface="Times New Roman" pitchFamily="18" charset="0"/>
              </a:rPr>
              <a:t>Мати схильність до самоаналізу.</a:t>
            </a:r>
            <a:endParaRPr lang="ru-RU" alt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395288" y="549275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ru-RU" b="1">
                <a:solidFill>
                  <a:srgbClr val="003399"/>
                </a:solidFill>
                <a:latin typeface="Georgia" pitchFamily="18" charset="0"/>
              </a:rPr>
              <a:t>Яким повинен бути вчитель :</a:t>
            </a:r>
          </a:p>
        </p:txBody>
      </p:sp>
    </p:spTree>
    <p:extLst>
      <p:ext uri="{BB962C8B-B14F-4D97-AF65-F5344CB8AC3E}">
        <p14:creationId xmlns:p14="http://schemas.microsoft.com/office/powerpoint/2010/main" val="734499706"/>
      </p:ext>
    </p:extLst>
  </p:cSld>
  <p:clrMapOvr>
    <a:masterClrMapping/>
  </p:clrMapOvr>
  <p:transition spd="slow"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4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4" presetClass="entr" presetSubtype="0" accel="10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54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54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51" presetID="54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59" presetID="54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67" presetID="54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75" presetID="54" presetClass="entr" presetSubtype="0" accel="10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83" presetID="54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91" presetID="54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99" presetID="54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gray">
          <a:xfrm>
            <a:off x="1979613" y="5949950"/>
            <a:ext cx="5907087" cy="636588"/>
          </a:xfrm>
          <a:prstGeom prst="roundRect">
            <a:avLst>
              <a:gd name="adj" fmla="val 50000"/>
            </a:avLst>
          </a:prstGeom>
          <a:solidFill>
            <a:srgbClr val="EBEB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ru-RU" sz="2200" b="1">
                <a:latin typeface="Times New Roman" pitchFamily="18" charset="0"/>
              </a:rPr>
              <a:t>уміння поставити мету, вибрати шляхи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uk-UA" altLang="ru-RU" sz="2200" b="1">
                <a:latin typeface="Times New Roman" pitchFamily="18" charset="0"/>
              </a:rPr>
              <a:t>її досягнення</a:t>
            </a:r>
            <a:endParaRPr lang="en-US" altLang="ru-RU" sz="2200" b="1">
              <a:latin typeface="Times New Roman" pitchFamily="18" charset="0"/>
            </a:endParaRP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gray">
          <a:xfrm>
            <a:off x="1403350" y="1125538"/>
            <a:ext cx="5907088" cy="636587"/>
          </a:xfrm>
          <a:prstGeom prst="roundRect">
            <a:avLst>
              <a:gd name="adj" fmla="val 50000"/>
            </a:avLst>
          </a:prstGeom>
          <a:solidFill>
            <a:srgbClr val="EBEB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ru-RU" sz="2400" b="1">
                <a:solidFill>
                  <a:srgbClr val="000000"/>
                </a:solidFill>
                <a:latin typeface="Times New Roman" pitchFamily="18" charset="0"/>
              </a:rPr>
              <a:t>працездатність </a:t>
            </a:r>
            <a:endParaRPr lang="en-US" altLang="ru-RU" sz="2400" b="1">
              <a:latin typeface="Times New Roman" pitchFamily="18" charset="0"/>
            </a:endParaRPr>
          </a:p>
        </p:txBody>
      </p:sp>
      <p:sp>
        <p:nvSpPr>
          <p:cNvPr id="96260" name="AutoShape 4"/>
          <p:cNvSpPr>
            <a:spLocks noChangeArrowheads="1"/>
          </p:cNvSpPr>
          <p:nvPr/>
        </p:nvSpPr>
        <p:spPr bwMode="ltGray">
          <a:xfrm rot="5400000">
            <a:off x="-2123281" y="1242219"/>
            <a:ext cx="4867275" cy="5497513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6261" name="AutoShape 5"/>
          <p:cNvSpPr>
            <a:spLocks noChangeArrowheads="1"/>
          </p:cNvSpPr>
          <p:nvPr/>
        </p:nvSpPr>
        <p:spPr bwMode="ltGray">
          <a:xfrm rot="5400000" flipH="1">
            <a:off x="-1848644" y="1351756"/>
            <a:ext cx="4054475" cy="547211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gray">
          <a:xfrm>
            <a:off x="2484438" y="5122863"/>
            <a:ext cx="6119812" cy="636587"/>
          </a:xfrm>
          <a:prstGeom prst="roundRect">
            <a:avLst>
              <a:gd name="adj" fmla="val 50000"/>
            </a:avLst>
          </a:prstGeom>
          <a:solidFill>
            <a:srgbClr val="EBEB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ru-RU" sz="2200" b="1">
                <a:latin typeface="Times New Roman" pitchFamily="18" charset="0"/>
              </a:rPr>
              <a:t>систематичне і планомірне підвищення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uk-UA" altLang="ru-RU" sz="2200" b="1">
                <a:latin typeface="Times New Roman" pitchFamily="18" charset="0"/>
              </a:rPr>
              <a:t>свого професійного рівня</a:t>
            </a:r>
            <a:endParaRPr lang="en-US" altLang="ru-RU" sz="2200" b="1">
              <a:latin typeface="Times New Roman" pitchFamily="18" charset="0"/>
            </a:endParaRPr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gray">
          <a:xfrm>
            <a:off x="2941638" y="4295775"/>
            <a:ext cx="5907087" cy="636588"/>
          </a:xfrm>
          <a:prstGeom prst="roundRect">
            <a:avLst>
              <a:gd name="adj" fmla="val 50000"/>
            </a:avLst>
          </a:prstGeom>
          <a:solidFill>
            <a:srgbClr val="EBEB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uk-UA" altLang="ru-RU" sz="2400" b="1">
                <a:solidFill>
                  <a:srgbClr val="000000"/>
                </a:solidFill>
                <a:latin typeface="Times New Roman" pitchFamily="18" charset="0"/>
              </a:rPr>
              <a:t>наполегливість </a:t>
            </a:r>
            <a:endParaRPr lang="en-US" altLang="ru-RU" sz="2400" b="1">
              <a:latin typeface="Times New Roman" pitchFamily="18" charset="0"/>
            </a:endParaRP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gray">
          <a:xfrm>
            <a:off x="3059113" y="3429000"/>
            <a:ext cx="5907087" cy="636588"/>
          </a:xfrm>
          <a:prstGeom prst="roundRect">
            <a:avLst>
              <a:gd name="adj" fmla="val 50000"/>
            </a:avLst>
          </a:prstGeom>
          <a:solidFill>
            <a:srgbClr val="EBEB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ru-RU" sz="2400" b="1">
                <a:solidFill>
                  <a:srgbClr val="000000"/>
                </a:solidFill>
                <a:latin typeface="Times New Roman" pitchFamily="18" charset="0"/>
              </a:rPr>
              <a:t>організованість  </a:t>
            </a:r>
            <a:endParaRPr lang="en-US" altLang="ru-RU" sz="2400" b="1">
              <a:latin typeface="Times New Roman" pitchFamily="18" charset="0"/>
            </a:endParaRPr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gray">
          <a:xfrm>
            <a:off x="2789238" y="2632075"/>
            <a:ext cx="5907087" cy="636588"/>
          </a:xfrm>
          <a:prstGeom prst="roundRect">
            <a:avLst>
              <a:gd name="adj" fmla="val 50000"/>
            </a:avLst>
          </a:prstGeom>
          <a:solidFill>
            <a:srgbClr val="EBEB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uk-UA" altLang="ru-RU" sz="2400" b="1">
                <a:solidFill>
                  <a:srgbClr val="000000"/>
                </a:solidFill>
                <a:latin typeface="Times New Roman" pitchFamily="18" charset="0"/>
              </a:rPr>
              <a:t>дисциплінованість</a:t>
            </a:r>
            <a:endParaRPr lang="en-US" altLang="ru-RU" sz="2400" b="1">
              <a:latin typeface="Times New Roman" pitchFamily="18" charset="0"/>
            </a:endParaRPr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gray">
          <a:xfrm>
            <a:off x="2268538" y="1844675"/>
            <a:ext cx="5907087" cy="636588"/>
          </a:xfrm>
          <a:prstGeom prst="roundRect">
            <a:avLst>
              <a:gd name="adj" fmla="val 50000"/>
            </a:avLst>
          </a:prstGeom>
          <a:solidFill>
            <a:srgbClr val="EBEB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uk-UA" altLang="ru-RU" sz="2400" b="1">
                <a:solidFill>
                  <a:srgbClr val="000000"/>
                </a:solidFill>
                <a:latin typeface="Times New Roman" pitchFamily="18" charset="0"/>
              </a:rPr>
              <a:t>відповідальність </a:t>
            </a:r>
            <a:endParaRPr lang="en-US" altLang="ru-RU" sz="2400" b="1">
              <a:latin typeface="Times New Roman" pitchFamily="18" charset="0"/>
            </a:endParaRPr>
          </a:p>
        </p:txBody>
      </p:sp>
      <p:grpSp>
        <p:nvGrpSpPr>
          <p:cNvPr id="23563" name="Group 11"/>
          <p:cNvGrpSpPr>
            <a:grpSpLocks/>
          </p:cNvGrpSpPr>
          <p:nvPr/>
        </p:nvGrpSpPr>
        <p:grpSpPr bwMode="auto">
          <a:xfrm>
            <a:off x="1951038" y="1965325"/>
            <a:ext cx="509587" cy="477838"/>
            <a:chOff x="2078" y="1680"/>
            <a:chExt cx="1615" cy="1615"/>
          </a:xfrm>
        </p:grpSpPr>
        <p:sp>
          <p:nvSpPr>
            <p:cNvPr id="23607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3608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96270" name="Oval 14"/>
            <p:cNvSpPr>
              <a:spLocks noChangeArrowheads="1"/>
            </p:cNvSpPr>
            <p:nvPr/>
          </p:nvSpPr>
          <p:spPr bwMode="gray">
            <a:xfrm>
              <a:off x="2254" y="1857"/>
              <a:ext cx="1263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610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96272" name="Oval 16"/>
            <p:cNvSpPr>
              <a:spLocks noChangeArrowheads="1"/>
            </p:cNvSpPr>
            <p:nvPr/>
          </p:nvSpPr>
          <p:spPr bwMode="gray">
            <a:xfrm>
              <a:off x="2335" y="1938"/>
              <a:ext cx="1097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612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grpSp>
        <p:nvGrpSpPr>
          <p:cNvPr id="23564" name="Group 18"/>
          <p:cNvGrpSpPr>
            <a:grpSpLocks/>
          </p:cNvGrpSpPr>
          <p:nvPr/>
        </p:nvGrpSpPr>
        <p:grpSpPr bwMode="auto">
          <a:xfrm>
            <a:off x="2484438" y="2752725"/>
            <a:ext cx="509587" cy="477838"/>
            <a:chOff x="2078" y="1680"/>
            <a:chExt cx="1615" cy="1615"/>
          </a:xfrm>
        </p:grpSpPr>
        <p:sp>
          <p:nvSpPr>
            <p:cNvPr id="23601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3602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96277" name="Oval 21"/>
            <p:cNvSpPr>
              <a:spLocks noChangeArrowheads="1"/>
            </p:cNvSpPr>
            <p:nvPr/>
          </p:nvSpPr>
          <p:spPr bwMode="gray">
            <a:xfrm>
              <a:off x="2254" y="1857"/>
              <a:ext cx="1263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604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96279" name="Oval 23"/>
            <p:cNvSpPr>
              <a:spLocks noChangeArrowheads="1"/>
            </p:cNvSpPr>
            <p:nvPr/>
          </p:nvSpPr>
          <p:spPr bwMode="gray">
            <a:xfrm>
              <a:off x="2335" y="1938"/>
              <a:ext cx="1097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606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grpSp>
        <p:nvGrpSpPr>
          <p:cNvPr id="23565" name="Group 25"/>
          <p:cNvGrpSpPr>
            <a:grpSpLocks/>
          </p:cNvGrpSpPr>
          <p:nvPr/>
        </p:nvGrpSpPr>
        <p:grpSpPr bwMode="auto">
          <a:xfrm>
            <a:off x="2713038" y="3590925"/>
            <a:ext cx="509587" cy="477838"/>
            <a:chOff x="2078" y="1680"/>
            <a:chExt cx="1615" cy="1615"/>
          </a:xfrm>
        </p:grpSpPr>
        <p:sp>
          <p:nvSpPr>
            <p:cNvPr id="23595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3596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96284" name="Oval 28"/>
            <p:cNvSpPr>
              <a:spLocks noChangeArrowheads="1"/>
            </p:cNvSpPr>
            <p:nvPr/>
          </p:nvSpPr>
          <p:spPr bwMode="gray">
            <a:xfrm>
              <a:off x="2254" y="1857"/>
              <a:ext cx="1263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98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96286" name="Oval 30"/>
            <p:cNvSpPr>
              <a:spLocks noChangeArrowheads="1"/>
            </p:cNvSpPr>
            <p:nvPr/>
          </p:nvSpPr>
          <p:spPr bwMode="gray">
            <a:xfrm>
              <a:off x="2335" y="1938"/>
              <a:ext cx="1097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600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grpSp>
        <p:nvGrpSpPr>
          <p:cNvPr id="23566" name="Group 32"/>
          <p:cNvGrpSpPr>
            <a:grpSpLocks/>
          </p:cNvGrpSpPr>
          <p:nvPr/>
        </p:nvGrpSpPr>
        <p:grpSpPr bwMode="auto">
          <a:xfrm>
            <a:off x="2605088" y="4429125"/>
            <a:ext cx="509587" cy="477838"/>
            <a:chOff x="2078" y="1680"/>
            <a:chExt cx="1615" cy="1615"/>
          </a:xfrm>
        </p:grpSpPr>
        <p:sp>
          <p:nvSpPr>
            <p:cNvPr id="23589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3590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96291" name="Oval 35"/>
            <p:cNvSpPr>
              <a:spLocks noChangeArrowheads="1"/>
            </p:cNvSpPr>
            <p:nvPr/>
          </p:nvSpPr>
          <p:spPr bwMode="gray">
            <a:xfrm>
              <a:off x="2254" y="1857"/>
              <a:ext cx="1263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92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96293" name="Oval 37"/>
            <p:cNvSpPr>
              <a:spLocks noChangeArrowheads="1"/>
            </p:cNvSpPr>
            <p:nvPr/>
          </p:nvSpPr>
          <p:spPr bwMode="gray">
            <a:xfrm>
              <a:off x="2335" y="1938"/>
              <a:ext cx="1097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94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grpSp>
        <p:nvGrpSpPr>
          <p:cNvPr id="23567" name="Group 39"/>
          <p:cNvGrpSpPr>
            <a:grpSpLocks/>
          </p:cNvGrpSpPr>
          <p:nvPr/>
        </p:nvGrpSpPr>
        <p:grpSpPr bwMode="auto">
          <a:xfrm>
            <a:off x="2185988" y="5203825"/>
            <a:ext cx="474662" cy="477838"/>
            <a:chOff x="2078" y="1680"/>
            <a:chExt cx="1615" cy="1615"/>
          </a:xfrm>
        </p:grpSpPr>
        <p:sp>
          <p:nvSpPr>
            <p:cNvPr id="23583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3584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96298" name="Oval 42"/>
            <p:cNvSpPr>
              <a:spLocks noChangeArrowheads="1"/>
            </p:cNvSpPr>
            <p:nvPr/>
          </p:nvSpPr>
          <p:spPr bwMode="gray">
            <a:xfrm>
              <a:off x="2256" y="1857"/>
              <a:ext cx="1259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86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96300" name="Oval 44"/>
            <p:cNvSpPr>
              <a:spLocks noChangeArrowheads="1"/>
            </p:cNvSpPr>
            <p:nvPr/>
          </p:nvSpPr>
          <p:spPr bwMode="gray">
            <a:xfrm>
              <a:off x="2337" y="1938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88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23568" name="WordArt 46"/>
          <p:cNvSpPr>
            <a:spLocks noChangeArrowheads="1" noChangeShapeType="1" noTextEdit="1"/>
          </p:cNvSpPr>
          <p:nvPr/>
        </p:nvSpPr>
        <p:spPr bwMode="auto">
          <a:xfrm>
            <a:off x="250825" y="3213100"/>
            <a:ext cx="2447925" cy="172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Професійні </a:t>
            </a:r>
          </a:p>
          <a:p>
            <a:pPr algn="ctr"/>
            <a:r>
              <a:rPr lang="ru-RU" sz="3600" kern="10">
                <a:solidFill>
                  <a:srgbClr val="00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якості </a:t>
            </a:r>
          </a:p>
          <a:p>
            <a:pPr algn="ctr"/>
            <a:r>
              <a:rPr lang="ru-RU" sz="3600" kern="10">
                <a:solidFill>
                  <a:srgbClr val="00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педагога:</a:t>
            </a:r>
          </a:p>
        </p:txBody>
      </p:sp>
      <p:grpSp>
        <p:nvGrpSpPr>
          <p:cNvPr id="23569" name="Group 47"/>
          <p:cNvGrpSpPr>
            <a:grpSpLocks/>
          </p:cNvGrpSpPr>
          <p:nvPr/>
        </p:nvGrpSpPr>
        <p:grpSpPr bwMode="auto">
          <a:xfrm>
            <a:off x="1042988" y="1341438"/>
            <a:ext cx="474662" cy="477837"/>
            <a:chOff x="2078" y="1680"/>
            <a:chExt cx="1615" cy="1615"/>
          </a:xfrm>
        </p:grpSpPr>
        <p:sp>
          <p:nvSpPr>
            <p:cNvPr id="23577" name="Oval 4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3578" name="Oval 4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96306" name="Oval 50"/>
            <p:cNvSpPr>
              <a:spLocks noChangeArrowheads="1"/>
            </p:cNvSpPr>
            <p:nvPr/>
          </p:nvSpPr>
          <p:spPr bwMode="gray">
            <a:xfrm>
              <a:off x="2256" y="1857"/>
              <a:ext cx="1259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80" name="Oval 5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96308" name="Oval 52"/>
            <p:cNvSpPr>
              <a:spLocks noChangeArrowheads="1"/>
            </p:cNvSpPr>
            <p:nvPr/>
          </p:nvSpPr>
          <p:spPr bwMode="gray">
            <a:xfrm>
              <a:off x="2337" y="1938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82" name="Oval 5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grpSp>
        <p:nvGrpSpPr>
          <p:cNvPr id="23570" name="Group 54"/>
          <p:cNvGrpSpPr>
            <a:grpSpLocks/>
          </p:cNvGrpSpPr>
          <p:nvPr/>
        </p:nvGrpSpPr>
        <p:grpSpPr bwMode="auto">
          <a:xfrm>
            <a:off x="1619250" y="5805488"/>
            <a:ext cx="509588" cy="477837"/>
            <a:chOff x="2078" y="1680"/>
            <a:chExt cx="1615" cy="1615"/>
          </a:xfrm>
        </p:grpSpPr>
        <p:sp>
          <p:nvSpPr>
            <p:cNvPr id="23571" name="Oval 5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3572" name="Oval 5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96313" name="Oval 57"/>
            <p:cNvSpPr>
              <a:spLocks noChangeArrowheads="1"/>
            </p:cNvSpPr>
            <p:nvPr/>
          </p:nvSpPr>
          <p:spPr bwMode="gray">
            <a:xfrm>
              <a:off x="2254" y="1857"/>
              <a:ext cx="1263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4" name="Oval 5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96315" name="Oval 59"/>
            <p:cNvSpPr>
              <a:spLocks noChangeArrowheads="1"/>
            </p:cNvSpPr>
            <p:nvPr/>
          </p:nvSpPr>
          <p:spPr bwMode="gray">
            <a:xfrm>
              <a:off x="2335" y="1938"/>
              <a:ext cx="1097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6" name="Oval 6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val="309750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44675"/>
            <a:ext cx="31242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133600"/>
            <a:ext cx="31337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29718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179388" y="5445125"/>
            <a:ext cx="2362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500"/>
              </a:spcBef>
              <a:buFontTx/>
              <a:buNone/>
            </a:pPr>
            <a:r>
              <a:rPr lang="uk-UA" altLang="ru-RU" sz="18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uk-UA" altLang="ru-RU" sz="1800" b="1" i="1">
                <a:solidFill>
                  <a:srgbClr val="000000"/>
                </a:solidFill>
                <a:latin typeface="Arial" charset="0"/>
              </a:rPr>
              <a:t>лауреат конкурсу “Учитель року ”</a:t>
            </a: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3059113" y="6035675"/>
            <a:ext cx="29527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500"/>
              </a:spcBef>
              <a:buFontTx/>
              <a:buNone/>
            </a:pPr>
            <a:r>
              <a:rPr lang="uk-UA" altLang="ru-RU" sz="1800" b="1">
                <a:latin typeface="Arial" charset="0"/>
              </a:rPr>
              <a:t> </a:t>
            </a:r>
            <a:r>
              <a:rPr lang="uk-UA" altLang="ru-RU" sz="1800" b="1" i="1">
                <a:latin typeface="Arial" charset="0"/>
              </a:rPr>
              <a:t>дипломант </a:t>
            </a:r>
            <a:r>
              <a:rPr lang="uk-UA" altLang="ru-RU" sz="1800" b="1" i="1">
                <a:solidFill>
                  <a:srgbClr val="000000"/>
                </a:solidFill>
              </a:rPr>
              <a:t>конкурсу “Учитель року ”</a:t>
            </a:r>
          </a:p>
          <a:p>
            <a:pPr>
              <a:spcBef>
                <a:spcPts val="1500"/>
              </a:spcBef>
              <a:buFontTx/>
              <a:buNone/>
            </a:pPr>
            <a:endParaRPr lang="uk-UA" altLang="ru-RU" sz="1800" b="1" i="1">
              <a:latin typeface="Arial" charset="0"/>
            </a:endParaRPr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6659563" y="5805488"/>
            <a:ext cx="248443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500"/>
              </a:spcBef>
              <a:buFontTx/>
              <a:buNone/>
            </a:pPr>
            <a:r>
              <a:rPr lang="uk-UA" altLang="ru-RU" sz="18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uk-UA" altLang="ru-RU" sz="1800" b="1" i="1">
                <a:solidFill>
                  <a:srgbClr val="000000"/>
                </a:solidFill>
                <a:latin typeface="Arial" charset="0"/>
              </a:rPr>
              <a:t>лауреат </a:t>
            </a:r>
            <a:r>
              <a:rPr lang="uk-UA" altLang="ru-RU" sz="1800" b="1" i="1">
                <a:solidFill>
                  <a:srgbClr val="000000"/>
                </a:solidFill>
              </a:rPr>
              <a:t>конкурсу “Учитель року ”</a:t>
            </a:r>
          </a:p>
          <a:p>
            <a:pPr>
              <a:spcBef>
                <a:spcPts val="1500"/>
              </a:spcBef>
              <a:buFontTx/>
              <a:buNone/>
            </a:pPr>
            <a:endParaRPr lang="uk-UA" altLang="ru-RU" sz="1800" b="1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8" name="WordArt 3"/>
          <p:cNvSpPr>
            <a:spLocks noChangeArrowheads="1" noChangeShapeType="1" noTextEdit="1"/>
          </p:cNvSpPr>
          <p:nvPr/>
        </p:nvSpPr>
        <p:spPr bwMode="auto">
          <a:xfrm>
            <a:off x="323850" y="476250"/>
            <a:ext cx="6985000" cy="12461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00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Вивчення передового досвіду-шлях до формування майстерності</a:t>
            </a:r>
          </a:p>
        </p:txBody>
      </p:sp>
    </p:spTree>
    <p:extLst>
      <p:ext uri="{BB962C8B-B14F-4D97-AF65-F5344CB8AC3E}">
        <p14:creationId xmlns:p14="http://schemas.microsoft.com/office/powerpoint/2010/main" val="396006052"/>
      </p:ext>
    </p:extLst>
  </p:cSld>
  <p:clrMapOvr>
    <a:masterClrMapping/>
  </p:clrMapOvr>
  <p:transition advTm="12288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446</Words>
  <Application>Microsoft Office PowerPoint</Application>
  <PresentationFormat>Экран (4:3)</PresentationFormat>
  <Paragraphs>54</Paragraphs>
  <Slides>14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                     Мета та завдання курсу   Мета :  полягає у створенні умов для накопичення дос­віду оптимального поєднання базової освіти з навчанням майстерності спілкування, формуванні практичних умінь і навичок майстерності викладання, педагогічної культури та ерудиції.      Завдання курсу: вивчення засад педагогічної майстерності  - теорії педагогічної культури,  прийомів педагогічної техніки, критеріїв компетентності та професіоналізму, основ педагогічної взаємодії (етики педагогічної діяльності і мовлення, специфіки управління навчально-виховним процесом).  удосконалення педагогічних здібностей студентів;   удосконалення вмінь пошуку й формулювання мотиваційних засад вивчення фахової проблематики.     </vt:lpstr>
      <vt:lpstr>Презентация PowerPoint</vt:lpstr>
      <vt:lpstr>Підґрунтям майстерності вчителя є  знання навчального предмета та                      технологій його викладання. </vt:lpstr>
      <vt:lpstr>Для вчителя-майстра важливо не лише «що?» викладати, але й те, «як?» викладати предмет?</vt:lpstr>
      <vt:lpstr>Правильно навчає той,  хто навчає цікаво.                    А. Ейнштейн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Черная Марина Николаевна</cp:lastModifiedBy>
  <cp:revision>14</cp:revision>
  <dcterms:created xsi:type="dcterms:W3CDTF">2018-02-15T18:59:25Z</dcterms:created>
  <dcterms:modified xsi:type="dcterms:W3CDTF">2020-03-03T11:34:51Z</dcterms:modified>
</cp:coreProperties>
</file>