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4" r:id="rId6"/>
    <p:sldId id="263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.gov.ua/" TargetMode="External"/><Relationship Id="rId2" Type="http://schemas.openxmlformats.org/officeDocument/2006/relationships/hyperlink" Target="https://dmsu.gov.ua/services/on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uchsurfing.com/" TargetMode="External"/><Relationship Id="rId4" Type="http://schemas.openxmlformats.org/officeDocument/2006/relationships/hyperlink" Target="https://www.skyscanner.net/?lang=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743200" y="346586"/>
            <a:ext cx="6237027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Туроперейтинг</a:t>
            </a:r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для всієї родини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9785" y="3235569"/>
            <a:ext cx="2210414" cy="1184031"/>
          </a:xfrm>
        </p:spPr>
        <p:txBody>
          <a:bodyPr>
            <a:noAutofit/>
          </a:bodyPr>
          <a:lstStyle/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7" y="2473569"/>
            <a:ext cx="3048000" cy="21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таке </a:t>
            </a:r>
            <a:r>
              <a:rPr lang="uk-UA" dirty="0" err="1" smtClean="0">
                <a:solidFill>
                  <a:srgbClr val="FF0000"/>
                </a:solidFill>
              </a:rPr>
              <a:t>туроперейтинг</a:t>
            </a:r>
            <a:r>
              <a:rPr lang="uk-UA" dirty="0" smtClean="0">
                <a:solidFill>
                  <a:srgbClr val="FF0000"/>
                </a:solidFill>
              </a:rPr>
              <a:t>?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512298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1" dirty="0" err="1"/>
              <a:t>Туроперейтинг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туристичної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(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підбір</a:t>
            </a:r>
            <a:r>
              <a:rPr lang="ru-RU" dirty="0" smtClean="0"/>
              <a:t> транспорту,  </a:t>
            </a:r>
            <a:r>
              <a:rPr lang="ru-RU" dirty="0" err="1" smtClean="0"/>
              <a:t>вибір</a:t>
            </a:r>
            <a:r>
              <a:rPr lang="ru-RU" dirty="0" smtClean="0"/>
              <a:t> оптимального  типу </a:t>
            </a:r>
            <a:r>
              <a:rPr lang="ru-RU" dirty="0" err="1" smtClean="0"/>
              <a:t>розміщення</a:t>
            </a:r>
            <a:r>
              <a:rPr lang="ru-RU" dirty="0" smtClean="0"/>
              <a:t>,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, </a:t>
            </a:r>
            <a:r>
              <a:rPr lang="ru-RU" dirty="0" err="1" smtClean="0"/>
              <a:t>оформлення</a:t>
            </a:r>
            <a:r>
              <a:rPr lang="ru-RU" dirty="0" smtClean="0"/>
              <a:t> страховки і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формальностей).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Чому просто не звернутись до туристичної фірми?</a:t>
            </a:r>
          </a:p>
          <a:p>
            <a:pPr marL="0" indent="457200" algn="just">
              <a:buNone/>
            </a:pPr>
            <a:r>
              <a:rPr lang="uk-UA" dirty="0" smtClean="0"/>
              <a:t>Ми не відкидаємо того, що в деяких ситуаціях краще звернутись до </a:t>
            </a:r>
            <a:r>
              <a:rPr lang="uk-UA" dirty="0" err="1" smtClean="0"/>
              <a:t>турфірми</a:t>
            </a:r>
            <a:r>
              <a:rPr lang="uk-UA" dirty="0" smtClean="0"/>
              <a:t>, але: як правильно вибрати </a:t>
            </a:r>
            <a:r>
              <a:rPr lang="uk-UA" dirty="0" err="1" smtClean="0"/>
              <a:t>турфірму</a:t>
            </a:r>
            <a:r>
              <a:rPr lang="uk-UA" dirty="0" smtClean="0"/>
              <a:t> (їх в Україні станом на 2016 рік – 3506)? Хто поверне гроші, якщо тур не відбувся чи у Вас виникли проблеми під час подорожі? Які запитання задавати в </a:t>
            </a:r>
            <a:r>
              <a:rPr lang="uk-UA" dirty="0" err="1" smtClean="0"/>
              <a:t>турагентстві</a:t>
            </a:r>
            <a:r>
              <a:rPr lang="uk-UA" dirty="0" smtClean="0"/>
              <a:t>, щоб отримати найкраще співвідношення «ціна-якість»? </a:t>
            </a:r>
          </a:p>
          <a:p>
            <a:pPr marL="0" indent="45720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 Це все Ви дізнаєтесь під час вивчення курсу «</a:t>
            </a:r>
            <a:r>
              <a:rPr lang="uk-UA" dirty="0" err="1" smtClean="0">
                <a:solidFill>
                  <a:srgbClr val="FF0000"/>
                </a:solidFill>
              </a:rPr>
              <a:t>Туроперейтинг</a:t>
            </a:r>
            <a:r>
              <a:rPr lang="uk-UA" dirty="0" smtClean="0">
                <a:solidFill>
                  <a:srgbClr val="FF0000"/>
                </a:solidFill>
              </a:rPr>
              <a:t> для всієї родини».</a:t>
            </a:r>
          </a:p>
          <a:p>
            <a:pPr marL="0" indent="45720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Та все ж…організовувати подорож самостійно набагато цікавіше!!! І цьому ми теж навчимось!</a:t>
            </a:r>
          </a:p>
          <a:p>
            <a:pPr marL="0" indent="0" algn="just">
              <a:buNone/>
            </a:pP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27247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Основні завдання курсу: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840532"/>
          </a:xfrm>
        </p:spPr>
        <p:txBody>
          <a:bodyPr/>
          <a:lstStyle/>
          <a:p>
            <a:pPr algn="just"/>
            <a:r>
              <a:rPr lang="uk-UA" dirty="0" smtClean="0"/>
              <a:t>Вивчення туристичних ресурсів України і світу, які неодмінно варто побачити;</a:t>
            </a:r>
          </a:p>
          <a:p>
            <a:pPr algn="just"/>
            <a:r>
              <a:rPr lang="uk-UA" dirty="0" smtClean="0"/>
              <a:t>Планування </a:t>
            </a:r>
            <a:r>
              <a:rPr lang="uk-UA" dirty="0"/>
              <a:t>відпочинкової туристичної подорожі для себе і всієї родини в межах України і за кордоном</a:t>
            </a:r>
            <a:r>
              <a:rPr lang="uk-UA" dirty="0" smtClean="0"/>
              <a:t>;</a:t>
            </a:r>
          </a:p>
          <a:p>
            <a:pPr algn="just"/>
            <a:r>
              <a:rPr lang="uk-UA" dirty="0"/>
              <a:t>Підбір готових туристичних подорожей за найкращою ціною;</a:t>
            </a:r>
          </a:p>
          <a:p>
            <a:pPr algn="just"/>
            <a:r>
              <a:rPr lang="uk-UA" dirty="0" smtClean="0"/>
              <a:t>Ознайомлення можливості роботи за кордоном під час навчання в магістратурі;</a:t>
            </a:r>
          </a:p>
          <a:p>
            <a:pPr algn="just"/>
            <a:r>
              <a:rPr lang="uk-UA" dirty="0" smtClean="0"/>
              <a:t>Вивчення варіантів продовження навчання за кордоном після магістратури;</a:t>
            </a:r>
          </a:p>
          <a:p>
            <a:pPr algn="just"/>
            <a:r>
              <a:rPr lang="uk-UA" dirty="0" smtClean="0"/>
              <a:t>Пошук можливості працевлаштування в приватних (туроператори, </a:t>
            </a:r>
            <a:r>
              <a:rPr lang="uk-UA" dirty="0" err="1" smtClean="0"/>
              <a:t>турагенти</a:t>
            </a:r>
            <a:r>
              <a:rPr lang="uk-UA" dirty="0" smtClean="0"/>
              <a:t>) і державних установах в галузі туризму;</a:t>
            </a:r>
          </a:p>
          <a:p>
            <a:pPr algn="just"/>
            <a:r>
              <a:rPr lang="uk-UA" dirty="0"/>
              <a:t>Дослідження можливості роботи за кордоном після </a:t>
            </a:r>
            <a:r>
              <a:rPr lang="uk-UA" dirty="0" smtClean="0"/>
              <a:t>навчання.</a:t>
            </a:r>
            <a:endParaRPr lang="uk-UA" dirty="0"/>
          </a:p>
          <a:p>
            <a:endParaRPr lang="uk-UA" dirty="0" smtClean="0"/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33248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Деяка корисна інформація для початку:</a:t>
            </a: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Зайняти чергу для замовлення паспорту громадянина України для виїзду за кордон можна на сайті Державної міграційної служби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dmsu.gov.ua/services/online.html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Залізничні квитки по Україні можна замовити на офіційному сайті ПАТ «Укрзалізниця» - </a:t>
            </a:r>
            <a:r>
              <a:rPr lang="en-US" dirty="0">
                <a:hlinkClick r:id="rId3"/>
              </a:rPr>
              <a:t>http://www.uz.gov.ua</a:t>
            </a:r>
            <a:r>
              <a:rPr lang="en-US" dirty="0" smtClean="0">
                <a:hlinkClick r:id="rId3"/>
              </a:rPr>
              <a:t>/</a:t>
            </a:r>
            <a:r>
              <a:rPr lang="uk-UA" dirty="0" smtClean="0"/>
              <a:t> (за 45 днів до подорожі і дешевше ніж через </a:t>
            </a:r>
            <a:r>
              <a:rPr lang="en-US" dirty="0" smtClean="0"/>
              <a:t>Privat24</a:t>
            </a:r>
            <a:r>
              <a:rPr lang="uk-UA" dirty="0" smtClean="0"/>
              <a:t>).</a:t>
            </a:r>
            <a:endParaRPr lang="en-US" dirty="0" smtClean="0"/>
          </a:p>
          <a:p>
            <a:r>
              <a:rPr lang="uk-UA" dirty="0" smtClean="0"/>
              <a:t>Авіаційні квитки на регулярні рейси можна замовити за рік до вильоту, а знайти оптимальний варіант можна завдяки пошуковій системі - </a:t>
            </a:r>
            <a:r>
              <a:rPr lang="en-US" dirty="0">
                <a:hlinkClick r:id="rId4"/>
              </a:rPr>
              <a:t>https://www.skyscanner.net/?</a:t>
            </a:r>
            <a:r>
              <a:rPr lang="en-US" dirty="0" smtClean="0">
                <a:hlinkClick r:id="rId4"/>
              </a:rPr>
              <a:t>lang=ru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Об'їздити весь світ, не витрачаючи грошей на оренду готелю, можна , зареєструвавшись  на сайті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://www.couchsurfing.com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r>
              <a:rPr lang="uk-UA" dirty="0" smtClean="0"/>
              <a:t>Відвідати більшість музеїв України безкоштовно можна 18 травня, коли святкують Міжнародний </a:t>
            </a:r>
            <a:r>
              <a:rPr lang="uk-UA" dirty="0"/>
              <a:t>д</a:t>
            </a:r>
            <a:r>
              <a:rPr lang="uk-UA" dirty="0" smtClean="0"/>
              <a:t>ень музеїв.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19534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269630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А ще ми активно подорожуємо і завжди раді новим друзям в компанії</a:t>
            </a:r>
            <a:r>
              <a:rPr lang="uk-UA" dirty="0" smtClean="0">
                <a:solidFill>
                  <a:srgbClr val="FF0000"/>
                </a:solidFill>
              </a:rPr>
              <a:t>!!!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За бажанням Ви зможете поїхати з нами!!!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86578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undelchuk\Desktop\19990467_340291183058926_2746671614177578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00504"/>
            <a:ext cx="3809995" cy="2857496"/>
          </a:xfrm>
          <a:prstGeom prst="rect">
            <a:avLst/>
          </a:prstGeom>
          <a:noFill/>
        </p:spPr>
      </p:pic>
      <p:pic>
        <p:nvPicPr>
          <p:cNvPr id="1026" name="Picture 2" descr="C:\Users\Ирок Полевая\Desktop\23201780_380391122382265_15068161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4819" b="4263"/>
          <a:stretch>
            <a:fillRect/>
          </a:stretch>
        </p:blipFill>
        <p:spPr bwMode="auto">
          <a:xfrm>
            <a:off x="142844" y="857232"/>
            <a:ext cx="4357718" cy="34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рок Полевая\Desktop\IMG_3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2" r="6691"/>
          <a:stretch>
            <a:fillRect/>
          </a:stretch>
        </p:blipFill>
        <p:spPr bwMode="auto">
          <a:xfrm>
            <a:off x="285720" y="4101077"/>
            <a:ext cx="4357718" cy="27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850106"/>
          </a:xfrm>
          <a:solidFill>
            <a:srgbClr val="FFFFC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Подорожі за кордон</a:t>
            </a:r>
            <a:endParaRPr lang="ru-RU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3643314"/>
            <a:ext cx="12144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м. Краків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96335"/>
            <a:ext cx="1785918" cy="461665"/>
          </a:xfrm>
          <a:prstGeom prst="rect">
            <a:avLst/>
          </a:prstGeom>
          <a:solidFill>
            <a:srgbClr val="FFFFC9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Будапешт</a:t>
            </a:r>
            <a:r>
              <a:rPr lang="uk-UA" sz="24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i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Ирок Полевая\Desktop\23192661_362415934211836_1809542542_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6" r="11268"/>
          <a:stretch>
            <a:fillRect/>
          </a:stretch>
        </p:blipFill>
        <p:spPr bwMode="auto">
          <a:xfrm>
            <a:off x="4714876" y="928670"/>
            <a:ext cx="4071966" cy="33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29190" y="3500438"/>
            <a:ext cx="1571636" cy="428628"/>
          </a:xfrm>
          <a:prstGeom prst="rect">
            <a:avLst/>
          </a:prstGeom>
          <a:solidFill>
            <a:srgbClr val="FFFFC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м. Прага</a:t>
            </a:r>
            <a:endParaRPr kumimoji="0" lang="ru-RU" sz="2400" b="1" i="1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6396335"/>
            <a:ext cx="1857356" cy="461665"/>
          </a:xfrm>
          <a:prstGeom prst="rect">
            <a:avLst/>
          </a:prstGeom>
          <a:solidFill>
            <a:srgbClr val="FFFFE5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</a:t>
            </a:r>
            <a:r>
              <a:rPr lang="uk-UA" sz="2000" i="1" dirty="0" err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Дрезден</a:t>
            </a:r>
            <a:r>
              <a:rPr lang="uk-UA" sz="2400" i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i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8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І на </a:t>
            </a:r>
            <a:r>
              <a:rPr lang="ru-RU" dirty="0" err="1" smtClean="0">
                <a:solidFill>
                  <a:srgbClr val="FF0000"/>
                </a:solidFill>
              </a:rPr>
              <a:t>останок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Чому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так </a:t>
            </a:r>
            <a:r>
              <a:rPr lang="ru-RU" dirty="0" err="1">
                <a:solidFill>
                  <a:srgbClr val="FF0000"/>
                </a:solidFill>
              </a:rPr>
              <a:t>важливо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проводити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дозвілля</a:t>
            </a:r>
            <a:r>
              <a:rPr lang="ru-RU" dirty="0">
                <a:solidFill>
                  <a:srgbClr val="FF0000"/>
                </a:solidFill>
              </a:rPr>
              <a:t> разом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12985"/>
            <a:ext cx="7886700" cy="5263660"/>
          </a:xfrm>
        </p:spPr>
        <p:txBody>
          <a:bodyPr>
            <a:normAutofit fontScale="85000" lnSpcReduction="20000"/>
          </a:bodyPr>
          <a:lstStyle/>
          <a:p>
            <a:pPr indent="171450" algn="just"/>
            <a:r>
              <a:rPr lang="ru-RU" dirty="0" err="1" smtClean="0"/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енергообмін</a:t>
            </a:r>
            <a:r>
              <a:rPr lang="ru-RU" dirty="0"/>
              <a:t>. За час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розлуки</a:t>
            </a:r>
            <a:r>
              <a:rPr lang="ru-RU" dirty="0"/>
              <a:t> — робота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— наше </a:t>
            </a:r>
            <a:r>
              <a:rPr lang="ru-RU" dirty="0" err="1"/>
              <a:t>енергетичне</a:t>
            </a:r>
            <a:r>
              <a:rPr lang="ru-RU" dirty="0"/>
              <a:t> поле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виснажується</a:t>
            </a:r>
            <a:r>
              <a:rPr lang="ru-RU" dirty="0"/>
              <a:t>. Ми </a:t>
            </a:r>
            <a:r>
              <a:rPr lang="ru-RU" dirty="0" err="1"/>
              <a:t>взаємодіємо</a:t>
            </a:r>
            <a:r>
              <a:rPr lang="ru-RU" dirty="0"/>
              <a:t> з людьми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 нам духом, часто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налаштованими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витрачаємо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поля, на </a:t>
            </a:r>
            <a:r>
              <a:rPr lang="ru-RU" dirty="0" err="1"/>
              <a:t>безпеку</a:t>
            </a:r>
            <a:r>
              <a:rPr lang="ru-RU" dirty="0"/>
              <a:t>,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,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— як </a:t>
            </a:r>
            <a:r>
              <a:rPr lang="ru-RU" dirty="0" err="1"/>
              <a:t>негативних</a:t>
            </a:r>
            <a:r>
              <a:rPr lang="ru-RU" dirty="0"/>
              <a:t>, так і </a:t>
            </a:r>
            <a:r>
              <a:rPr lang="ru-RU" dirty="0" err="1"/>
              <a:t>позитивних</a:t>
            </a:r>
            <a:r>
              <a:rPr lang="ru-RU" dirty="0"/>
              <a:t>. У </a:t>
            </a:r>
            <a:r>
              <a:rPr lang="ru-RU" dirty="0" err="1"/>
              <a:t>сім'ї</a:t>
            </a:r>
            <a:r>
              <a:rPr lang="ru-RU" dirty="0"/>
              <a:t> ми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даємо</a:t>
            </a:r>
            <a:r>
              <a:rPr lang="ru-RU" dirty="0"/>
              <a:t> раду </a:t>
            </a:r>
            <a:r>
              <a:rPr lang="ru-RU" dirty="0" err="1"/>
              <a:t>емоціям</a:t>
            </a:r>
            <a:r>
              <a:rPr lang="ru-RU" dirty="0"/>
              <a:t> — у хороших родинах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іменами</a:t>
            </a:r>
            <a:r>
              <a:rPr lang="ru-RU" dirty="0"/>
              <a:t>, бути </a:t>
            </a:r>
            <a:r>
              <a:rPr lang="ru-RU" dirty="0" err="1"/>
              <a:t>щирими</a:t>
            </a:r>
            <a:r>
              <a:rPr lang="ru-RU" dirty="0"/>
              <a:t>. Тому з </a:t>
            </a:r>
            <a:r>
              <a:rPr lang="ru-RU" dirty="0" err="1"/>
              <a:t>близькими</a:t>
            </a:r>
            <a:r>
              <a:rPr lang="ru-RU" dirty="0"/>
              <a:t> й </a:t>
            </a:r>
            <a:r>
              <a:rPr lang="ru-RU" dirty="0" err="1"/>
              <a:t>рідними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легшає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неблагополуччя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і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напружене</a:t>
            </a:r>
            <a:r>
              <a:rPr lang="ru-RU" dirty="0"/>
              <a:t> </a:t>
            </a:r>
            <a:r>
              <a:rPr lang="ru-RU" dirty="0" err="1"/>
              <a:t>мовчання</a:t>
            </a:r>
            <a:r>
              <a:rPr lang="ru-RU" dirty="0"/>
              <a:t>, коли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висловитися</a:t>
            </a:r>
            <a:r>
              <a:rPr lang="ru-RU" dirty="0"/>
              <a:t>, а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в </a:t>
            </a:r>
            <a:r>
              <a:rPr lang="ru-RU" dirty="0" err="1"/>
              <a:t>принципі</a:t>
            </a:r>
            <a:r>
              <a:rPr lang="ru-RU" dirty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в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без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спричиненої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чиїмось</a:t>
            </a:r>
            <a:r>
              <a:rPr lang="ru-RU" dirty="0"/>
              <a:t> </a:t>
            </a:r>
            <a:r>
              <a:rPr lang="ru-RU" dirty="0" err="1"/>
              <a:t>очікуванням</a:t>
            </a:r>
            <a:r>
              <a:rPr lang="ru-RU" dirty="0"/>
              <a:t>.</a:t>
            </a:r>
          </a:p>
          <a:p>
            <a:pPr indent="171450" algn="just"/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компонент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часу в </a:t>
            </a:r>
            <a:r>
              <a:rPr lang="ru-RU" dirty="0" err="1"/>
              <a:t>сім'ї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тілесний</a:t>
            </a:r>
            <a:r>
              <a:rPr lang="ru-RU" dirty="0"/>
              <a:t> (</a:t>
            </a:r>
            <a:r>
              <a:rPr lang="ru-RU" dirty="0" err="1"/>
              <a:t>тактильний</a:t>
            </a:r>
            <a:r>
              <a:rPr lang="ru-RU" dirty="0"/>
              <a:t>) контакт з </a:t>
            </a:r>
            <a:r>
              <a:rPr lang="ru-RU" dirty="0" err="1"/>
              <a:t>близькими</a:t>
            </a:r>
            <a:r>
              <a:rPr lang="ru-RU" dirty="0"/>
              <a:t>. </a:t>
            </a:r>
          </a:p>
          <a:p>
            <a:pPr indent="171450" algn="just"/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роль </a:t>
            </a:r>
            <a:r>
              <a:rPr lang="ru-RU" dirty="0" err="1"/>
              <a:t>дозвілля</a:t>
            </a:r>
            <a:r>
              <a:rPr lang="ru-RU" dirty="0"/>
              <a:t> —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батьки — </a:t>
            </a:r>
            <a:r>
              <a:rPr lang="ru-RU" dirty="0" err="1"/>
              <a:t>дитина</a:t>
            </a:r>
            <a:r>
              <a:rPr lang="ru-RU" dirty="0"/>
              <a:t>, а й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дорослими</a:t>
            </a:r>
            <a:r>
              <a:rPr lang="ru-RU" dirty="0"/>
              <a:t> членами </a:t>
            </a:r>
            <a:r>
              <a:rPr lang="ru-RU" dirty="0" err="1"/>
              <a:t>сім'ї</a:t>
            </a:r>
            <a:r>
              <a:rPr lang="ru-RU" dirty="0"/>
              <a:t>. Коли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поділитися</a:t>
            </a:r>
            <a:r>
              <a:rPr lang="ru-RU" dirty="0"/>
              <a:t> з </a:t>
            </a:r>
            <a:r>
              <a:rPr lang="ru-RU" dirty="0" err="1"/>
              <a:t>коханою</a:t>
            </a:r>
            <a:r>
              <a:rPr lang="ru-RU" dirty="0"/>
              <a:t>/</a:t>
            </a:r>
            <a:r>
              <a:rPr lang="ru-RU" dirty="0" err="1"/>
              <a:t>коханим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ідеями</a:t>
            </a:r>
            <a:r>
              <a:rPr lang="ru-RU" dirty="0"/>
              <a:t>, </a:t>
            </a:r>
            <a:r>
              <a:rPr lang="ru-RU" dirty="0" err="1"/>
              <a:t>задумами</a:t>
            </a:r>
            <a:r>
              <a:rPr lang="ru-RU" dirty="0"/>
              <a:t> як не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?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подружжю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інтелектуальним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комусь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нудно, то, як правило,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обернутися</a:t>
            </a:r>
            <a:r>
              <a:rPr lang="ru-RU" dirty="0"/>
              <a:t> </a:t>
            </a:r>
            <a:r>
              <a:rPr lang="ru-RU" dirty="0" err="1"/>
              <a:t>зрадами</a:t>
            </a:r>
            <a:r>
              <a:rPr lang="ru-RU" dirty="0"/>
              <a:t>. Є </a:t>
            </a:r>
            <a:r>
              <a:rPr lang="ru-RU" dirty="0" err="1"/>
              <a:t>помилкою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зрад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сексуальний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. Часто </a:t>
            </a:r>
            <a:r>
              <a:rPr lang="ru-RU" dirty="0" err="1"/>
              <a:t>зради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інтелекту</a:t>
            </a:r>
            <a:r>
              <a:rPr lang="ru-RU" dirty="0" smtClean="0"/>
              <a:t>.</a:t>
            </a:r>
          </a:p>
          <a:p>
            <a:pPr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Подорожуйте</a:t>
            </a:r>
            <a:r>
              <a:rPr lang="ru-RU" dirty="0" smtClean="0">
                <a:solidFill>
                  <a:srgbClr val="FF0000"/>
                </a:solidFill>
              </a:rPr>
              <a:t> разом з </a:t>
            </a:r>
            <a:r>
              <a:rPr lang="ru-RU" dirty="0" err="1" smtClean="0">
                <a:solidFill>
                  <a:srgbClr val="FF0000"/>
                </a:solidFill>
              </a:rPr>
              <a:t>друзями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коханими</a:t>
            </a:r>
            <a:r>
              <a:rPr lang="ru-RU" dirty="0" smtClean="0">
                <a:solidFill>
                  <a:srgbClr val="FF0000"/>
                </a:solidFill>
              </a:rPr>
              <a:t>, родиною. </a:t>
            </a:r>
            <a:r>
              <a:rPr lang="ru-RU" dirty="0" err="1" smtClean="0">
                <a:solidFill>
                  <a:srgbClr val="FF0000"/>
                </a:solidFill>
              </a:rPr>
              <a:t>Воно</a:t>
            </a:r>
            <a:r>
              <a:rPr lang="ru-RU" dirty="0" smtClean="0">
                <a:solidFill>
                  <a:srgbClr val="FF0000"/>
                </a:solidFill>
              </a:rPr>
              <a:t> того </a:t>
            </a:r>
            <a:r>
              <a:rPr lang="ru-RU" dirty="0" err="1" smtClean="0">
                <a:solidFill>
                  <a:srgbClr val="FF0000"/>
                </a:solidFill>
              </a:rPr>
              <a:t>варте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1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Чекаємо на Вас!</a:t>
            </a:r>
            <a:endParaRPr lang="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34319"/>
            <a:ext cx="7620000" cy="4514850"/>
          </a:xfrm>
        </p:spPr>
      </p:pic>
    </p:spTree>
    <p:extLst>
      <p:ext uri="{BB962C8B-B14F-4D97-AF65-F5344CB8AC3E}">
        <p14:creationId xmlns:p14="http://schemas.microsoft.com/office/powerpoint/2010/main" val="40380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Туроперейтинг для всієї родини</vt:lpstr>
      <vt:lpstr>Що таке туроперейтинг?</vt:lpstr>
      <vt:lpstr>Основні завдання курсу:</vt:lpstr>
      <vt:lpstr>Деяка корисна інформація для початку:</vt:lpstr>
      <vt:lpstr>А ще ми активно подорожуємо і завжди раді новим друзям в компанії!!!  За бажанням Ви зможете поїхати з нами!!! </vt:lpstr>
      <vt:lpstr>Подорожі за кордон</vt:lpstr>
      <vt:lpstr>І на останок. Чому так важливо проводити дозвілля разом?  </vt:lpstr>
      <vt:lpstr>Чекаємо на Вас!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116</cp:revision>
  <dcterms:created xsi:type="dcterms:W3CDTF">2014-11-21T11:00:06Z</dcterms:created>
  <dcterms:modified xsi:type="dcterms:W3CDTF">2018-02-13T15:32:49Z</dcterms:modified>
</cp:coreProperties>
</file>