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1" r:id="rId4"/>
    <p:sldId id="259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176C2-8E48-407A-B5AA-0C28EABFFB84}" type="datetimeFigureOut">
              <a:rPr lang="ru-RU"/>
              <a:pPr>
                <a:defRPr/>
              </a:pPr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2AECF-5EEE-4D89-B25A-CA9348530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40886-A529-41BD-9980-A7AEE2A37CB5}" type="datetimeFigureOut">
              <a:rPr lang="ru-RU"/>
              <a:pPr>
                <a:defRPr/>
              </a:pPr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9DD81-8787-41B4-992C-697D11299F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16D4F-C94D-4368-93AB-008EF9E853E2}" type="datetimeFigureOut">
              <a:rPr lang="ru-RU"/>
              <a:pPr>
                <a:defRPr/>
              </a:pPr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7316-8DAE-4C32-9057-C25C3014EC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BD7CA-38A8-41E2-9848-D246A9476F1D}" type="datetimeFigureOut">
              <a:rPr lang="ru-RU"/>
              <a:pPr>
                <a:defRPr/>
              </a:pPr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C63FA-7C94-473A-AB05-D5D4CBD084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4C8D9-DE0E-4800-A77C-682DD20F816B}" type="datetimeFigureOut">
              <a:rPr lang="ru-RU"/>
              <a:pPr>
                <a:defRPr/>
              </a:pPr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2284-25DB-43E4-8AE3-F8E4B43C9D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069C7-7273-4232-A168-DDEBDF301B8B}" type="datetimeFigureOut">
              <a:rPr lang="ru-RU"/>
              <a:pPr>
                <a:defRPr/>
              </a:pPr>
              <a:t>05.02.2019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302CD-4749-4F65-991B-9397E9DE8D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B558F-CC3D-4AE0-B638-3F946D20F592}" type="datetimeFigureOut">
              <a:rPr lang="ru-RU"/>
              <a:pPr>
                <a:defRPr/>
              </a:pPr>
              <a:t>05.02.2019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A4EC-76E0-4264-AABF-A686633EBD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EB8BD-58EC-46AB-9986-039957D69673}" type="datetimeFigureOut">
              <a:rPr lang="ru-RU"/>
              <a:pPr>
                <a:defRPr/>
              </a:pPr>
              <a:t>05.02.2019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2781-7425-46DB-9FDD-A69A998CC1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8F4FC-1679-455F-8348-9A79576E7562}" type="datetimeFigureOut">
              <a:rPr lang="ru-RU"/>
              <a:pPr>
                <a:defRPr/>
              </a:pPr>
              <a:t>05.02.2019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11AFA-68C7-493E-8DEE-57E1C8B11B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B1EA8-7B19-439C-8725-739F6957ABA0}" type="datetimeFigureOut">
              <a:rPr lang="ru-RU"/>
              <a:pPr>
                <a:defRPr/>
              </a:pPr>
              <a:t>05.02.2019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4515E-A424-49F3-8DE4-6FDE33D1A6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33E0-EBEF-419B-AF65-A04FB5E908F5}" type="datetimeFigureOut">
              <a:rPr lang="ru-RU"/>
              <a:pPr>
                <a:defRPr/>
              </a:pPr>
              <a:t>05.02.2019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B2209-B889-49CF-B19E-6B41EF559A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845473-5AE9-4A10-AA95-C5AD924019CD}" type="datetimeFigureOut">
              <a:rPr lang="ru-RU"/>
              <a:pPr>
                <a:defRPr/>
              </a:pPr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22E852-C1EA-4EE0-99E8-00A4278B6E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подготовка 6"/>
          <p:cNvSpPr/>
          <p:nvPr/>
        </p:nvSpPr>
        <p:spPr>
          <a:xfrm>
            <a:off x="-72128" y="1916832"/>
            <a:ext cx="4104456" cy="1224136"/>
          </a:xfrm>
          <a:prstGeom prst="flowChartPreparation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extrusionH="57150" contourW="6350" prstMaterial="metal">
              <a:bevelT w="127000" h="31750" prst="convex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Times New Roman"/>
              </a:rPr>
              <a:t>Х</a:t>
            </a:r>
            <a:r>
              <a:rPr lang="uk-UA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Times New Roman"/>
              </a:rPr>
              <a:t>РСОНСЬКИЙ ДЕРЖАВНИЙ УН</a:t>
            </a:r>
            <a:r>
              <a:rPr lang="uk-UA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Times New Roman"/>
              </a:rPr>
              <a:t>І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Times New Roman"/>
              </a:rPr>
              <a:t>ВЕРСИСТЕТ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ea typeface="Times New Roman"/>
              <a:cs typeface="Times New Roman"/>
            </a:endParaRPr>
          </a:p>
        </p:txBody>
      </p:sp>
      <p:pic>
        <p:nvPicPr>
          <p:cNvPr id="1027" name="Picture 3" descr="C:\Users\Darth Vader\Desktop\АВТО\bmw_z4_v_razreze_1280 (1)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357380" y="1658951"/>
            <a:ext cx="5906430" cy="472514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6" name="Горизонтальный свиток 15"/>
          <p:cNvSpPr/>
          <p:nvPr/>
        </p:nvSpPr>
        <p:spPr>
          <a:xfrm>
            <a:off x="1043608" y="0"/>
            <a:ext cx="6624736" cy="1800200"/>
          </a:xfrm>
          <a:prstGeom prst="horizontalScroll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Презентація дисципліни за вільним вибором студентів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18203" y="3205915"/>
            <a:ext cx="61039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«Будова автомобіля»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1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3"/>
            <a:ext cx="37084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83175"/>
            <a:ext cx="47879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Darth Vader\Desktop\АВТО\avto-razr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038"/>
            <a:ext cx="914400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1259632" y="260648"/>
            <a:ext cx="6696744" cy="792088"/>
          </a:xfrm>
          <a:prstGeom prst="flowChartAlternateProcess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Актуальність дисципліни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323528" y="1142984"/>
            <a:ext cx="8568952" cy="5598384"/>
          </a:xfrm>
          <a:prstGeom prst="foldedCorner">
            <a:avLst>
              <a:gd name="adj" fmla="val 1191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/>
                <a:ea typeface="Times New Roman"/>
              </a:rPr>
              <a:t>   </a:t>
            </a:r>
            <a:r>
              <a:rPr lang="uk-UA" sz="17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/>
                <a:ea typeface="Times New Roman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/>
                <a:ea typeface="Times New Roman"/>
              </a:rPr>
              <a:t>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/>
                <a:ea typeface="Times New Roman"/>
              </a:rPr>
              <a:t>    </a:t>
            </a:r>
            <a:r>
              <a:rPr lang="ru-RU" b="1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/>
                <a:ea typeface="Times New Roman"/>
              </a:rPr>
              <a:t>Для більшості сучасних жителів власний автомобіль давно вже перестав бути розкішшю, а став простим засобом для пересування. </a:t>
            </a:r>
            <a:r>
              <a:rPr lang="uk-UA" b="1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/>
                <a:ea typeface="Times New Roman"/>
              </a:rPr>
              <a:t>Безумовно, автомобіль значно спрощує життя сучасної людини. Не маючи автомобіля, людина просто не буде встигати за ритмом життя. Особливо автомобіль необхідний тим, хто проживає у великому і густонаселеному місті.</a:t>
            </a:r>
            <a:endParaRPr lang="uk-UA" b="1" dirty="0">
              <a:ln w="11430"/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/>
                <a:ea typeface="Times New Roman"/>
              </a:rPr>
              <a:t>    Завдяки особистому транспорту, людина завжди може планувати своє життя, у відповідності зі стрімким, динамічним, швидкісним ритмом великого міста. Адже, людина, яка пересувається на громадському транспорті, ризикує втратити кілька годин дорогоцінного часу, щоб добратися туди, куди їй потрібно.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/>
                <a:ea typeface="Times New Roman"/>
              </a:rPr>
              <a:t>    Але разом з тим, автомобіль це не тільки засіб пересування, а й складна, технологічна конструкція, яка вимагає від власника певних знань, які дозволять впевнено та надійно її експлуатувати (слідкувати за технічним станом, своєчасно проводити заходи з технічного обслуговування) які подовжать строк експлуатації автомобіля та забезпечать безпечне пересування на дорозі як для самого водія так і для інших учасників дорожнього руху.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/>
                <a:ea typeface="Times New Roman"/>
              </a:rPr>
              <a:t>   Дисципліна призначена для тих , хто бажає отримати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/>
                <a:ea typeface="Times New Roman"/>
              </a:rPr>
              <a:t>посвідчення водія і керувати транспортним засобом.     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Darth Vader\Desktop\АВТО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856663" cy="653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1259632" y="260648"/>
            <a:ext cx="6696744" cy="1296144"/>
          </a:xfrm>
          <a:prstGeom prst="flowChartAlternateProcess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Значення дисципліни та сфера її використання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179512" y="2276872"/>
            <a:ext cx="3096344" cy="1224136"/>
          </a:xfrm>
          <a:prstGeom prst="rightArrowCallout">
            <a:avLst>
              <a:gd name="adj1" fmla="val 22251"/>
              <a:gd name="adj2" fmla="val 25000"/>
              <a:gd name="adj3" fmla="val 26374"/>
              <a:gd name="adj4" fmla="val 77310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Значення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491880" y="1700808"/>
            <a:ext cx="4896544" cy="2160240"/>
          </a:xfrm>
          <a:prstGeom prst="wedgeRectCallou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ea typeface="Calibri"/>
                <a:cs typeface="Times New Roman" pitchFamily="18" charset="0"/>
              </a:rPr>
              <a:t>Дисципліна «Будова автомобіля» надає студентам знання про загальну будову автомобіля, знайомить їх з процесами, що відбуваються в його системах, механізмах та складальних одиницях, які в подальшому знадобляться для керування автомобілем.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323528" y="4653136"/>
            <a:ext cx="3022607" cy="1406535"/>
          </a:xfrm>
          <a:prstGeom prst="rightArrowCallout">
            <a:avLst>
              <a:gd name="adj1" fmla="val 22251"/>
              <a:gd name="adj2" fmla="val 25000"/>
              <a:gd name="adj3" fmla="val 26374"/>
              <a:gd name="adj4" fmla="val 77310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Сфера</a:t>
            </a:r>
            <a:r>
              <a:rPr lang="uk-UA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використання</a:t>
            </a:r>
            <a:endParaRPr lang="ru-RU" sz="2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619484" y="4071942"/>
            <a:ext cx="4896544" cy="2500329"/>
          </a:xfrm>
          <a:prstGeom prst="wedgeRectCallou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ea typeface="Calibri"/>
                <a:cs typeface="Times New Roman" pitchFamily="18" charset="0"/>
              </a:rPr>
              <a:t>Дисципліна «Будова автомобіля» є складовою навчального плану у підготовці водіїв транспортних засобів для отримання посвідчення водія.  Знання дисципліни можуть бути використані: для якісної експлуатації особистого автомобіля; для роботи на підприємствах у сфері автопослуг, автосервісу (менеджер з продажу автомобілів та запчастин…)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Darth Vader\Desktop\АВТО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520222" y="260648"/>
            <a:ext cx="6120680" cy="1152128"/>
          </a:xfrm>
          <a:prstGeom prst="snip2Diag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</a:rPr>
              <a:t>Мета та завдання навчальної дисципліни 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ea typeface="Calibri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61864" y="1772816"/>
            <a:ext cx="3013992" cy="1440160"/>
          </a:xfrm>
          <a:prstGeom prst="ellips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3419872" y="2078850"/>
            <a:ext cx="450304" cy="828092"/>
          </a:xfrm>
          <a:prstGeom prst="striped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995936" y="1772816"/>
            <a:ext cx="4896544" cy="1192934"/>
          </a:xfrm>
          <a:prstGeom prst="flowChartAlternateProcess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brightRoom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Оволодіти знаннями з будови автомобілів </a:t>
            </a:r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3419872" y="4498658"/>
            <a:ext cx="456308" cy="828092"/>
          </a:xfrm>
          <a:prstGeom prst="striped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009791" y="3894391"/>
            <a:ext cx="4896544" cy="2036627"/>
          </a:xfrm>
          <a:prstGeom prst="flowChartAlternateProcess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brightRoom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Аналізувати будову, принцип дії механізмів, систем та агрегатів автомобіля</a:t>
            </a:r>
          </a:p>
        </p:txBody>
      </p:sp>
      <p:sp>
        <p:nvSpPr>
          <p:cNvPr id="28" name="Овал 27"/>
          <p:cNvSpPr/>
          <p:nvPr/>
        </p:nvSpPr>
        <p:spPr>
          <a:xfrm>
            <a:off x="283148" y="4077072"/>
            <a:ext cx="3064716" cy="1579146"/>
          </a:xfrm>
          <a:prstGeom prst="ellips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Darth Vader\Desktop\АВТО\5aadbb8933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32888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520222" y="260648"/>
            <a:ext cx="6120680" cy="1152128"/>
          </a:xfrm>
          <a:prstGeom prst="snip2Diag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</a:rPr>
              <a:t>У результаті вивчення навчальної дисципліни студент повинен</a:t>
            </a:r>
          </a:p>
        </p:txBody>
      </p:sp>
      <p:sp>
        <p:nvSpPr>
          <p:cNvPr id="7" name="Овал 6"/>
          <p:cNvSpPr/>
          <p:nvPr/>
        </p:nvSpPr>
        <p:spPr>
          <a:xfrm>
            <a:off x="244337" y="1936074"/>
            <a:ext cx="2815495" cy="1434289"/>
          </a:xfrm>
          <a:prstGeom prst="ellips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Знати </a:t>
            </a: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3203848" y="2305075"/>
            <a:ext cx="735004" cy="828092"/>
          </a:xfrm>
          <a:prstGeom prst="striped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3275856" y="4797152"/>
            <a:ext cx="662996" cy="828092"/>
          </a:xfrm>
          <a:prstGeom prst="striped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92554" y="4494053"/>
            <a:ext cx="2911294" cy="1434289"/>
          </a:xfrm>
          <a:prstGeom prst="ellips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Вміти</a:t>
            </a:r>
            <a:r>
              <a:rPr lang="uk-U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032030" y="1700808"/>
            <a:ext cx="4896544" cy="2036627"/>
          </a:xfrm>
          <a:prstGeom prst="flowChartAlternateProcess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brightRoom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Загальну будову автомобіля, роботу та принцип дії Його механізмів, систем та агрегатів, а також тенденції розвитку автомобілів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40057" y="4192883"/>
            <a:ext cx="4896544" cy="2036627"/>
          </a:xfrm>
          <a:prstGeom prst="flowChartAlternateProcess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brightRoom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проводити аналіз роботи механізмів та систем автомобіля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Darth Vader\Desktop\АВТО\Dacia_Logan_Sedan_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827806" y="548680"/>
            <a:ext cx="7704633" cy="5184576"/>
          </a:xfrm>
          <a:prstGeom prst="wedgeRoundRectCallou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dirty="0">
                <a:ln w="1905"/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NewRoman,Bold"/>
                <a:cs typeface="Times New Roman"/>
              </a:rPr>
              <a:t>      Засвоєння навчального матеріалу </a:t>
            </a:r>
            <a:r>
              <a:rPr lang="uk-UA" sz="2200" b="1" dirty="0">
                <a:ln w="1905"/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NewRoman"/>
                <a:cs typeface="Times New Roman"/>
              </a:rPr>
              <a:t>дисципліни</a:t>
            </a:r>
            <a:r>
              <a:rPr lang="uk-UA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NewRoman"/>
                <a:cs typeface="Times New Roman"/>
              </a:rPr>
              <a:t> передбачається в процесі проведення лекційних, практичних занять і самостійної роботи студентів, яка включає в себе: опрацювання теоретичного матеріалу та виконання комплексних завдань, а також письмове виконання комплексно-кваліфікаційних завдань. Організація занять якнайповніше сприяє індивідуалізації навчання студентів.</a:t>
            </a: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dirty="0">
                <a:ln w="1905"/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NewRoman"/>
                <a:cs typeface="Times New Roman" pitchFamily="18" charset="0"/>
              </a:rPr>
              <a:t>      Вивчаючи дисципліну «Будова автомобіля»</a:t>
            </a:r>
            <a:r>
              <a:rPr lang="uk-UA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NewRoman"/>
                <a:cs typeface="Times New Roman" pitchFamily="18" charset="0"/>
              </a:rPr>
              <a:t>, широко застосовуються наочні посібники, макети складальних одиниць, плакати, діафільми, кінофільми, комп’ютерна техніка.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Users\Darth Vader\Desktop\ПДД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5516" y="-531440"/>
            <a:ext cx="8712968" cy="7201972"/>
          </a:xfrm>
          <a:prstGeom prst="rect">
            <a:avLst/>
          </a:prstGeom>
          <a:noFill/>
        </p:spPr>
        <p:txBody>
          <a:bodyPr>
            <a:spAutoFit/>
            <a:scene3d>
              <a:camera prst="perspectiveAbove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Бажаєте впевнено керувати одним із таких сучасних автомобілів і знати їх будову?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Тоді приєднуйтесь до нас!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453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TimesNewRoman</vt:lpstr>
      <vt:lpstr>TimesNewRoman,Bold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Darth Vader</dc:creator>
  <cp:lastModifiedBy>Черная Марина Николаевна</cp:lastModifiedBy>
  <cp:revision>54</cp:revision>
  <dcterms:created xsi:type="dcterms:W3CDTF">2015-08-26T09:16:52Z</dcterms:created>
  <dcterms:modified xsi:type="dcterms:W3CDTF">2019-02-05T14:17:41Z</dcterms:modified>
</cp:coreProperties>
</file>