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</p:sldIdLst>
  <p:sldSz cy="5143500" cx="9144000"/>
  <p:notesSz cx="6858000" cy="9144000"/>
  <p:embeddedFontLst>
    <p:embeddedFont>
      <p:font typeface="Nunito"/>
      <p:regular r:id="rId47"/>
      <p:bold r:id="rId48"/>
      <p:italic r:id="rId49"/>
      <p:boldItalic r:id="rId5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font" Target="fonts/Nunito-bold.fntdata"/><Relationship Id="rId47" Type="http://schemas.openxmlformats.org/officeDocument/2006/relationships/font" Target="fonts/Nunito-regular.fntdata"/><Relationship Id="rId49" Type="http://schemas.openxmlformats.org/officeDocument/2006/relationships/font" Target="fonts/Nuni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0" Type="http://schemas.openxmlformats.org/officeDocument/2006/relationships/font" Target="fonts/Nuni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5b67bc5d9c_0_5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5b67bc5d9c_0_5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5b67bc5d9c_0_5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5b67bc5d9c_0_5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5b67bc5d9c_0_5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5b67bc5d9c_0_5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5b67bc5d9c_0_5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5b67bc5d9c_0_5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5b67bc5d9c_0_5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5b67bc5d9c_0_5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5b67bc5d9c_0_5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5b67bc5d9c_0_5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5b67bc5d9c_0_5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5b67bc5d9c_0_5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5b67bc5d9c_0_5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5b67bc5d9c_0_5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5b67bc5d9c_0_5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5b67bc5d9c_0_5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5b67bc5d9c_0_5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5b67bc5d9c_0_5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5b67bc5d9c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5b67bc5d9c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b67bc5d9c_0_5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5b67bc5d9c_0_5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5b67bc5d9c_0_5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5b67bc5d9c_0_5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5b67bc5d9c_0_5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5b67bc5d9c_0_5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5b67bc5d9c_0_6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5b67bc5d9c_0_6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5b67bc5d9c_0_6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5b67bc5d9c_0_6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5b67bc5d9c_0_6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5b67bc5d9c_0_6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5b67bc5d9c_0_6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5b67bc5d9c_0_6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5b67bc5d9c_0_6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5b67bc5d9c_0_6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5b67bc5d9c_0_6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5b67bc5d9c_0_6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5b67bc5d9c_0_6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5b67bc5d9c_0_6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5b67bc5d9c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5b67bc5d9c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5b67bc5d9c_0_6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5b67bc5d9c_0_6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5b67bc5d9c_0_6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5b67bc5d9c_0_6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5b67bc5d9c_0_6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5b67bc5d9c_0_6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5b67bc5d9c_0_6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5b67bc5d9c_0_6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5b67bc5d9c_0_6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5b67bc5d9c_0_6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5b67bc5d9c_0_6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5b67bc5d9c_0_6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5b67bc5d9c_0_6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5b67bc5d9c_0_6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5b67bc5d9c_0_7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5b67bc5d9c_0_7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5b67bc5d9c_0_7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5b67bc5d9c_0_7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5b67bc5d9c_0_7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0" name="Google Shape;340;g5b67bc5d9c_0_7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5b67bc5d9c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5b67bc5d9c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5b67bc5d9c_0_7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5b67bc5d9c_0_7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5b67bc5d9c_0_7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5b67bc5d9c_0_7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5b67bc5d9c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5b67bc5d9c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5b67bc5d9c_0_4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5b67bc5d9c_0_4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5b67bc5d9c_0_4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5b67bc5d9c_0_4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5b67bc5d9c_0_5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5b67bc5d9c_0_5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5b67bc5d9c_0_5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5b67bc5d9c_0_5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Управление персоналом</a:t>
            </a:r>
            <a:endParaRPr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2"/>
          <p:cNvSpPr txBox="1"/>
          <p:nvPr>
            <p:ph idx="1" type="body"/>
          </p:nvPr>
        </p:nvSpPr>
        <p:spPr>
          <a:xfrm>
            <a:off x="819150" y="685800"/>
            <a:ext cx="7505700" cy="375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Шнейдерман предполагает, что процесс формирования блоков информации используется и при чтении программы программистом.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Читающий разбивает содержащуюся в программе информацию на блоки, построенные по принципу внутренней семантической (смысловой) структуры.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ru"/>
              <a:t>Восприятие программы не происходит последовательно от оператора к оператору, если только оператор не представляет собой логический блок. </a:t>
            </a:r>
            <a:endParaRPr/>
          </a:p>
        </p:txBody>
      </p:sp>
      <p:pic>
        <p:nvPicPr>
          <p:cNvPr id="181" name="Google Shape;18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60988" y="2483550"/>
            <a:ext cx="4581525" cy="2457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3"/>
          <p:cNvSpPr txBox="1"/>
          <p:nvPr>
            <p:ph idx="1" type="body"/>
          </p:nvPr>
        </p:nvSpPr>
        <p:spPr>
          <a:xfrm>
            <a:off x="819150" y="1347750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После определения внутренней семантической структуры, представляющей программу, эти знания передаются в долговременную память.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Если эта информация потребляется регулярно, то обычно ее трудно забыть.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Без особого труда такую информацию можно воспроизвести в различных формах представления.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Поэтому нам легче запомнить абстрактные конструкции высокого уровня, чем подробности низкого уровня.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4"/>
          <p:cNvSpPr txBox="1"/>
          <p:nvPr>
            <p:ph idx="1" type="body"/>
          </p:nvPr>
        </p:nvSpPr>
        <p:spPr>
          <a:xfrm>
            <a:off x="819150" y="712475"/>
            <a:ext cx="7505700" cy="372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Знания, которые приобретаются в процессе разработки ПО и сохраняются в долговременной памяти, разделяются на два класса.</a:t>
            </a:r>
            <a:endParaRPr/>
          </a:p>
          <a:p>
            <a:pPr indent="-311150" lvl="0" marL="457200" rtl="0" algn="l">
              <a:spcBef>
                <a:spcPts val="1600"/>
              </a:spcBef>
              <a:spcAft>
                <a:spcPts val="0"/>
              </a:spcAft>
              <a:buSzPts val="1300"/>
              <a:buAutoNum type="arabicPeriod"/>
            </a:pPr>
            <a:r>
              <a:rPr lang="ru"/>
              <a:t>Семантические знания. Это знания об основных понятиях, таких, например, как функционирование оператора присвоения, представление о классе объектов, о технике хешированного поиска или о структуре организации программ. Эти знания приобретаются через опыт и обучение и сохраняются в форме автономных представлений.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spcBef>
                <a:spcPts val="1600"/>
              </a:spcBef>
              <a:spcAft>
                <a:spcPts val="0"/>
              </a:spcAft>
              <a:buSzPts val="1300"/>
              <a:buAutoNum type="arabicPeriod"/>
            </a:pPr>
            <a:r>
              <a:rPr lang="ru"/>
              <a:t>Синтаксические знания. Это детализированные знания (подробности) об отдельных объектах и явлениях, например о том, как дать описание объекта в UML, какие стандартные функции доступны в языке программирования, создается ли оператор присвоения с помощью знака "=" или знака ":=" и т.д. Эти знания хранятся в неструктурированном виде.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5"/>
          <p:cNvSpPr txBox="1"/>
          <p:nvPr>
            <p:ph idx="1" type="body"/>
          </p:nvPr>
        </p:nvSpPr>
        <p:spPr>
          <a:xfrm>
            <a:off x="819150" y="1347750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/>
              <a:t>Разработка и написание программы представляет собой процесс решения задач. Для того чтобы создать систему ПО, в первую очередь необходимо понять поставленную задачу (проблему), разработать стратегию поиска решения и преобразовать решение в программу.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6"/>
          <p:cNvSpPr txBox="1"/>
          <p:nvPr>
            <p:ph idx="1" type="body"/>
          </p:nvPr>
        </p:nvSpPr>
        <p:spPr>
          <a:xfrm>
            <a:off x="819150" y="641075"/>
            <a:ext cx="7505700" cy="379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Разработка решения (программы) включает в себя построение внутренней семантической модели задачи и соответствующей ей модели решения.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После формирования модели ее следует представить в подходящей синтаксической системе нотаций.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Таким образом, создание программы представляет собой итерационный процесс, состоящий из трех этапов.</a:t>
            </a:r>
            <a:endParaRPr/>
          </a:p>
          <a:p>
            <a:pPr indent="-311150" lvl="0" marL="457200" rtl="0" algn="l">
              <a:spcBef>
                <a:spcPts val="1600"/>
              </a:spcBef>
              <a:spcAft>
                <a:spcPts val="0"/>
              </a:spcAft>
              <a:buSzPts val="1300"/>
              <a:buAutoNum type="arabicPeriod"/>
            </a:pPr>
            <a:r>
              <a:rPr lang="ru"/>
              <a:t>Интеграция существующих знаний о компьютерных технологиях и о поставленной задаче с тем, чтобы создать новое знание и с его помощью разобраться в проблеме.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ru"/>
              <a:t>Создание семантической модели решения, которая тестируется и совершенствуется до тех пор, пока не будет успешно справляться с поставленной задачей.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ru"/>
              <a:t>Представление модели на любом языке программирования или в системе проектной нотации.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7"/>
          <p:cNvSpPr txBox="1"/>
          <p:nvPr>
            <p:ph idx="1" type="body"/>
          </p:nvPr>
        </p:nvSpPr>
        <p:spPr>
          <a:xfrm>
            <a:off x="819150" y="1103250"/>
            <a:ext cx="7505700" cy="33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Перевод из семантической модели в программу исключает появление ошибок, если язык программирования, выбранный программистом, содержит конструкции, соответствующие самым низкоуровневым семантическим структурам.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Несмотря на разнообразие, они в любом случае должны соотноситься с такими понятиями языков программирования, как операторы присвоения, циклы, условные операторы, сокрытие информации, объекты, наследование и т.п.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Чем больше семантические структуры соответствуют конструкциям языков программирования, тем легче написать программу.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8"/>
          <p:cNvSpPr txBox="1"/>
          <p:nvPr>
            <p:ph idx="1" type="body"/>
          </p:nvPr>
        </p:nvSpPr>
        <p:spPr>
          <a:xfrm>
            <a:off x="819150" y="1347750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Основная часть профессионального программного обеспечения разрабатывается командами программистов (от двух и до нескольких сотен человек).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Но, поскольку едва ли кто-то способен эффективно работать над одной задачей в такой большой команде, эти команды делятся еще и на подгруппы.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Каждая подгруппа отвечает за определенную часть проекта и работает над одной подсистемой.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/>
              <a:t>Основные факторы, которые в той или иной степени влияют на групповую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/>
              <a:t>работу.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17" name="Google Shape;217;p29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i="1" lang="ru"/>
              <a:t>Состав команды.</a:t>
            </a:r>
            <a:r>
              <a:rPr lang="ru"/>
              <a:t> Команда должна иметь правильное соотношение навыков, опыта и личностных качеств.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i="1" lang="ru"/>
              <a:t>Сплоченность команды.</a:t>
            </a:r>
            <a:r>
              <a:rPr lang="ru"/>
              <a:t> Члены рабочей группы должны воспринимать себя как единую команду, а не как простую совокупность индивидуумов, работающих над одной проблемой.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i="1" lang="ru"/>
              <a:t>Общение в команде.</a:t>
            </a:r>
            <a:r>
              <a:rPr lang="ru"/>
              <a:t> Между членами команды должны быть дружеские отношения.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i="1" lang="ru"/>
              <a:t>Организация команды. </a:t>
            </a:r>
            <a:r>
              <a:rPr lang="ru"/>
              <a:t>Необходимо организовать команду таким образом, чтобы каждый чувствовал свою ценность и был удовлетворен своей ролью.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0"/>
          <p:cNvSpPr txBox="1"/>
          <p:nvPr>
            <p:ph idx="1" type="body"/>
          </p:nvPr>
        </p:nvSpPr>
        <p:spPr>
          <a:xfrm>
            <a:off x="819150" y="794475"/>
            <a:ext cx="7505700" cy="364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Группа, в которой сотрудники дополняют друг друга, может работать намного эффективнее группы, отбор в которую проводился исключительно на основе навыков программирования.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Люди, которые любят свою работу (целевая ориентация), могут стать прекрасными профессионалами.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Люди с самоориентацией на наилучший результат смогут довести дело до конца.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Сотрудники с внешней ориентацией успешно налаживают общение внутри группы. Они настроены на общение и поэтому могут определить (и предотвратить) возникновение какого-либо напряжения или конфликтов на ранней стадии. Именно такие люди помогут разрешить личные проблемы членов команды и разногласия между ними, прежде чем те окажут влияние на всю команду.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1"/>
          <p:cNvSpPr txBox="1"/>
          <p:nvPr>
            <p:ph type="title"/>
          </p:nvPr>
        </p:nvSpPr>
        <p:spPr>
          <a:xfrm>
            <a:off x="819150" y="8605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Сплоченность команды</a:t>
            </a:r>
            <a:endParaRPr/>
          </a:p>
        </p:txBody>
      </p:sp>
      <p:sp>
        <p:nvSpPr>
          <p:cNvPr id="228" name="Google Shape;228;p31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Члены сплоченной команды привержены ее интересам больше, чем своим собственным. Люди в хорошо управляемой, сплоченной команде преданы ее интересам. У них высоко развит командный стиль и отождествление целей группы с личными интересами. Они также воспринимают группу как некую единую сущность и пытаются защитить ее от внешнего вмешательства. Это укрепляет группу, она становится способной самостоятельно справляться с проблемами и непредвиденными ситуациями. Члены группы поддерживают друг друга в процессе различных изменений, что помогает им преодолевать трудности.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idx="1" type="body"/>
          </p:nvPr>
        </p:nvSpPr>
        <p:spPr>
          <a:xfrm>
            <a:off x="311700" y="362125"/>
            <a:ext cx="8520600" cy="420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Люди, работающие в компаниях по разработке ПО, являются их самым ценным "активом". Именно они представляют интеллектуальный капитал, и от менеджеров по разработке ПО зависит, получит ли компания наилучшие из возможных дивиденды от инвестиций в человеческие ресурсы.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В успешно развивающихся компаниях и экономических структурах это достигается в том случае, если организация уважает своих сотрудников. Круг выполняемых ими обязанностей и уровень вознаграждения должны соответствовать их умению, которое, в свою очередь, зависит от квалификации.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2"/>
          <p:cNvSpPr txBox="1"/>
          <p:nvPr>
            <p:ph idx="1" type="body"/>
          </p:nvPr>
        </p:nvSpPr>
        <p:spPr>
          <a:xfrm>
            <a:off x="819150" y="675200"/>
            <a:ext cx="7505700" cy="3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Хорошо сплоченная команда имеет ряд преимуществ.</a:t>
            </a:r>
            <a:endParaRPr/>
          </a:p>
          <a:p>
            <a:pPr indent="-311150" lvl="0" marL="457200" rtl="0" algn="l">
              <a:spcBef>
                <a:spcPts val="1600"/>
              </a:spcBef>
              <a:spcAft>
                <a:spcPts val="0"/>
              </a:spcAft>
              <a:buSzPts val="1300"/>
              <a:buAutoNum type="arabicPeriod"/>
            </a:pPr>
            <a:r>
              <a:rPr lang="ru"/>
              <a:t>Возможность становления стандарта качества группы. Так как этот стандарт определяется всей группой единогласно, его легче контролировать, чем чужие стандарты, навязываемые группе извне.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ru"/>
              <a:t>Члены команды поддерживают тесные рабочие контакты. Работая в группе, люди учатся друг у друга. Скованность и затягивание работы, вызванные незнанием или неосведомленностью, уменьшаются по мере того, как происходит взаимное обучение.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ru"/>
              <a:t>Члены команды ознакомлены с деятельностью друг друга. Этим достигается возможность продолжения работы даже после ухода одного из сотрудников.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ru"/>
              <a:t>Возможно внедрение в практику группы безличного программирования. Созданная программа должна быть собственностью всей команды, а не отдельной личности.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3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Общение в группе</a:t>
            </a:r>
            <a:endParaRPr/>
          </a:p>
        </p:txBody>
      </p:sp>
      <p:sp>
        <p:nvSpPr>
          <p:cNvPr id="239" name="Google Shape;239;p33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ru"/>
              <a:t>Для группы по разработке программных продуктов просто необходим развитой коммуникационный фактор, т.е. общение и хорошие средства связи между членами группы. Работники должны информировать друг друга о том, как идет их работа, о решениях, которые предпринимались в отношении проекта, и тех необходимых изменениях, которые вносились в предыдущие распоряжения. Постоянное общение также способствует сплоченности, поскольку работники лучше начинают понимать мотивацию своих коллег, их слабые и сильные стороны.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4"/>
          <p:cNvSpPr txBox="1"/>
          <p:nvPr>
            <p:ph type="title"/>
          </p:nvPr>
        </p:nvSpPr>
        <p:spPr>
          <a:xfrm>
            <a:off x="819150" y="20944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На эффективность общения могут оказать влияние следующие показатели.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Размер группы</a:t>
            </a:r>
            <a:endParaRPr/>
          </a:p>
        </p:txBody>
      </p:sp>
      <p:sp>
        <p:nvSpPr>
          <p:cNvPr id="250" name="Google Shape;250;p35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Чем больше группа, тем труднее обеспечить постоянное общение между ее членами. Показатель односторонних связей в группе вычисляется по формуле их (п - 1), где п – размер группы. Из этого можно понять, что в группе из 7-8 человек могут быть люди с низким показателем связей.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Различие в социальном положении членов группы приводит к появлению большего количества односторонних связей. Члены группы с более высоким положением в обществе чаще доминируют в общении со своими стоящими ниже коллегами, которые, в свою очередь, неохотно идут на контакт или высказывают критические соображения.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Структура группы</a:t>
            </a:r>
            <a:endParaRPr/>
          </a:p>
        </p:txBody>
      </p:sp>
      <p:sp>
        <p:nvSpPr>
          <p:cNvPr id="256" name="Google Shape;256;p3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Работники, состоящие в группах с неформальной структурой, легче общаются между собой, чем в группах, которые имеют определенную официальную иерархию в отношениях. В последних общение происходит четко в иерархической последовательности (в ту или иную сторону). Сотрудники на одной и той же иерархической ступеньке могут вовсе не общаться между собой. Это в основном проблема широкомасштабных проектов, включающих несколько групп по разработке программных продуктов. Если в таком проекте сотрудники разных отделов общаются только через своих менеджеров, это может привести к запаздыванию в проведении работ и недопониманию друг друга.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Состав группы</a:t>
            </a:r>
            <a:endParaRPr/>
          </a:p>
        </p:txBody>
      </p:sp>
      <p:sp>
        <p:nvSpPr>
          <p:cNvPr id="262" name="Google Shape;262;p37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ru"/>
              <a:t>Если в группе много людей с похожими личностными характеристиками, они могут конфликтовать друг с другом, вследствие чего может значительно снизиться уровень общения в группе. Лучше всего люди общаются в смешанных разнополых группах, чем в однородных по полу. Среди женщин преобладает внешняя ориентация, поэтому в группе они служат своего рода регуляторами взаимоотношений, облегчающими общение.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Рабочее окружение</a:t>
            </a:r>
            <a:endParaRPr/>
          </a:p>
        </p:txBody>
      </p:sp>
      <p:sp>
        <p:nvSpPr>
          <p:cNvPr id="268" name="Google Shape;268;p38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Правильная организация рабочего места – основополагающий фактор в развитии или торможении коммуникационных связей в группе.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9"/>
          <p:cNvSpPr txBox="1"/>
          <p:nvPr>
            <p:ph idx="1" type="body"/>
          </p:nvPr>
        </p:nvSpPr>
        <p:spPr>
          <a:xfrm>
            <a:off x="819150" y="772100"/>
            <a:ext cx="7505700" cy="366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Работа неформальных групп может оказаться чрезвычайно эффективной, особенно если большинство членов группы опытные и квалифицированные специалисты.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Группа функционирует в качестве демократического образования, где решения принимаются большинством голос</a:t>
            </a:r>
            <a:r>
              <a:rPr lang="ru"/>
              <a:t>о</a:t>
            </a:r>
            <a:r>
              <a:rPr lang="ru"/>
              <a:t>в. В психологическом плане это порождает дух команды и, следовательно, приводит к укреплению сплоченности и повышению производительности труда.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Неформальная организация группы может оказать медвежью услугу в случае, если группа состоит из неопытного или некомпетентного персонала. Возникает нехватка руководящего звена, способного управлять работой, что приводит к недостатку координации работ и, возможно, к провалу проекта.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4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Подбор и сохранение персонала</a:t>
            </a:r>
            <a:endParaRPr/>
          </a:p>
        </p:txBody>
      </p:sp>
      <p:sp>
        <p:nvSpPr>
          <p:cNvPr id="279" name="Google Shape;279;p40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Одной из основных функциональных обязанностей менеджера проекта является подбор персонала.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Только в исключительных случаях менеджеры имеют право назначать наиболее подходящих для определенной работы сотрудников, независимо от обязанностей, которые они выполняют в текущий момент, или от финансовых возможностей компании.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В основном менеджер проекта не имеет права окончательного выбора персонала. Он может быть вынужден принимать в команду разработчиков любого сотрудника, который есть в компании и более-менее подходит для этого, причем, как правило, найти подходящего человека необходимо в максимально короткий срок.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1"/>
          <p:cNvSpPr txBox="1"/>
          <p:nvPr>
            <p:ph type="title"/>
          </p:nvPr>
        </p:nvSpPr>
        <p:spPr>
          <a:xfrm>
            <a:off x="819150" y="20944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Факторы, влияющие на выбор персонала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5"/>
          <p:cNvSpPr txBox="1"/>
          <p:nvPr>
            <p:ph idx="1" type="body"/>
          </p:nvPr>
        </p:nvSpPr>
        <p:spPr>
          <a:xfrm>
            <a:off x="311700" y="484525"/>
            <a:ext cx="8520600" cy="40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Э</a:t>
            </a:r>
            <a:r>
              <a:rPr lang="ru"/>
              <a:t>ффективный менеджмент – это эффективное управление персоналом компании.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Менеджеры – руководители проектов должны решать как технические, так и далекие от технических вопросы, используя при этом членов команды с оптимальной эффективностью. Они должны уметь мотивировать действия людей, организовывать их работу и гарантировать ее качественное исполнение.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Слабый менеджмент персонала – одна из основных составляющих провала программных проектов.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42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Знания об области применения ПО</a:t>
            </a:r>
            <a:endParaRPr/>
          </a:p>
        </p:txBody>
      </p:sp>
      <p:sp>
        <p:nvSpPr>
          <p:cNvPr id="290" name="Google Shape;290;p42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Для того чтобы разработать хорошо функционирующую систему, программист должен иметь четкое представление о той прикладной области, где будет применять разрабатываемое ПО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43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Опыт работы на многих компьютерных платформах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43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Этот фактор может оказаться важным при низкоуровневом программировании, в общем случае он не является решающим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4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Знание языка программирования</a:t>
            </a:r>
            <a:endParaRPr/>
          </a:p>
        </p:txBody>
      </p:sp>
      <p:sp>
        <p:nvSpPr>
          <p:cNvPr id="302" name="Google Shape;302;p4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Этот фактор применим для краткосрочных проектов, когда просто не хватает времени для изучения нового языка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4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Образование</a:t>
            </a:r>
            <a:endParaRPr/>
          </a:p>
        </p:txBody>
      </p:sp>
      <p:sp>
        <p:nvSpPr>
          <p:cNvPr id="308" name="Google Shape;308;p45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Образование служит своеобразным показателем тех основных знаний и умений, которыми должен владеть кандидат, а также его способности к обучению. Этот показатель становится менее значимым пропорционально опыту, получаемому в работе над различными проектами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4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Коммуникабельность</a:t>
            </a:r>
            <a:endParaRPr/>
          </a:p>
        </p:txBody>
      </p:sp>
      <p:sp>
        <p:nvSpPr>
          <p:cNvPr id="314" name="Google Shape;314;p4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Этот фактор достаточно важен, так как в процессе реализации проекта программистам нужно будет общаться в устной и в письменной форме с другими специалистами, менеджерами и потребителями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4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Способность адаптироваться</a:t>
            </a:r>
            <a:endParaRPr/>
          </a:p>
        </p:txBody>
      </p:sp>
      <p:sp>
        <p:nvSpPr>
          <p:cNvPr id="320" name="Google Shape;320;p47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Показателем может служить разнообразный опыт, полученный ранее. Этот фактор также может показать способность к обучению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4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Жизненная позиция</a:t>
            </a:r>
            <a:endParaRPr/>
          </a:p>
        </p:txBody>
      </p:sp>
      <p:sp>
        <p:nvSpPr>
          <p:cNvPr id="326" name="Google Shape;326;p48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ru"/>
              <a:t>Люди, работающие над проектом, должны любить свою работу и стремиться получать новые знания и навыки. Это очень показательный фактор, однако его трудно оценить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4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Личностные качества</a:t>
            </a:r>
            <a:endParaRPr/>
          </a:p>
        </p:txBody>
      </p:sp>
      <p:sp>
        <p:nvSpPr>
          <p:cNvPr id="332" name="Google Shape;332;p49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Это очень важный признак, однако также трудный в оценивании. Ведь члены группы должны быть совместимы (в разумной мере, естественно) для общей работы. Не существует отдельного типа личности, который в большей или ме</a:t>
            </a:r>
            <a:r>
              <a:rPr lang="ru"/>
              <a:t>н</a:t>
            </a:r>
            <a:r>
              <a:rPr lang="ru"/>
              <a:t>ьшей степени соответствует специалисту в области инженерии ПО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50"/>
          <p:cNvSpPr txBox="1"/>
          <p:nvPr>
            <p:ph idx="1" type="body"/>
          </p:nvPr>
        </p:nvSpPr>
        <p:spPr>
          <a:xfrm>
            <a:off x="819150" y="655975"/>
            <a:ext cx="7505700" cy="378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Некоторые компании пользуются разнообразным набором тестов для оценивания кандидатов. Это может быть проверка способности работать программистом и психологические тесты.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Такие тесты направлены на создание психологической карты личности, определяют отношение опрашиваемого к работе определенного типа и способность ее выполнить.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Некоторые менеджеры убеждены в абсолютной бесполезности таких тестов, другие считают, что с помощью тестов они получают полезную информацию для отбора персонала.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51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Рабочая среда</a:t>
            </a:r>
            <a:endParaRPr/>
          </a:p>
        </p:txBody>
      </p:sp>
      <p:sp>
        <p:nvSpPr>
          <p:cNvPr id="343" name="Google Shape;343;p51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Организация рабочего места имеет исключительное значение для производительности труда и получения удовлетворения от работы.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Психологические исследования доказали влияние на поведение сотрудников размера комнаты, мебели, оборудования, температуры, влажности, яркости и качества света, уровня шума и возможности уединения.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Поведение членов группы разработчиков также зависит от архитектурных особенностей помещения и возможностей доступных средств связи.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Пределы мышления</a:t>
            </a:r>
            <a:endParaRPr/>
          </a:p>
        </p:txBody>
      </p:sp>
      <p:sp>
        <p:nvSpPr>
          <p:cNvPr id="145" name="Google Shape;145;p1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Человеческие возможности достаточно разнообразны, и это прежде всего зависит от уровня интеллекта, образования и личного опыта, однако у всех нас есть нечто общее: в своей умственной деятельности мы подчиняемся определенным ограничениям.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ru"/>
              <a:t>Эти ограничения не что иное, как следствие того, каким образом наш мозг сохраняет и обрабатывает полученную информацию.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52"/>
          <p:cNvSpPr txBox="1"/>
          <p:nvPr>
            <p:ph idx="1" type="body"/>
          </p:nvPr>
        </p:nvSpPr>
        <p:spPr>
          <a:xfrm>
            <a:off x="819150" y="1347750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Ч</a:t>
            </a:r>
            <a:r>
              <a:rPr lang="ru"/>
              <a:t>еловек по своей природе предпочитает работать в отдельном помещении, которое он может оформить по своему вкусу и желанию.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Такие кабинеты, в отличие от открытых офисов, создают более благоприятную обстановку и снижают количество пауз в работе.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ru"/>
              <a:t>В открытом помещении сотруднику невозможно сконцентрироваться, как это можно сделать в тихой уединенной рабочей обстановке. Следствием снижения концентрации становится непременное падение уровня производительности труда.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53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Группы по разработке программного обеспечения также нуждаются в помещении, где все члены </a:t>
            </a:r>
            <a:r>
              <a:rPr lang="ru"/>
              <a:t>г</a:t>
            </a:r>
            <a:r>
              <a:rPr lang="ru"/>
              <a:t>руппы могут собраться вместе и обсудить проект (будь то официальное заседание или просто неформальная встреча). Комната для встреч должны вмещать всех членов группы и обеспечивать им необходимую степень уединенности.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Организация человеческой памяти</a:t>
            </a:r>
            <a:endParaRPr/>
          </a:p>
        </p:txBody>
      </p:sp>
      <p:sp>
        <p:nvSpPr>
          <p:cNvPr id="151" name="Google Shape;151;p17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Программные системы представляют собой абстрактные объекты, при работе с которыми разработчикам необходимо учитывать все их особенности. К примеру, программист должен понимать и всегда помнить о взаимосвязи между листингом исходного кода и динамическим поведением программы. Эти знания будут полезны ему и при разработке программ в дальнейшем.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Организацию человеческой памяти можно представить в виде иерархической структуры с тремя отчетливыми, связанными между собой типами памяти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8"/>
          <p:cNvSpPr txBox="1"/>
          <p:nvPr>
            <p:ph idx="1" type="body"/>
          </p:nvPr>
        </p:nvSpPr>
        <p:spPr>
          <a:xfrm>
            <a:off x="819075" y="1127475"/>
            <a:ext cx="33789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ru"/>
              <a:t>Организацию человеческой памяти можно представить в виде иерархической структуры с тремя отчетливыми, связанными между собой типами памяти</a:t>
            </a:r>
            <a:endParaRPr/>
          </a:p>
        </p:txBody>
      </p:sp>
      <p:pic>
        <p:nvPicPr>
          <p:cNvPr id="157" name="Google Shape;15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7969" y="264225"/>
            <a:ext cx="4530190" cy="417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/>
              <a:t>Кратковременная память с быстрым доступом, но ограниченными возможностями.</a:t>
            </a:r>
            <a:endParaRPr sz="2400"/>
          </a:p>
        </p:txBody>
      </p:sp>
      <p:sp>
        <p:nvSpPr>
          <p:cNvPr id="163" name="Google Shape;163;p19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Вводный сигнал, порождаемый органами чувств, поступает именно сюда для дальнейшей обработки.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Такую память мы можем сравнить с регистрами в вычислительной машине, так как она является местом обработки информации, а не ее хранения.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/>
              <a:t>Промежуточная память с высокими возможностями.</a:t>
            </a:r>
            <a:endParaRPr sz="2400"/>
          </a:p>
        </p:txBody>
      </p:sp>
      <p:sp>
        <p:nvSpPr>
          <p:cNvPr id="169" name="Google Shape;169;p20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Доступ к такой памяти более труден, нежели к кратковременной.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Она тоже служит для обработки информации, однако может удерживать информацию на более долгий срок, чем кратковременная память.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Она не используется для сохранения информации, предназначенной для более длительного хранения.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По аналогии с компьютером такая память напоминает оперативную, в которой информация сохраняется только на период вычислительных операций.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1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/>
              <a:t>Долговременная память.</a:t>
            </a:r>
            <a:endParaRPr sz="2400"/>
          </a:p>
        </p:txBody>
      </p:sp>
      <p:sp>
        <p:nvSpPr>
          <p:cNvPr id="175" name="Google Shape;175;p21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Это память с самыми широкими возможностями, относительно трудным доступом и крайне ненадежными механизмами хранения (мы забываем иногда некоторые вещи). Такая память используется для "постоянного" хранения информации.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Продолжая сравнение с компьютерной памятью, можем соотнести долговременную память с дисковыми накопителями.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