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notesMasterIdLst>
    <p:notesMasterId r:id="rId98"/>
  </p:notesMasterIdLst>
  <p:sldIdLst>
    <p:sldId id="256" r:id="rId8"/>
    <p:sldId id="257" r:id="rId9"/>
    <p:sldId id="258" r:id="rId10"/>
    <p:sldId id="259" r:id="rId11"/>
    <p:sldId id="340" r:id="rId12"/>
    <p:sldId id="341" r:id="rId13"/>
    <p:sldId id="342" r:id="rId14"/>
    <p:sldId id="343" r:id="rId15"/>
    <p:sldId id="344" r:id="rId16"/>
    <p:sldId id="345" r:id="rId17"/>
    <p:sldId id="346" r:id="rId18"/>
    <p:sldId id="347" r:id="rId19"/>
    <p:sldId id="348" r:id="rId20"/>
    <p:sldId id="349" r:id="rId21"/>
    <p:sldId id="350" r:id="rId22"/>
    <p:sldId id="260" r:id="rId23"/>
    <p:sldId id="261" r:id="rId24"/>
    <p:sldId id="262" r:id="rId25"/>
    <p:sldId id="263" r:id="rId26"/>
    <p:sldId id="267" r:id="rId27"/>
    <p:sldId id="268"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05" r:id="rId64"/>
    <p:sldId id="306" r:id="rId65"/>
    <p:sldId id="307" r:id="rId66"/>
    <p:sldId id="308" r:id="rId67"/>
    <p:sldId id="309" r:id="rId68"/>
    <p:sldId id="310" r:id="rId69"/>
    <p:sldId id="311" r:id="rId70"/>
    <p:sldId id="312" r:id="rId71"/>
    <p:sldId id="313" r:id="rId72"/>
    <p:sldId id="314" r:id="rId73"/>
    <p:sldId id="315" r:id="rId74"/>
    <p:sldId id="316" r:id="rId75"/>
    <p:sldId id="317" r:id="rId76"/>
    <p:sldId id="318" r:id="rId77"/>
    <p:sldId id="319" r:id="rId78"/>
    <p:sldId id="320" r:id="rId79"/>
    <p:sldId id="321" r:id="rId80"/>
    <p:sldId id="322" r:id="rId81"/>
    <p:sldId id="323" r:id="rId82"/>
    <p:sldId id="339" r:id="rId83"/>
    <p:sldId id="324" r:id="rId84"/>
    <p:sldId id="325" r:id="rId85"/>
    <p:sldId id="326" r:id="rId86"/>
    <p:sldId id="327" r:id="rId87"/>
    <p:sldId id="328" r:id="rId88"/>
    <p:sldId id="330" r:id="rId89"/>
    <p:sldId id="331" r:id="rId90"/>
    <p:sldId id="332" r:id="rId91"/>
    <p:sldId id="333" r:id="rId92"/>
    <p:sldId id="334" r:id="rId93"/>
    <p:sldId id="335" r:id="rId94"/>
    <p:sldId id="336" r:id="rId95"/>
    <p:sldId id="337" r:id="rId96"/>
    <p:sldId id="338"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43C49"/>
    <a:srgbClr val="33CCFF"/>
    <a:srgbClr val="66FFFF"/>
    <a:srgbClr val="FF9900"/>
    <a:srgbClr val="0000FF"/>
    <a:srgbClr val="D7596E"/>
    <a:srgbClr val="009999"/>
    <a:srgbClr val="0033CC"/>
    <a:srgbClr val="4A59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130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slide" Target="slides/slide82.xml"/><Relationship Id="rId97" Type="http://schemas.openxmlformats.org/officeDocument/2006/relationships/slide" Target="slides/slide90.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jpe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jpe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41B27F-ED19-49A9-A6C6-1C7F092B5DAC}" type="doc">
      <dgm:prSet loTypeId="urn:microsoft.com/office/officeart/2005/8/layout/hList2#1" loCatId="list" qsTypeId="urn:microsoft.com/office/officeart/2005/8/quickstyle/simple1" qsCatId="simple" csTypeId="urn:microsoft.com/office/officeart/2005/8/colors/colorful4" csCatId="colorful" phldr="1"/>
      <dgm:spPr/>
      <dgm:t>
        <a:bodyPr/>
        <a:lstStyle/>
        <a:p>
          <a:endParaRPr lang="x-none"/>
        </a:p>
      </dgm:t>
    </dgm:pt>
    <dgm:pt modelId="{15D0B73F-8DB7-4A3E-AE74-7EA8D1926ECC}">
      <dgm:prSet phldrT="[Текст]" custT="1"/>
      <dgm:spPr/>
      <dgm:t>
        <a:bodyPr/>
        <a:lstStyle/>
        <a:p>
          <a:r>
            <a:rPr lang="uk-UA" sz="4400" b="1" dirty="0">
              <a:solidFill>
                <a:schemeClr val="tx1">
                  <a:lumMod val="95000"/>
                  <a:lumOff val="5000"/>
                </a:schemeClr>
              </a:solidFill>
              <a:latin typeface="Times New Roman" panose="02020603050405020304" pitchFamily="18" charset="0"/>
              <a:cs typeface="Times New Roman" panose="02020603050405020304" pitchFamily="18" charset="0"/>
            </a:rPr>
            <a:t>Робота з дітьми</a:t>
          </a:r>
          <a:endParaRPr lang="x-none" sz="44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D4C62340-0A8F-438A-B736-B600C83F54CB}" type="parTrans" cxnId="{81E5A25A-00B7-4F43-862D-5554639856A2}">
      <dgm:prSet/>
      <dgm:spPr/>
      <dgm:t>
        <a:bodyPr/>
        <a:lstStyle/>
        <a:p>
          <a:endParaRPr lang="x-none"/>
        </a:p>
      </dgm:t>
    </dgm:pt>
    <dgm:pt modelId="{574BE928-25BD-4904-8758-0BCBA3F2421D}" type="sibTrans" cxnId="{81E5A25A-00B7-4F43-862D-5554639856A2}">
      <dgm:prSet/>
      <dgm:spPr/>
      <dgm:t>
        <a:bodyPr/>
        <a:lstStyle/>
        <a:p>
          <a:endParaRPr lang="x-none"/>
        </a:p>
      </dgm:t>
    </dgm:pt>
    <dgm:pt modelId="{626D706D-22B9-4ADE-9E3B-45FF4E49BCFE}">
      <dgm:prSet phldrT="[Текст]" custT="1"/>
      <dgm:spPr/>
      <dgm:t>
        <a:bodyPr/>
        <a:lstStyle/>
        <a:p>
          <a:r>
            <a:rPr lang="uk-UA" sz="1600" b="1" dirty="0">
              <a:solidFill>
                <a:schemeClr val="tx1">
                  <a:lumMod val="95000"/>
                  <a:lumOff val="5000"/>
                </a:schemeClr>
              </a:solidFill>
              <a:latin typeface="Times New Roman" panose="02020603050405020304" pitchFamily="18" charset="0"/>
              <a:cs typeface="Times New Roman" panose="02020603050405020304" pitchFamily="18" charset="0"/>
            </a:rPr>
            <a:t>Екскурсії в школу;</a:t>
          </a:r>
          <a:endParaRPr lang="x-none" sz="16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64B668C6-B634-4C00-AC3C-2D292FE22220}" type="parTrans" cxnId="{BAE4C392-42AE-4F88-9CA9-11594E9B8B7B}">
      <dgm:prSet/>
      <dgm:spPr/>
      <dgm:t>
        <a:bodyPr/>
        <a:lstStyle/>
        <a:p>
          <a:endParaRPr lang="x-none"/>
        </a:p>
      </dgm:t>
    </dgm:pt>
    <dgm:pt modelId="{FC0E11A7-62C9-4B91-BC47-60888037F0FC}" type="sibTrans" cxnId="{BAE4C392-42AE-4F88-9CA9-11594E9B8B7B}">
      <dgm:prSet/>
      <dgm:spPr/>
      <dgm:t>
        <a:bodyPr/>
        <a:lstStyle/>
        <a:p>
          <a:endParaRPr lang="x-none"/>
        </a:p>
      </dgm:t>
    </dgm:pt>
    <dgm:pt modelId="{AEF7D0DC-81A7-46AA-A9AA-E71084167F60}">
      <dgm:prSet phldrT="[Текст]" custT="1"/>
      <dgm:spPr/>
      <dgm:t>
        <a:bodyPr/>
        <a:lstStyle/>
        <a:p>
          <a:r>
            <a:rPr lang="uk-UA" sz="3600" b="1" dirty="0">
              <a:solidFill>
                <a:schemeClr val="tx1">
                  <a:lumMod val="95000"/>
                  <a:lumOff val="5000"/>
                </a:schemeClr>
              </a:solidFill>
              <a:latin typeface="Times New Roman" panose="02020603050405020304" pitchFamily="18" charset="0"/>
              <a:cs typeface="Times New Roman" panose="02020603050405020304" pitchFamily="18" charset="0"/>
            </a:rPr>
            <a:t>Взаємодія педагогів</a:t>
          </a:r>
          <a:endParaRPr lang="x-none" sz="36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FFC472C3-97D7-4926-9E0C-EE48A9ABAAD9}" type="parTrans" cxnId="{DF97E4C4-637F-4972-9BA3-389DD6DC5E66}">
      <dgm:prSet/>
      <dgm:spPr/>
      <dgm:t>
        <a:bodyPr/>
        <a:lstStyle/>
        <a:p>
          <a:endParaRPr lang="x-none"/>
        </a:p>
      </dgm:t>
    </dgm:pt>
    <dgm:pt modelId="{C9D6892E-7CD9-46F3-9F81-B04C996611CA}" type="sibTrans" cxnId="{DF97E4C4-637F-4972-9BA3-389DD6DC5E66}">
      <dgm:prSet/>
      <dgm:spPr/>
      <dgm:t>
        <a:bodyPr/>
        <a:lstStyle/>
        <a:p>
          <a:endParaRPr lang="x-none"/>
        </a:p>
      </dgm:t>
    </dgm:pt>
    <dgm:pt modelId="{C8B5058A-AEB6-4E25-9448-F2368EF8F7E4}">
      <dgm:prSet phldrT="[Текст]" custT="1"/>
      <dgm:spPr/>
      <dgm:t>
        <a:bodyPr/>
        <a:lstStyle/>
        <a:p>
          <a:r>
            <a:rPr lang="uk-UA" sz="1600" b="1" dirty="0">
              <a:solidFill>
                <a:schemeClr val="tx1">
                  <a:lumMod val="95000"/>
                  <a:lumOff val="5000"/>
                </a:schemeClr>
              </a:solidFill>
              <a:latin typeface="Times New Roman" panose="02020603050405020304" pitchFamily="18" charset="0"/>
              <a:cs typeface="Times New Roman" panose="02020603050405020304" pitchFamily="18" charset="0"/>
            </a:rPr>
            <a:t>Спільні педагогічні ради </a:t>
          </a:r>
          <a:r>
            <a:rPr lang="uk-UA" sz="1600" b="1" i="1" dirty="0">
              <a:solidFill>
                <a:schemeClr val="tx1">
                  <a:lumMod val="95000"/>
                  <a:lumOff val="5000"/>
                </a:schemeClr>
              </a:solidFill>
              <a:latin typeface="Times New Roman" panose="02020603050405020304" pitchFamily="18" charset="0"/>
              <a:cs typeface="Times New Roman" panose="02020603050405020304" pitchFamily="18" charset="0"/>
            </a:rPr>
            <a:t>(ЦРД та НВК);</a:t>
          </a:r>
          <a:endParaRPr lang="x-none" sz="16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DFF3BE4A-6C26-41D8-A83E-C54BAAC1B0CF}" type="parTrans" cxnId="{7B970382-0DBC-4966-8BC3-E792D7038163}">
      <dgm:prSet/>
      <dgm:spPr/>
      <dgm:t>
        <a:bodyPr/>
        <a:lstStyle/>
        <a:p>
          <a:endParaRPr lang="x-none"/>
        </a:p>
      </dgm:t>
    </dgm:pt>
    <dgm:pt modelId="{93EF17FC-F7BB-44E6-802F-531AC9119260}" type="sibTrans" cxnId="{7B970382-0DBC-4966-8BC3-E792D7038163}">
      <dgm:prSet/>
      <dgm:spPr/>
      <dgm:t>
        <a:bodyPr/>
        <a:lstStyle/>
        <a:p>
          <a:endParaRPr lang="x-none"/>
        </a:p>
      </dgm:t>
    </dgm:pt>
    <dgm:pt modelId="{64A0283E-3AA5-41B4-B726-A60EE1C0B47C}">
      <dgm:prSet phldrT="[Текст]" custT="1"/>
      <dgm:spPr/>
      <dgm:t>
        <a:bodyPr/>
        <a:lstStyle/>
        <a:p>
          <a:r>
            <a:rPr lang="uk-UA" sz="3200" b="1" dirty="0">
              <a:solidFill>
                <a:schemeClr val="tx1">
                  <a:lumMod val="95000"/>
                  <a:lumOff val="5000"/>
                </a:schemeClr>
              </a:solidFill>
              <a:latin typeface="Times New Roman" panose="02020603050405020304" pitchFamily="18" charset="0"/>
              <a:cs typeface="Times New Roman" panose="02020603050405020304" pitchFamily="18" charset="0"/>
            </a:rPr>
            <a:t>Співпраця з батьками</a:t>
          </a:r>
          <a:endParaRPr lang="x-none" sz="32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B964F755-C31C-4770-9696-535A9D98FF32}" type="parTrans" cxnId="{D5B41192-DAEA-4377-8C3F-FCB710812851}">
      <dgm:prSet/>
      <dgm:spPr/>
      <dgm:t>
        <a:bodyPr/>
        <a:lstStyle/>
        <a:p>
          <a:endParaRPr lang="x-none"/>
        </a:p>
      </dgm:t>
    </dgm:pt>
    <dgm:pt modelId="{8F6AD8B2-6D69-4A77-AFD2-5941708F100A}" type="sibTrans" cxnId="{D5B41192-DAEA-4377-8C3F-FCB710812851}">
      <dgm:prSet/>
      <dgm:spPr/>
      <dgm:t>
        <a:bodyPr/>
        <a:lstStyle/>
        <a:p>
          <a:endParaRPr lang="x-none"/>
        </a:p>
      </dgm:t>
    </dgm:pt>
    <dgm:pt modelId="{D2CFF38E-B90D-4D76-83F7-CA109FC154EA}">
      <dgm:prSet phldrT="[Текст]" custT="1"/>
      <dgm:spPr/>
      <dgm:t>
        <a:bodyPr/>
        <a:lstStyle/>
        <a:p>
          <a:r>
            <a:rPr lang="uk-UA" sz="1600" b="1" dirty="0">
              <a:solidFill>
                <a:schemeClr val="tx1">
                  <a:lumMod val="95000"/>
                  <a:lumOff val="5000"/>
                </a:schemeClr>
              </a:solidFill>
              <a:latin typeface="Times New Roman" panose="02020603050405020304" pitchFamily="18" charset="0"/>
              <a:cs typeface="Times New Roman" panose="02020603050405020304" pitchFamily="18" charset="0"/>
            </a:rPr>
            <a:t>Спільні батьківські збори з педагогами ЦРД та вчителями НВК;</a:t>
          </a:r>
          <a:endParaRPr lang="x-none" sz="16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8CE6BB65-7A7F-4E52-9CCA-CB6B27D0916F}" type="parTrans" cxnId="{5A68A466-62FA-4B30-BC5D-1C6353541B5D}">
      <dgm:prSet/>
      <dgm:spPr/>
      <dgm:t>
        <a:bodyPr/>
        <a:lstStyle/>
        <a:p>
          <a:endParaRPr lang="x-none"/>
        </a:p>
      </dgm:t>
    </dgm:pt>
    <dgm:pt modelId="{5BEE13C5-2BF9-4B27-A13F-C8580FCBD4F6}" type="sibTrans" cxnId="{5A68A466-62FA-4B30-BC5D-1C6353541B5D}">
      <dgm:prSet/>
      <dgm:spPr/>
      <dgm:t>
        <a:bodyPr/>
        <a:lstStyle/>
        <a:p>
          <a:endParaRPr lang="x-none"/>
        </a:p>
      </dgm:t>
    </dgm:pt>
    <dgm:pt modelId="{BE657114-2A00-4EDE-8413-CA51222039AD}">
      <dgm:prSet phldrT="[Текст]" custT="1"/>
      <dgm:spPr/>
      <dgm:t>
        <a:bodyPr/>
        <a:lstStyle/>
        <a:p>
          <a:r>
            <a:rPr lang="uk-UA" sz="1600" b="1" dirty="0">
              <a:solidFill>
                <a:schemeClr val="tx1">
                  <a:lumMod val="95000"/>
                  <a:lumOff val="5000"/>
                </a:schemeClr>
              </a:solidFill>
              <a:latin typeface="Times New Roman" panose="02020603050405020304" pitchFamily="18" charset="0"/>
              <a:cs typeface="Times New Roman" panose="02020603050405020304" pitchFamily="18" charset="0"/>
            </a:rPr>
            <a:t>Відвідування шкільної бібліотеки;</a:t>
          </a:r>
          <a:endParaRPr lang="x-none" sz="16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0AC95C8A-F2F9-406E-BC0F-E162910A7271}" type="parTrans" cxnId="{1297EBED-A190-4AA5-81C1-6C5AB3C3F738}">
      <dgm:prSet/>
      <dgm:spPr/>
      <dgm:t>
        <a:bodyPr/>
        <a:lstStyle/>
        <a:p>
          <a:endParaRPr lang="x-none"/>
        </a:p>
      </dgm:t>
    </dgm:pt>
    <dgm:pt modelId="{20D1AD0E-9A0B-47DA-AB0E-5880D5F9A8E1}" type="sibTrans" cxnId="{1297EBED-A190-4AA5-81C1-6C5AB3C3F738}">
      <dgm:prSet/>
      <dgm:spPr/>
      <dgm:t>
        <a:bodyPr/>
        <a:lstStyle/>
        <a:p>
          <a:endParaRPr lang="x-none"/>
        </a:p>
      </dgm:t>
    </dgm:pt>
    <dgm:pt modelId="{1A5F0D2A-3086-4CA6-8317-638F963CA453}">
      <dgm:prSet phldrT="[Текст]" custT="1"/>
      <dgm:spPr/>
      <dgm:t>
        <a:bodyPr/>
        <a:lstStyle/>
        <a:p>
          <a:r>
            <a:rPr lang="uk-UA" sz="1600" b="1" dirty="0">
              <a:solidFill>
                <a:schemeClr val="tx1">
                  <a:lumMod val="95000"/>
                  <a:lumOff val="5000"/>
                </a:schemeClr>
              </a:solidFill>
              <a:latin typeface="Times New Roman" panose="02020603050405020304" pitchFamily="18" charset="0"/>
              <a:cs typeface="Times New Roman" panose="02020603050405020304" pitchFamily="18" charset="0"/>
            </a:rPr>
            <a:t>Знайомство та взаємодія </a:t>
          </a:r>
          <a:r>
            <a:rPr lang="uk-UA" sz="1600" b="1" dirty="0" err="1">
              <a:solidFill>
                <a:schemeClr val="tx1">
                  <a:lumMod val="95000"/>
                  <a:lumOff val="5000"/>
                </a:schemeClr>
              </a:solidFill>
              <a:latin typeface="Times New Roman" panose="02020603050405020304" pitchFamily="18" charset="0"/>
              <a:cs typeface="Times New Roman" panose="02020603050405020304" pitchFamily="18" charset="0"/>
            </a:rPr>
            <a:t>дош</a:t>
          </a:r>
          <a:r>
            <a:rPr lang="uk-UA" sz="1600" b="1" dirty="0">
              <a:solidFill>
                <a:schemeClr val="tx1">
                  <a:lumMod val="95000"/>
                  <a:lumOff val="5000"/>
                </a:schemeClr>
              </a:solidFill>
              <a:latin typeface="Times New Roman" panose="02020603050405020304" pitchFamily="18" charset="0"/>
              <a:cs typeface="Times New Roman" panose="02020603050405020304" pitchFamily="18" charset="0"/>
            </a:rPr>
            <a:t>-т з вчителями та учнями початкової школи;</a:t>
          </a:r>
          <a:endParaRPr lang="x-none" sz="16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8FD3E179-6595-4408-BD91-8B829F6904E8}" type="parTrans" cxnId="{A5D125DA-83EE-4BCD-8E65-D93C008D39AD}">
      <dgm:prSet/>
      <dgm:spPr/>
      <dgm:t>
        <a:bodyPr/>
        <a:lstStyle/>
        <a:p>
          <a:endParaRPr lang="x-none"/>
        </a:p>
      </dgm:t>
    </dgm:pt>
    <dgm:pt modelId="{173FED0C-FEE9-4EEB-94E5-BB0909EC9668}" type="sibTrans" cxnId="{A5D125DA-83EE-4BCD-8E65-D93C008D39AD}">
      <dgm:prSet/>
      <dgm:spPr/>
      <dgm:t>
        <a:bodyPr/>
        <a:lstStyle/>
        <a:p>
          <a:endParaRPr lang="x-none"/>
        </a:p>
      </dgm:t>
    </dgm:pt>
    <dgm:pt modelId="{6AE9BA86-0259-42A9-9DA0-6D16088C1872}">
      <dgm:prSet phldrT="[Текст]" custT="1"/>
      <dgm:spPr/>
      <dgm:t>
        <a:bodyPr/>
        <a:lstStyle/>
        <a:p>
          <a:r>
            <a:rPr lang="uk-UA" sz="1600" b="1" dirty="0">
              <a:solidFill>
                <a:schemeClr val="tx1">
                  <a:lumMod val="95000"/>
                  <a:lumOff val="5000"/>
                </a:schemeClr>
              </a:solidFill>
              <a:latin typeface="Times New Roman" panose="02020603050405020304" pitchFamily="18" charset="0"/>
              <a:cs typeface="Times New Roman" panose="02020603050405020304" pitchFamily="18" charset="0"/>
            </a:rPr>
            <a:t>Участь у спільній освітній діяльності;</a:t>
          </a:r>
          <a:endParaRPr lang="x-none" sz="16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E494752B-5ECD-40AB-8BBF-B72BBC4C95D4}" type="parTrans" cxnId="{A0D64130-728D-4DBA-A6FB-9C872BE44E28}">
      <dgm:prSet/>
      <dgm:spPr/>
      <dgm:t>
        <a:bodyPr/>
        <a:lstStyle/>
        <a:p>
          <a:endParaRPr lang="x-none"/>
        </a:p>
      </dgm:t>
    </dgm:pt>
    <dgm:pt modelId="{0BD8B085-FBC5-436A-9A6D-74CEF268A5AD}" type="sibTrans" cxnId="{A0D64130-728D-4DBA-A6FB-9C872BE44E28}">
      <dgm:prSet/>
      <dgm:spPr/>
      <dgm:t>
        <a:bodyPr/>
        <a:lstStyle/>
        <a:p>
          <a:endParaRPr lang="x-none"/>
        </a:p>
      </dgm:t>
    </dgm:pt>
    <dgm:pt modelId="{86230205-CF9A-4835-9C0D-CDC1459C1B30}">
      <dgm:prSet phldrT="[Текст]" custT="1"/>
      <dgm:spPr/>
      <dgm:t>
        <a:bodyPr/>
        <a:lstStyle/>
        <a:p>
          <a:r>
            <a:rPr lang="uk-UA" sz="1600" b="1" dirty="0">
              <a:solidFill>
                <a:schemeClr val="tx1">
                  <a:lumMod val="95000"/>
                  <a:lumOff val="5000"/>
                </a:schemeClr>
              </a:solidFill>
              <a:latin typeface="Times New Roman" panose="02020603050405020304" pitchFamily="18" charset="0"/>
              <a:cs typeface="Times New Roman" panose="02020603050405020304" pitchFamily="18" charset="0"/>
            </a:rPr>
            <a:t>Спільні виставки;</a:t>
          </a:r>
          <a:endParaRPr lang="x-none" sz="16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2AB5FE55-FE15-4895-9D56-55B41E5EA620}" type="parTrans" cxnId="{EA06E1B2-BCE9-4609-AC12-134F4F169930}">
      <dgm:prSet/>
      <dgm:spPr/>
      <dgm:t>
        <a:bodyPr/>
        <a:lstStyle/>
        <a:p>
          <a:endParaRPr lang="x-none"/>
        </a:p>
      </dgm:t>
    </dgm:pt>
    <dgm:pt modelId="{4FF450BE-A29A-4EB3-9DAF-661402A1AD13}" type="sibTrans" cxnId="{EA06E1B2-BCE9-4609-AC12-134F4F169930}">
      <dgm:prSet/>
      <dgm:spPr/>
      <dgm:t>
        <a:bodyPr/>
        <a:lstStyle/>
        <a:p>
          <a:endParaRPr lang="x-none"/>
        </a:p>
      </dgm:t>
    </dgm:pt>
    <dgm:pt modelId="{6494E005-864B-487F-9C16-E85FCBA532CA}">
      <dgm:prSet phldrT="[Текст]" custT="1"/>
      <dgm:spPr/>
      <dgm:t>
        <a:bodyPr/>
        <a:lstStyle/>
        <a:p>
          <a:r>
            <a:rPr lang="uk-UA" sz="1600" b="1" dirty="0">
              <a:solidFill>
                <a:schemeClr val="tx1">
                  <a:lumMod val="95000"/>
                  <a:lumOff val="5000"/>
                </a:schemeClr>
              </a:solidFill>
              <a:latin typeface="Times New Roman" panose="02020603050405020304" pitchFamily="18" charset="0"/>
              <a:cs typeface="Times New Roman" panose="02020603050405020304" pitchFamily="18" charset="0"/>
            </a:rPr>
            <a:t>Зустрічі та бесіди з колишніми вихованцями ЦРД;</a:t>
          </a:r>
          <a:endParaRPr lang="x-none" sz="16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08B17E43-8CA8-42E8-A83A-6CBB486EB9C0}" type="parTrans" cxnId="{5953FC74-EF06-4611-B742-7B33E57E7E4F}">
      <dgm:prSet/>
      <dgm:spPr/>
      <dgm:t>
        <a:bodyPr/>
        <a:lstStyle/>
        <a:p>
          <a:endParaRPr lang="x-none"/>
        </a:p>
      </dgm:t>
    </dgm:pt>
    <dgm:pt modelId="{D48A5278-8A43-485F-9C1D-5AC56977EEA2}" type="sibTrans" cxnId="{5953FC74-EF06-4611-B742-7B33E57E7E4F}">
      <dgm:prSet/>
      <dgm:spPr/>
      <dgm:t>
        <a:bodyPr/>
        <a:lstStyle/>
        <a:p>
          <a:endParaRPr lang="x-none"/>
        </a:p>
      </dgm:t>
    </dgm:pt>
    <dgm:pt modelId="{FE383F3C-D06A-4C36-BBD0-4F4B9324989E}">
      <dgm:prSet phldrT="[Текст]" custT="1"/>
      <dgm:spPr/>
      <dgm:t>
        <a:bodyPr/>
        <a:lstStyle/>
        <a:p>
          <a:r>
            <a:rPr lang="uk-UA" sz="1600" b="1" dirty="0">
              <a:solidFill>
                <a:schemeClr val="tx1">
                  <a:lumMod val="95000"/>
                  <a:lumOff val="5000"/>
                </a:schemeClr>
              </a:solidFill>
              <a:latin typeface="Times New Roman" panose="02020603050405020304" pitchFamily="18" charset="0"/>
              <a:cs typeface="Times New Roman" panose="02020603050405020304" pitchFamily="18" charset="0"/>
            </a:rPr>
            <a:t>Спільні свята, розваги;</a:t>
          </a:r>
          <a:endParaRPr lang="x-none" sz="16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573B3CCC-7B0D-4F46-BCD8-E6B589DED25C}" type="parTrans" cxnId="{2583DD05-2F2A-42C2-ACB6-7429F539B1CF}">
      <dgm:prSet/>
      <dgm:spPr/>
      <dgm:t>
        <a:bodyPr/>
        <a:lstStyle/>
        <a:p>
          <a:endParaRPr lang="x-none"/>
        </a:p>
      </dgm:t>
    </dgm:pt>
    <dgm:pt modelId="{612E8690-EB6B-4CFA-9BF1-EC56A7AA741C}" type="sibTrans" cxnId="{2583DD05-2F2A-42C2-ACB6-7429F539B1CF}">
      <dgm:prSet/>
      <dgm:spPr/>
      <dgm:t>
        <a:bodyPr/>
        <a:lstStyle/>
        <a:p>
          <a:endParaRPr lang="x-none"/>
        </a:p>
      </dgm:t>
    </dgm:pt>
    <dgm:pt modelId="{18F85DF8-1E57-4C01-9FD2-ABBAFC52FCC3}">
      <dgm:prSet phldrT="[Текст]" custT="1"/>
      <dgm:spPr/>
      <dgm:t>
        <a:bodyPr/>
        <a:lstStyle/>
        <a:p>
          <a:r>
            <a:rPr lang="uk-UA" sz="1600" b="1" dirty="0">
              <a:solidFill>
                <a:schemeClr val="tx1">
                  <a:lumMod val="95000"/>
                  <a:lumOff val="5000"/>
                </a:schemeClr>
              </a:solidFill>
              <a:latin typeface="Times New Roman" panose="02020603050405020304" pitchFamily="18" charset="0"/>
              <a:cs typeface="Times New Roman" panose="02020603050405020304" pitchFamily="18" charset="0"/>
            </a:rPr>
            <a:t>Участь у театралізованій діяльності</a:t>
          </a:r>
          <a:endParaRPr lang="x-none" sz="16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5AE0AC57-5932-4F0B-8F8D-6EE8725F7855}" type="parTrans" cxnId="{16A40F5A-7A57-42BF-B6BD-0441BC22D829}">
      <dgm:prSet/>
      <dgm:spPr/>
      <dgm:t>
        <a:bodyPr/>
        <a:lstStyle/>
        <a:p>
          <a:endParaRPr lang="x-none"/>
        </a:p>
      </dgm:t>
    </dgm:pt>
    <dgm:pt modelId="{78CF0510-FA41-499E-B301-062B1294C5E5}" type="sibTrans" cxnId="{16A40F5A-7A57-42BF-B6BD-0441BC22D829}">
      <dgm:prSet/>
      <dgm:spPr/>
      <dgm:t>
        <a:bodyPr/>
        <a:lstStyle/>
        <a:p>
          <a:endParaRPr lang="x-none"/>
        </a:p>
      </dgm:t>
    </dgm:pt>
    <dgm:pt modelId="{1D6267A4-D1EC-4C01-91A8-80A94CDC5091}">
      <dgm:prSet phldrT="[Текст]" custT="1"/>
      <dgm:spPr/>
      <dgm:t>
        <a:bodyPr/>
        <a:lstStyle/>
        <a:p>
          <a:r>
            <a:rPr lang="uk-UA" sz="1600" b="1" dirty="0">
              <a:solidFill>
                <a:schemeClr val="tx1">
                  <a:lumMod val="95000"/>
                  <a:lumOff val="5000"/>
                </a:schemeClr>
              </a:solidFill>
              <a:latin typeface="Times New Roman" panose="02020603050405020304" pitchFamily="18" charset="0"/>
              <a:cs typeface="Times New Roman" panose="02020603050405020304" pitchFamily="18" charset="0"/>
            </a:rPr>
            <a:t>Семінари, майстер-класи;</a:t>
          </a:r>
          <a:endParaRPr lang="x-none" sz="16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AD18A7AE-20D3-4E68-861D-8FBBDEC16671}" type="parTrans" cxnId="{9765DD0D-F6CC-44A3-9BAB-C793B4C306D1}">
      <dgm:prSet/>
      <dgm:spPr/>
      <dgm:t>
        <a:bodyPr/>
        <a:lstStyle/>
        <a:p>
          <a:endParaRPr lang="x-none"/>
        </a:p>
      </dgm:t>
    </dgm:pt>
    <dgm:pt modelId="{563F9811-A7B7-4F2C-B878-F8C3326FBA71}" type="sibTrans" cxnId="{9765DD0D-F6CC-44A3-9BAB-C793B4C306D1}">
      <dgm:prSet/>
      <dgm:spPr/>
      <dgm:t>
        <a:bodyPr/>
        <a:lstStyle/>
        <a:p>
          <a:endParaRPr lang="x-none"/>
        </a:p>
      </dgm:t>
    </dgm:pt>
    <dgm:pt modelId="{DA53D3A3-CD52-40EF-80B2-C017FE4CB789}">
      <dgm:prSet phldrT="[Текст]" custT="1"/>
      <dgm:spPr/>
      <dgm:t>
        <a:bodyPr/>
        <a:lstStyle/>
        <a:p>
          <a:r>
            <a:rPr lang="uk-UA" sz="1600" b="1" dirty="0">
              <a:solidFill>
                <a:schemeClr val="tx1">
                  <a:lumMod val="95000"/>
                  <a:lumOff val="5000"/>
                </a:schemeClr>
              </a:solidFill>
              <a:latin typeface="Times New Roman" panose="02020603050405020304" pitchFamily="18" charset="0"/>
              <a:cs typeface="Times New Roman" panose="02020603050405020304" pitchFamily="18" charset="0"/>
            </a:rPr>
            <a:t>Круглі столи педагогів та вчителів;</a:t>
          </a:r>
          <a:endParaRPr lang="x-none" sz="16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E0686E9D-238D-410A-8BB9-903F5954F32C}" type="parTrans" cxnId="{DDB1762D-EC93-4755-8400-E92992AD6DA6}">
      <dgm:prSet/>
      <dgm:spPr/>
      <dgm:t>
        <a:bodyPr/>
        <a:lstStyle/>
        <a:p>
          <a:endParaRPr lang="x-none"/>
        </a:p>
      </dgm:t>
    </dgm:pt>
    <dgm:pt modelId="{5CFA342D-9992-4BDC-B614-D2EEF0615C9D}" type="sibTrans" cxnId="{DDB1762D-EC93-4755-8400-E92992AD6DA6}">
      <dgm:prSet/>
      <dgm:spPr/>
      <dgm:t>
        <a:bodyPr/>
        <a:lstStyle/>
        <a:p>
          <a:endParaRPr lang="x-none"/>
        </a:p>
      </dgm:t>
    </dgm:pt>
    <dgm:pt modelId="{9F2835A9-08B6-4516-96A7-545D4E960500}">
      <dgm:prSet phldrT="[Текст]" custT="1"/>
      <dgm:spPr/>
      <dgm:t>
        <a:bodyPr/>
        <a:lstStyle/>
        <a:p>
          <a:r>
            <a:rPr lang="uk-UA" sz="1600" b="1" dirty="0">
              <a:solidFill>
                <a:schemeClr val="tx1">
                  <a:lumMod val="95000"/>
                  <a:lumOff val="5000"/>
                </a:schemeClr>
              </a:solidFill>
              <a:latin typeface="Times New Roman" panose="02020603050405020304" pitchFamily="18" charset="0"/>
              <a:cs typeface="Times New Roman" panose="02020603050405020304" pitchFamily="18" charset="0"/>
            </a:rPr>
            <a:t>Психологічні тренінги;</a:t>
          </a:r>
          <a:endParaRPr lang="x-none" sz="16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60DB5D05-1BA3-46D1-9D86-F5546DA45D45}" type="parTrans" cxnId="{FDCB51A0-E3D6-49C0-B1F2-C7A95BA0C1D5}">
      <dgm:prSet/>
      <dgm:spPr/>
      <dgm:t>
        <a:bodyPr/>
        <a:lstStyle/>
        <a:p>
          <a:endParaRPr lang="x-none"/>
        </a:p>
      </dgm:t>
    </dgm:pt>
    <dgm:pt modelId="{A113633D-C107-4BAC-9521-A7C814AF89DD}" type="sibTrans" cxnId="{FDCB51A0-E3D6-49C0-B1F2-C7A95BA0C1D5}">
      <dgm:prSet/>
      <dgm:spPr/>
      <dgm:t>
        <a:bodyPr/>
        <a:lstStyle/>
        <a:p>
          <a:endParaRPr lang="x-none"/>
        </a:p>
      </dgm:t>
    </dgm:pt>
    <dgm:pt modelId="{7CE913B7-2458-419D-BDF4-C2193EE08B6E}">
      <dgm:prSet phldrT="[Текст]" custT="1"/>
      <dgm:spPr/>
      <dgm:t>
        <a:bodyPr/>
        <a:lstStyle/>
        <a:p>
          <a:r>
            <a:rPr lang="uk-UA" sz="1600" b="1" dirty="0">
              <a:solidFill>
                <a:schemeClr val="tx1">
                  <a:lumMod val="95000"/>
                  <a:lumOff val="5000"/>
                </a:schemeClr>
              </a:solidFill>
              <a:latin typeface="Times New Roman" panose="02020603050405020304" pitchFamily="18" charset="0"/>
              <a:cs typeface="Times New Roman" panose="02020603050405020304" pitchFamily="18" charset="0"/>
            </a:rPr>
            <a:t>Проведення діагностики по визначенню готовності дітей до школи;</a:t>
          </a:r>
          <a:endParaRPr lang="x-none" sz="16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228DE234-C333-4A70-A01A-B65B4382C4BF}" type="parTrans" cxnId="{45AFED6C-3CC1-4DAE-9DEB-A3FDA819F3DF}">
      <dgm:prSet/>
      <dgm:spPr/>
      <dgm:t>
        <a:bodyPr/>
        <a:lstStyle/>
        <a:p>
          <a:endParaRPr lang="x-none"/>
        </a:p>
      </dgm:t>
    </dgm:pt>
    <dgm:pt modelId="{8C1824F7-C405-4380-B000-D499905B0983}" type="sibTrans" cxnId="{45AFED6C-3CC1-4DAE-9DEB-A3FDA819F3DF}">
      <dgm:prSet/>
      <dgm:spPr/>
      <dgm:t>
        <a:bodyPr/>
        <a:lstStyle/>
        <a:p>
          <a:endParaRPr lang="x-none"/>
        </a:p>
      </dgm:t>
    </dgm:pt>
    <dgm:pt modelId="{A7AA22D4-9145-47BB-8432-45CF7176A6EA}">
      <dgm:prSet phldrT="[Текст]" custT="1"/>
      <dgm:spPr/>
      <dgm:t>
        <a:bodyPr/>
        <a:lstStyle/>
        <a:p>
          <a:r>
            <a:rPr lang="uk-UA" sz="1600" b="1" dirty="0">
              <a:solidFill>
                <a:schemeClr val="tx1">
                  <a:lumMod val="95000"/>
                  <a:lumOff val="5000"/>
                </a:schemeClr>
              </a:solidFill>
              <a:latin typeface="Times New Roman" panose="02020603050405020304" pitchFamily="18" charset="0"/>
              <a:cs typeface="Times New Roman" panose="02020603050405020304" pitchFamily="18" charset="0"/>
            </a:rPr>
            <a:t>Взаємодія психологів ЦРД та НВК;</a:t>
          </a:r>
          <a:endParaRPr lang="x-none" sz="16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C8543030-F7AA-41E1-A5AC-C6A3069FB6B0}" type="parTrans" cxnId="{0D389E07-8BE8-4FD9-B8A5-0E1D2D665730}">
      <dgm:prSet/>
      <dgm:spPr/>
      <dgm:t>
        <a:bodyPr/>
        <a:lstStyle/>
        <a:p>
          <a:endParaRPr lang="x-none"/>
        </a:p>
      </dgm:t>
    </dgm:pt>
    <dgm:pt modelId="{BF9EEFD1-DC85-43BB-AE4E-E4C9BBF9179F}" type="sibTrans" cxnId="{0D389E07-8BE8-4FD9-B8A5-0E1D2D665730}">
      <dgm:prSet/>
      <dgm:spPr/>
      <dgm:t>
        <a:bodyPr/>
        <a:lstStyle/>
        <a:p>
          <a:endParaRPr lang="x-none"/>
        </a:p>
      </dgm:t>
    </dgm:pt>
    <dgm:pt modelId="{9E05FC32-BFC0-41EC-9341-89F13D1BA509}">
      <dgm:prSet phldrT="[Текст]" custT="1"/>
      <dgm:spPr/>
      <dgm:t>
        <a:bodyPr/>
        <a:lstStyle/>
        <a:p>
          <a:r>
            <a:rPr lang="uk-UA" sz="1600" b="1" dirty="0">
              <a:solidFill>
                <a:schemeClr val="tx1">
                  <a:lumMod val="95000"/>
                  <a:lumOff val="5000"/>
                </a:schemeClr>
              </a:solidFill>
              <a:latin typeface="Times New Roman" panose="02020603050405020304" pitchFamily="18" charset="0"/>
              <a:cs typeface="Times New Roman" panose="02020603050405020304" pitchFamily="18" charset="0"/>
            </a:rPr>
            <a:t>Відкриті покази освітньої діяльності в ЦРД і відкритих уроків в школі;</a:t>
          </a:r>
          <a:endParaRPr lang="x-none" sz="16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15C2C677-6965-4839-BCE3-57C52E823860}" type="parTrans" cxnId="{28C86E08-E981-473A-A6AE-6D5341AFE37D}">
      <dgm:prSet/>
      <dgm:spPr/>
      <dgm:t>
        <a:bodyPr/>
        <a:lstStyle/>
        <a:p>
          <a:endParaRPr lang="x-none"/>
        </a:p>
      </dgm:t>
    </dgm:pt>
    <dgm:pt modelId="{473252AC-CD54-41F0-AAB6-E8EC3189F639}" type="sibTrans" cxnId="{28C86E08-E981-473A-A6AE-6D5341AFE37D}">
      <dgm:prSet/>
      <dgm:spPr/>
      <dgm:t>
        <a:bodyPr/>
        <a:lstStyle/>
        <a:p>
          <a:endParaRPr lang="x-none"/>
        </a:p>
      </dgm:t>
    </dgm:pt>
    <dgm:pt modelId="{0FCC14EC-B76D-4305-AF49-34DB9C29FD03}">
      <dgm:prSet phldrT="[Текст]" custT="1"/>
      <dgm:spPr/>
      <dgm:t>
        <a:bodyPr/>
        <a:lstStyle/>
        <a:p>
          <a:r>
            <a:rPr lang="uk-UA" sz="1600" b="1" dirty="0">
              <a:solidFill>
                <a:schemeClr val="tx1">
                  <a:lumMod val="95000"/>
                  <a:lumOff val="5000"/>
                </a:schemeClr>
              </a:solidFill>
              <a:latin typeface="Times New Roman" panose="02020603050405020304" pitchFamily="18" charset="0"/>
              <a:cs typeface="Times New Roman" panose="02020603050405020304" pitchFamily="18" charset="0"/>
            </a:rPr>
            <a:t>Педагогічні та психологічні консиліуми.</a:t>
          </a:r>
          <a:endParaRPr lang="x-none" sz="16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30283CBE-BCAC-4A3B-BBF4-0C2C78AFC426}" type="parTrans" cxnId="{43750C12-2C74-45C4-B5C8-397EB2A4258C}">
      <dgm:prSet/>
      <dgm:spPr/>
      <dgm:t>
        <a:bodyPr/>
        <a:lstStyle/>
        <a:p>
          <a:endParaRPr lang="x-none"/>
        </a:p>
      </dgm:t>
    </dgm:pt>
    <dgm:pt modelId="{B23B38C6-9F20-4D56-B82F-A81F8F570B13}" type="sibTrans" cxnId="{43750C12-2C74-45C4-B5C8-397EB2A4258C}">
      <dgm:prSet/>
      <dgm:spPr/>
      <dgm:t>
        <a:bodyPr/>
        <a:lstStyle/>
        <a:p>
          <a:endParaRPr lang="x-none"/>
        </a:p>
      </dgm:t>
    </dgm:pt>
    <dgm:pt modelId="{0CDFDDF1-34B9-4D01-88B1-329001407220}">
      <dgm:prSet phldrT="[Текст]" custT="1"/>
      <dgm:spPr/>
      <dgm:t>
        <a:bodyPr/>
        <a:lstStyle/>
        <a:p>
          <a:r>
            <a:rPr lang="uk-UA" sz="1600" b="1" dirty="0">
              <a:solidFill>
                <a:schemeClr val="tx1">
                  <a:lumMod val="95000"/>
                  <a:lumOff val="5000"/>
                </a:schemeClr>
              </a:solidFill>
              <a:latin typeface="Times New Roman" panose="02020603050405020304" pitchFamily="18" charset="0"/>
              <a:cs typeface="Times New Roman" panose="02020603050405020304" pitchFamily="18" charset="0"/>
            </a:rPr>
            <a:t>Консультації з педагогами ЦРД та НВК;</a:t>
          </a:r>
          <a:endParaRPr lang="x-none" sz="16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DAF9020B-A2E3-48C6-901A-75F480DA5AAA}" type="parTrans" cxnId="{EBFAC35E-614A-4B5B-845F-0243B1C3B42F}">
      <dgm:prSet/>
      <dgm:spPr/>
      <dgm:t>
        <a:bodyPr/>
        <a:lstStyle/>
        <a:p>
          <a:endParaRPr lang="x-none"/>
        </a:p>
      </dgm:t>
    </dgm:pt>
    <dgm:pt modelId="{9D832169-70A8-4B75-B18B-05A4464DC9FD}" type="sibTrans" cxnId="{EBFAC35E-614A-4B5B-845F-0243B1C3B42F}">
      <dgm:prSet/>
      <dgm:spPr/>
      <dgm:t>
        <a:bodyPr/>
        <a:lstStyle/>
        <a:p>
          <a:endParaRPr lang="x-none"/>
        </a:p>
      </dgm:t>
    </dgm:pt>
    <dgm:pt modelId="{8CEB105B-C5D4-4744-8430-1A567071C3BA}">
      <dgm:prSet phldrT="[Текст]" custT="1"/>
      <dgm:spPr/>
      <dgm:t>
        <a:bodyPr/>
        <a:lstStyle/>
        <a:p>
          <a:r>
            <a:rPr lang="uk-UA" sz="1600" b="1" dirty="0">
              <a:solidFill>
                <a:schemeClr val="tx1">
                  <a:lumMod val="95000"/>
                  <a:lumOff val="5000"/>
                </a:schemeClr>
              </a:solidFill>
              <a:latin typeface="Times New Roman" panose="02020603050405020304" pitchFamily="18" charset="0"/>
              <a:cs typeface="Times New Roman" panose="02020603050405020304" pitchFamily="18" charset="0"/>
            </a:rPr>
            <a:t>Зустрічі батьків з майбутнім вчителем;</a:t>
          </a:r>
          <a:endParaRPr lang="x-none" sz="16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D6190CB1-AA92-4C80-A6B9-EB4F0ED9CC9E}" type="parTrans" cxnId="{8F56353D-8B7E-4537-BE27-22F89D78DF25}">
      <dgm:prSet/>
      <dgm:spPr/>
      <dgm:t>
        <a:bodyPr/>
        <a:lstStyle/>
        <a:p>
          <a:endParaRPr lang="x-none"/>
        </a:p>
      </dgm:t>
    </dgm:pt>
    <dgm:pt modelId="{FF68EA15-5C39-4B90-B939-43A0D9C0DADD}" type="sibTrans" cxnId="{8F56353D-8B7E-4537-BE27-22F89D78DF25}">
      <dgm:prSet/>
      <dgm:spPr/>
      <dgm:t>
        <a:bodyPr/>
        <a:lstStyle/>
        <a:p>
          <a:endParaRPr lang="x-none"/>
        </a:p>
      </dgm:t>
    </dgm:pt>
    <dgm:pt modelId="{04008B99-5106-4E04-99C5-DA2DDC815817}">
      <dgm:prSet phldrT="[Текст]" custT="1"/>
      <dgm:spPr/>
      <dgm:t>
        <a:bodyPr/>
        <a:lstStyle/>
        <a:p>
          <a:r>
            <a:rPr lang="uk-UA" sz="1600" b="1" dirty="0">
              <a:solidFill>
                <a:schemeClr val="tx1">
                  <a:lumMod val="95000"/>
                  <a:lumOff val="5000"/>
                </a:schemeClr>
              </a:solidFill>
              <a:latin typeface="Times New Roman" panose="02020603050405020304" pitchFamily="18" charset="0"/>
              <a:cs typeface="Times New Roman" panose="02020603050405020304" pitchFamily="18" charset="0"/>
            </a:rPr>
            <a:t>Дні відкритих дверей;</a:t>
          </a:r>
          <a:endParaRPr lang="x-none" sz="16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3FBE5FD4-0FBE-4BE1-9B99-27D1F34ABC0C}" type="parTrans" cxnId="{B46778BC-745D-4C81-BFCD-D89ACBE0DC73}">
      <dgm:prSet/>
      <dgm:spPr/>
      <dgm:t>
        <a:bodyPr/>
        <a:lstStyle/>
        <a:p>
          <a:endParaRPr lang="x-none"/>
        </a:p>
      </dgm:t>
    </dgm:pt>
    <dgm:pt modelId="{ABFF0A88-1723-4909-8B59-7FEE5265368B}" type="sibTrans" cxnId="{B46778BC-745D-4C81-BFCD-D89ACBE0DC73}">
      <dgm:prSet/>
      <dgm:spPr/>
      <dgm:t>
        <a:bodyPr/>
        <a:lstStyle/>
        <a:p>
          <a:endParaRPr lang="x-none"/>
        </a:p>
      </dgm:t>
    </dgm:pt>
    <dgm:pt modelId="{972BA251-72A1-4DC8-9428-AB8DC07A8ED8}">
      <dgm:prSet phldrT="[Текст]" custT="1"/>
      <dgm:spPr/>
      <dgm:t>
        <a:bodyPr/>
        <a:lstStyle/>
        <a:p>
          <a:r>
            <a:rPr lang="uk-UA" sz="1600" b="1" dirty="0">
              <a:solidFill>
                <a:schemeClr val="tx1">
                  <a:lumMod val="95000"/>
                  <a:lumOff val="5000"/>
                </a:schemeClr>
              </a:solidFill>
              <a:latin typeface="Times New Roman" panose="02020603050405020304" pitchFamily="18" charset="0"/>
              <a:cs typeface="Times New Roman" panose="02020603050405020304" pitchFamily="18" charset="0"/>
            </a:rPr>
            <a:t>Анкетування, тестування батьків для вивчення самопочуття сім’ї напередодні шкільного життя дитини і в період адаптації до школи;</a:t>
          </a:r>
          <a:endParaRPr lang="x-none" sz="16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FB3B2ABB-92DD-4715-BCB7-0BB4226CEB3C}" type="parTrans" cxnId="{CB83A974-B64C-423F-A8EF-E21010B602C6}">
      <dgm:prSet/>
      <dgm:spPr/>
      <dgm:t>
        <a:bodyPr/>
        <a:lstStyle/>
        <a:p>
          <a:endParaRPr lang="x-none"/>
        </a:p>
      </dgm:t>
    </dgm:pt>
    <dgm:pt modelId="{543A3214-258D-4072-94D4-AF2D1E872087}" type="sibTrans" cxnId="{CB83A974-B64C-423F-A8EF-E21010B602C6}">
      <dgm:prSet/>
      <dgm:spPr/>
      <dgm:t>
        <a:bodyPr/>
        <a:lstStyle/>
        <a:p>
          <a:endParaRPr lang="x-none"/>
        </a:p>
      </dgm:t>
    </dgm:pt>
    <dgm:pt modelId="{E8650875-A8CF-4FFA-BB02-C5993FB9AC57}">
      <dgm:prSet phldrT="[Текст]" custT="1"/>
      <dgm:spPr/>
      <dgm:t>
        <a:bodyPr/>
        <a:lstStyle/>
        <a:p>
          <a:r>
            <a:rPr lang="uk-UA" sz="1600" b="1" dirty="0">
              <a:solidFill>
                <a:schemeClr val="tx1">
                  <a:lumMod val="95000"/>
                  <a:lumOff val="5000"/>
                </a:schemeClr>
              </a:solidFill>
              <a:latin typeface="Times New Roman" panose="02020603050405020304" pitchFamily="18" charset="0"/>
              <a:cs typeface="Times New Roman" panose="02020603050405020304" pitchFamily="18" charset="0"/>
            </a:rPr>
            <a:t>Ділові ігри, онлайн консультації</a:t>
          </a:r>
          <a:endParaRPr lang="x-none" sz="16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DA151B9B-8F9A-4F62-B3E8-9D2ED5413F09}" type="parTrans" cxnId="{9F7993D3-850D-4790-9D2D-FF48443A5462}">
      <dgm:prSet/>
      <dgm:spPr/>
      <dgm:t>
        <a:bodyPr/>
        <a:lstStyle/>
        <a:p>
          <a:endParaRPr lang="x-none"/>
        </a:p>
      </dgm:t>
    </dgm:pt>
    <dgm:pt modelId="{06316F55-53C3-467F-B00A-1E385AC65673}" type="sibTrans" cxnId="{9F7993D3-850D-4790-9D2D-FF48443A5462}">
      <dgm:prSet/>
      <dgm:spPr/>
      <dgm:t>
        <a:bodyPr/>
        <a:lstStyle/>
        <a:p>
          <a:endParaRPr lang="x-none"/>
        </a:p>
      </dgm:t>
    </dgm:pt>
    <dgm:pt modelId="{563E9CE1-0395-4F36-A005-DDBA56840A23}" type="pres">
      <dgm:prSet presAssocID="{7741B27F-ED19-49A9-A6C6-1C7F092B5DAC}" presName="linearFlow" presStyleCnt="0">
        <dgm:presLayoutVars>
          <dgm:dir/>
          <dgm:animLvl val="lvl"/>
          <dgm:resizeHandles/>
        </dgm:presLayoutVars>
      </dgm:prSet>
      <dgm:spPr/>
      <dgm:t>
        <a:bodyPr/>
        <a:lstStyle/>
        <a:p>
          <a:endParaRPr lang="ru-RU"/>
        </a:p>
      </dgm:t>
    </dgm:pt>
    <dgm:pt modelId="{D66B83C2-D761-4C01-BE21-F25CBA91705B}" type="pres">
      <dgm:prSet presAssocID="{15D0B73F-8DB7-4A3E-AE74-7EA8D1926ECC}" presName="compositeNode" presStyleCnt="0">
        <dgm:presLayoutVars>
          <dgm:bulletEnabled val="1"/>
        </dgm:presLayoutVars>
      </dgm:prSet>
      <dgm:spPr/>
    </dgm:pt>
    <dgm:pt modelId="{E5B1F445-7BE8-4737-BB30-F6BD638EE88A}" type="pres">
      <dgm:prSet presAssocID="{15D0B73F-8DB7-4A3E-AE74-7EA8D1926ECC}" presName="image" presStyleLbl="fgImgPlace1" presStyleIdx="0" presStyleCnt="3" custLinFactNeighborY="5585"/>
      <dgm:spPr>
        <a:blipFill>
          <a:blip xmlns:r="http://schemas.openxmlformats.org/officeDocument/2006/relationships" r:embed="rId1">
            <a:extLst/>
          </a:blip>
          <a:srcRect/>
          <a:stretch>
            <a:fillRect t="-4000" b="-4000"/>
          </a:stretch>
        </a:blipFill>
      </dgm:spPr>
    </dgm:pt>
    <dgm:pt modelId="{4663A70A-C55F-4A40-9F26-B4F0F013C0E0}" type="pres">
      <dgm:prSet presAssocID="{15D0B73F-8DB7-4A3E-AE74-7EA8D1926ECC}" presName="childNode" presStyleLbl="node1" presStyleIdx="0" presStyleCnt="3">
        <dgm:presLayoutVars>
          <dgm:bulletEnabled val="1"/>
        </dgm:presLayoutVars>
      </dgm:prSet>
      <dgm:spPr/>
      <dgm:t>
        <a:bodyPr/>
        <a:lstStyle/>
        <a:p>
          <a:endParaRPr lang="ru-RU"/>
        </a:p>
      </dgm:t>
    </dgm:pt>
    <dgm:pt modelId="{FB99A27D-D525-4692-B7C9-938B52048401}" type="pres">
      <dgm:prSet presAssocID="{15D0B73F-8DB7-4A3E-AE74-7EA8D1926ECC}" presName="parentNode" presStyleLbl="revTx" presStyleIdx="0" presStyleCnt="3">
        <dgm:presLayoutVars>
          <dgm:chMax val="0"/>
          <dgm:bulletEnabled val="1"/>
        </dgm:presLayoutVars>
      </dgm:prSet>
      <dgm:spPr/>
      <dgm:t>
        <a:bodyPr/>
        <a:lstStyle/>
        <a:p>
          <a:endParaRPr lang="ru-RU"/>
        </a:p>
      </dgm:t>
    </dgm:pt>
    <dgm:pt modelId="{EB5FE6FF-2D8F-4D67-B387-9FEAE3BADBE3}" type="pres">
      <dgm:prSet presAssocID="{574BE928-25BD-4904-8758-0BCBA3F2421D}" presName="sibTrans" presStyleCnt="0"/>
      <dgm:spPr/>
    </dgm:pt>
    <dgm:pt modelId="{8EF5FF6E-2649-45E4-88D0-D6015B09DAAD}" type="pres">
      <dgm:prSet presAssocID="{AEF7D0DC-81A7-46AA-A9AA-E71084167F60}" presName="compositeNode" presStyleCnt="0">
        <dgm:presLayoutVars>
          <dgm:bulletEnabled val="1"/>
        </dgm:presLayoutVars>
      </dgm:prSet>
      <dgm:spPr/>
    </dgm:pt>
    <dgm:pt modelId="{8C5738CD-80FD-4BAF-9B6C-772004A9C5B0}" type="pres">
      <dgm:prSet presAssocID="{AEF7D0DC-81A7-46AA-A9AA-E71084167F60}" presName="image" presStyleLbl="fgImgPlace1" presStyleIdx="1" presStyleCnt="3" custLinFactNeighborX="-6658" custLinFactNeighborY="5585"/>
      <dgm:spPr>
        <a:blipFill>
          <a:blip xmlns:r="http://schemas.openxmlformats.org/officeDocument/2006/relationships" r:embed="rId2">
            <a:extLst/>
          </a:blip>
          <a:srcRect/>
          <a:stretch>
            <a:fillRect l="-17000" r="-17000"/>
          </a:stretch>
        </a:blipFill>
      </dgm:spPr>
    </dgm:pt>
    <dgm:pt modelId="{F810085A-1864-48BA-993D-1A7EAB0077A4}" type="pres">
      <dgm:prSet presAssocID="{AEF7D0DC-81A7-46AA-A9AA-E71084167F60}" presName="childNode" presStyleLbl="node1" presStyleIdx="1" presStyleCnt="3" custScaleY="102901">
        <dgm:presLayoutVars>
          <dgm:bulletEnabled val="1"/>
        </dgm:presLayoutVars>
      </dgm:prSet>
      <dgm:spPr/>
      <dgm:t>
        <a:bodyPr/>
        <a:lstStyle/>
        <a:p>
          <a:endParaRPr lang="ru-RU"/>
        </a:p>
      </dgm:t>
    </dgm:pt>
    <dgm:pt modelId="{3913237C-B448-43BA-9E4A-A02588E480A5}" type="pres">
      <dgm:prSet presAssocID="{AEF7D0DC-81A7-46AA-A9AA-E71084167F60}" presName="parentNode" presStyleLbl="revTx" presStyleIdx="1" presStyleCnt="3">
        <dgm:presLayoutVars>
          <dgm:chMax val="0"/>
          <dgm:bulletEnabled val="1"/>
        </dgm:presLayoutVars>
      </dgm:prSet>
      <dgm:spPr/>
      <dgm:t>
        <a:bodyPr/>
        <a:lstStyle/>
        <a:p>
          <a:endParaRPr lang="ru-RU"/>
        </a:p>
      </dgm:t>
    </dgm:pt>
    <dgm:pt modelId="{1783EBB7-D0F3-45C6-B3A4-327BE766100C}" type="pres">
      <dgm:prSet presAssocID="{C9D6892E-7CD9-46F3-9F81-B04C996611CA}" presName="sibTrans" presStyleCnt="0"/>
      <dgm:spPr/>
    </dgm:pt>
    <dgm:pt modelId="{98582268-6EEC-4E24-9850-8C2C223CA2E8}" type="pres">
      <dgm:prSet presAssocID="{64A0283E-3AA5-41B4-B726-A60EE1C0B47C}" presName="compositeNode" presStyleCnt="0">
        <dgm:presLayoutVars>
          <dgm:bulletEnabled val="1"/>
        </dgm:presLayoutVars>
      </dgm:prSet>
      <dgm:spPr/>
    </dgm:pt>
    <dgm:pt modelId="{E127FCDC-30CA-4167-8911-85D78F60BAD8}" type="pres">
      <dgm:prSet presAssocID="{64A0283E-3AA5-41B4-B726-A60EE1C0B47C}" presName="image" presStyleLbl="fgImgPlace1" presStyleIdx="2" presStyleCnt="3"/>
      <dgm:spPr>
        <a:blipFill>
          <a:blip xmlns:r="http://schemas.openxmlformats.org/officeDocument/2006/relationships" r:embed="rId3">
            <a:extLst/>
          </a:blip>
          <a:srcRect/>
          <a:stretch>
            <a:fillRect/>
          </a:stretch>
        </a:blipFill>
      </dgm:spPr>
    </dgm:pt>
    <dgm:pt modelId="{DE49D7BF-E8F3-4885-B7A6-BD4E3EA9A1C9}" type="pres">
      <dgm:prSet presAssocID="{64A0283E-3AA5-41B4-B726-A60EE1C0B47C}" presName="childNode" presStyleLbl="node1" presStyleIdx="2" presStyleCnt="3">
        <dgm:presLayoutVars>
          <dgm:bulletEnabled val="1"/>
        </dgm:presLayoutVars>
      </dgm:prSet>
      <dgm:spPr/>
      <dgm:t>
        <a:bodyPr/>
        <a:lstStyle/>
        <a:p>
          <a:endParaRPr lang="ru-RU"/>
        </a:p>
      </dgm:t>
    </dgm:pt>
    <dgm:pt modelId="{B3017241-592A-4B8F-B315-3C8D659A0E3D}" type="pres">
      <dgm:prSet presAssocID="{64A0283E-3AA5-41B4-B726-A60EE1C0B47C}" presName="parentNode" presStyleLbl="revTx" presStyleIdx="2" presStyleCnt="3">
        <dgm:presLayoutVars>
          <dgm:chMax val="0"/>
          <dgm:bulletEnabled val="1"/>
        </dgm:presLayoutVars>
      </dgm:prSet>
      <dgm:spPr/>
      <dgm:t>
        <a:bodyPr/>
        <a:lstStyle/>
        <a:p>
          <a:endParaRPr lang="ru-RU"/>
        </a:p>
      </dgm:t>
    </dgm:pt>
  </dgm:ptLst>
  <dgm:cxnLst>
    <dgm:cxn modelId="{FBBA5731-1717-47D4-BC3C-1620BBC4D8D8}" type="presOf" srcId="{64A0283E-3AA5-41B4-B726-A60EE1C0B47C}" destId="{B3017241-592A-4B8F-B315-3C8D659A0E3D}" srcOrd="0" destOrd="0" presId="urn:microsoft.com/office/officeart/2005/8/layout/hList2#1"/>
    <dgm:cxn modelId="{B46778BC-745D-4C81-BFCD-D89ACBE0DC73}" srcId="{64A0283E-3AA5-41B4-B726-A60EE1C0B47C}" destId="{04008B99-5106-4E04-99C5-DA2DDC815817}" srcOrd="3" destOrd="0" parTransId="{3FBE5FD4-0FBE-4BE1-9B99-27D1F34ABC0C}" sibTransId="{ABFF0A88-1723-4909-8B59-7FEE5265368B}"/>
    <dgm:cxn modelId="{5A68A466-62FA-4B30-BC5D-1C6353541B5D}" srcId="{64A0283E-3AA5-41B4-B726-A60EE1C0B47C}" destId="{D2CFF38E-B90D-4D76-83F7-CA109FC154EA}" srcOrd="0" destOrd="0" parTransId="{8CE6BB65-7A7F-4E52-9CCA-CB6B27D0916F}" sibTransId="{5BEE13C5-2BF9-4B27-A13F-C8580FCBD4F6}"/>
    <dgm:cxn modelId="{15622F81-FCEB-4C46-A088-89914881836B}" type="presOf" srcId="{1D6267A4-D1EC-4C01-91A8-80A94CDC5091}" destId="{F810085A-1864-48BA-993D-1A7EAB0077A4}" srcOrd="0" destOrd="1" presId="urn:microsoft.com/office/officeart/2005/8/layout/hList2#1"/>
    <dgm:cxn modelId="{376D19D7-6968-46FE-81A4-30450E8CD659}" type="presOf" srcId="{86230205-CF9A-4835-9C0D-CDC1459C1B30}" destId="{4663A70A-C55F-4A40-9F26-B4F0F013C0E0}" srcOrd="0" destOrd="4" presId="urn:microsoft.com/office/officeart/2005/8/layout/hList2#1"/>
    <dgm:cxn modelId="{9765DD0D-F6CC-44A3-9BAB-C793B4C306D1}" srcId="{AEF7D0DC-81A7-46AA-A9AA-E71084167F60}" destId="{1D6267A4-D1EC-4C01-91A8-80A94CDC5091}" srcOrd="1" destOrd="0" parTransId="{AD18A7AE-20D3-4E68-861D-8FBBDEC16671}" sibTransId="{563F9811-A7B7-4F2C-B878-F8C3326FBA71}"/>
    <dgm:cxn modelId="{42C17D3E-310C-40D5-9C2E-2CD11B64840A}" type="presOf" srcId="{15D0B73F-8DB7-4A3E-AE74-7EA8D1926ECC}" destId="{FB99A27D-D525-4692-B7C9-938B52048401}" srcOrd="0" destOrd="0" presId="urn:microsoft.com/office/officeart/2005/8/layout/hList2#1"/>
    <dgm:cxn modelId="{9735BD60-07A8-4ED9-A5C0-893089713636}" type="presOf" srcId="{9E05FC32-BFC0-41EC-9341-89F13D1BA509}" destId="{F810085A-1864-48BA-993D-1A7EAB0077A4}" srcOrd="0" destOrd="6" presId="urn:microsoft.com/office/officeart/2005/8/layout/hList2#1"/>
    <dgm:cxn modelId="{8F56353D-8B7E-4537-BE27-22F89D78DF25}" srcId="{64A0283E-3AA5-41B4-B726-A60EE1C0B47C}" destId="{8CEB105B-C5D4-4744-8430-1A567071C3BA}" srcOrd="2" destOrd="0" parTransId="{D6190CB1-AA92-4C80-A6B9-EB4F0ED9CC9E}" sibTransId="{FF68EA15-5C39-4B90-B939-43A0D9C0DADD}"/>
    <dgm:cxn modelId="{D8DA2523-5986-4779-B5E3-E77E2B5B8671}" type="presOf" srcId="{0CDFDDF1-34B9-4D01-88B1-329001407220}" destId="{DE49D7BF-E8F3-4885-B7A6-BD4E3EA9A1C9}" srcOrd="0" destOrd="1" presId="urn:microsoft.com/office/officeart/2005/8/layout/hList2#1"/>
    <dgm:cxn modelId="{46C3289A-BAF0-4E04-A831-4725155F3EB7}" type="presOf" srcId="{FE383F3C-D06A-4C36-BBD0-4F4B9324989E}" destId="{4663A70A-C55F-4A40-9F26-B4F0F013C0E0}" srcOrd="0" destOrd="6" presId="urn:microsoft.com/office/officeart/2005/8/layout/hList2#1"/>
    <dgm:cxn modelId="{C6863C2E-0B5A-4289-BFA3-7E15B0D200CD}" type="presOf" srcId="{1A5F0D2A-3086-4CA6-8317-638F963CA453}" destId="{4663A70A-C55F-4A40-9F26-B4F0F013C0E0}" srcOrd="0" destOrd="2" presId="urn:microsoft.com/office/officeart/2005/8/layout/hList2#1"/>
    <dgm:cxn modelId="{16A40F5A-7A57-42BF-B6BD-0441BC22D829}" srcId="{15D0B73F-8DB7-4A3E-AE74-7EA8D1926ECC}" destId="{18F85DF8-1E57-4C01-9FD2-ABBAFC52FCC3}" srcOrd="7" destOrd="0" parTransId="{5AE0AC57-5932-4F0B-8F8D-6EE8725F7855}" sibTransId="{78CF0510-FA41-499E-B301-062B1294C5E5}"/>
    <dgm:cxn modelId="{BCF54348-3A4A-49B6-A79A-09BF880FADA2}" type="presOf" srcId="{626D706D-22B9-4ADE-9E3B-45FF4E49BCFE}" destId="{4663A70A-C55F-4A40-9F26-B4F0F013C0E0}" srcOrd="0" destOrd="0" presId="urn:microsoft.com/office/officeart/2005/8/layout/hList2#1"/>
    <dgm:cxn modelId="{2583DD05-2F2A-42C2-ACB6-7429F539B1CF}" srcId="{15D0B73F-8DB7-4A3E-AE74-7EA8D1926ECC}" destId="{FE383F3C-D06A-4C36-BBD0-4F4B9324989E}" srcOrd="6" destOrd="0" parTransId="{573B3CCC-7B0D-4F46-BCD8-E6B589DED25C}" sibTransId="{612E8690-EB6B-4CFA-9BF1-EC56A7AA741C}"/>
    <dgm:cxn modelId="{FDCB51A0-E3D6-49C0-B1F2-C7A95BA0C1D5}" srcId="{AEF7D0DC-81A7-46AA-A9AA-E71084167F60}" destId="{9F2835A9-08B6-4516-96A7-545D4E960500}" srcOrd="3" destOrd="0" parTransId="{60DB5D05-1BA3-46D1-9D86-F5546DA45D45}" sibTransId="{A113633D-C107-4BAC-9521-A7C814AF89DD}"/>
    <dgm:cxn modelId="{EA06E1B2-BCE9-4609-AC12-134F4F169930}" srcId="{15D0B73F-8DB7-4A3E-AE74-7EA8D1926ECC}" destId="{86230205-CF9A-4835-9C0D-CDC1459C1B30}" srcOrd="4" destOrd="0" parTransId="{2AB5FE55-FE15-4895-9D56-55B41E5EA620}" sibTransId="{4FF450BE-A29A-4EB3-9DAF-661402A1AD13}"/>
    <dgm:cxn modelId="{1297EBED-A190-4AA5-81C1-6C5AB3C3F738}" srcId="{15D0B73F-8DB7-4A3E-AE74-7EA8D1926ECC}" destId="{BE657114-2A00-4EDE-8413-CA51222039AD}" srcOrd="1" destOrd="0" parTransId="{0AC95C8A-F2F9-406E-BC0F-E162910A7271}" sibTransId="{20D1AD0E-9A0B-47DA-AB0E-5880D5F9A8E1}"/>
    <dgm:cxn modelId="{63281FD2-18A6-4471-B23D-DB30E8B1B870}" type="presOf" srcId="{D2CFF38E-B90D-4D76-83F7-CA109FC154EA}" destId="{DE49D7BF-E8F3-4885-B7A6-BD4E3EA9A1C9}" srcOrd="0" destOrd="0" presId="urn:microsoft.com/office/officeart/2005/8/layout/hList2#1"/>
    <dgm:cxn modelId="{28C86E08-E981-473A-A6AE-6D5341AFE37D}" srcId="{AEF7D0DC-81A7-46AA-A9AA-E71084167F60}" destId="{9E05FC32-BFC0-41EC-9341-89F13D1BA509}" srcOrd="6" destOrd="0" parTransId="{15C2C677-6965-4839-BCE3-57C52E823860}" sibTransId="{473252AC-CD54-41F0-AAB6-E8EC3189F639}"/>
    <dgm:cxn modelId="{5DB314F7-53CA-4A75-8AFF-D4B3D93A3B8D}" type="presOf" srcId="{6AE9BA86-0259-42A9-9DA0-6D16088C1872}" destId="{4663A70A-C55F-4A40-9F26-B4F0F013C0E0}" srcOrd="0" destOrd="3" presId="urn:microsoft.com/office/officeart/2005/8/layout/hList2#1"/>
    <dgm:cxn modelId="{611CA00F-DA8F-4E11-83DA-76BA431C5677}" type="presOf" srcId="{04008B99-5106-4E04-99C5-DA2DDC815817}" destId="{DE49D7BF-E8F3-4885-B7A6-BD4E3EA9A1C9}" srcOrd="0" destOrd="3" presId="urn:microsoft.com/office/officeart/2005/8/layout/hList2#1"/>
    <dgm:cxn modelId="{A5D125DA-83EE-4BCD-8E65-D93C008D39AD}" srcId="{15D0B73F-8DB7-4A3E-AE74-7EA8D1926ECC}" destId="{1A5F0D2A-3086-4CA6-8317-638F963CA453}" srcOrd="2" destOrd="0" parTransId="{8FD3E179-6595-4408-BD91-8B829F6904E8}" sibTransId="{173FED0C-FEE9-4EEB-94E5-BB0909EC9668}"/>
    <dgm:cxn modelId="{B316A951-2AD7-4F0B-A5A3-F54CFC85146E}" type="presOf" srcId="{AEF7D0DC-81A7-46AA-A9AA-E71084167F60}" destId="{3913237C-B448-43BA-9E4A-A02588E480A5}" srcOrd="0" destOrd="0" presId="urn:microsoft.com/office/officeart/2005/8/layout/hList2#1"/>
    <dgm:cxn modelId="{7B970382-0DBC-4966-8BC3-E792D7038163}" srcId="{AEF7D0DC-81A7-46AA-A9AA-E71084167F60}" destId="{C8B5058A-AEB6-4E25-9448-F2368EF8F7E4}" srcOrd="0" destOrd="0" parTransId="{DFF3BE4A-6C26-41D8-A83E-C54BAAC1B0CF}" sibTransId="{93EF17FC-F7BB-44E6-802F-531AC9119260}"/>
    <dgm:cxn modelId="{5953FC74-EF06-4611-B742-7B33E57E7E4F}" srcId="{15D0B73F-8DB7-4A3E-AE74-7EA8D1926ECC}" destId="{6494E005-864B-487F-9C16-E85FCBA532CA}" srcOrd="5" destOrd="0" parTransId="{08B17E43-8CA8-42E8-A83A-6CBB486EB9C0}" sibTransId="{D48A5278-8A43-485F-9C1D-5AC56977EEA2}"/>
    <dgm:cxn modelId="{EEC25FBF-12B6-44E6-BD08-3D9C96350969}" type="presOf" srcId="{7CE913B7-2458-419D-BDF4-C2193EE08B6E}" destId="{F810085A-1864-48BA-993D-1A7EAB0077A4}" srcOrd="0" destOrd="4" presId="urn:microsoft.com/office/officeart/2005/8/layout/hList2#1"/>
    <dgm:cxn modelId="{DDB1762D-EC93-4755-8400-E92992AD6DA6}" srcId="{AEF7D0DC-81A7-46AA-A9AA-E71084167F60}" destId="{DA53D3A3-CD52-40EF-80B2-C017FE4CB789}" srcOrd="2" destOrd="0" parTransId="{E0686E9D-238D-410A-8BB9-903F5954F32C}" sibTransId="{5CFA342D-9992-4BDC-B614-D2EEF0615C9D}"/>
    <dgm:cxn modelId="{FE3404A2-ECD3-4815-BA46-B654344A56F1}" type="presOf" srcId="{9F2835A9-08B6-4516-96A7-545D4E960500}" destId="{F810085A-1864-48BA-993D-1A7EAB0077A4}" srcOrd="0" destOrd="3" presId="urn:microsoft.com/office/officeart/2005/8/layout/hList2#1"/>
    <dgm:cxn modelId="{BAE4C392-42AE-4F88-9CA9-11594E9B8B7B}" srcId="{15D0B73F-8DB7-4A3E-AE74-7EA8D1926ECC}" destId="{626D706D-22B9-4ADE-9E3B-45FF4E49BCFE}" srcOrd="0" destOrd="0" parTransId="{64B668C6-B634-4C00-AC3C-2D292FE22220}" sibTransId="{FC0E11A7-62C9-4B91-BC47-60888037F0FC}"/>
    <dgm:cxn modelId="{A0E5B1A0-F734-449F-9226-0F429808145D}" type="presOf" srcId="{DA53D3A3-CD52-40EF-80B2-C017FE4CB789}" destId="{F810085A-1864-48BA-993D-1A7EAB0077A4}" srcOrd="0" destOrd="2" presId="urn:microsoft.com/office/officeart/2005/8/layout/hList2#1"/>
    <dgm:cxn modelId="{81E5A25A-00B7-4F43-862D-5554639856A2}" srcId="{7741B27F-ED19-49A9-A6C6-1C7F092B5DAC}" destId="{15D0B73F-8DB7-4A3E-AE74-7EA8D1926ECC}" srcOrd="0" destOrd="0" parTransId="{D4C62340-0A8F-438A-B736-B600C83F54CB}" sibTransId="{574BE928-25BD-4904-8758-0BCBA3F2421D}"/>
    <dgm:cxn modelId="{0D389E07-8BE8-4FD9-B8A5-0E1D2D665730}" srcId="{AEF7D0DC-81A7-46AA-A9AA-E71084167F60}" destId="{A7AA22D4-9145-47BB-8432-45CF7176A6EA}" srcOrd="5" destOrd="0" parTransId="{C8543030-F7AA-41E1-A5AC-C6A3069FB6B0}" sibTransId="{BF9EEFD1-DC85-43BB-AE4E-E4C9BBF9179F}"/>
    <dgm:cxn modelId="{D71B48A7-FC25-4061-A1CF-1BAEE651E50C}" type="presOf" srcId="{BE657114-2A00-4EDE-8413-CA51222039AD}" destId="{4663A70A-C55F-4A40-9F26-B4F0F013C0E0}" srcOrd="0" destOrd="1" presId="urn:microsoft.com/office/officeart/2005/8/layout/hList2#1"/>
    <dgm:cxn modelId="{D5B41192-DAEA-4377-8C3F-FCB710812851}" srcId="{7741B27F-ED19-49A9-A6C6-1C7F092B5DAC}" destId="{64A0283E-3AA5-41B4-B726-A60EE1C0B47C}" srcOrd="2" destOrd="0" parTransId="{B964F755-C31C-4770-9696-535A9D98FF32}" sibTransId="{8F6AD8B2-6D69-4A77-AFD2-5941708F100A}"/>
    <dgm:cxn modelId="{072AEA8E-0E36-4CAC-B40C-B4298F5B2DED}" type="presOf" srcId="{E8650875-A8CF-4FFA-BB02-C5993FB9AC57}" destId="{DE49D7BF-E8F3-4885-B7A6-BD4E3EA9A1C9}" srcOrd="0" destOrd="5" presId="urn:microsoft.com/office/officeart/2005/8/layout/hList2#1"/>
    <dgm:cxn modelId="{CB83A974-B64C-423F-A8EF-E21010B602C6}" srcId="{64A0283E-3AA5-41B4-B726-A60EE1C0B47C}" destId="{972BA251-72A1-4DC8-9428-AB8DC07A8ED8}" srcOrd="4" destOrd="0" parTransId="{FB3B2ABB-92DD-4715-BCB7-0BB4226CEB3C}" sibTransId="{543A3214-258D-4072-94D4-AF2D1E872087}"/>
    <dgm:cxn modelId="{9F7993D3-850D-4790-9D2D-FF48443A5462}" srcId="{64A0283E-3AA5-41B4-B726-A60EE1C0B47C}" destId="{E8650875-A8CF-4FFA-BB02-C5993FB9AC57}" srcOrd="5" destOrd="0" parTransId="{DA151B9B-8F9A-4F62-B3E8-9D2ED5413F09}" sibTransId="{06316F55-53C3-467F-B00A-1E385AC65673}"/>
    <dgm:cxn modelId="{A0D64130-728D-4DBA-A6FB-9C872BE44E28}" srcId="{15D0B73F-8DB7-4A3E-AE74-7EA8D1926ECC}" destId="{6AE9BA86-0259-42A9-9DA0-6D16088C1872}" srcOrd="3" destOrd="0" parTransId="{E494752B-5ECD-40AB-8BBF-B72BBC4C95D4}" sibTransId="{0BD8B085-FBC5-436A-9A6D-74CEF268A5AD}"/>
    <dgm:cxn modelId="{09D95CD3-0ABD-4658-8B4A-5C13AA6F8384}" type="presOf" srcId="{6494E005-864B-487F-9C16-E85FCBA532CA}" destId="{4663A70A-C55F-4A40-9F26-B4F0F013C0E0}" srcOrd="0" destOrd="5" presId="urn:microsoft.com/office/officeart/2005/8/layout/hList2#1"/>
    <dgm:cxn modelId="{DF97E4C4-637F-4972-9BA3-389DD6DC5E66}" srcId="{7741B27F-ED19-49A9-A6C6-1C7F092B5DAC}" destId="{AEF7D0DC-81A7-46AA-A9AA-E71084167F60}" srcOrd="1" destOrd="0" parTransId="{FFC472C3-97D7-4926-9E0C-EE48A9ABAAD9}" sibTransId="{C9D6892E-7CD9-46F3-9F81-B04C996611CA}"/>
    <dgm:cxn modelId="{45AFED6C-3CC1-4DAE-9DEB-A3FDA819F3DF}" srcId="{AEF7D0DC-81A7-46AA-A9AA-E71084167F60}" destId="{7CE913B7-2458-419D-BDF4-C2193EE08B6E}" srcOrd="4" destOrd="0" parTransId="{228DE234-C333-4A70-A01A-B65B4382C4BF}" sibTransId="{8C1824F7-C405-4380-B000-D499905B0983}"/>
    <dgm:cxn modelId="{EBFAC35E-614A-4B5B-845F-0243B1C3B42F}" srcId="{64A0283E-3AA5-41B4-B726-A60EE1C0B47C}" destId="{0CDFDDF1-34B9-4D01-88B1-329001407220}" srcOrd="1" destOrd="0" parTransId="{DAF9020B-A2E3-48C6-901A-75F480DA5AAA}" sibTransId="{9D832169-70A8-4B75-B18B-05A4464DC9FD}"/>
    <dgm:cxn modelId="{2B9B806E-361C-4523-8A99-FBF2E365B507}" type="presOf" srcId="{8CEB105B-C5D4-4744-8430-1A567071C3BA}" destId="{DE49D7BF-E8F3-4885-B7A6-BD4E3EA9A1C9}" srcOrd="0" destOrd="2" presId="urn:microsoft.com/office/officeart/2005/8/layout/hList2#1"/>
    <dgm:cxn modelId="{8D044DF3-924E-434A-BAEA-4B6DC6892047}" type="presOf" srcId="{C8B5058A-AEB6-4E25-9448-F2368EF8F7E4}" destId="{F810085A-1864-48BA-993D-1A7EAB0077A4}" srcOrd="0" destOrd="0" presId="urn:microsoft.com/office/officeart/2005/8/layout/hList2#1"/>
    <dgm:cxn modelId="{43750C12-2C74-45C4-B5C8-397EB2A4258C}" srcId="{AEF7D0DC-81A7-46AA-A9AA-E71084167F60}" destId="{0FCC14EC-B76D-4305-AF49-34DB9C29FD03}" srcOrd="7" destOrd="0" parTransId="{30283CBE-BCAC-4A3B-BBF4-0C2C78AFC426}" sibTransId="{B23B38C6-9F20-4D56-B82F-A81F8F570B13}"/>
    <dgm:cxn modelId="{08A846DD-3D31-4E7A-85E5-67275F5866A1}" type="presOf" srcId="{A7AA22D4-9145-47BB-8432-45CF7176A6EA}" destId="{F810085A-1864-48BA-993D-1A7EAB0077A4}" srcOrd="0" destOrd="5" presId="urn:microsoft.com/office/officeart/2005/8/layout/hList2#1"/>
    <dgm:cxn modelId="{5C7C2710-19D0-4928-B932-D4032E002BF6}" type="presOf" srcId="{7741B27F-ED19-49A9-A6C6-1C7F092B5DAC}" destId="{563E9CE1-0395-4F36-A005-DDBA56840A23}" srcOrd="0" destOrd="0" presId="urn:microsoft.com/office/officeart/2005/8/layout/hList2#1"/>
    <dgm:cxn modelId="{AF15C981-6232-4C80-AF08-33F14DC3F6D6}" type="presOf" srcId="{0FCC14EC-B76D-4305-AF49-34DB9C29FD03}" destId="{F810085A-1864-48BA-993D-1A7EAB0077A4}" srcOrd="0" destOrd="7" presId="urn:microsoft.com/office/officeart/2005/8/layout/hList2#1"/>
    <dgm:cxn modelId="{FA06D358-BD8A-4252-9E36-DBD4928CF00A}" type="presOf" srcId="{972BA251-72A1-4DC8-9428-AB8DC07A8ED8}" destId="{DE49D7BF-E8F3-4885-B7A6-BD4E3EA9A1C9}" srcOrd="0" destOrd="4" presId="urn:microsoft.com/office/officeart/2005/8/layout/hList2#1"/>
    <dgm:cxn modelId="{C1FF6985-F98F-4166-A838-AB8E6A0241FB}" type="presOf" srcId="{18F85DF8-1E57-4C01-9FD2-ABBAFC52FCC3}" destId="{4663A70A-C55F-4A40-9F26-B4F0F013C0E0}" srcOrd="0" destOrd="7" presId="urn:microsoft.com/office/officeart/2005/8/layout/hList2#1"/>
    <dgm:cxn modelId="{2D89F7E5-F485-4193-A571-A181E90C8BB5}" type="presParOf" srcId="{563E9CE1-0395-4F36-A005-DDBA56840A23}" destId="{D66B83C2-D761-4C01-BE21-F25CBA91705B}" srcOrd="0" destOrd="0" presId="urn:microsoft.com/office/officeart/2005/8/layout/hList2#1"/>
    <dgm:cxn modelId="{5027BE32-DBD9-46D8-95CB-F63CC331EC69}" type="presParOf" srcId="{D66B83C2-D761-4C01-BE21-F25CBA91705B}" destId="{E5B1F445-7BE8-4737-BB30-F6BD638EE88A}" srcOrd="0" destOrd="0" presId="urn:microsoft.com/office/officeart/2005/8/layout/hList2#1"/>
    <dgm:cxn modelId="{E0225C7B-8014-432A-BD64-96CCF6977487}" type="presParOf" srcId="{D66B83C2-D761-4C01-BE21-F25CBA91705B}" destId="{4663A70A-C55F-4A40-9F26-B4F0F013C0E0}" srcOrd="1" destOrd="0" presId="urn:microsoft.com/office/officeart/2005/8/layout/hList2#1"/>
    <dgm:cxn modelId="{8BAABA13-DCD6-4E27-A631-196A2CD8B292}" type="presParOf" srcId="{D66B83C2-D761-4C01-BE21-F25CBA91705B}" destId="{FB99A27D-D525-4692-B7C9-938B52048401}" srcOrd="2" destOrd="0" presId="urn:microsoft.com/office/officeart/2005/8/layout/hList2#1"/>
    <dgm:cxn modelId="{BE71A62C-317A-40D9-AF18-FA5CAF74A9A5}" type="presParOf" srcId="{563E9CE1-0395-4F36-A005-DDBA56840A23}" destId="{EB5FE6FF-2D8F-4D67-B387-9FEAE3BADBE3}" srcOrd="1" destOrd="0" presId="urn:microsoft.com/office/officeart/2005/8/layout/hList2#1"/>
    <dgm:cxn modelId="{9B53ADAE-7432-48C4-8CB3-026FF168DD4F}" type="presParOf" srcId="{563E9CE1-0395-4F36-A005-DDBA56840A23}" destId="{8EF5FF6E-2649-45E4-88D0-D6015B09DAAD}" srcOrd="2" destOrd="0" presId="urn:microsoft.com/office/officeart/2005/8/layout/hList2#1"/>
    <dgm:cxn modelId="{A054E655-1D8E-422E-A8DC-EEBB7C6A2A73}" type="presParOf" srcId="{8EF5FF6E-2649-45E4-88D0-D6015B09DAAD}" destId="{8C5738CD-80FD-4BAF-9B6C-772004A9C5B0}" srcOrd="0" destOrd="0" presId="urn:microsoft.com/office/officeart/2005/8/layout/hList2#1"/>
    <dgm:cxn modelId="{43534157-5ED7-4B66-99A2-0F7CA1AD2E4F}" type="presParOf" srcId="{8EF5FF6E-2649-45E4-88D0-D6015B09DAAD}" destId="{F810085A-1864-48BA-993D-1A7EAB0077A4}" srcOrd="1" destOrd="0" presId="urn:microsoft.com/office/officeart/2005/8/layout/hList2#1"/>
    <dgm:cxn modelId="{F92DF693-B985-43C1-9310-E6EADFF33571}" type="presParOf" srcId="{8EF5FF6E-2649-45E4-88D0-D6015B09DAAD}" destId="{3913237C-B448-43BA-9E4A-A02588E480A5}" srcOrd="2" destOrd="0" presId="urn:microsoft.com/office/officeart/2005/8/layout/hList2#1"/>
    <dgm:cxn modelId="{13F0E620-10AA-44F8-97D5-F127D78E2E9A}" type="presParOf" srcId="{563E9CE1-0395-4F36-A005-DDBA56840A23}" destId="{1783EBB7-D0F3-45C6-B3A4-327BE766100C}" srcOrd="3" destOrd="0" presId="urn:microsoft.com/office/officeart/2005/8/layout/hList2#1"/>
    <dgm:cxn modelId="{79024374-6328-4E44-B353-C45530E4FFB2}" type="presParOf" srcId="{563E9CE1-0395-4F36-A005-DDBA56840A23}" destId="{98582268-6EEC-4E24-9850-8C2C223CA2E8}" srcOrd="4" destOrd="0" presId="urn:microsoft.com/office/officeart/2005/8/layout/hList2#1"/>
    <dgm:cxn modelId="{FCD15561-0082-489B-9FF3-CCFA0DA5D5E6}" type="presParOf" srcId="{98582268-6EEC-4E24-9850-8C2C223CA2E8}" destId="{E127FCDC-30CA-4167-8911-85D78F60BAD8}" srcOrd="0" destOrd="0" presId="urn:microsoft.com/office/officeart/2005/8/layout/hList2#1"/>
    <dgm:cxn modelId="{10DB4D3F-0402-45F2-8419-DEE0C7E1D85B}" type="presParOf" srcId="{98582268-6EEC-4E24-9850-8C2C223CA2E8}" destId="{DE49D7BF-E8F3-4885-B7A6-BD4E3EA9A1C9}" srcOrd="1" destOrd="0" presId="urn:microsoft.com/office/officeart/2005/8/layout/hList2#1"/>
    <dgm:cxn modelId="{BC42DCE1-09F7-45D9-863F-7B0558093293}" type="presParOf" srcId="{98582268-6EEC-4E24-9850-8C2C223CA2E8}" destId="{B3017241-592A-4B8F-B315-3C8D659A0E3D}" srcOrd="2" destOrd="0" presId="urn:microsoft.com/office/officeart/2005/8/layout/h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3D414F-E5DC-42DE-B390-817630C9C845}" type="doc">
      <dgm:prSet loTypeId="urn:microsoft.com/office/officeart/2005/8/layout/vList4#1" loCatId="list" qsTypeId="urn:microsoft.com/office/officeart/2005/8/quickstyle/simple1" qsCatId="simple" csTypeId="urn:microsoft.com/office/officeart/2005/8/colors/colorful4" csCatId="colorful" phldr="1"/>
      <dgm:spPr/>
      <dgm:t>
        <a:bodyPr/>
        <a:lstStyle/>
        <a:p>
          <a:endParaRPr lang="x-none"/>
        </a:p>
      </dgm:t>
    </dgm:pt>
    <dgm:pt modelId="{76E540BD-1506-4E13-AEEE-87787EDBB23F}">
      <dgm:prSet phldrT="[Текст]"/>
      <dgm:spPr/>
      <dgm:t>
        <a:bodyPr/>
        <a:lstStyle/>
        <a:p>
          <a:r>
            <a:rPr lang="uk-UA" dirty="0"/>
            <a:t>УСПІШНА ПІДГОТОВКА ДІТЕЙ ДО ШКОЛИ</a:t>
          </a:r>
          <a:endParaRPr lang="x-none" dirty="0"/>
        </a:p>
      </dgm:t>
    </dgm:pt>
    <dgm:pt modelId="{08F6D954-21E5-4E40-8C67-080F18F90CA1}" type="parTrans" cxnId="{7A6C1CA3-F89D-4B21-ABD3-2913699B3460}">
      <dgm:prSet/>
      <dgm:spPr/>
      <dgm:t>
        <a:bodyPr/>
        <a:lstStyle/>
        <a:p>
          <a:endParaRPr lang="x-none"/>
        </a:p>
      </dgm:t>
    </dgm:pt>
    <dgm:pt modelId="{30F50B9E-E06F-4076-8498-BA67327D6DF9}" type="sibTrans" cxnId="{7A6C1CA3-F89D-4B21-ABD3-2913699B3460}">
      <dgm:prSet/>
      <dgm:spPr/>
      <dgm:t>
        <a:bodyPr/>
        <a:lstStyle/>
        <a:p>
          <a:endParaRPr lang="x-none"/>
        </a:p>
      </dgm:t>
    </dgm:pt>
    <dgm:pt modelId="{CFB88873-5A81-4ED9-8FF2-705404EEFB88}">
      <dgm:prSet phldrT="[Текст]"/>
      <dgm:spPr/>
      <dgm:t>
        <a:bodyPr/>
        <a:lstStyle/>
        <a:p>
          <a:r>
            <a:rPr lang="uk-UA" dirty="0"/>
            <a:t>РЕАЛІЗАЦІЯ В ПЕДАГОГІЧНОМУ ПРОЦЕСІ ЄДИНОЇ, ДИНАМІЧНОЇ ТА ПЕРСПЕКТИВНОЇ СИСТЕМИ ВИХОВАННЯ І НАВЧАННЯ, ЯКА ЗАБЕЗПЕЧУЄ ФОРМУВАННЯ ОСОБИСТОСТІ </a:t>
          </a:r>
          <a:endParaRPr lang="x-none" dirty="0"/>
        </a:p>
      </dgm:t>
    </dgm:pt>
    <dgm:pt modelId="{97E1954C-08CA-4459-8162-97DF1695ADE6}" type="parTrans" cxnId="{04332BB1-6E88-49D2-B2FE-2966DC05BFC0}">
      <dgm:prSet/>
      <dgm:spPr/>
      <dgm:t>
        <a:bodyPr/>
        <a:lstStyle/>
        <a:p>
          <a:endParaRPr lang="x-none"/>
        </a:p>
      </dgm:t>
    </dgm:pt>
    <dgm:pt modelId="{F0355EDF-1883-49B8-B5C8-046B9E36ADEF}" type="sibTrans" cxnId="{04332BB1-6E88-49D2-B2FE-2966DC05BFC0}">
      <dgm:prSet/>
      <dgm:spPr/>
      <dgm:t>
        <a:bodyPr/>
        <a:lstStyle/>
        <a:p>
          <a:endParaRPr lang="x-none"/>
        </a:p>
      </dgm:t>
    </dgm:pt>
    <dgm:pt modelId="{C2802011-5F3F-4658-A75F-30DF741B2E33}">
      <dgm:prSet phldrT="[Текст]"/>
      <dgm:spPr/>
      <dgm:t>
        <a:bodyPr/>
        <a:lstStyle/>
        <a:p>
          <a:r>
            <a:rPr lang="uk-UA" dirty="0"/>
            <a:t>ЗМЕНШЕННЯ ПСИХОЛОГІЧНИХ ТРУДНОЩІВ ПРИ ПЕРЕХОДІ ДО НОВИХ УМОВ НАВЧАННЯ</a:t>
          </a:r>
        </a:p>
        <a:p>
          <a:endParaRPr lang="x-none" dirty="0"/>
        </a:p>
      </dgm:t>
    </dgm:pt>
    <dgm:pt modelId="{9A44D633-E5D8-46BE-BEEC-2BF48EB8C1DE}" type="parTrans" cxnId="{695F51E0-CFD7-4C09-BAD4-771222409FEA}">
      <dgm:prSet/>
      <dgm:spPr/>
      <dgm:t>
        <a:bodyPr/>
        <a:lstStyle/>
        <a:p>
          <a:endParaRPr lang="x-none"/>
        </a:p>
      </dgm:t>
    </dgm:pt>
    <dgm:pt modelId="{567D70D4-8F6E-4B5A-9423-8B673E474645}" type="sibTrans" cxnId="{695F51E0-CFD7-4C09-BAD4-771222409FEA}">
      <dgm:prSet/>
      <dgm:spPr/>
      <dgm:t>
        <a:bodyPr/>
        <a:lstStyle/>
        <a:p>
          <a:endParaRPr lang="x-none"/>
        </a:p>
      </dgm:t>
    </dgm:pt>
    <dgm:pt modelId="{0B9A64C8-C737-472F-8823-76C3AA285ABA}">
      <dgm:prSet/>
      <dgm:spPr/>
      <dgm:t>
        <a:bodyPr/>
        <a:lstStyle/>
        <a:p>
          <a:endParaRPr lang="x-none"/>
        </a:p>
      </dgm:t>
    </dgm:pt>
    <dgm:pt modelId="{78912825-E81B-4878-A5D8-DD79F836796A}" type="parTrans" cxnId="{0E50906B-3FC3-45D0-BCFD-02C5D906DD05}">
      <dgm:prSet/>
      <dgm:spPr/>
      <dgm:t>
        <a:bodyPr/>
        <a:lstStyle/>
        <a:p>
          <a:endParaRPr lang="x-none"/>
        </a:p>
      </dgm:t>
    </dgm:pt>
    <dgm:pt modelId="{0166571C-8453-43E5-AE2C-C7C189CFE7B4}" type="sibTrans" cxnId="{0E50906B-3FC3-45D0-BCFD-02C5D906DD05}">
      <dgm:prSet/>
      <dgm:spPr/>
      <dgm:t>
        <a:bodyPr/>
        <a:lstStyle/>
        <a:p>
          <a:endParaRPr lang="x-none"/>
        </a:p>
      </dgm:t>
    </dgm:pt>
    <dgm:pt modelId="{8B0ED75D-362A-4B89-A78A-48DF2FEDEDD4}">
      <dgm:prSet/>
      <dgm:spPr/>
      <dgm:t>
        <a:bodyPr/>
        <a:lstStyle/>
        <a:p>
          <a:r>
            <a:rPr lang="uk-UA" dirty="0"/>
            <a:t>ПРИРОДНЕ ВХОДЖЕННЯ ДІТЕЙ В НОВІ УМОВИ, ЩО СПРИЯЄ ПІДВИЩЕННЮ ЕФЕКТИВНОСТІ НАВЧАННЯ З ПЕРШИХ ДНІВ ПЕРЕБУВАННЯ В ШКОЛІ</a:t>
          </a:r>
          <a:endParaRPr lang="x-none" dirty="0"/>
        </a:p>
      </dgm:t>
    </dgm:pt>
    <dgm:pt modelId="{AE829F5D-05F4-4EF1-90C4-D0DF0D74D12F}" type="parTrans" cxnId="{4E6B0FFC-78CE-4BA7-A675-2F405660B49A}">
      <dgm:prSet/>
      <dgm:spPr/>
      <dgm:t>
        <a:bodyPr/>
        <a:lstStyle/>
        <a:p>
          <a:endParaRPr lang="x-none"/>
        </a:p>
      </dgm:t>
    </dgm:pt>
    <dgm:pt modelId="{80EF9E17-0773-41EC-901F-13A777B26B36}" type="sibTrans" cxnId="{4E6B0FFC-78CE-4BA7-A675-2F405660B49A}">
      <dgm:prSet/>
      <dgm:spPr/>
      <dgm:t>
        <a:bodyPr/>
        <a:lstStyle/>
        <a:p>
          <a:endParaRPr lang="x-none"/>
        </a:p>
      </dgm:t>
    </dgm:pt>
    <dgm:pt modelId="{4EF1A480-C560-4F05-A609-253A051A0AEA}" type="pres">
      <dgm:prSet presAssocID="{4D3D414F-E5DC-42DE-B390-817630C9C845}" presName="linear" presStyleCnt="0">
        <dgm:presLayoutVars>
          <dgm:dir/>
          <dgm:resizeHandles val="exact"/>
        </dgm:presLayoutVars>
      </dgm:prSet>
      <dgm:spPr/>
      <dgm:t>
        <a:bodyPr/>
        <a:lstStyle/>
        <a:p>
          <a:endParaRPr lang="ru-RU"/>
        </a:p>
      </dgm:t>
    </dgm:pt>
    <dgm:pt modelId="{854F1229-9AF3-49FA-B47F-4C6D215C2A07}" type="pres">
      <dgm:prSet presAssocID="{76E540BD-1506-4E13-AEEE-87787EDBB23F}" presName="comp" presStyleCnt="0"/>
      <dgm:spPr/>
    </dgm:pt>
    <dgm:pt modelId="{E0800FFD-FEA5-49B4-AD0C-0E91FA28C541}" type="pres">
      <dgm:prSet presAssocID="{76E540BD-1506-4E13-AEEE-87787EDBB23F}" presName="box" presStyleLbl="node1" presStyleIdx="0" presStyleCnt="4" custLinFactNeighborX="173"/>
      <dgm:spPr/>
      <dgm:t>
        <a:bodyPr/>
        <a:lstStyle/>
        <a:p>
          <a:endParaRPr lang="ru-RU"/>
        </a:p>
      </dgm:t>
    </dgm:pt>
    <dgm:pt modelId="{268C8869-F0E3-4D5A-BB44-CB30F571A111}" type="pres">
      <dgm:prSet presAssocID="{76E540BD-1506-4E13-AEEE-87787EDBB23F}" presName="img" presStyleLbl="fgImgPlace1" presStyleIdx="0" presStyleCnt="4"/>
      <dgm:spPr>
        <a:blipFill>
          <a:blip xmlns:r="http://schemas.openxmlformats.org/officeDocument/2006/relationships" r:embed="rId1">
            <a:extLst/>
          </a:blip>
          <a:srcRect/>
          <a:stretch>
            <a:fillRect t="-3000" b="-3000"/>
          </a:stretch>
        </a:blipFill>
      </dgm:spPr>
    </dgm:pt>
    <dgm:pt modelId="{3FD7F80D-E840-4557-9098-9C868003F9AC}" type="pres">
      <dgm:prSet presAssocID="{76E540BD-1506-4E13-AEEE-87787EDBB23F}" presName="text" presStyleLbl="node1" presStyleIdx="0" presStyleCnt="4">
        <dgm:presLayoutVars>
          <dgm:bulletEnabled val="1"/>
        </dgm:presLayoutVars>
      </dgm:prSet>
      <dgm:spPr/>
      <dgm:t>
        <a:bodyPr/>
        <a:lstStyle/>
        <a:p>
          <a:endParaRPr lang="ru-RU"/>
        </a:p>
      </dgm:t>
    </dgm:pt>
    <dgm:pt modelId="{121E3F67-6832-4F16-8C9D-04FAA85655EC}" type="pres">
      <dgm:prSet presAssocID="{30F50B9E-E06F-4076-8498-BA67327D6DF9}" presName="spacer" presStyleCnt="0"/>
      <dgm:spPr/>
    </dgm:pt>
    <dgm:pt modelId="{8AA729D7-DE68-4CEB-AD99-A442500281CC}" type="pres">
      <dgm:prSet presAssocID="{CFB88873-5A81-4ED9-8FF2-705404EEFB88}" presName="comp" presStyleCnt="0"/>
      <dgm:spPr/>
    </dgm:pt>
    <dgm:pt modelId="{DF4CB7D6-24DF-4DB8-9E10-83CDCA7984FC}" type="pres">
      <dgm:prSet presAssocID="{CFB88873-5A81-4ED9-8FF2-705404EEFB88}" presName="box" presStyleLbl="node1" presStyleIdx="1" presStyleCnt="4"/>
      <dgm:spPr/>
      <dgm:t>
        <a:bodyPr/>
        <a:lstStyle/>
        <a:p>
          <a:endParaRPr lang="ru-RU"/>
        </a:p>
      </dgm:t>
    </dgm:pt>
    <dgm:pt modelId="{455CE70A-6F01-4EA6-8DCC-694EF50B24DC}" type="pres">
      <dgm:prSet presAssocID="{CFB88873-5A81-4ED9-8FF2-705404EEFB88}" presName="img" presStyleLbl="fgImgPlace1" presStyleIdx="1" presStyleCnt="4" custLinFactNeighborX="-4861" custLinFactNeighborY="16807"/>
      <dgm:spPr>
        <a:blipFill>
          <a:blip xmlns:r="http://schemas.openxmlformats.org/officeDocument/2006/relationships" r:embed="rId2">
            <a:extLst/>
          </a:blip>
          <a:srcRect/>
          <a:stretch>
            <a:fillRect t="-31000" b="-31000"/>
          </a:stretch>
        </a:blipFill>
      </dgm:spPr>
    </dgm:pt>
    <dgm:pt modelId="{9C6AE40A-1D67-4233-A9DE-F244C453E0C3}" type="pres">
      <dgm:prSet presAssocID="{CFB88873-5A81-4ED9-8FF2-705404EEFB88}" presName="text" presStyleLbl="node1" presStyleIdx="1" presStyleCnt="4">
        <dgm:presLayoutVars>
          <dgm:bulletEnabled val="1"/>
        </dgm:presLayoutVars>
      </dgm:prSet>
      <dgm:spPr/>
      <dgm:t>
        <a:bodyPr/>
        <a:lstStyle/>
        <a:p>
          <a:endParaRPr lang="ru-RU"/>
        </a:p>
      </dgm:t>
    </dgm:pt>
    <dgm:pt modelId="{8BB14116-5B1B-4233-A95E-A42D33F7B5FA}" type="pres">
      <dgm:prSet presAssocID="{F0355EDF-1883-49B8-B5C8-046B9E36ADEF}" presName="spacer" presStyleCnt="0"/>
      <dgm:spPr/>
    </dgm:pt>
    <dgm:pt modelId="{E6C5ADE5-DF74-43ED-BB50-F2CCB9D39A59}" type="pres">
      <dgm:prSet presAssocID="{C2802011-5F3F-4658-A75F-30DF741B2E33}" presName="comp" presStyleCnt="0"/>
      <dgm:spPr/>
    </dgm:pt>
    <dgm:pt modelId="{147EFE23-5DFC-4DC3-BA40-302715E9F986}" type="pres">
      <dgm:prSet presAssocID="{C2802011-5F3F-4658-A75F-30DF741B2E33}" presName="box" presStyleLbl="node1" presStyleIdx="2" presStyleCnt="4"/>
      <dgm:spPr/>
      <dgm:t>
        <a:bodyPr/>
        <a:lstStyle/>
        <a:p>
          <a:endParaRPr lang="ru-RU"/>
        </a:p>
      </dgm:t>
    </dgm:pt>
    <dgm:pt modelId="{428A3B91-5C7A-4119-BA00-A925C26180CD}" type="pres">
      <dgm:prSet presAssocID="{C2802011-5F3F-4658-A75F-30DF741B2E33}" presName="img" presStyleLbl="fgImgPlace1" presStyleIdx="2" presStyleCnt="4"/>
      <dgm:spPr>
        <a:blipFill>
          <a:blip xmlns:r="http://schemas.openxmlformats.org/officeDocument/2006/relationships" r:embed="rId3">
            <a:extLst/>
          </a:blip>
          <a:srcRect/>
          <a:stretch>
            <a:fillRect t="-11000" b="-11000"/>
          </a:stretch>
        </a:blipFill>
      </dgm:spPr>
    </dgm:pt>
    <dgm:pt modelId="{FEABC668-05B4-4CFF-BBBD-13A59FE4D74B}" type="pres">
      <dgm:prSet presAssocID="{C2802011-5F3F-4658-A75F-30DF741B2E33}" presName="text" presStyleLbl="node1" presStyleIdx="2" presStyleCnt="4">
        <dgm:presLayoutVars>
          <dgm:bulletEnabled val="1"/>
        </dgm:presLayoutVars>
      </dgm:prSet>
      <dgm:spPr/>
      <dgm:t>
        <a:bodyPr/>
        <a:lstStyle/>
        <a:p>
          <a:endParaRPr lang="ru-RU"/>
        </a:p>
      </dgm:t>
    </dgm:pt>
    <dgm:pt modelId="{8C311609-CD96-4FC5-B8E7-2E9D237D7F6E}" type="pres">
      <dgm:prSet presAssocID="{567D70D4-8F6E-4B5A-9423-8B673E474645}" presName="spacer" presStyleCnt="0"/>
      <dgm:spPr/>
    </dgm:pt>
    <dgm:pt modelId="{588951E0-F161-45E9-AED1-23DF405F7109}" type="pres">
      <dgm:prSet presAssocID="{8B0ED75D-362A-4B89-A78A-48DF2FEDEDD4}" presName="comp" presStyleCnt="0"/>
      <dgm:spPr/>
    </dgm:pt>
    <dgm:pt modelId="{30AD3DB1-F7B7-49EB-88FC-FDF4EEB11F70}" type="pres">
      <dgm:prSet presAssocID="{8B0ED75D-362A-4B89-A78A-48DF2FEDEDD4}" presName="box" presStyleLbl="node1" presStyleIdx="3" presStyleCnt="4"/>
      <dgm:spPr/>
      <dgm:t>
        <a:bodyPr/>
        <a:lstStyle/>
        <a:p>
          <a:endParaRPr lang="ru-RU"/>
        </a:p>
      </dgm:t>
    </dgm:pt>
    <dgm:pt modelId="{45D77501-A5FE-43C5-A132-1C0D4D438AA2}" type="pres">
      <dgm:prSet presAssocID="{8B0ED75D-362A-4B89-A78A-48DF2FEDEDD4}" presName="img" presStyleLbl="fgImgPlace1" presStyleIdx="3" presStyleCnt="4"/>
      <dgm:spPr>
        <a:blipFill>
          <a:blip xmlns:r="http://schemas.openxmlformats.org/officeDocument/2006/relationships" r:embed="rId4">
            <a:extLst/>
          </a:blip>
          <a:srcRect/>
          <a:stretch>
            <a:fillRect t="-4000" b="-4000"/>
          </a:stretch>
        </a:blipFill>
      </dgm:spPr>
    </dgm:pt>
    <dgm:pt modelId="{966425FC-94BA-4F94-AB73-91AFF0169963}" type="pres">
      <dgm:prSet presAssocID="{8B0ED75D-362A-4B89-A78A-48DF2FEDEDD4}" presName="text" presStyleLbl="node1" presStyleIdx="3" presStyleCnt="4">
        <dgm:presLayoutVars>
          <dgm:bulletEnabled val="1"/>
        </dgm:presLayoutVars>
      </dgm:prSet>
      <dgm:spPr/>
      <dgm:t>
        <a:bodyPr/>
        <a:lstStyle/>
        <a:p>
          <a:endParaRPr lang="ru-RU"/>
        </a:p>
      </dgm:t>
    </dgm:pt>
  </dgm:ptLst>
  <dgm:cxnLst>
    <dgm:cxn modelId="{56FA671B-863B-43EC-B574-FE0D56751DBF}" type="presOf" srcId="{0B9A64C8-C737-472F-8823-76C3AA285ABA}" destId="{FEABC668-05B4-4CFF-BBBD-13A59FE4D74B}" srcOrd="1" destOrd="1" presId="urn:microsoft.com/office/officeart/2005/8/layout/vList4#1"/>
    <dgm:cxn modelId="{04332BB1-6E88-49D2-B2FE-2966DC05BFC0}" srcId="{4D3D414F-E5DC-42DE-B390-817630C9C845}" destId="{CFB88873-5A81-4ED9-8FF2-705404EEFB88}" srcOrd="1" destOrd="0" parTransId="{97E1954C-08CA-4459-8162-97DF1695ADE6}" sibTransId="{F0355EDF-1883-49B8-B5C8-046B9E36ADEF}"/>
    <dgm:cxn modelId="{58021F26-3ADA-4CAF-A014-EB09B243B418}" type="presOf" srcId="{C2802011-5F3F-4658-A75F-30DF741B2E33}" destId="{FEABC668-05B4-4CFF-BBBD-13A59FE4D74B}" srcOrd="1" destOrd="0" presId="urn:microsoft.com/office/officeart/2005/8/layout/vList4#1"/>
    <dgm:cxn modelId="{AF47568B-EFA1-4287-AF90-79AB2A629594}" type="presOf" srcId="{4D3D414F-E5DC-42DE-B390-817630C9C845}" destId="{4EF1A480-C560-4F05-A609-253A051A0AEA}" srcOrd="0" destOrd="0" presId="urn:microsoft.com/office/officeart/2005/8/layout/vList4#1"/>
    <dgm:cxn modelId="{1864F048-37D3-486F-AC90-DFCED0A6C186}" type="presOf" srcId="{76E540BD-1506-4E13-AEEE-87787EDBB23F}" destId="{3FD7F80D-E840-4557-9098-9C868003F9AC}" srcOrd="1" destOrd="0" presId="urn:microsoft.com/office/officeart/2005/8/layout/vList4#1"/>
    <dgm:cxn modelId="{E7B20E96-07DC-4958-AE2B-A023004C2ACF}" type="presOf" srcId="{8B0ED75D-362A-4B89-A78A-48DF2FEDEDD4}" destId="{966425FC-94BA-4F94-AB73-91AFF0169963}" srcOrd="1" destOrd="0" presId="urn:microsoft.com/office/officeart/2005/8/layout/vList4#1"/>
    <dgm:cxn modelId="{A75306DA-9A90-400B-8CD1-9B9DFF36888F}" type="presOf" srcId="{76E540BD-1506-4E13-AEEE-87787EDBB23F}" destId="{E0800FFD-FEA5-49B4-AD0C-0E91FA28C541}" srcOrd="0" destOrd="0" presId="urn:microsoft.com/office/officeart/2005/8/layout/vList4#1"/>
    <dgm:cxn modelId="{6B4FFED4-75E0-4D70-85A3-102D1102E440}" type="presOf" srcId="{C2802011-5F3F-4658-A75F-30DF741B2E33}" destId="{147EFE23-5DFC-4DC3-BA40-302715E9F986}" srcOrd="0" destOrd="0" presId="urn:microsoft.com/office/officeart/2005/8/layout/vList4#1"/>
    <dgm:cxn modelId="{4E6B0FFC-78CE-4BA7-A675-2F405660B49A}" srcId="{4D3D414F-E5DC-42DE-B390-817630C9C845}" destId="{8B0ED75D-362A-4B89-A78A-48DF2FEDEDD4}" srcOrd="3" destOrd="0" parTransId="{AE829F5D-05F4-4EF1-90C4-D0DF0D74D12F}" sibTransId="{80EF9E17-0773-41EC-901F-13A777B26B36}"/>
    <dgm:cxn modelId="{0E50906B-3FC3-45D0-BCFD-02C5D906DD05}" srcId="{C2802011-5F3F-4658-A75F-30DF741B2E33}" destId="{0B9A64C8-C737-472F-8823-76C3AA285ABA}" srcOrd="0" destOrd="0" parTransId="{78912825-E81B-4878-A5D8-DD79F836796A}" sibTransId="{0166571C-8453-43E5-AE2C-C7C189CFE7B4}"/>
    <dgm:cxn modelId="{5CFD033B-69D3-4C6F-AF07-D933203158AB}" type="presOf" srcId="{8B0ED75D-362A-4B89-A78A-48DF2FEDEDD4}" destId="{30AD3DB1-F7B7-49EB-88FC-FDF4EEB11F70}" srcOrd="0" destOrd="0" presId="urn:microsoft.com/office/officeart/2005/8/layout/vList4#1"/>
    <dgm:cxn modelId="{9DAF06D1-BFC2-42F2-A40B-0AE0A4FF4E55}" type="presOf" srcId="{0B9A64C8-C737-472F-8823-76C3AA285ABA}" destId="{147EFE23-5DFC-4DC3-BA40-302715E9F986}" srcOrd="0" destOrd="1" presId="urn:microsoft.com/office/officeart/2005/8/layout/vList4#1"/>
    <dgm:cxn modelId="{2F2A0F60-8590-4098-A257-87A64043E133}" type="presOf" srcId="{CFB88873-5A81-4ED9-8FF2-705404EEFB88}" destId="{9C6AE40A-1D67-4233-A9DE-F244C453E0C3}" srcOrd="1" destOrd="0" presId="urn:microsoft.com/office/officeart/2005/8/layout/vList4#1"/>
    <dgm:cxn modelId="{695F51E0-CFD7-4C09-BAD4-771222409FEA}" srcId="{4D3D414F-E5DC-42DE-B390-817630C9C845}" destId="{C2802011-5F3F-4658-A75F-30DF741B2E33}" srcOrd="2" destOrd="0" parTransId="{9A44D633-E5D8-46BE-BEEC-2BF48EB8C1DE}" sibTransId="{567D70D4-8F6E-4B5A-9423-8B673E474645}"/>
    <dgm:cxn modelId="{7A6C1CA3-F89D-4B21-ABD3-2913699B3460}" srcId="{4D3D414F-E5DC-42DE-B390-817630C9C845}" destId="{76E540BD-1506-4E13-AEEE-87787EDBB23F}" srcOrd="0" destOrd="0" parTransId="{08F6D954-21E5-4E40-8C67-080F18F90CA1}" sibTransId="{30F50B9E-E06F-4076-8498-BA67327D6DF9}"/>
    <dgm:cxn modelId="{F8E9800E-DE3D-452F-8AF1-2523180AE9BC}" type="presOf" srcId="{CFB88873-5A81-4ED9-8FF2-705404EEFB88}" destId="{DF4CB7D6-24DF-4DB8-9E10-83CDCA7984FC}" srcOrd="0" destOrd="0" presId="urn:microsoft.com/office/officeart/2005/8/layout/vList4#1"/>
    <dgm:cxn modelId="{85F4AF1E-3566-4DA4-AE67-F0CC01F27F87}" type="presParOf" srcId="{4EF1A480-C560-4F05-A609-253A051A0AEA}" destId="{854F1229-9AF3-49FA-B47F-4C6D215C2A07}" srcOrd="0" destOrd="0" presId="urn:microsoft.com/office/officeart/2005/8/layout/vList4#1"/>
    <dgm:cxn modelId="{31A7D688-9059-4044-9380-919444690753}" type="presParOf" srcId="{854F1229-9AF3-49FA-B47F-4C6D215C2A07}" destId="{E0800FFD-FEA5-49B4-AD0C-0E91FA28C541}" srcOrd="0" destOrd="0" presId="urn:microsoft.com/office/officeart/2005/8/layout/vList4#1"/>
    <dgm:cxn modelId="{6B2613FC-561F-48F7-8926-220E7D9FD9A2}" type="presParOf" srcId="{854F1229-9AF3-49FA-B47F-4C6D215C2A07}" destId="{268C8869-F0E3-4D5A-BB44-CB30F571A111}" srcOrd="1" destOrd="0" presId="urn:microsoft.com/office/officeart/2005/8/layout/vList4#1"/>
    <dgm:cxn modelId="{500BC3FE-E946-4B59-B033-8ED75F6FC167}" type="presParOf" srcId="{854F1229-9AF3-49FA-B47F-4C6D215C2A07}" destId="{3FD7F80D-E840-4557-9098-9C868003F9AC}" srcOrd="2" destOrd="0" presId="urn:microsoft.com/office/officeart/2005/8/layout/vList4#1"/>
    <dgm:cxn modelId="{0C0F5470-F5AB-4F41-81A9-8533B271068C}" type="presParOf" srcId="{4EF1A480-C560-4F05-A609-253A051A0AEA}" destId="{121E3F67-6832-4F16-8C9D-04FAA85655EC}" srcOrd="1" destOrd="0" presId="urn:microsoft.com/office/officeart/2005/8/layout/vList4#1"/>
    <dgm:cxn modelId="{52DE7F4E-86C7-40F7-88FA-9734779E2F70}" type="presParOf" srcId="{4EF1A480-C560-4F05-A609-253A051A0AEA}" destId="{8AA729D7-DE68-4CEB-AD99-A442500281CC}" srcOrd="2" destOrd="0" presId="urn:microsoft.com/office/officeart/2005/8/layout/vList4#1"/>
    <dgm:cxn modelId="{0B727BFA-C8E4-4C64-8FD4-10791D943DB7}" type="presParOf" srcId="{8AA729D7-DE68-4CEB-AD99-A442500281CC}" destId="{DF4CB7D6-24DF-4DB8-9E10-83CDCA7984FC}" srcOrd="0" destOrd="0" presId="urn:microsoft.com/office/officeart/2005/8/layout/vList4#1"/>
    <dgm:cxn modelId="{88BCC4D7-9D7F-44C2-8A7B-75086A4EA462}" type="presParOf" srcId="{8AA729D7-DE68-4CEB-AD99-A442500281CC}" destId="{455CE70A-6F01-4EA6-8DCC-694EF50B24DC}" srcOrd="1" destOrd="0" presId="urn:microsoft.com/office/officeart/2005/8/layout/vList4#1"/>
    <dgm:cxn modelId="{C18A1D5D-64FF-4CD0-9B32-A9CF3729C218}" type="presParOf" srcId="{8AA729D7-DE68-4CEB-AD99-A442500281CC}" destId="{9C6AE40A-1D67-4233-A9DE-F244C453E0C3}" srcOrd="2" destOrd="0" presId="urn:microsoft.com/office/officeart/2005/8/layout/vList4#1"/>
    <dgm:cxn modelId="{896242E8-5FB6-4069-8436-C8ED3B77B092}" type="presParOf" srcId="{4EF1A480-C560-4F05-A609-253A051A0AEA}" destId="{8BB14116-5B1B-4233-A95E-A42D33F7B5FA}" srcOrd="3" destOrd="0" presId="urn:microsoft.com/office/officeart/2005/8/layout/vList4#1"/>
    <dgm:cxn modelId="{B4D9E09F-9BE8-4EF9-9D91-672FEEFDEF92}" type="presParOf" srcId="{4EF1A480-C560-4F05-A609-253A051A0AEA}" destId="{E6C5ADE5-DF74-43ED-BB50-F2CCB9D39A59}" srcOrd="4" destOrd="0" presId="urn:microsoft.com/office/officeart/2005/8/layout/vList4#1"/>
    <dgm:cxn modelId="{8EA17246-6351-49BB-8866-F71458D45209}" type="presParOf" srcId="{E6C5ADE5-DF74-43ED-BB50-F2CCB9D39A59}" destId="{147EFE23-5DFC-4DC3-BA40-302715E9F986}" srcOrd="0" destOrd="0" presId="urn:microsoft.com/office/officeart/2005/8/layout/vList4#1"/>
    <dgm:cxn modelId="{D279A8AD-797B-4683-90C1-E114D17EB2B9}" type="presParOf" srcId="{E6C5ADE5-DF74-43ED-BB50-F2CCB9D39A59}" destId="{428A3B91-5C7A-4119-BA00-A925C26180CD}" srcOrd="1" destOrd="0" presId="urn:microsoft.com/office/officeart/2005/8/layout/vList4#1"/>
    <dgm:cxn modelId="{B4CD3E76-4CA9-414F-903E-B774308F7112}" type="presParOf" srcId="{E6C5ADE5-DF74-43ED-BB50-F2CCB9D39A59}" destId="{FEABC668-05B4-4CFF-BBBD-13A59FE4D74B}" srcOrd="2" destOrd="0" presId="urn:microsoft.com/office/officeart/2005/8/layout/vList4#1"/>
    <dgm:cxn modelId="{C3F42C56-6E80-43C6-B089-A917A65A3AD5}" type="presParOf" srcId="{4EF1A480-C560-4F05-A609-253A051A0AEA}" destId="{8C311609-CD96-4FC5-B8E7-2E9D237D7F6E}" srcOrd="5" destOrd="0" presId="urn:microsoft.com/office/officeart/2005/8/layout/vList4#1"/>
    <dgm:cxn modelId="{1EB1FF1C-72AA-47C3-B9ED-E8E337BB0E8F}" type="presParOf" srcId="{4EF1A480-C560-4F05-A609-253A051A0AEA}" destId="{588951E0-F161-45E9-AED1-23DF405F7109}" srcOrd="6" destOrd="0" presId="urn:microsoft.com/office/officeart/2005/8/layout/vList4#1"/>
    <dgm:cxn modelId="{F0DC1667-3063-49AE-898A-54D3415352EC}" type="presParOf" srcId="{588951E0-F161-45E9-AED1-23DF405F7109}" destId="{30AD3DB1-F7B7-49EB-88FC-FDF4EEB11F70}" srcOrd="0" destOrd="0" presId="urn:microsoft.com/office/officeart/2005/8/layout/vList4#1"/>
    <dgm:cxn modelId="{CDC6A646-5EDD-41ED-838D-8F5AE1F9ACC0}" type="presParOf" srcId="{588951E0-F161-45E9-AED1-23DF405F7109}" destId="{45D77501-A5FE-43C5-A132-1C0D4D438AA2}" srcOrd="1" destOrd="0" presId="urn:microsoft.com/office/officeart/2005/8/layout/vList4#1"/>
    <dgm:cxn modelId="{42696F5D-3BEB-4A5F-B91F-FC189428CA6A}" type="presParOf" srcId="{588951E0-F161-45E9-AED1-23DF405F7109}" destId="{966425FC-94BA-4F94-AB73-91AFF0169963}"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7C9D6E-8686-467E-8967-A2DB384EF7E6}" type="doc">
      <dgm:prSet loTypeId="urn:microsoft.com/office/officeart/2005/8/layout/matrix2" loCatId="matrix" qsTypeId="urn:microsoft.com/office/officeart/2005/8/quickstyle/simple1" qsCatId="simple" csTypeId="urn:microsoft.com/office/officeart/2005/8/colors/colorful5" csCatId="colorful" phldr="1"/>
      <dgm:spPr/>
      <dgm:t>
        <a:bodyPr/>
        <a:lstStyle/>
        <a:p>
          <a:endParaRPr lang="ru-RU"/>
        </a:p>
      </dgm:t>
    </dgm:pt>
    <dgm:pt modelId="{E400C597-E526-45C3-9736-82CD20271FED}">
      <dgm:prSet phldrT="[Текст]" custT="1"/>
      <dgm:spPr/>
      <dgm:t>
        <a:bodyPr/>
        <a:lstStyle/>
        <a:p>
          <a:r>
            <a:rPr lang="uk-UA" sz="1600" b="1" dirty="0"/>
            <a:t>Для високого рівня:</a:t>
          </a:r>
        </a:p>
        <a:p>
          <a:r>
            <a:rPr lang="uk-UA" sz="1600" dirty="0"/>
            <a:t> 5-6 формул мовленнєвого етикету в кожній комунікативній ситуації; до 10 ввічливих слів;</a:t>
          </a:r>
          <a:endParaRPr lang="ru-RU" sz="1600" dirty="0"/>
        </a:p>
      </dgm:t>
    </dgm:pt>
    <dgm:pt modelId="{3BD59E0B-3C91-4750-8B08-E00E650B4D24}" type="parTrans" cxnId="{DFE9A7B1-D5EC-4C67-9F85-FFCCFE343DDE}">
      <dgm:prSet/>
      <dgm:spPr/>
      <dgm:t>
        <a:bodyPr/>
        <a:lstStyle/>
        <a:p>
          <a:endParaRPr lang="ru-RU"/>
        </a:p>
      </dgm:t>
    </dgm:pt>
    <dgm:pt modelId="{7CA62216-73CA-499A-8A5A-9971F32384F7}" type="sibTrans" cxnId="{DFE9A7B1-D5EC-4C67-9F85-FFCCFE343DDE}">
      <dgm:prSet/>
      <dgm:spPr/>
      <dgm:t>
        <a:bodyPr/>
        <a:lstStyle/>
        <a:p>
          <a:endParaRPr lang="ru-RU"/>
        </a:p>
      </dgm:t>
    </dgm:pt>
    <dgm:pt modelId="{9355F210-0FF3-4ED0-B78F-FA1FCCAA1DBC}">
      <dgm:prSet custT="1"/>
      <dgm:spPr/>
      <dgm:t>
        <a:bodyPr/>
        <a:lstStyle/>
        <a:p>
          <a:r>
            <a:rPr lang="uk-UA" sz="1600" b="1" dirty="0"/>
            <a:t>Для достатнього рівня:</a:t>
          </a:r>
        </a:p>
        <a:p>
          <a:r>
            <a:rPr lang="uk-UA" sz="1600" dirty="0"/>
            <a:t> 4-5 формул мовленнєвого етикету в кожній комунікативній ситуації; до 8 ввічливих слів;</a:t>
          </a:r>
          <a:endParaRPr lang="ru-RU" sz="1600" dirty="0"/>
        </a:p>
      </dgm:t>
    </dgm:pt>
    <dgm:pt modelId="{A091FD32-C9BA-429D-B6F5-4CAA6E0EF31D}" type="parTrans" cxnId="{23E70A23-5D93-4325-87B6-1120DC3311C0}">
      <dgm:prSet/>
      <dgm:spPr/>
      <dgm:t>
        <a:bodyPr/>
        <a:lstStyle/>
        <a:p>
          <a:endParaRPr lang="ru-RU"/>
        </a:p>
      </dgm:t>
    </dgm:pt>
    <dgm:pt modelId="{849900C8-A6B1-458E-8F94-03ECD94363E0}" type="sibTrans" cxnId="{23E70A23-5D93-4325-87B6-1120DC3311C0}">
      <dgm:prSet/>
      <dgm:spPr/>
      <dgm:t>
        <a:bodyPr/>
        <a:lstStyle/>
        <a:p>
          <a:endParaRPr lang="ru-RU"/>
        </a:p>
      </dgm:t>
    </dgm:pt>
    <dgm:pt modelId="{E034543D-2A52-4BDB-A506-05CD7F62D1A7}">
      <dgm:prSet custT="1"/>
      <dgm:spPr/>
      <dgm:t>
        <a:bodyPr/>
        <a:lstStyle/>
        <a:p>
          <a:r>
            <a:rPr lang="uk-UA" sz="1600" b="1" dirty="0"/>
            <a:t>Для середнього рівня: </a:t>
          </a:r>
        </a:p>
        <a:p>
          <a:r>
            <a:rPr lang="uk-UA" sz="1600" dirty="0"/>
            <a:t>3-4 формули мовленнєвого етикету в кожній комунікативній ситуації; до 6 ввічливих слів;</a:t>
          </a:r>
          <a:endParaRPr lang="ru-RU" sz="1600" dirty="0"/>
        </a:p>
      </dgm:t>
    </dgm:pt>
    <dgm:pt modelId="{6E256BB1-21B5-45DE-9528-CA5291D3D14B}" type="parTrans" cxnId="{3BC18B48-0113-4A72-A781-262C611D3EED}">
      <dgm:prSet/>
      <dgm:spPr/>
      <dgm:t>
        <a:bodyPr/>
        <a:lstStyle/>
        <a:p>
          <a:endParaRPr lang="ru-RU"/>
        </a:p>
      </dgm:t>
    </dgm:pt>
    <dgm:pt modelId="{B5E62A12-AD87-4480-8BB5-C3CC5565AC73}" type="sibTrans" cxnId="{3BC18B48-0113-4A72-A781-262C611D3EED}">
      <dgm:prSet/>
      <dgm:spPr/>
      <dgm:t>
        <a:bodyPr/>
        <a:lstStyle/>
        <a:p>
          <a:endParaRPr lang="ru-RU"/>
        </a:p>
      </dgm:t>
    </dgm:pt>
    <dgm:pt modelId="{D14B100A-7984-473C-9E6C-F560EDB742A8}">
      <dgm:prSet custT="1"/>
      <dgm:spPr/>
      <dgm:t>
        <a:bodyPr/>
        <a:lstStyle/>
        <a:p>
          <a:r>
            <a:rPr lang="uk-UA" sz="1600" b="1" dirty="0"/>
            <a:t>Для низького рівня: </a:t>
          </a:r>
        </a:p>
        <a:p>
          <a:r>
            <a:rPr lang="uk-UA" sz="1600" dirty="0"/>
            <a:t>1-2 формул мовленнєвого етикету в кожній комунікативній ситуації; до 2-3 ввічливих слів (або вони відсутні).</a:t>
          </a:r>
          <a:endParaRPr lang="ru-RU" sz="1600" dirty="0"/>
        </a:p>
      </dgm:t>
    </dgm:pt>
    <dgm:pt modelId="{354DF0D3-3752-43DB-94FC-20F3E8FC85D2}" type="parTrans" cxnId="{8FD0F52A-5A4C-423F-A7F5-33AA6C8F99EB}">
      <dgm:prSet/>
      <dgm:spPr/>
      <dgm:t>
        <a:bodyPr/>
        <a:lstStyle/>
        <a:p>
          <a:endParaRPr lang="ru-RU"/>
        </a:p>
      </dgm:t>
    </dgm:pt>
    <dgm:pt modelId="{5B3D2F8D-11B0-4C6C-84B7-D195B46E5C7D}" type="sibTrans" cxnId="{8FD0F52A-5A4C-423F-A7F5-33AA6C8F99EB}">
      <dgm:prSet/>
      <dgm:spPr/>
      <dgm:t>
        <a:bodyPr/>
        <a:lstStyle/>
        <a:p>
          <a:endParaRPr lang="ru-RU"/>
        </a:p>
      </dgm:t>
    </dgm:pt>
    <dgm:pt modelId="{5D0A9CE3-EB44-44A6-AE35-14071372D20A}" type="pres">
      <dgm:prSet presAssocID="{707C9D6E-8686-467E-8967-A2DB384EF7E6}" presName="matrix" presStyleCnt="0">
        <dgm:presLayoutVars>
          <dgm:chMax val="1"/>
          <dgm:dir/>
          <dgm:resizeHandles val="exact"/>
        </dgm:presLayoutVars>
      </dgm:prSet>
      <dgm:spPr/>
      <dgm:t>
        <a:bodyPr/>
        <a:lstStyle/>
        <a:p>
          <a:endParaRPr lang="ru-RU"/>
        </a:p>
      </dgm:t>
    </dgm:pt>
    <dgm:pt modelId="{8D59D627-99EA-410C-BB8A-156DAA9EF4B4}" type="pres">
      <dgm:prSet presAssocID="{707C9D6E-8686-467E-8967-A2DB384EF7E6}" presName="axisShape" presStyleLbl="bgShp" presStyleIdx="0" presStyleCnt="1" custScaleX="171878"/>
      <dgm:spPr/>
    </dgm:pt>
    <dgm:pt modelId="{6D0AEC90-0B8E-4968-B1ED-EF3FC0AA4377}" type="pres">
      <dgm:prSet presAssocID="{707C9D6E-8686-467E-8967-A2DB384EF7E6}" presName="rect1" presStyleLbl="node1" presStyleIdx="0" presStyleCnt="4" custScaleX="189872" custScaleY="108612" custLinFactNeighborX="-48615" custLinFactNeighborY="-4705">
        <dgm:presLayoutVars>
          <dgm:chMax val="0"/>
          <dgm:chPref val="0"/>
          <dgm:bulletEnabled val="1"/>
        </dgm:presLayoutVars>
      </dgm:prSet>
      <dgm:spPr/>
      <dgm:t>
        <a:bodyPr/>
        <a:lstStyle/>
        <a:p>
          <a:endParaRPr lang="ru-RU"/>
        </a:p>
      </dgm:t>
    </dgm:pt>
    <dgm:pt modelId="{141C4603-9281-4863-96B9-6E86E1411CAD}" type="pres">
      <dgm:prSet presAssocID="{707C9D6E-8686-467E-8967-A2DB384EF7E6}" presName="rect2" presStyleLbl="node1" presStyleIdx="1" presStyleCnt="4" custScaleX="192775" custLinFactNeighborX="48615" custLinFactNeighborY="-3136">
        <dgm:presLayoutVars>
          <dgm:chMax val="0"/>
          <dgm:chPref val="0"/>
          <dgm:bulletEnabled val="1"/>
        </dgm:presLayoutVars>
      </dgm:prSet>
      <dgm:spPr/>
      <dgm:t>
        <a:bodyPr/>
        <a:lstStyle/>
        <a:p>
          <a:endParaRPr lang="ru-RU"/>
        </a:p>
      </dgm:t>
    </dgm:pt>
    <dgm:pt modelId="{ABFF7D41-56F7-4D4F-94A1-BA79DA206119}" type="pres">
      <dgm:prSet presAssocID="{707C9D6E-8686-467E-8967-A2DB384EF7E6}" presName="rect3" presStyleLbl="node1" presStyleIdx="2" presStyleCnt="4" custScaleX="193009" custLinFactNeighborX="-44694" custLinFactNeighborY="2352">
        <dgm:presLayoutVars>
          <dgm:chMax val="0"/>
          <dgm:chPref val="0"/>
          <dgm:bulletEnabled val="1"/>
        </dgm:presLayoutVars>
      </dgm:prSet>
      <dgm:spPr/>
      <dgm:t>
        <a:bodyPr/>
        <a:lstStyle/>
        <a:p>
          <a:endParaRPr lang="ru-RU"/>
        </a:p>
      </dgm:t>
    </dgm:pt>
    <dgm:pt modelId="{CD66C000-F2B0-461E-A2E9-7DF3E4364422}" type="pres">
      <dgm:prSet presAssocID="{707C9D6E-8686-467E-8967-A2DB384EF7E6}" presName="rect4" presStyleLbl="node1" presStyleIdx="3" presStyleCnt="4" custScaleX="197714" custLinFactNeighborX="50183" custLinFactNeighborY="784">
        <dgm:presLayoutVars>
          <dgm:chMax val="0"/>
          <dgm:chPref val="0"/>
          <dgm:bulletEnabled val="1"/>
        </dgm:presLayoutVars>
      </dgm:prSet>
      <dgm:spPr/>
      <dgm:t>
        <a:bodyPr/>
        <a:lstStyle/>
        <a:p>
          <a:endParaRPr lang="ru-RU"/>
        </a:p>
      </dgm:t>
    </dgm:pt>
  </dgm:ptLst>
  <dgm:cxnLst>
    <dgm:cxn modelId="{8FD0F52A-5A4C-423F-A7F5-33AA6C8F99EB}" srcId="{707C9D6E-8686-467E-8967-A2DB384EF7E6}" destId="{D14B100A-7984-473C-9E6C-F560EDB742A8}" srcOrd="3" destOrd="0" parTransId="{354DF0D3-3752-43DB-94FC-20F3E8FC85D2}" sibTransId="{5B3D2F8D-11B0-4C6C-84B7-D195B46E5C7D}"/>
    <dgm:cxn modelId="{C626AE90-E6EB-4F7D-AF0E-8301F7F12399}" type="presOf" srcId="{707C9D6E-8686-467E-8967-A2DB384EF7E6}" destId="{5D0A9CE3-EB44-44A6-AE35-14071372D20A}" srcOrd="0" destOrd="0" presId="urn:microsoft.com/office/officeart/2005/8/layout/matrix2"/>
    <dgm:cxn modelId="{ACF605D8-3A88-4DAC-A0BD-C6B471598236}" type="presOf" srcId="{E400C597-E526-45C3-9736-82CD20271FED}" destId="{6D0AEC90-0B8E-4968-B1ED-EF3FC0AA4377}" srcOrd="0" destOrd="0" presId="urn:microsoft.com/office/officeart/2005/8/layout/matrix2"/>
    <dgm:cxn modelId="{D1C6C650-9DB0-4B17-947A-CCBAE03D4298}" type="presOf" srcId="{9355F210-0FF3-4ED0-B78F-FA1FCCAA1DBC}" destId="{141C4603-9281-4863-96B9-6E86E1411CAD}" srcOrd="0" destOrd="0" presId="urn:microsoft.com/office/officeart/2005/8/layout/matrix2"/>
    <dgm:cxn modelId="{3BC18B48-0113-4A72-A781-262C611D3EED}" srcId="{707C9D6E-8686-467E-8967-A2DB384EF7E6}" destId="{E034543D-2A52-4BDB-A506-05CD7F62D1A7}" srcOrd="2" destOrd="0" parTransId="{6E256BB1-21B5-45DE-9528-CA5291D3D14B}" sibTransId="{B5E62A12-AD87-4480-8BB5-C3CC5565AC73}"/>
    <dgm:cxn modelId="{7F4B0BF2-0F6A-4ACE-BBA1-353F3BF3B9BD}" type="presOf" srcId="{E034543D-2A52-4BDB-A506-05CD7F62D1A7}" destId="{ABFF7D41-56F7-4D4F-94A1-BA79DA206119}" srcOrd="0" destOrd="0" presId="urn:microsoft.com/office/officeart/2005/8/layout/matrix2"/>
    <dgm:cxn modelId="{23E70A23-5D93-4325-87B6-1120DC3311C0}" srcId="{707C9D6E-8686-467E-8967-A2DB384EF7E6}" destId="{9355F210-0FF3-4ED0-B78F-FA1FCCAA1DBC}" srcOrd="1" destOrd="0" parTransId="{A091FD32-C9BA-429D-B6F5-4CAA6E0EF31D}" sibTransId="{849900C8-A6B1-458E-8F94-03ECD94363E0}"/>
    <dgm:cxn modelId="{003A9481-FC19-4580-B55F-26E5736975C8}" type="presOf" srcId="{D14B100A-7984-473C-9E6C-F560EDB742A8}" destId="{CD66C000-F2B0-461E-A2E9-7DF3E4364422}" srcOrd="0" destOrd="0" presId="urn:microsoft.com/office/officeart/2005/8/layout/matrix2"/>
    <dgm:cxn modelId="{DFE9A7B1-D5EC-4C67-9F85-FFCCFE343DDE}" srcId="{707C9D6E-8686-467E-8967-A2DB384EF7E6}" destId="{E400C597-E526-45C3-9736-82CD20271FED}" srcOrd="0" destOrd="0" parTransId="{3BD59E0B-3C91-4750-8B08-E00E650B4D24}" sibTransId="{7CA62216-73CA-499A-8A5A-9971F32384F7}"/>
    <dgm:cxn modelId="{1CBC6909-30A7-469E-A033-90A6C6E3141F}" type="presParOf" srcId="{5D0A9CE3-EB44-44A6-AE35-14071372D20A}" destId="{8D59D627-99EA-410C-BB8A-156DAA9EF4B4}" srcOrd="0" destOrd="0" presId="urn:microsoft.com/office/officeart/2005/8/layout/matrix2"/>
    <dgm:cxn modelId="{D3BFBF4F-B00D-4220-8DBD-D44F089BB73C}" type="presParOf" srcId="{5D0A9CE3-EB44-44A6-AE35-14071372D20A}" destId="{6D0AEC90-0B8E-4968-B1ED-EF3FC0AA4377}" srcOrd="1" destOrd="0" presId="urn:microsoft.com/office/officeart/2005/8/layout/matrix2"/>
    <dgm:cxn modelId="{5F83E4C2-929C-4826-97CC-5F4DD13DDC29}" type="presParOf" srcId="{5D0A9CE3-EB44-44A6-AE35-14071372D20A}" destId="{141C4603-9281-4863-96B9-6E86E1411CAD}" srcOrd="2" destOrd="0" presId="urn:microsoft.com/office/officeart/2005/8/layout/matrix2"/>
    <dgm:cxn modelId="{CE9594DC-C710-4892-BE9D-541AC71F9F06}" type="presParOf" srcId="{5D0A9CE3-EB44-44A6-AE35-14071372D20A}" destId="{ABFF7D41-56F7-4D4F-94A1-BA79DA206119}" srcOrd="3" destOrd="0" presId="urn:microsoft.com/office/officeart/2005/8/layout/matrix2"/>
    <dgm:cxn modelId="{49FAFA5D-85CE-4ABB-A813-F48CA9F82DF8}" type="presParOf" srcId="{5D0A9CE3-EB44-44A6-AE35-14071372D20A}" destId="{CD66C000-F2B0-461E-A2E9-7DF3E4364422}"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9A27D-D525-4692-B7C9-938B52048401}">
      <dsp:nvSpPr>
        <dsp:cNvPr id="0" name=""/>
        <dsp:cNvSpPr/>
      </dsp:nvSpPr>
      <dsp:spPr>
        <a:xfrm rot="16200000">
          <a:off x="-1545757" y="2339218"/>
          <a:ext cx="3590925" cy="396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9394" bIns="0" numCol="1" spcCol="1270" anchor="t" anchorCtr="0">
          <a:noAutofit/>
        </a:bodyPr>
        <a:lstStyle/>
        <a:p>
          <a:pPr lvl="0" algn="r" defTabSz="1955800">
            <a:lnSpc>
              <a:spcPct val="90000"/>
            </a:lnSpc>
            <a:spcBef>
              <a:spcPct val="0"/>
            </a:spcBef>
            <a:spcAft>
              <a:spcPct val="35000"/>
            </a:spcAft>
          </a:pPr>
          <a:r>
            <a:rPr lang="uk-UA" sz="4400" b="1" kern="1200" dirty="0">
              <a:solidFill>
                <a:schemeClr val="tx1">
                  <a:lumMod val="95000"/>
                  <a:lumOff val="5000"/>
                </a:schemeClr>
              </a:solidFill>
              <a:latin typeface="Times New Roman" panose="02020603050405020304" pitchFamily="18" charset="0"/>
              <a:cs typeface="Times New Roman" panose="02020603050405020304" pitchFamily="18" charset="0"/>
            </a:rPr>
            <a:t>Робота з дітьми</a:t>
          </a:r>
          <a:endParaRPr lang="x-none" sz="44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dsp:txBody>
      <dsp:txXfrm>
        <a:off x="-1545757" y="2339218"/>
        <a:ext cx="3590925" cy="396163"/>
      </dsp:txXfrm>
    </dsp:sp>
    <dsp:sp modelId="{4663A70A-C55F-4A40-9F26-B4F0F013C0E0}">
      <dsp:nvSpPr>
        <dsp:cNvPr id="0" name=""/>
        <dsp:cNvSpPr/>
      </dsp:nvSpPr>
      <dsp:spPr>
        <a:xfrm>
          <a:off x="447787" y="741837"/>
          <a:ext cx="1973315" cy="359092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49394" rIns="113792" bIns="113792" numCol="1" spcCol="1270" anchor="t" anchorCtr="0">
          <a:noAutofit/>
        </a:bodyPr>
        <a:lstStyle/>
        <a:p>
          <a:pPr marL="171450" lvl="1" indent="-171450" algn="l" defTabSz="711200">
            <a:lnSpc>
              <a:spcPct val="90000"/>
            </a:lnSpc>
            <a:spcBef>
              <a:spcPct val="0"/>
            </a:spcBef>
            <a:spcAft>
              <a:spcPct val="15000"/>
            </a:spcAft>
            <a:buChar char="••"/>
          </a:pPr>
          <a:r>
            <a:rPr lang="uk-UA" sz="1600" b="1" kern="1200" dirty="0">
              <a:solidFill>
                <a:schemeClr val="tx1">
                  <a:lumMod val="95000"/>
                  <a:lumOff val="5000"/>
                </a:schemeClr>
              </a:solidFill>
              <a:latin typeface="Times New Roman" panose="02020603050405020304" pitchFamily="18" charset="0"/>
              <a:cs typeface="Times New Roman" panose="02020603050405020304" pitchFamily="18" charset="0"/>
            </a:rPr>
            <a:t>Екскурсії в школу;</a:t>
          </a:r>
          <a:endParaRPr lang="x-none" sz="16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uk-UA" sz="1600" b="1" kern="1200" dirty="0">
              <a:solidFill>
                <a:schemeClr val="tx1">
                  <a:lumMod val="95000"/>
                  <a:lumOff val="5000"/>
                </a:schemeClr>
              </a:solidFill>
              <a:latin typeface="Times New Roman" panose="02020603050405020304" pitchFamily="18" charset="0"/>
              <a:cs typeface="Times New Roman" panose="02020603050405020304" pitchFamily="18" charset="0"/>
            </a:rPr>
            <a:t>Відвідування шкільної бібліотеки;</a:t>
          </a:r>
          <a:endParaRPr lang="x-none" sz="16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uk-UA" sz="1600" b="1" kern="1200" dirty="0">
              <a:solidFill>
                <a:schemeClr val="tx1">
                  <a:lumMod val="95000"/>
                  <a:lumOff val="5000"/>
                </a:schemeClr>
              </a:solidFill>
              <a:latin typeface="Times New Roman" panose="02020603050405020304" pitchFamily="18" charset="0"/>
              <a:cs typeface="Times New Roman" panose="02020603050405020304" pitchFamily="18" charset="0"/>
            </a:rPr>
            <a:t>Знайомство та взаємодія </a:t>
          </a:r>
          <a:r>
            <a:rPr lang="uk-UA" sz="1600" b="1" kern="1200" dirty="0" err="1">
              <a:solidFill>
                <a:schemeClr val="tx1">
                  <a:lumMod val="95000"/>
                  <a:lumOff val="5000"/>
                </a:schemeClr>
              </a:solidFill>
              <a:latin typeface="Times New Roman" panose="02020603050405020304" pitchFamily="18" charset="0"/>
              <a:cs typeface="Times New Roman" panose="02020603050405020304" pitchFamily="18" charset="0"/>
            </a:rPr>
            <a:t>дош</a:t>
          </a:r>
          <a:r>
            <a:rPr lang="uk-UA" sz="1600" b="1" kern="1200" dirty="0">
              <a:solidFill>
                <a:schemeClr val="tx1">
                  <a:lumMod val="95000"/>
                  <a:lumOff val="5000"/>
                </a:schemeClr>
              </a:solidFill>
              <a:latin typeface="Times New Roman" panose="02020603050405020304" pitchFamily="18" charset="0"/>
              <a:cs typeface="Times New Roman" panose="02020603050405020304" pitchFamily="18" charset="0"/>
            </a:rPr>
            <a:t>-т з вчителями та учнями початкової школи;</a:t>
          </a:r>
          <a:endParaRPr lang="x-none" sz="16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uk-UA" sz="1600" b="1" kern="1200" dirty="0">
              <a:solidFill>
                <a:schemeClr val="tx1">
                  <a:lumMod val="95000"/>
                  <a:lumOff val="5000"/>
                </a:schemeClr>
              </a:solidFill>
              <a:latin typeface="Times New Roman" panose="02020603050405020304" pitchFamily="18" charset="0"/>
              <a:cs typeface="Times New Roman" panose="02020603050405020304" pitchFamily="18" charset="0"/>
            </a:rPr>
            <a:t>Участь у спільній освітній діяльності;</a:t>
          </a:r>
          <a:endParaRPr lang="x-none" sz="16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uk-UA" sz="1600" b="1" kern="1200" dirty="0">
              <a:solidFill>
                <a:schemeClr val="tx1">
                  <a:lumMod val="95000"/>
                  <a:lumOff val="5000"/>
                </a:schemeClr>
              </a:solidFill>
              <a:latin typeface="Times New Roman" panose="02020603050405020304" pitchFamily="18" charset="0"/>
              <a:cs typeface="Times New Roman" panose="02020603050405020304" pitchFamily="18" charset="0"/>
            </a:rPr>
            <a:t>Спільні виставки;</a:t>
          </a:r>
          <a:endParaRPr lang="x-none" sz="16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uk-UA" sz="1600" b="1" kern="1200" dirty="0">
              <a:solidFill>
                <a:schemeClr val="tx1">
                  <a:lumMod val="95000"/>
                  <a:lumOff val="5000"/>
                </a:schemeClr>
              </a:solidFill>
              <a:latin typeface="Times New Roman" panose="02020603050405020304" pitchFamily="18" charset="0"/>
              <a:cs typeface="Times New Roman" panose="02020603050405020304" pitchFamily="18" charset="0"/>
            </a:rPr>
            <a:t>Зустрічі та бесіди з колишніми вихованцями ЦРД;</a:t>
          </a:r>
          <a:endParaRPr lang="x-none" sz="16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uk-UA" sz="1600" b="1" kern="1200" dirty="0">
              <a:solidFill>
                <a:schemeClr val="tx1">
                  <a:lumMod val="95000"/>
                  <a:lumOff val="5000"/>
                </a:schemeClr>
              </a:solidFill>
              <a:latin typeface="Times New Roman" panose="02020603050405020304" pitchFamily="18" charset="0"/>
              <a:cs typeface="Times New Roman" panose="02020603050405020304" pitchFamily="18" charset="0"/>
            </a:rPr>
            <a:t>Спільні свята, розваги;</a:t>
          </a:r>
          <a:endParaRPr lang="x-none" sz="16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uk-UA" sz="1600" b="1" kern="1200" dirty="0">
              <a:solidFill>
                <a:schemeClr val="tx1">
                  <a:lumMod val="95000"/>
                  <a:lumOff val="5000"/>
                </a:schemeClr>
              </a:solidFill>
              <a:latin typeface="Times New Roman" panose="02020603050405020304" pitchFamily="18" charset="0"/>
              <a:cs typeface="Times New Roman" panose="02020603050405020304" pitchFamily="18" charset="0"/>
            </a:rPr>
            <a:t>Участь у театралізованій діяльності</a:t>
          </a:r>
          <a:endParaRPr lang="x-none" sz="16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dsp:txBody>
      <dsp:txXfrm>
        <a:off x="447787" y="741837"/>
        <a:ext cx="1973315" cy="3590925"/>
      </dsp:txXfrm>
    </dsp:sp>
    <dsp:sp modelId="{E5B1F445-7BE8-4737-BB30-F6BD638EE88A}">
      <dsp:nvSpPr>
        <dsp:cNvPr id="0" name=""/>
        <dsp:cNvSpPr/>
      </dsp:nvSpPr>
      <dsp:spPr>
        <a:xfrm>
          <a:off x="51624" y="263152"/>
          <a:ext cx="792327" cy="792327"/>
        </a:xfrm>
        <a:prstGeom prst="rect">
          <a:avLst/>
        </a:prstGeom>
        <a:blipFill>
          <a:blip xmlns:r="http://schemas.openxmlformats.org/officeDocument/2006/relationships" r:embed="rId1">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13237C-B448-43BA-9E4A-A02588E480A5}">
      <dsp:nvSpPr>
        <dsp:cNvPr id="0" name=""/>
        <dsp:cNvSpPr/>
      </dsp:nvSpPr>
      <dsp:spPr>
        <a:xfrm rot="16200000">
          <a:off x="1333330" y="2339218"/>
          <a:ext cx="3590925" cy="396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9394" bIns="0" numCol="1" spcCol="1270" anchor="t" anchorCtr="0">
          <a:noAutofit/>
        </a:bodyPr>
        <a:lstStyle/>
        <a:p>
          <a:pPr lvl="0" algn="r" defTabSz="1600200">
            <a:lnSpc>
              <a:spcPct val="90000"/>
            </a:lnSpc>
            <a:spcBef>
              <a:spcPct val="0"/>
            </a:spcBef>
            <a:spcAft>
              <a:spcPct val="35000"/>
            </a:spcAft>
          </a:pPr>
          <a:r>
            <a:rPr lang="uk-UA" sz="3600" b="1" kern="1200" dirty="0">
              <a:solidFill>
                <a:schemeClr val="tx1">
                  <a:lumMod val="95000"/>
                  <a:lumOff val="5000"/>
                </a:schemeClr>
              </a:solidFill>
              <a:latin typeface="Times New Roman" panose="02020603050405020304" pitchFamily="18" charset="0"/>
              <a:cs typeface="Times New Roman" panose="02020603050405020304" pitchFamily="18" charset="0"/>
            </a:rPr>
            <a:t>Взаємодія педагогів</a:t>
          </a:r>
          <a:endParaRPr lang="x-none" sz="36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dsp:txBody>
      <dsp:txXfrm>
        <a:off x="1333330" y="2339218"/>
        <a:ext cx="3590925" cy="396163"/>
      </dsp:txXfrm>
    </dsp:sp>
    <dsp:sp modelId="{F810085A-1864-48BA-993D-1A7EAB0077A4}">
      <dsp:nvSpPr>
        <dsp:cNvPr id="0" name=""/>
        <dsp:cNvSpPr/>
      </dsp:nvSpPr>
      <dsp:spPr>
        <a:xfrm>
          <a:off x="3326875" y="689751"/>
          <a:ext cx="1973315" cy="3695098"/>
        </a:xfrm>
        <a:prstGeom prst="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49394" rIns="113792" bIns="113792" numCol="1" spcCol="1270" anchor="t" anchorCtr="0">
          <a:noAutofit/>
        </a:bodyPr>
        <a:lstStyle/>
        <a:p>
          <a:pPr marL="171450" lvl="1" indent="-171450" algn="l" defTabSz="711200">
            <a:lnSpc>
              <a:spcPct val="90000"/>
            </a:lnSpc>
            <a:spcBef>
              <a:spcPct val="0"/>
            </a:spcBef>
            <a:spcAft>
              <a:spcPct val="15000"/>
            </a:spcAft>
            <a:buChar char="••"/>
          </a:pPr>
          <a:r>
            <a:rPr lang="uk-UA" sz="1600" b="1" kern="1200" dirty="0">
              <a:solidFill>
                <a:schemeClr val="tx1">
                  <a:lumMod val="95000"/>
                  <a:lumOff val="5000"/>
                </a:schemeClr>
              </a:solidFill>
              <a:latin typeface="Times New Roman" panose="02020603050405020304" pitchFamily="18" charset="0"/>
              <a:cs typeface="Times New Roman" panose="02020603050405020304" pitchFamily="18" charset="0"/>
            </a:rPr>
            <a:t>Спільні педагогічні ради </a:t>
          </a:r>
          <a:r>
            <a:rPr lang="uk-UA" sz="1600" b="1" i="1" kern="1200" dirty="0">
              <a:solidFill>
                <a:schemeClr val="tx1">
                  <a:lumMod val="95000"/>
                  <a:lumOff val="5000"/>
                </a:schemeClr>
              </a:solidFill>
              <a:latin typeface="Times New Roman" panose="02020603050405020304" pitchFamily="18" charset="0"/>
              <a:cs typeface="Times New Roman" panose="02020603050405020304" pitchFamily="18" charset="0"/>
            </a:rPr>
            <a:t>(ЦРД та НВК);</a:t>
          </a:r>
          <a:endParaRPr lang="x-none" sz="16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uk-UA" sz="1600" b="1" kern="1200" dirty="0">
              <a:solidFill>
                <a:schemeClr val="tx1">
                  <a:lumMod val="95000"/>
                  <a:lumOff val="5000"/>
                </a:schemeClr>
              </a:solidFill>
              <a:latin typeface="Times New Roman" panose="02020603050405020304" pitchFamily="18" charset="0"/>
              <a:cs typeface="Times New Roman" panose="02020603050405020304" pitchFamily="18" charset="0"/>
            </a:rPr>
            <a:t>Семінари, майстер-класи;</a:t>
          </a:r>
          <a:endParaRPr lang="x-none" sz="16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uk-UA" sz="1600" b="1" kern="1200" dirty="0">
              <a:solidFill>
                <a:schemeClr val="tx1">
                  <a:lumMod val="95000"/>
                  <a:lumOff val="5000"/>
                </a:schemeClr>
              </a:solidFill>
              <a:latin typeface="Times New Roman" panose="02020603050405020304" pitchFamily="18" charset="0"/>
              <a:cs typeface="Times New Roman" panose="02020603050405020304" pitchFamily="18" charset="0"/>
            </a:rPr>
            <a:t>Круглі столи педагогів та вчителів;</a:t>
          </a:r>
          <a:endParaRPr lang="x-none" sz="16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uk-UA" sz="1600" b="1" kern="1200" dirty="0">
              <a:solidFill>
                <a:schemeClr val="tx1">
                  <a:lumMod val="95000"/>
                  <a:lumOff val="5000"/>
                </a:schemeClr>
              </a:solidFill>
              <a:latin typeface="Times New Roman" panose="02020603050405020304" pitchFamily="18" charset="0"/>
              <a:cs typeface="Times New Roman" panose="02020603050405020304" pitchFamily="18" charset="0"/>
            </a:rPr>
            <a:t>Психологічні тренінги;</a:t>
          </a:r>
          <a:endParaRPr lang="x-none" sz="16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uk-UA" sz="1600" b="1" kern="1200" dirty="0">
              <a:solidFill>
                <a:schemeClr val="tx1">
                  <a:lumMod val="95000"/>
                  <a:lumOff val="5000"/>
                </a:schemeClr>
              </a:solidFill>
              <a:latin typeface="Times New Roman" panose="02020603050405020304" pitchFamily="18" charset="0"/>
              <a:cs typeface="Times New Roman" panose="02020603050405020304" pitchFamily="18" charset="0"/>
            </a:rPr>
            <a:t>Проведення діагностики по визначенню готовності дітей до школи;</a:t>
          </a:r>
          <a:endParaRPr lang="x-none" sz="16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uk-UA" sz="1600" b="1" kern="1200" dirty="0">
              <a:solidFill>
                <a:schemeClr val="tx1">
                  <a:lumMod val="95000"/>
                  <a:lumOff val="5000"/>
                </a:schemeClr>
              </a:solidFill>
              <a:latin typeface="Times New Roman" panose="02020603050405020304" pitchFamily="18" charset="0"/>
              <a:cs typeface="Times New Roman" panose="02020603050405020304" pitchFamily="18" charset="0"/>
            </a:rPr>
            <a:t>Взаємодія психологів ЦРД та НВК;</a:t>
          </a:r>
          <a:endParaRPr lang="x-none" sz="16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uk-UA" sz="1600" b="1" kern="1200" dirty="0">
              <a:solidFill>
                <a:schemeClr val="tx1">
                  <a:lumMod val="95000"/>
                  <a:lumOff val="5000"/>
                </a:schemeClr>
              </a:solidFill>
              <a:latin typeface="Times New Roman" panose="02020603050405020304" pitchFamily="18" charset="0"/>
              <a:cs typeface="Times New Roman" panose="02020603050405020304" pitchFamily="18" charset="0"/>
            </a:rPr>
            <a:t>Відкриті покази освітньої діяльності в ЦРД і відкритих уроків в школі;</a:t>
          </a:r>
          <a:endParaRPr lang="x-none" sz="16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uk-UA" sz="1600" b="1" kern="1200" dirty="0">
              <a:solidFill>
                <a:schemeClr val="tx1">
                  <a:lumMod val="95000"/>
                  <a:lumOff val="5000"/>
                </a:schemeClr>
              </a:solidFill>
              <a:latin typeface="Times New Roman" panose="02020603050405020304" pitchFamily="18" charset="0"/>
              <a:cs typeface="Times New Roman" panose="02020603050405020304" pitchFamily="18" charset="0"/>
            </a:rPr>
            <a:t>Педагогічні та психологічні консиліуми.</a:t>
          </a:r>
          <a:endParaRPr lang="x-none" sz="16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dsp:txBody>
      <dsp:txXfrm>
        <a:off x="3326875" y="689751"/>
        <a:ext cx="1973315" cy="3695098"/>
      </dsp:txXfrm>
    </dsp:sp>
    <dsp:sp modelId="{8C5738CD-80FD-4BAF-9B6C-772004A9C5B0}">
      <dsp:nvSpPr>
        <dsp:cNvPr id="0" name=""/>
        <dsp:cNvSpPr/>
      </dsp:nvSpPr>
      <dsp:spPr>
        <a:xfrm>
          <a:off x="2877958" y="263152"/>
          <a:ext cx="792327" cy="792327"/>
        </a:xfrm>
        <a:prstGeom prst="rect">
          <a:avLst/>
        </a:prstGeom>
        <a:blipFill>
          <a:blip xmlns:r="http://schemas.openxmlformats.org/officeDocument/2006/relationships" r:embed="rId2">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017241-592A-4B8F-B315-3C8D659A0E3D}">
      <dsp:nvSpPr>
        <dsp:cNvPr id="0" name=""/>
        <dsp:cNvSpPr/>
      </dsp:nvSpPr>
      <dsp:spPr>
        <a:xfrm rot="16200000">
          <a:off x="4212417" y="2339218"/>
          <a:ext cx="3590925" cy="396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9394" bIns="0" numCol="1" spcCol="1270" anchor="t" anchorCtr="0">
          <a:noAutofit/>
        </a:bodyPr>
        <a:lstStyle/>
        <a:p>
          <a:pPr lvl="0" algn="r" defTabSz="1422400">
            <a:lnSpc>
              <a:spcPct val="90000"/>
            </a:lnSpc>
            <a:spcBef>
              <a:spcPct val="0"/>
            </a:spcBef>
            <a:spcAft>
              <a:spcPct val="35000"/>
            </a:spcAft>
          </a:pPr>
          <a:r>
            <a:rPr lang="uk-UA" sz="3200" b="1" kern="1200" dirty="0">
              <a:solidFill>
                <a:schemeClr val="tx1">
                  <a:lumMod val="95000"/>
                  <a:lumOff val="5000"/>
                </a:schemeClr>
              </a:solidFill>
              <a:latin typeface="Times New Roman" panose="02020603050405020304" pitchFamily="18" charset="0"/>
              <a:cs typeface="Times New Roman" panose="02020603050405020304" pitchFamily="18" charset="0"/>
            </a:rPr>
            <a:t>Співпраця з батьками</a:t>
          </a:r>
          <a:endParaRPr lang="x-none" sz="32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dsp:txBody>
      <dsp:txXfrm>
        <a:off x="4212417" y="2339218"/>
        <a:ext cx="3590925" cy="396163"/>
      </dsp:txXfrm>
    </dsp:sp>
    <dsp:sp modelId="{DE49D7BF-E8F3-4885-B7A6-BD4E3EA9A1C9}">
      <dsp:nvSpPr>
        <dsp:cNvPr id="0" name=""/>
        <dsp:cNvSpPr/>
      </dsp:nvSpPr>
      <dsp:spPr>
        <a:xfrm>
          <a:off x="6205962" y="741837"/>
          <a:ext cx="1973315" cy="3590925"/>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49394" rIns="113792" bIns="113792" numCol="1" spcCol="1270" anchor="t" anchorCtr="0">
          <a:noAutofit/>
        </a:bodyPr>
        <a:lstStyle/>
        <a:p>
          <a:pPr marL="171450" lvl="1" indent="-171450" algn="l" defTabSz="711200">
            <a:lnSpc>
              <a:spcPct val="90000"/>
            </a:lnSpc>
            <a:spcBef>
              <a:spcPct val="0"/>
            </a:spcBef>
            <a:spcAft>
              <a:spcPct val="15000"/>
            </a:spcAft>
            <a:buChar char="••"/>
          </a:pPr>
          <a:r>
            <a:rPr lang="uk-UA" sz="1600" b="1" kern="1200" dirty="0">
              <a:solidFill>
                <a:schemeClr val="tx1">
                  <a:lumMod val="95000"/>
                  <a:lumOff val="5000"/>
                </a:schemeClr>
              </a:solidFill>
              <a:latin typeface="Times New Roman" panose="02020603050405020304" pitchFamily="18" charset="0"/>
              <a:cs typeface="Times New Roman" panose="02020603050405020304" pitchFamily="18" charset="0"/>
            </a:rPr>
            <a:t>Спільні батьківські збори з педагогами ЦРД та вчителями НВК;</a:t>
          </a:r>
          <a:endParaRPr lang="x-none" sz="16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uk-UA" sz="1600" b="1" kern="1200" dirty="0">
              <a:solidFill>
                <a:schemeClr val="tx1">
                  <a:lumMod val="95000"/>
                  <a:lumOff val="5000"/>
                </a:schemeClr>
              </a:solidFill>
              <a:latin typeface="Times New Roman" panose="02020603050405020304" pitchFamily="18" charset="0"/>
              <a:cs typeface="Times New Roman" panose="02020603050405020304" pitchFamily="18" charset="0"/>
            </a:rPr>
            <a:t>Консультації з педагогами ЦРД та НВК;</a:t>
          </a:r>
          <a:endParaRPr lang="x-none" sz="16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uk-UA" sz="1600" b="1" kern="1200" dirty="0">
              <a:solidFill>
                <a:schemeClr val="tx1">
                  <a:lumMod val="95000"/>
                  <a:lumOff val="5000"/>
                </a:schemeClr>
              </a:solidFill>
              <a:latin typeface="Times New Roman" panose="02020603050405020304" pitchFamily="18" charset="0"/>
              <a:cs typeface="Times New Roman" panose="02020603050405020304" pitchFamily="18" charset="0"/>
            </a:rPr>
            <a:t>Зустрічі батьків з майбутнім вчителем;</a:t>
          </a:r>
          <a:endParaRPr lang="x-none" sz="16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uk-UA" sz="1600" b="1" kern="1200" dirty="0">
              <a:solidFill>
                <a:schemeClr val="tx1">
                  <a:lumMod val="95000"/>
                  <a:lumOff val="5000"/>
                </a:schemeClr>
              </a:solidFill>
              <a:latin typeface="Times New Roman" panose="02020603050405020304" pitchFamily="18" charset="0"/>
              <a:cs typeface="Times New Roman" panose="02020603050405020304" pitchFamily="18" charset="0"/>
            </a:rPr>
            <a:t>Дні відкритих дверей;</a:t>
          </a:r>
          <a:endParaRPr lang="x-none" sz="16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uk-UA" sz="1600" b="1" kern="1200" dirty="0">
              <a:solidFill>
                <a:schemeClr val="tx1">
                  <a:lumMod val="95000"/>
                  <a:lumOff val="5000"/>
                </a:schemeClr>
              </a:solidFill>
              <a:latin typeface="Times New Roman" panose="02020603050405020304" pitchFamily="18" charset="0"/>
              <a:cs typeface="Times New Roman" panose="02020603050405020304" pitchFamily="18" charset="0"/>
            </a:rPr>
            <a:t>Анкетування, тестування батьків для вивчення самопочуття сім’ї напередодні шкільного життя дитини і в період адаптації до школи;</a:t>
          </a:r>
          <a:endParaRPr lang="x-none" sz="16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uk-UA" sz="1600" b="1" kern="1200" dirty="0">
              <a:solidFill>
                <a:schemeClr val="tx1">
                  <a:lumMod val="95000"/>
                  <a:lumOff val="5000"/>
                </a:schemeClr>
              </a:solidFill>
              <a:latin typeface="Times New Roman" panose="02020603050405020304" pitchFamily="18" charset="0"/>
              <a:cs typeface="Times New Roman" panose="02020603050405020304" pitchFamily="18" charset="0"/>
            </a:rPr>
            <a:t>Ділові ігри, онлайн консультації</a:t>
          </a:r>
          <a:endParaRPr lang="x-none" sz="16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dsp:txBody>
      <dsp:txXfrm>
        <a:off x="6205962" y="741837"/>
        <a:ext cx="1973315" cy="3590925"/>
      </dsp:txXfrm>
    </dsp:sp>
    <dsp:sp modelId="{E127FCDC-30CA-4167-8911-85D78F60BAD8}">
      <dsp:nvSpPr>
        <dsp:cNvPr id="0" name=""/>
        <dsp:cNvSpPr/>
      </dsp:nvSpPr>
      <dsp:spPr>
        <a:xfrm>
          <a:off x="5809799" y="218901"/>
          <a:ext cx="792327" cy="792327"/>
        </a:xfrm>
        <a:prstGeom prst="rect">
          <a:avLst/>
        </a:prstGeom>
        <a:blipFill>
          <a:blip xmlns:r="http://schemas.openxmlformats.org/officeDocument/2006/relationships" r:embed="rId3">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00FFD-FEA5-49B4-AD0C-0E91FA28C541}">
      <dsp:nvSpPr>
        <dsp:cNvPr id="0" name=""/>
        <dsp:cNvSpPr/>
      </dsp:nvSpPr>
      <dsp:spPr>
        <a:xfrm>
          <a:off x="0" y="0"/>
          <a:ext cx="6096000" cy="94456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uk-UA" sz="1300" kern="1200" dirty="0"/>
            <a:t>УСПІШНА ПІДГОТОВКА ДІТЕЙ ДО ШКОЛИ</a:t>
          </a:r>
          <a:endParaRPr lang="x-none" sz="1300" kern="1200" dirty="0"/>
        </a:p>
      </dsp:txBody>
      <dsp:txXfrm>
        <a:off x="1313656" y="0"/>
        <a:ext cx="4782343" cy="944562"/>
      </dsp:txXfrm>
    </dsp:sp>
    <dsp:sp modelId="{268C8869-F0E3-4D5A-BB44-CB30F571A111}">
      <dsp:nvSpPr>
        <dsp:cNvPr id="0" name=""/>
        <dsp:cNvSpPr/>
      </dsp:nvSpPr>
      <dsp:spPr>
        <a:xfrm>
          <a:off x="94456" y="94456"/>
          <a:ext cx="1219200" cy="755649"/>
        </a:xfrm>
        <a:prstGeom prst="roundRect">
          <a:avLst>
            <a:gd name="adj" fmla="val 10000"/>
          </a:avLst>
        </a:prstGeom>
        <a:blipFill>
          <a:blip xmlns:r="http://schemas.openxmlformats.org/officeDocument/2006/relationships" r:embed="rId1">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4CB7D6-24DF-4DB8-9E10-83CDCA7984FC}">
      <dsp:nvSpPr>
        <dsp:cNvPr id="0" name=""/>
        <dsp:cNvSpPr/>
      </dsp:nvSpPr>
      <dsp:spPr>
        <a:xfrm>
          <a:off x="0" y="1039018"/>
          <a:ext cx="6096000" cy="944562"/>
        </a:xfrm>
        <a:prstGeom prst="roundRect">
          <a:avLst>
            <a:gd name="adj" fmla="val 10000"/>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uk-UA" sz="1300" kern="1200" dirty="0"/>
            <a:t>РЕАЛІЗАЦІЯ В ПЕДАГОГІЧНОМУ ПРОЦЕСІ ЄДИНОЇ, ДИНАМІЧНОЇ ТА ПЕРСПЕКТИВНОЇ СИСТЕМИ ВИХОВАННЯ І НАВЧАННЯ, ЯКА ЗАБЕЗПЕЧУЄ ФОРМУВАННЯ ОСОБИСТОСТІ </a:t>
          </a:r>
          <a:endParaRPr lang="x-none" sz="1300" kern="1200" dirty="0"/>
        </a:p>
      </dsp:txBody>
      <dsp:txXfrm>
        <a:off x="1313656" y="1039018"/>
        <a:ext cx="4782343" cy="944562"/>
      </dsp:txXfrm>
    </dsp:sp>
    <dsp:sp modelId="{455CE70A-6F01-4EA6-8DCC-694EF50B24DC}">
      <dsp:nvSpPr>
        <dsp:cNvPr id="0" name=""/>
        <dsp:cNvSpPr/>
      </dsp:nvSpPr>
      <dsp:spPr>
        <a:xfrm>
          <a:off x="35190" y="1260477"/>
          <a:ext cx="1219200" cy="755649"/>
        </a:xfrm>
        <a:prstGeom prst="roundRect">
          <a:avLst>
            <a:gd name="adj" fmla="val 10000"/>
          </a:avLst>
        </a:prstGeom>
        <a:blipFill>
          <a:blip xmlns:r="http://schemas.openxmlformats.org/officeDocument/2006/relationships" r:embed="rId2">
            <a:extLst/>
          </a:blip>
          <a:srcRect/>
          <a:stretch>
            <a:fillRect t="-31000" b="-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7EFE23-5DFC-4DC3-BA40-302715E9F986}">
      <dsp:nvSpPr>
        <dsp:cNvPr id="0" name=""/>
        <dsp:cNvSpPr/>
      </dsp:nvSpPr>
      <dsp:spPr>
        <a:xfrm>
          <a:off x="0" y="2078037"/>
          <a:ext cx="6096000" cy="944562"/>
        </a:xfrm>
        <a:prstGeom prst="roundRect">
          <a:avLst>
            <a:gd name="adj" fmla="val 10000"/>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uk-UA" sz="1300" kern="1200" dirty="0"/>
            <a:t>ЗМЕНШЕННЯ ПСИХОЛОГІЧНИХ ТРУДНОЩІВ ПРИ ПЕРЕХОДІ ДО НОВИХ УМОВ НАВЧАННЯ</a:t>
          </a:r>
        </a:p>
        <a:p>
          <a:pPr lvl="0" algn="l" defTabSz="577850">
            <a:lnSpc>
              <a:spcPct val="90000"/>
            </a:lnSpc>
            <a:spcBef>
              <a:spcPct val="0"/>
            </a:spcBef>
            <a:spcAft>
              <a:spcPct val="35000"/>
            </a:spcAft>
          </a:pPr>
          <a:endParaRPr lang="x-none" sz="1300" kern="1200" dirty="0"/>
        </a:p>
        <a:p>
          <a:pPr marL="57150" lvl="1" indent="-57150" algn="l" defTabSz="444500">
            <a:lnSpc>
              <a:spcPct val="90000"/>
            </a:lnSpc>
            <a:spcBef>
              <a:spcPct val="0"/>
            </a:spcBef>
            <a:spcAft>
              <a:spcPct val="15000"/>
            </a:spcAft>
            <a:buChar char="••"/>
          </a:pPr>
          <a:endParaRPr lang="x-none" sz="1000" kern="1200"/>
        </a:p>
      </dsp:txBody>
      <dsp:txXfrm>
        <a:off x="1313656" y="2078037"/>
        <a:ext cx="4782343" cy="944562"/>
      </dsp:txXfrm>
    </dsp:sp>
    <dsp:sp modelId="{428A3B91-5C7A-4119-BA00-A925C26180CD}">
      <dsp:nvSpPr>
        <dsp:cNvPr id="0" name=""/>
        <dsp:cNvSpPr/>
      </dsp:nvSpPr>
      <dsp:spPr>
        <a:xfrm>
          <a:off x="94456" y="2172493"/>
          <a:ext cx="1219200" cy="755649"/>
        </a:xfrm>
        <a:prstGeom prst="roundRect">
          <a:avLst>
            <a:gd name="adj" fmla="val 10000"/>
          </a:avLst>
        </a:prstGeom>
        <a:blipFill>
          <a:blip xmlns:r="http://schemas.openxmlformats.org/officeDocument/2006/relationships" r:embed="rId3">
            <a:extLst/>
          </a:blip>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AD3DB1-F7B7-49EB-88FC-FDF4EEB11F70}">
      <dsp:nvSpPr>
        <dsp:cNvPr id="0" name=""/>
        <dsp:cNvSpPr/>
      </dsp:nvSpPr>
      <dsp:spPr>
        <a:xfrm>
          <a:off x="0" y="3117056"/>
          <a:ext cx="6096000" cy="944562"/>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uk-UA" sz="1300" kern="1200" dirty="0"/>
            <a:t>ПРИРОДНЕ ВХОДЖЕННЯ ДІТЕЙ В НОВІ УМОВИ, ЩО СПРИЯЄ ПІДВИЩЕННЮ ЕФЕКТИВНОСТІ НАВЧАННЯ З ПЕРШИХ ДНІВ ПЕРЕБУВАННЯ В ШКОЛІ</a:t>
          </a:r>
          <a:endParaRPr lang="x-none" sz="1300" kern="1200" dirty="0"/>
        </a:p>
      </dsp:txBody>
      <dsp:txXfrm>
        <a:off x="1313656" y="3117056"/>
        <a:ext cx="4782343" cy="944562"/>
      </dsp:txXfrm>
    </dsp:sp>
    <dsp:sp modelId="{45D77501-A5FE-43C5-A132-1C0D4D438AA2}">
      <dsp:nvSpPr>
        <dsp:cNvPr id="0" name=""/>
        <dsp:cNvSpPr/>
      </dsp:nvSpPr>
      <dsp:spPr>
        <a:xfrm>
          <a:off x="94456" y="3211512"/>
          <a:ext cx="1219200" cy="755649"/>
        </a:xfrm>
        <a:prstGeom prst="roundRect">
          <a:avLst>
            <a:gd name="adj" fmla="val 10000"/>
          </a:avLst>
        </a:prstGeom>
        <a:blipFill>
          <a:blip xmlns:r="http://schemas.openxmlformats.org/officeDocument/2006/relationships" r:embed="rId4">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9D627-99EA-410C-BB8A-156DAA9EF4B4}">
      <dsp:nvSpPr>
        <dsp:cNvPr id="0" name=""/>
        <dsp:cNvSpPr/>
      </dsp:nvSpPr>
      <dsp:spPr>
        <a:xfrm>
          <a:off x="203853" y="0"/>
          <a:ext cx="7478992" cy="4351338"/>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0AEC90-0B8E-4968-B1ED-EF3FC0AA4377}">
      <dsp:nvSpPr>
        <dsp:cNvPr id="0" name=""/>
        <dsp:cNvSpPr/>
      </dsp:nvSpPr>
      <dsp:spPr>
        <a:xfrm>
          <a:off x="422229" y="125997"/>
          <a:ext cx="3304788" cy="18904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b="1" kern="1200" dirty="0"/>
            <a:t>Для високого рівня:</a:t>
          </a:r>
        </a:p>
        <a:p>
          <a:pPr lvl="0" algn="ctr" defTabSz="711200">
            <a:lnSpc>
              <a:spcPct val="90000"/>
            </a:lnSpc>
            <a:spcBef>
              <a:spcPct val="0"/>
            </a:spcBef>
            <a:spcAft>
              <a:spcPct val="35000"/>
            </a:spcAft>
          </a:pPr>
          <a:r>
            <a:rPr lang="uk-UA" sz="1600" kern="1200" dirty="0"/>
            <a:t> 5-6 формул мовленнєвого етикету в кожній комунікативній ситуації; до 10 ввічливих слів;</a:t>
          </a:r>
          <a:endParaRPr lang="ru-RU" sz="1600" kern="1200" dirty="0"/>
        </a:p>
      </dsp:txBody>
      <dsp:txXfrm>
        <a:off x="514512" y="218280"/>
        <a:ext cx="3120222" cy="1705864"/>
      </dsp:txXfrm>
    </dsp:sp>
    <dsp:sp modelId="{141C4603-9281-4863-96B9-6E86E1411CAD}">
      <dsp:nvSpPr>
        <dsp:cNvPr id="0" name=""/>
        <dsp:cNvSpPr/>
      </dsp:nvSpPr>
      <dsp:spPr>
        <a:xfrm>
          <a:off x="4134417" y="228253"/>
          <a:ext cx="3355316" cy="1740535"/>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b="1" kern="1200" dirty="0"/>
            <a:t>Для достатнього рівня:</a:t>
          </a:r>
        </a:p>
        <a:p>
          <a:pPr lvl="0" algn="ctr" defTabSz="711200">
            <a:lnSpc>
              <a:spcPct val="90000"/>
            </a:lnSpc>
            <a:spcBef>
              <a:spcPct val="0"/>
            </a:spcBef>
            <a:spcAft>
              <a:spcPct val="35000"/>
            </a:spcAft>
          </a:pPr>
          <a:r>
            <a:rPr lang="uk-UA" sz="1600" kern="1200" dirty="0"/>
            <a:t> 4-5 формул мовленнєвого етикету в кожній комунікативній ситуації; до 8 ввічливих слів;</a:t>
          </a:r>
          <a:endParaRPr lang="ru-RU" sz="1600" kern="1200" dirty="0"/>
        </a:p>
      </dsp:txBody>
      <dsp:txXfrm>
        <a:off x="4219383" y="313219"/>
        <a:ext cx="3185384" cy="1570603"/>
      </dsp:txXfrm>
    </dsp:sp>
    <dsp:sp modelId="{ABFF7D41-56F7-4D4F-94A1-BA79DA206119}">
      <dsp:nvSpPr>
        <dsp:cNvPr id="0" name=""/>
        <dsp:cNvSpPr/>
      </dsp:nvSpPr>
      <dsp:spPr>
        <a:xfrm>
          <a:off x="463175" y="2368903"/>
          <a:ext cx="3359389" cy="1740535"/>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b="1" kern="1200" dirty="0"/>
            <a:t>Для середнього рівня: </a:t>
          </a:r>
        </a:p>
        <a:p>
          <a:pPr lvl="0" algn="ctr" defTabSz="711200">
            <a:lnSpc>
              <a:spcPct val="90000"/>
            </a:lnSpc>
            <a:spcBef>
              <a:spcPct val="0"/>
            </a:spcBef>
            <a:spcAft>
              <a:spcPct val="35000"/>
            </a:spcAft>
          </a:pPr>
          <a:r>
            <a:rPr lang="uk-UA" sz="1600" kern="1200" dirty="0"/>
            <a:t>3-4 формули мовленнєвого етикету в кожній комунікативній ситуації; до 6 ввічливих слів;</a:t>
          </a:r>
          <a:endParaRPr lang="ru-RU" sz="1600" kern="1200" dirty="0"/>
        </a:p>
      </dsp:txBody>
      <dsp:txXfrm>
        <a:off x="548141" y="2453869"/>
        <a:ext cx="3189457" cy="1570603"/>
      </dsp:txXfrm>
    </dsp:sp>
    <dsp:sp modelId="{CD66C000-F2B0-461E-A2E9-7DF3E4364422}">
      <dsp:nvSpPr>
        <dsp:cNvPr id="0" name=""/>
        <dsp:cNvSpPr/>
      </dsp:nvSpPr>
      <dsp:spPr>
        <a:xfrm>
          <a:off x="4118726" y="2341611"/>
          <a:ext cx="3441281" cy="1740535"/>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b="1" kern="1200" dirty="0"/>
            <a:t>Для низького рівня: </a:t>
          </a:r>
        </a:p>
        <a:p>
          <a:pPr lvl="0" algn="ctr" defTabSz="711200">
            <a:lnSpc>
              <a:spcPct val="90000"/>
            </a:lnSpc>
            <a:spcBef>
              <a:spcPct val="0"/>
            </a:spcBef>
            <a:spcAft>
              <a:spcPct val="35000"/>
            </a:spcAft>
          </a:pPr>
          <a:r>
            <a:rPr lang="uk-UA" sz="1600" kern="1200" dirty="0"/>
            <a:t>1-2 формул мовленнєвого етикету в кожній комунікативній ситуації; до 2-3 ввічливих слів (або вони відсутні).</a:t>
          </a:r>
          <a:endParaRPr lang="ru-RU" sz="1600" kern="1200" dirty="0"/>
        </a:p>
      </dsp:txBody>
      <dsp:txXfrm>
        <a:off x="4203692" y="2426577"/>
        <a:ext cx="3271349" cy="1570603"/>
      </dsp:txXfrm>
    </dsp:sp>
  </dsp:spTree>
</dsp:drawing>
</file>

<file path=ppt/diagrams/layout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83E8A1-DED8-4E8E-B2C7-11CCEDCADA3E}" type="datetimeFigureOut">
              <a:rPr lang="uk-UA" smtClean="0"/>
              <a:t>14.10.2022</a:t>
            </a:fld>
            <a:endParaRPr lang="uk-UA"/>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A007B-3743-4EE8-9EA9-CDFC75BF111A}" type="slidenum">
              <a:rPr lang="uk-UA" smtClean="0"/>
              <a:t>‹#›</a:t>
            </a:fld>
            <a:endParaRPr lang="uk-UA"/>
          </a:p>
        </p:txBody>
      </p:sp>
    </p:spTree>
    <p:extLst>
      <p:ext uri="{BB962C8B-B14F-4D97-AF65-F5344CB8AC3E}">
        <p14:creationId xmlns:p14="http://schemas.microsoft.com/office/powerpoint/2010/main" val="934596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Заметки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uk-UA" altLang="uk-UA" smtClean="0"/>
          </a:p>
        </p:txBody>
      </p:sp>
      <p:sp>
        <p:nvSpPr>
          <p:cNvPr id="17412"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EC0A5F5-AC97-41B5-AABB-D16EADB2A653}" type="slidenum">
              <a:rPr kumimoji="0" lang="ru-RU" altLang="uk-UA"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ru-RU" altLang="uk-UA"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0796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943914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34149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1788002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endParaRPr lang="x-none"/>
          </a:p>
        </p:txBody>
      </p:sp>
      <p:sp>
        <p:nvSpPr>
          <p:cNvPr id="3" name="Подзаголовок 2">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x-none"/>
          </a:p>
        </p:txBody>
      </p:sp>
      <p:sp>
        <p:nvSpPr>
          <p:cNvPr id="4" name="Дата 3">
            <a:extLst/>
          </p:cNvPr>
          <p:cNvSpPr>
            <a:spLocks noGrp="1"/>
          </p:cNvSpPr>
          <p:nvPr>
            <p:ph type="dt" sz="half" idx="10"/>
          </p:nvPr>
        </p:nvSpPr>
        <p:spPr/>
        <p:txBody>
          <a:bodyPr/>
          <a:lstStyle>
            <a:lvl1pPr>
              <a:defRPr/>
            </a:lvl1pPr>
          </a:lstStyle>
          <a:p>
            <a:pPr defTabSz="685800">
              <a:defRPr/>
            </a:pPr>
            <a:fld id="{F6B935D2-97C0-4979-8165-156194532AE3}"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781E4411-4621-4B29-9EB0-7EC4D03F7A2F}"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2164620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p:txBody>
          <a:bodyPr/>
          <a:lstStyle/>
          <a:p>
            <a:r>
              <a:rPr lang="ru-RU"/>
              <a:t>Образец заголовка</a:t>
            </a:r>
            <a:endParaRPr lang="x-none"/>
          </a:p>
        </p:txBody>
      </p:sp>
      <p:sp>
        <p:nvSpPr>
          <p:cNvPr id="3" name="Объект 2">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p:cNvPr>
          <p:cNvSpPr>
            <a:spLocks noGrp="1"/>
          </p:cNvSpPr>
          <p:nvPr>
            <p:ph type="dt" sz="half" idx="10"/>
          </p:nvPr>
        </p:nvSpPr>
        <p:spPr/>
        <p:txBody>
          <a:bodyPr/>
          <a:lstStyle>
            <a:lvl1pPr>
              <a:defRPr/>
            </a:lvl1pPr>
          </a:lstStyle>
          <a:p>
            <a:pPr defTabSz="685800">
              <a:defRPr/>
            </a:pPr>
            <a:fld id="{AB0E9EBD-B95C-4E3F-837A-692CBE2A1058}"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B1D22CB3-D38D-4929-B3E0-B0E87214E2DE}"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1205924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endParaRPr lang="x-none"/>
          </a:p>
        </p:txBody>
      </p:sp>
      <p:sp>
        <p:nvSpPr>
          <p:cNvPr id="3" name="Текст 2">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p:cNvPr>
          <p:cNvSpPr>
            <a:spLocks noGrp="1"/>
          </p:cNvSpPr>
          <p:nvPr>
            <p:ph type="dt" sz="half" idx="10"/>
          </p:nvPr>
        </p:nvSpPr>
        <p:spPr/>
        <p:txBody>
          <a:bodyPr/>
          <a:lstStyle>
            <a:lvl1pPr>
              <a:defRPr/>
            </a:lvl1pPr>
          </a:lstStyle>
          <a:p>
            <a:pPr defTabSz="685800">
              <a:defRPr/>
            </a:pPr>
            <a:fld id="{39F68F39-2EE6-4D9E-9A99-23361705633F}"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42D71272-3950-4F5A-B667-B6664525DEF2}"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134826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p:txBody>
          <a:bodyPr/>
          <a:lstStyle/>
          <a:p>
            <a:r>
              <a:rPr lang="ru-RU"/>
              <a:t>Образец заголовка</a:t>
            </a:r>
            <a:endParaRPr lang="x-none"/>
          </a:p>
        </p:txBody>
      </p:sp>
      <p:sp>
        <p:nvSpPr>
          <p:cNvPr id="3" name="Объект 2">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Объект 3">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Дата 3">
            <a:extLst/>
          </p:cNvPr>
          <p:cNvSpPr>
            <a:spLocks noGrp="1"/>
          </p:cNvSpPr>
          <p:nvPr>
            <p:ph type="dt" sz="half" idx="10"/>
          </p:nvPr>
        </p:nvSpPr>
        <p:spPr/>
        <p:txBody>
          <a:bodyPr/>
          <a:lstStyle>
            <a:lvl1pPr>
              <a:defRPr/>
            </a:lvl1pPr>
          </a:lstStyle>
          <a:p>
            <a:pPr defTabSz="685800">
              <a:defRPr/>
            </a:pPr>
            <a:fld id="{2C702B60-C6A2-49EC-8051-8D2C99A0BE7B}"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6"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7"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38BD0FDF-D39C-4746-9807-FC0E394A16EE}"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523524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a:xfrm>
            <a:off x="629841" y="365126"/>
            <a:ext cx="7886700" cy="1325563"/>
          </a:xfrm>
        </p:spPr>
        <p:txBody>
          <a:bodyPr/>
          <a:lstStyle/>
          <a:p>
            <a:r>
              <a:rPr lang="ru-RU"/>
              <a:t>Образец заголовка</a:t>
            </a:r>
            <a:endParaRPr lang="x-none"/>
          </a:p>
        </p:txBody>
      </p:sp>
      <p:sp>
        <p:nvSpPr>
          <p:cNvPr id="3" name="Текст 2">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Текст 4">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7" name="Дата 3">
            <a:extLst/>
          </p:cNvPr>
          <p:cNvSpPr>
            <a:spLocks noGrp="1"/>
          </p:cNvSpPr>
          <p:nvPr>
            <p:ph type="dt" sz="half" idx="10"/>
          </p:nvPr>
        </p:nvSpPr>
        <p:spPr/>
        <p:txBody>
          <a:bodyPr/>
          <a:lstStyle>
            <a:lvl1pPr>
              <a:defRPr/>
            </a:lvl1pPr>
          </a:lstStyle>
          <a:p>
            <a:pPr defTabSz="685800">
              <a:defRPr/>
            </a:pPr>
            <a:fld id="{1575BEBB-19A0-4858-87B9-D88DE7059D9A}"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8"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9"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6A0AC619-8F66-4A65-94FB-B3D52264B66E}"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2798419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p:txBody>
          <a:bodyPr/>
          <a:lstStyle/>
          <a:p>
            <a:r>
              <a:rPr lang="ru-RU"/>
              <a:t>Образец заголовка</a:t>
            </a:r>
            <a:endParaRPr lang="x-none"/>
          </a:p>
        </p:txBody>
      </p:sp>
      <p:sp>
        <p:nvSpPr>
          <p:cNvPr id="3" name="Дата 3">
            <a:extLst/>
          </p:cNvPr>
          <p:cNvSpPr>
            <a:spLocks noGrp="1"/>
          </p:cNvSpPr>
          <p:nvPr>
            <p:ph type="dt" sz="half" idx="10"/>
          </p:nvPr>
        </p:nvSpPr>
        <p:spPr/>
        <p:txBody>
          <a:bodyPr/>
          <a:lstStyle>
            <a:lvl1pPr>
              <a:defRPr/>
            </a:lvl1pPr>
          </a:lstStyle>
          <a:p>
            <a:pPr defTabSz="685800">
              <a:defRPr/>
            </a:pPr>
            <a:fld id="{697C3F06-7378-47C0-91C2-3C102D4B1FB0}"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4"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5"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8074B4D6-79AC-4E9D-AD22-02505FF96CC7}"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4179964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p:cNvPr>
          <p:cNvSpPr>
            <a:spLocks noGrp="1"/>
          </p:cNvSpPr>
          <p:nvPr>
            <p:ph type="dt" sz="half" idx="10"/>
          </p:nvPr>
        </p:nvSpPr>
        <p:spPr/>
        <p:txBody>
          <a:bodyPr/>
          <a:lstStyle>
            <a:lvl1pPr>
              <a:defRPr/>
            </a:lvl1pPr>
          </a:lstStyle>
          <a:p>
            <a:pPr defTabSz="685800">
              <a:defRPr/>
            </a:pPr>
            <a:fld id="{8A70837A-AEF4-4D2D-8A01-5A8B8D637181}"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3"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4"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6AE0E444-8743-4292-B5A1-81D38722E9D0}"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1973955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x-none"/>
          </a:p>
        </p:txBody>
      </p:sp>
      <p:sp>
        <p:nvSpPr>
          <p:cNvPr id="3" name="Объект 2">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Текст 3">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3">
            <a:extLst/>
          </p:cNvPr>
          <p:cNvSpPr>
            <a:spLocks noGrp="1"/>
          </p:cNvSpPr>
          <p:nvPr>
            <p:ph type="dt" sz="half" idx="10"/>
          </p:nvPr>
        </p:nvSpPr>
        <p:spPr/>
        <p:txBody>
          <a:bodyPr/>
          <a:lstStyle>
            <a:lvl1pPr>
              <a:defRPr/>
            </a:lvl1pPr>
          </a:lstStyle>
          <a:p>
            <a:pPr defTabSz="685800">
              <a:defRPr/>
            </a:pPr>
            <a:fld id="{5450722B-F49C-45BA-89F7-4F8337F698E0}"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6"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7"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DE5AAEED-F4AD-47BC-A3EA-4CB6597D1C6B}"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1434710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1455464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x-none"/>
          </a:p>
        </p:txBody>
      </p:sp>
      <p:sp>
        <p:nvSpPr>
          <p:cNvPr id="3" name="Рисунок 2">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x-none" noProof="0"/>
          </a:p>
        </p:txBody>
      </p:sp>
      <p:sp>
        <p:nvSpPr>
          <p:cNvPr id="4" name="Текст 3">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3">
            <a:extLst/>
          </p:cNvPr>
          <p:cNvSpPr>
            <a:spLocks noGrp="1"/>
          </p:cNvSpPr>
          <p:nvPr>
            <p:ph type="dt" sz="half" idx="10"/>
          </p:nvPr>
        </p:nvSpPr>
        <p:spPr/>
        <p:txBody>
          <a:bodyPr/>
          <a:lstStyle>
            <a:lvl1pPr>
              <a:defRPr/>
            </a:lvl1pPr>
          </a:lstStyle>
          <a:p>
            <a:pPr defTabSz="685800">
              <a:defRPr/>
            </a:pPr>
            <a:fld id="{549AF1CF-ACFA-421F-9E69-6442D9EF823B}"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6"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7"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A9F31E29-F0D7-46FA-9691-84E5F897D332}"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1818460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p:txBody>
          <a:bodyPr/>
          <a:lstStyle/>
          <a:p>
            <a:r>
              <a:rPr lang="ru-RU"/>
              <a:t>Образец заголовка</a:t>
            </a:r>
            <a:endParaRPr lang="x-none"/>
          </a:p>
        </p:txBody>
      </p:sp>
      <p:sp>
        <p:nvSpPr>
          <p:cNvPr id="3" name="Вертикальный текст 2">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p:cNvPr>
          <p:cNvSpPr>
            <a:spLocks noGrp="1"/>
          </p:cNvSpPr>
          <p:nvPr>
            <p:ph type="dt" sz="half" idx="10"/>
          </p:nvPr>
        </p:nvSpPr>
        <p:spPr/>
        <p:txBody>
          <a:bodyPr/>
          <a:lstStyle>
            <a:lvl1pPr>
              <a:defRPr/>
            </a:lvl1pPr>
          </a:lstStyle>
          <a:p>
            <a:pPr defTabSz="685800">
              <a:defRPr/>
            </a:pPr>
            <a:fld id="{99CCA203-3D27-4B01-A7E1-C4C1A6C1F37A}"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A5EDAD1B-6903-4BDC-8BC2-44857C8156A0}"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2770763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p:cNvPr>
          <p:cNvSpPr>
            <a:spLocks noGrp="1"/>
          </p:cNvSpPr>
          <p:nvPr>
            <p:ph type="title" orient="vert"/>
          </p:nvPr>
        </p:nvSpPr>
        <p:spPr>
          <a:xfrm>
            <a:off x="6543675" y="365125"/>
            <a:ext cx="1971675" cy="5811838"/>
          </a:xfrm>
        </p:spPr>
        <p:txBody>
          <a:bodyPr vert="eaVert"/>
          <a:lstStyle/>
          <a:p>
            <a:r>
              <a:rPr lang="ru-RU"/>
              <a:t>Образец заголовка</a:t>
            </a:r>
            <a:endParaRPr lang="x-none"/>
          </a:p>
        </p:txBody>
      </p:sp>
      <p:sp>
        <p:nvSpPr>
          <p:cNvPr id="3" name="Вертикальный текст 2">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p:cNvPr>
          <p:cNvSpPr>
            <a:spLocks noGrp="1"/>
          </p:cNvSpPr>
          <p:nvPr>
            <p:ph type="dt" sz="half" idx="10"/>
          </p:nvPr>
        </p:nvSpPr>
        <p:spPr/>
        <p:txBody>
          <a:bodyPr/>
          <a:lstStyle>
            <a:lvl1pPr>
              <a:defRPr/>
            </a:lvl1pPr>
          </a:lstStyle>
          <a:p>
            <a:pPr defTabSz="685800">
              <a:defRPr/>
            </a:pPr>
            <a:fld id="{6A4A50A7-B557-44C2-B786-1DE8487BEE9E}"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91A7B489-7EDC-4346-9DEA-933BC4864E28}"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1468960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endParaRPr lang="x-none"/>
          </a:p>
        </p:txBody>
      </p:sp>
      <p:sp>
        <p:nvSpPr>
          <p:cNvPr id="3" name="Подзаголовок 2">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x-none"/>
          </a:p>
        </p:txBody>
      </p:sp>
      <p:sp>
        <p:nvSpPr>
          <p:cNvPr id="4" name="Дата 3">
            <a:extLst/>
          </p:cNvPr>
          <p:cNvSpPr>
            <a:spLocks noGrp="1"/>
          </p:cNvSpPr>
          <p:nvPr>
            <p:ph type="dt" sz="half" idx="10"/>
          </p:nvPr>
        </p:nvSpPr>
        <p:spPr/>
        <p:txBody>
          <a:bodyPr/>
          <a:lstStyle>
            <a:lvl1pPr>
              <a:defRPr/>
            </a:lvl1pPr>
          </a:lstStyle>
          <a:p>
            <a:pPr defTabSz="685800">
              <a:defRPr/>
            </a:pPr>
            <a:fld id="{F6B935D2-97C0-4979-8165-156194532AE3}"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781E4411-4621-4B29-9EB0-7EC4D03F7A2F}"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3210112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p:txBody>
          <a:bodyPr/>
          <a:lstStyle/>
          <a:p>
            <a:r>
              <a:rPr lang="ru-RU"/>
              <a:t>Образец заголовка</a:t>
            </a:r>
            <a:endParaRPr lang="x-none"/>
          </a:p>
        </p:txBody>
      </p:sp>
      <p:sp>
        <p:nvSpPr>
          <p:cNvPr id="3" name="Объект 2">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p:cNvPr>
          <p:cNvSpPr>
            <a:spLocks noGrp="1"/>
          </p:cNvSpPr>
          <p:nvPr>
            <p:ph type="dt" sz="half" idx="10"/>
          </p:nvPr>
        </p:nvSpPr>
        <p:spPr/>
        <p:txBody>
          <a:bodyPr/>
          <a:lstStyle>
            <a:lvl1pPr>
              <a:defRPr/>
            </a:lvl1pPr>
          </a:lstStyle>
          <a:p>
            <a:pPr defTabSz="685800">
              <a:defRPr/>
            </a:pPr>
            <a:fld id="{AB0E9EBD-B95C-4E3F-837A-692CBE2A1058}"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B1D22CB3-D38D-4929-B3E0-B0E87214E2DE}"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2304908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endParaRPr lang="x-none"/>
          </a:p>
        </p:txBody>
      </p:sp>
      <p:sp>
        <p:nvSpPr>
          <p:cNvPr id="3" name="Текст 2">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p:cNvPr>
          <p:cNvSpPr>
            <a:spLocks noGrp="1"/>
          </p:cNvSpPr>
          <p:nvPr>
            <p:ph type="dt" sz="half" idx="10"/>
          </p:nvPr>
        </p:nvSpPr>
        <p:spPr/>
        <p:txBody>
          <a:bodyPr/>
          <a:lstStyle>
            <a:lvl1pPr>
              <a:defRPr/>
            </a:lvl1pPr>
          </a:lstStyle>
          <a:p>
            <a:pPr defTabSz="685800">
              <a:defRPr/>
            </a:pPr>
            <a:fld id="{39F68F39-2EE6-4D9E-9A99-23361705633F}"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42D71272-3950-4F5A-B667-B6664525DEF2}"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458737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p:txBody>
          <a:bodyPr/>
          <a:lstStyle/>
          <a:p>
            <a:r>
              <a:rPr lang="ru-RU"/>
              <a:t>Образец заголовка</a:t>
            </a:r>
            <a:endParaRPr lang="x-none"/>
          </a:p>
        </p:txBody>
      </p:sp>
      <p:sp>
        <p:nvSpPr>
          <p:cNvPr id="3" name="Объект 2">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Объект 3">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Дата 3">
            <a:extLst/>
          </p:cNvPr>
          <p:cNvSpPr>
            <a:spLocks noGrp="1"/>
          </p:cNvSpPr>
          <p:nvPr>
            <p:ph type="dt" sz="half" idx="10"/>
          </p:nvPr>
        </p:nvSpPr>
        <p:spPr/>
        <p:txBody>
          <a:bodyPr/>
          <a:lstStyle>
            <a:lvl1pPr>
              <a:defRPr/>
            </a:lvl1pPr>
          </a:lstStyle>
          <a:p>
            <a:pPr defTabSz="685800">
              <a:defRPr/>
            </a:pPr>
            <a:fld id="{2C702B60-C6A2-49EC-8051-8D2C99A0BE7B}"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6"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7"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38BD0FDF-D39C-4746-9807-FC0E394A16EE}"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1000193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a:xfrm>
            <a:off x="629841" y="365126"/>
            <a:ext cx="7886700" cy="1325563"/>
          </a:xfrm>
        </p:spPr>
        <p:txBody>
          <a:bodyPr/>
          <a:lstStyle/>
          <a:p>
            <a:r>
              <a:rPr lang="ru-RU"/>
              <a:t>Образец заголовка</a:t>
            </a:r>
            <a:endParaRPr lang="x-none"/>
          </a:p>
        </p:txBody>
      </p:sp>
      <p:sp>
        <p:nvSpPr>
          <p:cNvPr id="3" name="Текст 2">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Текст 4">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7" name="Дата 3">
            <a:extLst/>
          </p:cNvPr>
          <p:cNvSpPr>
            <a:spLocks noGrp="1"/>
          </p:cNvSpPr>
          <p:nvPr>
            <p:ph type="dt" sz="half" idx="10"/>
          </p:nvPr>
        </p:nvSpPr>
        <p:spPr/>
        <p:txBody>
          <a:bodyPr/>
          <a:lstStyle>
            <a:lvl1pPr>
              <a:defRPr/>
            </a:lvl1pPr>
          </a:lstStyle>
          <a:p>
            <a:pPr defTabSz="685800">
              <a:defRPr/>
            </a:pPr>
            <a:fld id="{1575BEBB-19A0-4858-87B9-D88DE7059D9A}"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8"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9"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6A0AC619-8F66-4A65-94FB-B3D52264B66E}"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37426971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p:txBody>
          <a:bodyPr/>
          <a:lstStyle/>
          <a:p>
            <a:r>
              <a:rPr lang="ru-RU"/>
              <a:t>Образец заголовка</a:t>
            </a:r>
            <a:endParaRPr lang="x-none"/>
          </a:p>
        </p:txBody>
      </p:sp>
      <p:sp>
        <p:nvSpPr>
          <p:cNvPr id="3" name="Дата 3">
            <a:extLst/>
          </p:cNvPr>
          <p:cNvSpPr>
            <a:spLocks noGrp="1"/>
          </p:cNvSpPr>
          <p:nvPr>
            <p:ph type="dt" sz="half" idx="10"/>
          </p:nvPr>
        </p:nvSpPr>
        <p:spPr/>
        <p:txBody>
          <a:bodyPr/>
          <a:lstStyle>
            <a:lvl1pPr>
              <a:defRPr/>
            </a:lvl1pPr>
          </a:lstStyle>
          <a:p>
            <a:pPr defTabSz="685800">
              <a:defRPr/>
            </a:pPr>
            <a:fld id="{697C3F06-7378-47C0-91C2-3C102D4B1FB0}"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4"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5"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8074B4D6-79AC-4E9D-AD22-02505FF96CC7}"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21605022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p:cNvPr>
          <p:cNvSpPr>
            <a:spLocks noGrp="1"/>
          </p:cNvSpPr>
          <p:nvPr>
            <p:ph type="dt" sz="half" idx="10"/>
          </p:nvPr>
        </p:nvSpPr>
        <p:spPr/>
        <p:txBody>
          <a:bodyPr/>
          <a:lstStyle>
            <a:lvl1pPr>
              <a:defRPr/>
            </a:lvl1pPr>
          </a:lstStyle>
          <a:p>
            <a:pPr defTabSz="685800">
              <a:defRPr/>
            </a:pPr>
            <a:fld id="{8A70837A-AEF4-4D2D-8A01-5A8B8D637181}"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3"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4"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6AE0E444-8743-4292-B5A1-81D38722E9D0}"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270936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E7815E-F7B8-4E93-9F6C-89F6C3C8DBB8}"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852076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x-none"/>
          </a:p>
        </p:txBody>
      </p:sp>
      <p:sp>
        <p:nvSpPr>
          <p:cNvPr id="3" name="Объект 2">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Текст 3">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3">
            <a:extLst/>
          </p:cNvPr>
          <p:cNvSpPr>
            <a:spLocks noGrp="1"/>
          </p:cNvSpPr>
          <p:nvPr>
            <p:ph type="dt" sz="half" idx="10"/>
          </p:nvPr>
        </p:nvSpPr>
        <p:spPr/>
        <p:txBody>
          <a:bodyPr/>
          <a:lstStyle>
            <a:lvl1pPr>
              <a:defRPr/>
            </a:lvl1pPr>
          </a:lstStyle>
          <a:p>
            <a:pPr defTabSz="685800">
              <a:defRPr/>
            </a:pPr>
            <a:fld id="{5450722B-F49C-45BA-89F7-4F8337F698E0}"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6"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7"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DE5AAEED-F4AD-47BC-A3EA-4CB6597D1C6B}"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37664378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x-none"/>
          </a:p>
        </p:txBody>
      </p:sp>
      <p:sp>
        <p:nvSpPr>
          <p:cNvPr id="3" name="Рисунок 2">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x-none" noProof="0"/>
          </a:p>
        </p:txBody>
      </p:sp>
      <p:sp>
        <p:nvSpPr>
          <p:cNvPr id="4" name="Текст 3">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3">
            <a:extLst/>
          </p:cNvPr>
          <p:cNvSpPr>
            <a:spLocks noGrp="1"/>
          </p:cNvSpPr>
          <p:nvPr>
            <p:ph type="dt" sz="half" idx="10"/>
          </p:nvPr>
        </p:nvSpPr>
        <p:spPr/>
        <p:txBody>
          <a:bodyPr/>
          <a:lstStyle>
            <a:lvl1pPr>
              <a:defRPr/>
            </a:lvl1pPr>
          </a:lstStyle>
          <a:p>
            <a:pPr defTabSz="685800">
              <a:defRPr/>
            </a:pPr>
            <a:fld id="{549AF1CF-ACFA-421F-9E69-6442D9EF823B}"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6"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7"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A9F31E29-F0D7-46FA-9691-84E5F897D332}"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1512505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p:txBody>
          <a:bodyPr/>
          <a:lstStyle/>
          <a:p>
            <a:r>
              <a:rPr lang="ru-RU"/>
              <a:t>Образец заголовка</a:t>
            </a:r>
            <a:endParaRPr lang="x-none"/>
          </a:p>
        </p:txBody>
      </p:sp>
      <p:sp>
        <p:nvSpPr>
          <p:cNvPr id="3" name="Вертикальный текст 2">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p:cNvPr>
          <p:cNvSpPr>
            <a:spLocks noGrp="1"/>
          </p:cNvSpPr>
          <p:nvPr>
            <p:ph type="dt" sz="half" idx="10"/>
          </p:nvPr>
        </p:nvSpPr>
        <p:spPr/>
        <p:txBody>
          <a:bodyPr/>
          <a:lstStyle>
            <a:lvl1pPr>
              <a:defRPr/>
            </a:lvl1pPr>
          </a:lstStyle>
          <a:p>
            <a:pPr defTabSz="685800">
              <a:defRPr/>
            </a:pPr>
            <a:fld id="{99CCA203-3D27-4B01-A7E1-C4C1A6C1F37A}"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A5EDAD1B-6903-4BDC-8BC2-44857C8156A0}"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6753985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p:cNvPr>
          <p:cNvSpPr>
            <a:spLocks noGrp="1"/>
          </p:cNvSpPr>
          <p:nvPr>
            <p:ph type="title" orient="vert"/>
          </p:nvPr>
        </p:nvSpPr>
        <p:spPr>
          <a:xfrm>
            <a:off x="6543675" y="365125"/>
            <a:ext cx="1971675" cy="5811838"/>
          </a:xfrm>
        </p:spPr>
        <p:txBody>
          <a:bodyPr vert="eaVert"/>
          <a:lstStyle/>
          <a:p>
            <a:r>
              <a:rPr lang="ru-RU"/>
              <a:t>Образец заголовка</a:t>
            </a:r>
            <a:endParaRPr lang="x-none"/>
          </a:p>
        </p:txBody>
      </p:sp>
      <p:sp>
        <p:nvSpPr>
          <p:cNvPr id="3" name="Вертикальный текст 2">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p:cNvPr>
          <p:cNvSpPr>
            <a:spLocks noGrp="1"/>
          </p:cNvSpPr>
          <p:nvPr>
            <p:ph type="dt" sz="half" idx="10"/>
          </p:nvPr>
        </p:nvSpPr>
        <p:spPr/>
        <p:txBody>
          <a:bodyPr/>
          <a:lstStyle>
            <a:lvl1pPr>
              <a:defRPr/>
            </a:lvl1pPr>
          </a:lstStyle>
          <a:p>
            <a:pPr defTabSz="685800">
              <a:defRPr/>
            </a:pPr>
            <a:fld id="{6A4A50A7-B557-44C2-B786-1DE8487BEE9E}"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91A7B489-7EDC-4346-9DEA-933BC4864E28}"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9473514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endParaRPr lang="x-none"/>
          </a:p>
        </p:txBody>
      </p:sp>
      <p:sp>
        <p:nvSpPr>
          <p:cNvPr id="3" name="Подзаголовок 2">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x-none"/>
          </a:p>
        </p:txBody>
      </p:sp>
      <p:sp>
        <p:nvSpPr>
          <p:cNvPr id="4" name="Дата 3">
            <a:extLst/>
          </p:cNvPr>
          <p:cNvSpPr>
            <a:spLocks noGrp="1"/>
          </p:cNvSpPr>
          <p:nvPr>
            <p:ph type="dt" sz="half" idx="10"/>
          </p:nvPr>
        </p:nvSpPr>
        <p:spPr/>
        <p:txBody>
          <a:bodyPr/>
          <a:lstStyle>
            <a:lvl1pPr>
              <a:defRPr/>
            </a:lvl1pPr>
          </a:lstStyle>
          <a:p>
            <a:pPr defTabSz="685800">
              <a:defRPr/>
            </a:pPr>
            <a:fld id="{F6B935D2-97C0-4979-8165-156194532AE3}"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781E4411-4621-4B29-9EB0-7EC4D03F7A2F}"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1846141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p:txBody>
          <a:bodyPr/>
          <a:lstStyle/>
          <a:p>
            <a:r>
              <a:rPr lang="ru-RU"/>
              <a:t>Образец заголовка</a:t>
            </a:r>
            <a:endParaRPr lang="x-none"/>
          </a:p>
        </p:txBody>
      </p:sp>
      <p:sp>
        <p:nvSpPr>
          <p:cNvPr id="3" name="Объект 2">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p:cNvPr>
          <p:cNvSpPr>
            <a:spLocks noGrp="1"/>
          </p:cNvSpPr>
          <p:nvPr>
            <p:ph type="dt" sz="half" idx="10"/>
          </p:nvPr>
        </p:nvSpPr>
        <p:spPr/>
        <p:txBody>
          <a:bodyPr/>
          <a:lstStyle>
            <a:lvl1pPr>
              <a:defRPr/>
            </a:lvl1pPr>
          </a:lstStyle>
          <a:p>
            <a:pPr defTabSz="685800">
              <a:defRPr/>
            </a:pPr>
            <a:fld id="{AB0E9EBD-B95C-4E3F-837A-692CBE2A1058}"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B1D22CB3-D38D-4929-B3E0-B0E87214E2DE}"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6512335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endParaRPr lang="x-none"/>
          </a:p>
        </p:txBody>
      </p:sp>
      <p:sp>
        <p:nvSpPr>
          <p:cNvPr id="3" name="Текст 2">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p:cNvPr>
          <p:cNvSpPr>
            <a:spLocks noGrp="1"/>
          </p:cNvSpPr>
          <p:nvPr>
            <p:ph type="dt" sz="half" idx="10"/>
          </p:nvPr>
        </p:nvSpPr>
        <p:spPr/>
        <p:txBody>
          <a:bodyPr/>
          <a:lstStyle>
            <a:lvl1pPr>
              <a:defRPr/>
            </a:lvl1pPr>
          </a:lstStyle>
          <a:p>
            <a:pPr defTabSz="685800">
              <a:defRPr/>
            </a:pPr>
            <a:fld id="{39F68F39-2EE6-4D9E-9A99-23361705633F}"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42D71272-3950-4F5A-B667-B6664525DEF2}"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8974297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p:txBody>
          <a:bodyPr/>
          <a:lstStyle/>
          <a:p>
            <a:r>
              <a:rPr lang="ru-RU"/>
              <a:t>Образец заголовка</a:t>
            </a:r>
            <a:endParaRPr lang="x-none"/>
          </a:p>
        </p:txBody>
      </p:sp>
      <p:sp>
        <p:nvSpPr>
          <p:cNvPr id="3" name="Объект 2">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Объект 3">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Дата 3">
            <a:extLst/>
          </p:cNvPr>
          <p:cNvSpPr>
            <a:spLocks noGrp="1"/>
          </p:cNvSpPr>
          <p:nvPr>
            <p:ph type="dt" sz="half" idx="10"/>
          </p:nvPr>
        </p:nvSpPr>
        <p:spPr/>
        <p:txBody>
          <a:bodyPr/>
          <a:lstStyle>
            <a:lvl1pPr>
              <a:defRPr/>
            </a:lvl1pPr>
          </a:lstStyle>
          <a:p>
            <a:pPr defTabSz="685800">
              <a:defRPr/>
            </a:pPr>
            <a:fld id="{2C702B60-C6A2-49EC-8051-8D2C99A0BE7B}"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6"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7"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38BD0FDF-D39C-4746-9807-FC0E394A16EE}"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2767426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a:xfrm>
            <a:off x="629841" y="365126"/>
            <a:ext cx="7886700" cy="1325563"/>
          </a:xfrm>
        </p:spPr>
        <p:txBody>
          <a:bodyPr/>
          <a:lstStyle/>
          <a:p>
            <a:r>
              <a:rPr lang="ru-RU"/>
              <a:t>Образец заголовка</a:t>
            </a:r>
            <a:endParaRPr lang="x-none"/>
          </a:p>
        </p:txBody>
      </p:sp>
      <p:sp>
        <p:nvSpPr>
          <p:cNvPr id="3" name="Текст 2">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Текст 4">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7" name="Дата 3">
            <a:extLst/>
          </p:cNvPr>
          <p:cNvSpPr>
            <a:spLocks noGrp="1"/>
          </p:cNvSpPr>
          <p:nvPr>
            <p:ph type="dt" sz="half" idx="10"/>
          </p:nvPr>
        </p:nvSpPr>
        <p:spPr/>
        <p:txBody>
          <a:bodyPr/>
          <a:lstStyle>
            <a:lvl1pPr>
              <a:defRPr/>
            </a:lvl1pPr>
          </a:lstStyle>
          <a:p>
            <a:pPr defTabSz="685800">
              <a:defRPr/>
            </a:pPr>
            <a:fld id="{1575BEBB-19A0-4858-87B9-D88DE7059D9A}"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8"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9"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6A0AC619-8F66-4A65-94FB-B3D52264B66E}"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21633472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p:txBody>
          <a:bodyPr/>
          <a:lstStyle/>
          <a:p>
            <a:r>
              <a:rPr lang="ru-RU"/>
              <a:t>Образец заголовка</a:t>
            </a:r>
            <a:endParaRPr lang="x-none"/>
          </a:p>
        </p:txBody>
      </p:sp>
      <p:sp>
        <p:nvSpPr>
          <p:cNvPr id="3" name="Дата 3">
            <a:extLst/>
          </p:cNvPr>
          <p:cNvSpPr>
            <a:spLocks noGrp="1"/>
          </p:cNvSpPr>
          <p:nvPr>
            <p:ph type="dt" sz="half" idx="10"/>
          </p:nvPr>
        </p:nvSpPr>
        <p:spPr/>
        <p:txBody>
          <a:bodyPr/>
          <a:lstStyle>
            <a:lvl1pPr>
              <a:defRPr/>
            </a:lvl1pPr>
          </a:lstStyle>
          <a:p>
            <a:pPr defTabSz="685800">
              <a:defRPr/>
            </a:pPr>
            <a:fld id="{697C3F06-7378-47C0-91C2-3C102D4B1FB0}"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4"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5"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8074B4D6-79AC-4E9D-AD22-02505FF96CC7}"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674861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E7815E-F7B8-4E93-9F6C-89F6C3C8DBB8}" type="datetimeFigureOut">
              <a:rPr lang="en-US" smtClean="0"/>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3650743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p:cNvPr>
          <p:cNvSpPr>
            <a:spLocks noGrp="1"/>
          </p:cNvSpPr>
          <p:nvPr>
            <p:ph type="dt" sz="half" idx="10"/>
          </p:nvPr>
        </p:nvSpPr>
        <p:spPr/>
        <p:txBody>
          <a:bodyPr/>
          <a:lstStyle>
            <a:lvl1pPr>
              <a:defRPr/>
            </a:lvl1pPr>
          </a:lstStyle>
          <a:p>
            <a:pPr defTabSz="685800">
              <a:defRPr/>
            </a:pPr>
            <a:fld id="{8A70837A-AEF4-4D2D-8A01-5A8B8D637181}"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3"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4"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6AE0E444-8743-4292-B5A1-81D38722E9D0}"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897219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x-none"/>
          </a:p>
        </p:txBody>
      </p:sp>
      <p:sp>
        <p:nvSpPr>
          <p:cNvPr id="3" name="Объект 2">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Текст 3">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3">
            <a:extLst/>
          </p:cNvPr>
          <p:cNvSpPr>
            <a:spLocks noGrp="1"/>
          </p:cNvSpPr>
          <p:nvPr>
            <p:ph type="dt" sz="half" idx="10"/>
          </p:nvPr>
        </p:nvSpPr>
        <p:spPr/>
        <p:txBody>
          <a:bodyPr/>
          <a:lstStyle>
            <a:lvl1pPr>
              <a:defRPr/>
            </a:lvl1pPr>
          </a:lstStyle>
          <a:p>
            <a:pPr defTabSz="685800">
              <a:defRPr/>
            </a:pPr>
            <a:fld id="{5450722B-F49C-45BA-89F7-4F8337F698E0}"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6"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7"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DE5AAEED-F4AD-47BC-A3EA-4CB6597D1C6B}"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7114482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x-none"/>
          </a:p>
        </p:txBody>
      </p:sp>
      <p:sp>
        <p:nvSpPr>
          <p:cNvPr id="3" name="Рисунок 2">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x-none" noProof="0"/>
          </a:p>
        </p:txBody>
      </p:sp>
      <p:sp>
        <p:nvSpPr>
          <p:cNvPr id="4" name="Текст 3">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3">
            <a:extLst/>
          </p:cNvPr>
          <p:cNvSpPr>
            <a:spLocks noGrp="1"/>
          </p:cNvSpPr>
          <p:nvPr>
            <p:ph type="dt" sz="half" idx="10"/>
          </p:nvPr>
        </p:nvSpPr>
        <p:spPr/>
        <p:txBody>
          <a:bodyPr/>
          <a:lstStyle>
            <a:lvl1pPr>
              <a:defRPr/>
            </a:lvl1pPr>
          </a:lstStyle>
          <a:p>
            <a:pPr defTabSz="685800">
              <a:defRPr/>
            </a:pPr>
            <a:fld id="{549AF1CF-ACFA-421F-9E69-6442D9EF823B}"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6"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7"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A9F31E29-F0D7-46FA-9691-84E5F897D332}"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35047733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p:txBody>
          <a:bodyPr/>
          <a:lstStyle/>
          <a:p>
            <a:r>
              <a:rPr lang="ru-RU"/>
              <a:t>Образец заголовка</a:t>
            </a:r>
            <a:endParaRPr lang="x-none"/>
          </a:p>
        </p:txBody>
      </p:sp>
      <p:sp>
        <p:nvSpPr>
          <p:cNvPr id="3" name="Вертикальный текст 2">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p:cNvPr>
          <p:cNvSpPr>
            <a:spLocks noGrp="1"/>
          </p:cNvSpPr>
          <p:nvPr>
            <p:ph type="dt" sz="half" idx="10"/>
          </p:nvPr>
        </p:nvSpPr>
        <p:spPr/>
        <p:txBody>
          <a:bodyPr/>
          <a:lstStyle>
            <a:lvl1pPr>
              <a:defRPr/>
            </a:lvl1pPr>
          </a:lstStyle>
          <a:p>
            <a:pPr defTabSz="685800">
              <a:defRPr/>
            </a:pPr>
            <a:fld id="{99CCA203-3D27-4B01-A7E1-C4C1A6C1F37A}"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A5EDAD1B-6903-4BDC-8BC2-44857C8156A0}"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1481531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p:cNvPr>
          <p:cNvSpPr>
            <a:spLocks noGrp="1"/>
          </p:cNvSpPr>
          <p:nvPr>
            <p:ph type="title" orient="vert"/>
          </p:nvPr>
        </p:nvSpPr>
        <p:spPr>
          <a:xfrm>
            <a:off x="6543675" y="365125"/>
            <a:ext cx="1971675" cy="5811838"/>
          </a:xfrm>
        </p:spPr>
        <p:txBody>
          <a:bodyPr vert="eaVert"/>
          <a:lstStyle/>
          <a:p>
            <a:r>
              <a:rPr lang="ru-RU"/>
              <a:t>Образец заголовка</a:t>
            </a:r>
            <a:endParaRPr lang="x-none"/>
          </a:p>
        </p:txBody>
      </p:sp>
      <p:sp>
        <p:nvSpPr>
          <p:cNvPr id="3" name="Вертикальный текст 2">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p:cNvPr>
          <p:cNvSpPr>
            <a:spLocks noGrp="1"/>
          </p:cNvSpPr>
          <p:nvPr>
            <p:ph type="dt" sz="half" idx="10"/>
          </p:nvPr>
        </p:nvSpPr>
        <p:spPr/>
        <p:txBody>
          <a:bodyPr/>
          <a:lstStyle>
            <a:lvl1pPr>
              <a:defRPr/>
            </a:lvl1pPr>
          </a:lstStyle>
          <a:p>
            <a:pPr defTabSz="685800">
              <a:defRPr/>
            </a:pPr>
            <a:fld id="{6A4A50A7-B557-44C2-B786-1DE8487BEE9E}"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91A7B489-7EDC-4346-9DEA-933BC4864E28}"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27411824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endParaRPr lang="x-none"/>
          </a:p>
        </p:txBody>
      </p:sp>
      <p:sp>
        <p:nvSpPr>
          <p:cNvPr id="3" name="Подзаголовок 2">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x-none"/>
          </a:p>
        </p:txBody>
      </p:sp>
      <p:sp>
        <p:nvSpPr>
          <p:cNvPr id="4" name="Дата 3">
            <a:extLst/>
          </p:cNvPr>
          <p:cNvSpPr>
            <a:spLocks noGrp="1"/>
          </p:cNvSpPr>
          <p:nvPr>
            <p:ph type="dt" sz="half" idx="10"/>
          </p:nvPr>
        </p:nvSpPr>
        <p:spPr/>
        <p:txBody>
          <a:bodyPr/>
          <a:lstStyle>
            <a:lvl1pPr>
              <a:defRPr/>
            </a:lvl1pPr>
          </a:lstStyle>
          <a:p>
            <a:pPr defTabSz="685800">
              <a:defRPr/>
            </a:pPr>
            <a:fld id="{F6B935D2-97C0-4979-8165-156194532AE3}"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781E4411-4621-4B29-9EB0-7EC4D03F7A2F}"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21415787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p:txBody>
          <a:bodyPr/>
          <a:lstStyle/>
          <a:p>
            <a:r>
              <a:rPr lang="ru-RU"/>
              <a:t>Образец заголовка</a:t>
            </a:r>
            <a:endParaRPr lang="x-none"/>
          </a:p>
        </p:txBody>
      </p:sp>
      <p:sp>
        <p:nvSpPr>
          <p:cNvPr id="3" name="Объект 2">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p:cNvPr>
          <p:cNvSpPr>
            <a:spLocks noGrp="1"/>
          </p:cNvSpPr>
          <p:nvPr>
            <p:ph type="dt" sz="half" idx="10"/>
          </p:nvPr>
        </p:nvSpPr>
        <p:spPr/>
        <p:txBody>
          <a:bodyPr/>
          <a:lstStyle>
            <a:lvl1pPr>
              <a:defRPr/>
            </a:lvl1pPr>
          </a:lstStyle>
          <a:p>
            <a:pPr defTabSz="685800">
              <a:defRPr/>
            </a:pPr>
            <a:fld id="{AB0E9EBD-B95C-4E3F-837A-692CBE2A1058}"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B1D22CB3-D38D-4929-B3E0-B0E87214E2DE}"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33442137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endParaRPr lang="x-none"/>
          </a:p>
        </p:txBody>
      </p:sp>
      <p:sp>
        <p:nvSpPr>
          <p:cNvPr id="3" name="Текст 2">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p:cNvPr>
          <p:cNvSpPr>
            <a:spLocks noGrp="1"/>
          </p:cNvSpPr>
          <p:nvPr>
            <p:ph type="dt" sz="half" idx="10"/>
          </p:nvPr>
        </p:nvSpPr>
        <p:spPr/>
        <p:txBody>
          <a:bodyPr/>
          <a:lstStyle>
            <a:lvl1pPr>
              <a:defRPr/>
            </a:lvl1pPr>
          </a:lstStyle>
          <a:p>
            <a:pPr defTabSz="685800">
              <a:defRPr/>
            </a:pPr>
            <a:fld id="{39F68F39-2EE6-4D9E-9A99-23361705633F}"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42D71272-3950-4F5A-B667-B6664525DEF2}"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25276267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p:txBody>
          <a:bodyPr/>
          <a:lstStyle/>
          <a:p>
            <a:r>
              <a:rPr lang="ru-RU"/>
              <a:t>Образец заголовка</a:t>
            </a:r>
            <a:endParaRPr lang="x-none"/>
          </a:p>
        </p:txBody>
      </p:sp>
      <p:sp>
        <p:nvSpPr>
          <p:cNvPr id="3" name="Объект 2">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Объект 3">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Дата 3">
            <a:extLst/>
          </p:cNvPr>
          <p:cNvSpPr>
            <a:spLocks noGrp="1"/>
          </p:cNvSpPr>
          <p:nvPr>
            <p:ph type="dt" sz="half" idx="10"/>
          </p:nvPr>
        </p:nvSpPr>
        <p:spPr/>
        <p:txBody>
          <a:bodyPr/>
          <a:lstStyle>
            <a:lvl1pPr>
              <a:defRPr/>
            </a:lvl1pPr>
          </a:lstStyle>
          <a:p>
            <a:pPr defTabSz="685800">
              <a:defRPr/>
            </a:pPr>
            <a:fld id="{2C702B60-C6A2-49EC-8051-8D2C99A0BE7B}"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6"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7"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38BD0FDF-D39C-4746-9807-FC0E394A16EE}"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40326507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a:xfrm>
            <a:off x="629841" y="365126"/>
            <a:ext cx="7886700" cy="1325563"/>
          </a:xfrm>
        </p:spPr>
        <p:txBody>
          <a:bodyPr/>
          <a:lstStyle/>
          <a:p>
            <a:r>
              <a:rPr lang="ru-RU"/>
              <a:t>Образец заголовка</a:t>
            </a:r>
            <a:endParaRPr lang="x-none"/>
          </a:p>
        </p:txBody>
      </p:sp>
      <p:sp>
        <p:nvSpPr>
          <p:cNvPr id="3" name="Текст 2">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Текст 4">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7" name="Дата 3">
            <a:extLst/>
          </p:cNvPr>
          <p:cNvSpPr>
            <a:spLocks noGrp="1"/>
          </p:cNvSpPr>
          <p:nvPr>
            <p:ph type="dt" sz="half" idx="10"/>
          </p:nvPr>
        </p:nvSpPr>
        <p:spPr/>
        <p:txBody>
          <a:bodyPr/>
          <a:lstStyle>
            <a:lvl1pPr>
              <a:defRPr/>
            </a:lvl1pPr>
          </a:lstStyle>
          <a:p>
            <a:pPr defTabSz="685800">
              <a:defRPr/>
            </a:pPr>
            <a:fld id="{1575BEBB-19A0-4858-87B9-D88DE7059D9A}"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8"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9"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6A0AC619-8F66-4A65-94FB-B3D52264B66E}"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141778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E7815E-F7B8-4E93-9F6C-89F6C3C8DBB8}" type="datetimeFigureOut">
              <a:rPr lang="en-US" smtClean="0"/>
              <a:t>10/14/2022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1710971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p:txBody>
          <a:bodyPr/>
          <a:lstStyle/>
          <a:p>
            <a:r>
              <a:rPr lang="ru-RU"/>
              <a:t>Образец заголовка</a:t>
            </a:r>
            <a:endParaRPr lang="x-none"/>
          </a:p>
        </p:txBody>
      </p:sp>
      <p:sp>
        <p:nvSpPr>
          <p:cNvPr id="3" name="Дата 3">
            <a:extLst/>
          </p:cNvPr>
          <p:cNvSpPr>
            <a:spLocks noGrp="1"/>
          </p:cNvSpPr>
          <p:nvPr>
            <p:ph type="dt" sz="half" idx="10"/>
          </p:nvPr>
        </p:nvSpPr>
        <p:spPr/>
        <p:txBody>
          <a:bodyPr/>
          <a:lstStyle>
            <a:lvl1pPr>
              <a:defRPr/>
            </a:lvl1pPr>
          </a:lstStyle>
          <a:p>
            <a:pPr defTabSz="685800">
              <a:defRPr/>
            </a:pPr>
            <a:fld id="{697C3F06-7378-47C0-91C2-3C102D4B1FB0}"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4"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5"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8074B4D6-79AC-4E9D-AD22-02505FF96CC7}"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29565146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p:cNvPr>
          <p:cNvSpPr>
            <a:spLocks noGrp="1"/>
          </p:cNvSpPr>
          <p:nvPr>
            <p:ph type="dt" sz="half" idx="10"/>
          </p:nvPr>
        </p:nvSpPr>
        <p:spPr/>
        <p:txBody>
          <a:bodyPr/>
          <a:lstStyle>
            <a:lvl1pPr>
              <a:defRPr/>
            </a:lvl1pPr>
          </a:lstStyle>
          <a:p>
            <a:pPr defTabSz="685800">
              <a:defRPr/>
            </a:pPr>
            <a:fld id="{8A70837A-AEF4-4D2D-8A01-5A8B8D637181}"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3"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4"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6AE0E444-8743-4292-B5A1-81D38722E9D0}"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1753130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x-none"/>
          </a:p>
        </p:txBody>
      </p:sp>
      <p:sp>
        <p:nvSpPr>
          <p:cNvPr id="3" name="Объект 2">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Текст 3">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3">
            <a:extLst/>
          </p:cNvPr>
          <p:cNvSpPr>
            <a:spLocks noGrp="1"/>
          </p:cNvSpPr>
          <p:nvPr>
            <p:ph type="dt" sz="half" idx="10"/>
          </p:nvPr>
        </p:nvSpPr>
        <p:spPr/>
        <p:txBody>
          <a:bodyPr/>
          <a:lstStyle>
            <a:lvl1pPr>
              <a:defRPr/>
            </a:lvl1pPr>
          </a:lstStyle>
          <a:p>
            <a:pPr defTabSz="685800">
              <a:defRPr/>
            </a:pPr>
            <a:fld id="{5450722B-F49C-45BA-89F7-4F8337F698E0}"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6"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7"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DE5AAEED-F4AD-47BC-A3EA-4CB6597D1C6B}"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16305847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x-none"/>
          </a:p>
        </p:txBody>
      </p:sp>
      <p:sp>
        <p:nvSpPr>
          <p:cNvPr id="3" name="Рисунок 2">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x-none" noProof="0"/>
          </a:p>
        </p:txBody>
      </p:sp>
      <p:sp>
        <p:nvSpPr>
          <p:cNvPr id="4" name="Текст 3">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3">
            <a:extLst/>
          </p:cNvPr>
          <p:cNvSpPr>
            <a:spLocks noGrp="1"/>
          </p:cNvSpPr>
          <p:nvPr>
            <p:ph type="dt" sz="half" idx="10"/>
          </p:nvPr>
        </p:nvSpPr>
        <p:spPr/>
        <p:txBody>
          <a:bodyPr/>
          <a:lstStyle>
            <a:lvl1pPr>
              <a:defRPr/>
            </a:lvl1pPr>
          </a:lstStyle>
          <a:p>
            <a:pPr defTabSz="685800">
              <a:defRPr/>
            </a:pPr>
            <a:fld id="{549AF1CF-ACFA-421F-9E69-6442D9EF823B}"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6"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7"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A9F31E29-F0D7-46FA-9691-84E5F897D332}"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15033353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p:txBody>
          <a:bodyPr/>
          <a:lstStyle/>
          <a:p>
            <a:r>
              <a:rPr lang="ru-RU"/>
              <a:t>Образец заголовка</a:t>
            </a:r>
            <a:endParaRPr lang="x-none"/>
          </a:p>
        </p:txBody>
      </p:sp>
      <p:sp>
        <p:nvSpPr>
          <p:cNvPr id="3" name="Вертикальный текст 2">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p:cNvPr>
          <p:cNvSpPr>
            <a:spLocks noGrp="1"/>
          </p:cNvSpPr>
          <p:nvPr>
            <p:ph type="dt" sz="half" idx="10"/>
          </p:nvPr>
        </p:nvSpPr>
        <p:spPr/>
        <p:txBody>
          <a:bodyPr/>
          <a:lstStyle>
            <a:lvl1pPr>
              <a:defRPr/>
            </a:lvl1pPr>
          </a:lstStyle>
          <a:p>
            <a:pPr defTabSz="685800">
              <a:defRPr/>
            </a:pPr>
            <a:fld id="{99CCA203-3D27-4B01-A7E1-C4C1A6C1F37A}"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A5EDAD1B-6903-4BDC-8BC2-44857C8156A0}"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24839008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p:cNvPr>
          <p:cNvSpPr>
            <a:spLocks noGrp="1"/>
          </p:cNvSpPr>
          <p:nvPr>
            <p:ph type="title" orient="vert"/>
          </p:nvPr>
        </p:nvSpPr>
        <p:spPr>
          <a:xfrm>
            <a:off x="6543675" y="365125"/>
            <a:ext cx="1971675" cy="5811838"/>
          </a:xfrm>
        </p:spPr>
        <p:txBody>
          <a:bodyPr vert="eaVert"/>
          <a:lstStyle/>
          <a:p>
            <a:r>
              <a:rPr lang="ru-RU"/>
              <a:t>Образец заголовка</a:t>
            </a:r>
            <a:endParaRPr lang="x-none"/>
          </a:p>
        </p:txBody>
      </p:sp>
      <p:sp>
        <p:nvSpPr>
          <p:cNvPr id="3" name="Вертикальный текст 2">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p:cNvPr>
          <p:cNvSpPr>
            <a:spLocks noGrp="1"/>
          </p:cNvSpPr>
          <p:nvPr>
            <p:ph type="dt" sz="half" idx="10"/>
          </p:nvPr>
        </p:nvSpPr>
        <p:spPr/>
        <p:txBody>
          <a:bodyPr/>
          <a:lstStyle>
            <a:lvl1pPr>
              <a:defRPr/>
            </a:lvl1pPr>
          </a:lstStyle>
          <a:p>
            <a:pPr defTabSz="685800">
              <a:defRPr/>
            </a:pPr>
            <a:fld id="{6A4A50A7-B557-44C2-B786-1DE8487BEE9E}"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91A7B489-7EDC-4346-9DEA-933BC4864E28}"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24634350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endParaRPr lang="x-none"/>
          </a:p>
        </p:txBody>
      </p:sp>
      <p:sp>
        <p:nvSpPr>
          <p:cNvPr id="3" name="Подзаголовок 2">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x-none"/>
          </a:p>
        </p:txBody>
      </p:sp>
      <p:sp>
        <p:nvSpPr>
          <p:cNvPr id="4" name="Дата 3">
            <a:extLst/>
          </p:cNvPr>
          <p:cNvSpPr>
            <a:spLocks noGrp="1"/>
          </p:cNvSpPr>
          <p:nvPr>
            <p:ph type="dt" sz="half" idx="10"/>
          </p:nvPr>
        </p:nvSpPr>
        <p:spPr/>
        <p:txBody>
          <a:bodyPr/>
          <a:lstStyle>
            <a:lvl1pPr>
              <a:defRPr/>
            </a:lvl1pPr>
          </a:lstStyle>
          <a:p>
            <a:pPr defTabSz="685800">
              <a:defRPr/>
            </a:pPr>
            <a:fld id="{F6B935D2-97C0-4979-8165-156194532AE3}"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781E4411-4621-4B29-9EB0-7EC4D03F7A2F}"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2014147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p:txBody>
          <a:bodyPr/>
          <a:lstStyle/>
          <a:p>
            <a:r>
              <a:rPr lang="ru-RU"/>
              <a:t>Образец заголовка</a:t>
            </a:r>
            <a:endParaRPr lang="x-none"/>
          </a:p>
        </p:txBody>
      </p:sp>
      <p:sp>
        <p:nvSpPr>
          <p:cNvPr id="3" name="Объект 2">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p:cNvPr>
          <p:cNvSpPr>
            <a:spLocks noGrp="1"/>
          </p:cNvSpPr>
          <p:nvPr>
            <p:ph type="dt" sz="half" idx="10"/>
          </p:nvPr>
        </p:nvSpPr>
        <p:spPr/>
        <p:txBody>
          <a:bodyPr/>
          <a:lstStyle>
            <a:lvl1pPr>
              <a:defRPr/>
            </a:lvl1pPr>
          </a:lstStyle>
          <a:p>
            <a:pPr defTabSz="685800">
              <a:defRPr/>
            </a:pPr>
            <a:fld id="{AB0E9EBD-B95C-4E3F-837A-692CBE2A1058}"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B1D22CB3-D38D-4929-B3E0-B0E87214E2DE}"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7098365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endParaRPr lang="x-none"/>
          </a:p>
        </p:txBody>
      </p:sp>
      <p:sp>
        <p:nvSpPr>
          <p:cNvPr id="3" name="Текст 2">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p:cNvPr>
          <p:cNvSpPr>
            <a:spLocks noGrp="1"/>
          </p:cNvSpPr>
          <p:nvPr>
            <p:ph type="dt" sz="half" idx="10"/>
          </p:nvPr>
        </p:nvSpPr>
        <p:spPr/>
        <p:txBody>
          <a:bodyPr/>
          <a:lstStyle>
            <a:lvl1pPr>
              <a:defRPr/>
            </a:lvl1pPr>
          </a:lstStyle>
          <a:p>
            <a:pPr defTabSz="685800">
              <a:defRPr/>
            </a:pPr>
            <a:fld id="{39F68F39-2EE6-4D9E-9A99-23361705633F}"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42D71272-3950-4F5A-B667-B6664525DEF2}"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34607144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p:txBody>
          <a:bodyPr/>
          <a:lstStyle/>
          <a:p>
            <a:r>
              <a:rPr lang="ru-RU"/>
              <a:t>Образец заголовка</a:t>
            </a:r>
            <a:endParaRPr lang="x-none"/>
          </a:p>
        </p:txBody>
      </p:sp>
      <p:sp>
        <p:nvSpPr>
          <p:cNvPr id="3" name="Объект 2">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Объект 3">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Дата 3">
            <a:extLst/>
          </p:cNvPr>
          <p:cNvSpPr>
            <a:spLocks noGrp="1"/>
          </p:cNvSpPr>
          <p:nvPr>
            <p:ph type="dt" sz="half" idx="10"/>
          </p:nvPr>
        </p:nvSpPr>
        <p:spPr/>
        <p:txBody>
          <a:bodyPr/>
          <a:lstStyle>
            <a:lvl1pPr>
              <a:defRPr/>
            </a:lvl1pPr>
          </a:lstStyle>
          <a:p>
            <a:pPr defTabSz="685800">
              <a:defRPr/>
            </a:pPr>
            <a:fld id="{2C702B60-C6A2-49EC-8051-8D2C99A0BE7B}"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6"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7"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38BD0FDF-D39C-4746-9807-FC0E394A16EE}"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1858115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E7815E-F7B8-4E93-9F6C-89F6C3C8DBB8}" type="datetimeFigureOut">
              <a:rPr lang="en-US" smtClean="0"/>
              <a:t>10/14/2022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3910732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a:xfrm>
            <a:off x="629841" y="365126"/>
            <a:ext cx="7886700" cy="1325563"/>
          </a:xfrm>
        </p:spPr>
        <p:txBody>
          <a:bodyPr/>
          <a:lstStyle/>
          <a:p>
            <a:r>
              <a:rPr lang="ru-RU"/>
              <a:t>Образец заголовка</a:t>
            </a:r>
            <a:endParaRPr lang="x-none"/>
          </a:p>
        </p:txBody>
      </p:sp>
      <p:sp>
        <p:nvSpPr>
          <p:cNvPr id="3" name="Текст 2">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Текст 4">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7" name="Дата 3">
            <a:extLst/>
          </p:cNvPr>
          <p:cNvSpPr>
            <a:spLocks noGrp="1"/>
          </p:cNvSpPr>
          <p:nvPr>
            <p:ph type="dt" sz="half" idx="10"/>
          </p:nvPr>
        </p:nvSpPr>
        <p:spPr/>
        <p:txBody>
          <a:bodyPr/>
          <a:lstStyle>
            <a:lvl1pPr>
              <a:defRPr/>
            </a:lvl1pPr>
          </a:lstStyle>
          <a:p>
            <a:pPr defTabSz="685800">
              <a:defRPr/>
            </a:pPr>
            <a:fld id="{1575BEBB-19A0-4858-87B9-D88DE7059D9A}"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8"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9"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6A0AC619-8F66-4A65-94FB-B3D52264B66E}"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42232761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p:txBody>
          <a:bodyPr/>
          <a:lstStyle/>
          <a:p>
            <a:r>
              <a:rPr lang="ru-RU"/>
              <a:t>Образец заголовка</a:t>
            </a:r>
            <a:endParaRPr lang="x-none"/>
          </a:p>
        </p:txBody>
      </p:sp>
      <p:sp>
        <p:nvSpPr>
          <p:cNvPr id="3" name="Дата 3">
            <a:extLst/>
          </p:cNvPr>
          <p:cNvSpPr>
            <a:spLocks noGrp="1"/>
          </p:cNvSpPr>
          <p:nvPr>
            <p:ph type="dt" sz="half" idx="10"/>
          </p:nvPr>
        </p:nvSpPr>
        <p:spPr/>
        <p:txBody>
          <a:bodyPr/>
          <a:lstStyle>
            <a:lvl1pPr>
              <a:defRPr/>
            </a:lvl1pPr>
          </a:lstStyle>
          <a:p>
            <a:pPr defTabSz="685800">
              <a:defRPr/>
            </a:pPr>
            <a:fld id="{697C3F06-7378-47C0-91C2-3C102D4B1FB0}"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4"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5"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8074B4D6-79AC-4E9D-AD22-02505FF96CC7}"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18311332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p:cNvPr>
          <p:cNvSpPr>
            <a:spLocks noGrp="1"/>
          </p:cNvSpPr>
          <p:nvPr>
            <p:ph type="dt" sz="half" idx="10"/>
          </p:nvPr>
        </p:nvSpPr>
        <p:spPr/>
        <p:txBody>
          <a:bodyPr/>
          <a:lstStyle>
            <a:lvl1pPr>
              <a:defRPr/>
            </a:lvl1pPr>
          </a:lstStyle>
          <a:p>
            <a:pPr defTabSz="685800">
              <a:defRPr/>
            </a:pPr>
            <a:fld id="{8A70837A-AEF4-4D2D-8A01-5A8B8D637181}"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3"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4"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6AE0E444-8743-4292-B5A1-81D38722E9D0}"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41906608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x-none"/>
          </a:p>
        </p:txBody>
      </p:sp>
      <p:sp>
        <p:nvSpPr>
          <p:cNvPr id="3" name="Объект 2">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Текст 3">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3">
            <a:extLst/>
          </p:cNvPr>
          <p:cNvSpPr>
            <a:spLocks noGrp="1"/>
          </p:cNvSpPr>
          <p:nvPr>
            <p:ph type="dt" sz="half" idx="10"/>
          </p:nvPr>
        </p:nvSpPr>
        <p:spPr/>
        <p:txBody>
          <a:bodyPr/>
          <a:lstStyle>
            <a:lvl1pPr>
              <a:defRPr/>
            </a:lvl1pPr>
          </a:lstStyle>
          <a:p>
            <a:pPr defTabSz="685800">
              <a:defRPr/>
            </a:pPr>
            <a:fld id="{5450722B-F49C-45BA-89F7-4F8337F698E0}"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6"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7"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DE5AAEED-F4AD-47BC-A3EA-4CB6597D1C6B}"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25318350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x-none"/>
          </a:p>
        </p:txBody>
      </p:sp>
      <p:sp>
        <p:nvSpPr>
          <p:cNvPr id="3" name="Рисунок 2">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x-none" noProof="0"/>
          </a:p>
        </p:txBody>
      </p:sp>
      <p:sp>
        <p:nvSpPr>
          <p:cNvPr id="4" name="Текст 3">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3">
            <a:extLst/>
          </p:cNvPr>
          <p:cNvSpPr>
            <a:spLocks noGrp="1"/>
          </p:cNvSpPr>
          <p:nvPr>
            <p:ph type="dt" sz="half" idx="10"/>
          </p:nvPr>
        </p:nvSpPr>
        <p:spPr/>
        <p:txBody>
          <a:bodyPr/>
          <a:lstStyle>
            <a:lvl1pPr>
              <a:defRPr/>
            </a:lvl1pPr>
          </a:lstStyle>
          <a:p>
            <a:pPr defTabSz="685800">
              <a:defRPr/>
            </a:pPr>
            <a:fld id="{549AF1CF-ACFA-421F-9E69-6442D9EF823B}"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6"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7"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A9F31E29-F0D7-46FA-9691-84E5F897D332}"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13809928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p:txBody>
          <a:bodyPr/>
          <a:lstStyle/>
          <a:p>
            <a:r>
              <a:rPr lang="ru-RU"/>
              <a:t>Образец заголовка</a:t>
            </a:r>
            <a:endParaRPr lang="x-none"/>
          </a:p>
        </p:txBody>
      </p:sp>
      <p:sp>
        <p:nvSpPr>
          <p:cNvPr id="3" name="Вертикальный текст 2">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p:cNvPr>
          <p:cNvSpPr>
            <a:spLocks noGrp="1"/>
          </p:cNvSpPr>
          <p:nvPr>
            <p:ph type="dt" sz="half" idx="10"/>
          </p:nvPr>
        </p:nvSpPr>
        <p:spPr/>
        <p:txBody>
          <a:bodyPr/>
          <a:lstStyle>
            <a:lvl1pPr>
              <a:defRPr/>
            </a:lvl1pPr>
          </a:lstStyle>
          <a:p>
            <a:pPr defTabSz="685800">
              <a:defRPr/>
            </a:pPr>
            <a:fld id="{99CCA203-3D27-4B01-A7E1-C4C1A6C1F37A}"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A5EDAD1B-6903-4BDC-8BC2-44857C8156A0}"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31127396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p:cNvPr>
          <p:cNvSpPr>
            <a:spLocks noGrp="1"/>
          </p:cNvSpPr>
          <p:nvPr>
            <p:ph type="title" orient="vert"/>
          </p:nvPr>
        </p:nvSpPr>
        <p:spPr>
          <a:xfrm>
            <a:off x="6543675" y="365125"/>
            <a:ext cx="1971675" cy="5811838"/>
          </a:xfrm>
        </p:spPr>
        <p:txBody>
          <a:bodyPr vert="eaVert"/>
          <a:lstStyle/>
          <a:p>
            <a:r>
              <a:rPr lang="ru-RU"/>
              <a:t>Образец заголовка</a:t>
            </a:r>
            <a:endParaRPr lang="x-none"/>
          </a:p>
        </p:txBody>
      </p:sp>
      <p:sp>
        <p:nvSpPr>
          <p:cNvPr id="3" name="Вертикальный текст 2">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p:cNvPr>
          <p:cNvSpPr>
            <a:spLocks noGrp="1"/>
          </p:cNvSpPr>
          <p:nvPr>
            <p:ph type="dt" sz="half" idx="10"/>
          </p:nvPr>
        </p:nvSpPr>
        <p:spPr/>
        <p:txBody>
          <a:bodyPr/>
          <a:lstStyle>
            <a:lvl1pPr>
              <a:defRPr/>
            </a:lvl1pPr>
          </a:lstStyle>
          <a:p>
            <a:pPr defTabSz="685800">
              <a:defRPr/>
            </a:pPr>
            <a:fld id="{6A4A50A7-B557-44C2-B786-1DE8487BEE9E}"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91A7B489-7EDC-4346-9DEA-933BC4864E28}"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10418744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endParaRPr lang="x-none"/>
          </a:p>
        </p:txBody>
      </p:sp>
      <p:sp>
        <p:nvSpPr>
          <p:cNvPr id="3" name="Подзаголовок 2">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x-none"/>
          </a:p>
        </p:txBody>
      </p:sp>
      <p:sp>
        <p:nvSpPr>
          <p:cNvPr id="4" name="Дата 3">
            <a:extLst/>
          </p:cNvPr>
          <p:cNvSpPr>
            <a:spLocks noGrp="1"/>
          </p:cNvSpPr>
          <p:nvPr>
            <p:ph type="dt" sz="half" idx="10"/>
          </p:nvPr>
        </p:nvSpPr>
        <p:spPr/>
        <p:txBody>
          <a:bodyPr/>
          <a:lstStyle>
            <a:lvl1pPr>
              <a:defRPr/>
            </a:lvl1pPr>
          </a:lstStyle>
          <a:p>
            <a:pPr defTabSz="685800">
              <a:defRPr/>
            </a:pPr>
            <a:fld id="{F6B935D2-97C0-4979-8165-156194532AE3}"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781E4411-4621-4B29-9EB0-7EC4D03F7A2F}"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29270898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p:txBody>
          <a:bodyPr/>
          <a:lstStyle/>
          <a:p>
            <a:r>
              <a:rPr lang="ru-RU"/>
              <a:t>Образец заголовка</a:t>
            </a:r>
            <a:endParaRPr lang="x-none"/>
          </a:p>
        </p:txBody>
      </p:sp>
      <p:sp>
        <p:nvSpPr>
          <p:cNvPr id="3" name="Объект 2">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p:cNvPr>
          <p:cNvSpPr>
            <a:spLocks noGrp="1"/>
          </p:cNvSpPr>
          <p:nvPr>
            <p:ph type="dt" sz="half" idx="10"/>
          </p:nvPr>
        </p:nvSpPr>
        <p:spPr/>
        <p:txBody>
          <a:bodyPr/>
          <a:lstStyle>
            <a:lvl1pPr>
              <a:defRPr/>
            </a:lvl1pPr>
          </a:lstStyle>
          <a:p>
            <a:pPr defTabSz="685800">
              <a:defRPr/>
            </a:pPr>
            <a:fld id="{AB0E9EBD-B95C-4E3F-837A-692CBE2A1058}"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B1D22CB3-D38D-4929-B3E0-B0E87214E2DE}"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4888243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endParaRPr lang="x-none"/>
          </a:p>
        </p:txBody>
      </p:sp>
      <p:sp>
        <p:nvSpPr>
          <p:cNvPr id="3" name="Текст 2">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p:cNvPr>
          <p:cNvSpPr>
            <a:spLocks noGrp="1"/>
          </p:cNvSpPr>
          <p:nvPr>
            <p:ph type="dt" sz="half" idx="10"/>
          </p:nvPr>
        </p:nvSpPr>
        <p:spPr/>
        <p:txBody>
          <a:bodyPr/>
          <a:lstStyle>
            <a:lvl1pPr>
              <a:defRPr/>
            </a:lvl1pPr>
          </a:lstStyle>
          <a:p>
            <a:pPr defTabSz="685800">
              <a:defRPr/>
            </a:pPr>
            <a:fld id="{39F68F39-2EE6-4D9E-9A99-23361705633F}"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42D71272-3950-4F5A-B667-B6664525DEF2}"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1952108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7815E-F7B8-4E93-9F6C-89F6C3C8DBB8}" type="datetimeFigureOut">
              <a:rPr lang="en-US" smtClean="0"/>
              <a:t>10/14/2022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32461370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p:txBody>
          <a:bodyPr/>
          <a:lstStyle/>
          <a:p>
            <a:r>
              <a:rPr lang="ru-RU"/>
              <a:t>Образец заголовка</a:t>
            </a:r>
            <a:endParaRPr lang="x-none"/>
          </a:p>
        </p:txBody>
      </p:sp>
      <p:sp>
        <p:nvSpPr>
          <p:cNvPr id="3" name="Объект 2">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Объект 3">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Дата 3">
            <a:extLst/>
          </p:cNvPr>
          <p:cNvSpPr>
            <a:spLocks noGrp="1"/>
          </p:cNvSpPr>
          <p:nvPr>
            <p:ph type="dt" sz="half" idx="10"/>
          </p:nvPr>
        </p:nvSpPr>
        <p:spPr/>
        <p:txBody>
          <a:bodyPr/>
          <a:lstStyle>
            <a:lvl1pPr>
              <a:defRPr/>
            </a:lvl1pPr>
          </a:lstStyle>
          <a:p>
            <a:pPr defTabSz="685800">
              <a:defRPr/>
            </a:pPr>
            <a:fld id="{2C702B60-C6A2-49EC-8051-8D2C99A0BE7B}"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6"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7"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38BD0FDF-D39C-4746-9807-FC0E394A16EE}"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16154634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a:xfrm>
            <a:off x="629841" y="365126"/>
            <a:ext cx="7886700" cy="1325563"/>
          </a:xfrm>
        </p:spPr>
        <p:txBody>
          <a:bodyPr/>
          <a:lstStyle/>
          <a:p>
            <a:r>
              <a:rPr lang="ru-RU"/>
              <a:t>Образец заголовка</a:t>
            </a:r>
            <a:endParaRPr lang="x-none"/>
          </a:p>
        </p:txBody>
      </p:sp>
      <p:sp>
        <p:nvSpPr>
          <p:cNvPr id="3" name="Текст 2">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Текст 4">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7" name="Дата 3">
            <a:extLst/>
          </p:cNvPr>
          <p:cNvSpPr>
            <a:spLocks noGrp="1"/>
          </p:cNvSpPr>
          <p:nvPr>
            <p:ph type="dt" sz="half" idx="10"/>
          </p:nvPr>
        </p:nvSpPr>
        <p:spPr/>
        <p:txBody>
          <a:bodyPr/>
          <a:lstStyle>
            <a:lvl1pPr>
              <a:defRPr/>
            </a:lvl1pPr>
          </a:lstStyle>
          <a:p>
            <a:pPr defTabSz="685800">
              <a:defRPr/>
            </a:pPr>
            <a:fld id="{1575BEBB-19A0-4858-87B9-D88DE7059D9A}"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8"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9"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6A0AC619-8F66-4A65-94FB-B3D52264B66E}"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17974130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p:txBody>
          <a:bodyPr/>
          <a:lstStyle/>
          <a:p>
            <a:r>
              <a:rPr lang="ru-RU"/>
              <a:t>Образец заголовка</a:t>
            </a:r>
            <a:endParaRPr lang="x-none"/>
          </a:p>
        </p:txBody>
      </p:sp>
      <p:sp>
        <p:nvSpPr>
          <p:cNvPr id="3" name="Дата 3">
            <a:extLst/>
          </p:cNvPr>
          <p:cNvSpPr>
            <a:spLocks noGrp="1"/>
          </p:cNvSpPr>
          <p:nvPr>
            <p:ph type="dt" sz="half" idx="10"/>
          </p:nvPr>
        </p:nvSpPr>
        <p:spPr/>
        <p:txBody>
          <a:bodyPr/>
          <a:lstStyle>
            <a:lvl1pPr>
              <a:defRPr/>
            </a:lvl1pPr>
          </a:lstStyle>
          <a:p>
            <a:pPr defTabSz="685800">
              <a:defRPr/>
            </a:pPr>
            <a:fld id="{697C3F06-7378-47C0-91C2-3C102D4B1FB0}"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4"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5"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8074B4D6-79AC-4E9D-AD22-02505FF96CC7}"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34362931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p:cNvPr>
          <p:cNvSpPr>
            <a:spLocks noGrp="1"/>
          </p:cNvSpPr>
          <p:nvPr>
            <p:ph type="dt" sz="half" idx="10"/>
          </p:nvPr>
        </p:nvSpPr>
        <p:spPr/>
        <p:txBody>
          <a:bodyPr/>
          <a:lstStyle>
            <a:lvl1pPr>
              <a:defRPr/>
            </a:lvl1pPr>
          </a:lstStyle>
          <a:p>
            <a:pPr defTabSz="685800">
              <a:defRPr/>
            </a:pPr>
            <a:fld id="{8A70837A-AEF4-4D2D-8A01-5A8B8D637181}"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3"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4"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6AE0E444-8743-4292-B5A1-81D38722E9D0}"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7386492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x-none"/>
          </a:p>
        </p:txBody>
      </p:sp>
      <p:sp>
        <p:nvSpPr>
          <p:cNvPr id="3" name="Объект 2">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Текст 3">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3">
            <a:extLst/>
          </p:cNvPr>
          <p:cNvSpPr>
            <a:spLocks noGrp="1"/>
          </p:cNvSpPr>
          <p:nvPr>
            <p:ph type="dt" sz="half" idx="10"/>
          </p:nvPr>
        </p:nvSpPr>
        <p:spPr/>
        <p:txBody>
          <a:bodyPr/>
          <a:lstStyle>
            <a:lvl1pPr>
              <a:defRPr/>
            </a:lvl1pPr>
          </a:lstStyle>
          <a:p>
            <a:pPr defTabSz="685800">
              <a:defRPr/>
            </a:pPr>
            <a:fld id="{5450722B-F49C-45BA-89F7-4F8337F698E0}"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6"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7"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DE5AAEED-F4AD-47BC-A3EA-4CB6597D1C6B}"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29623521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x-none"/>
          </a:p>
        </p:txBody>
      </p:sp>
      <p:sp>
        <p:nvSpPr>
          <p:cNvPr id="3" name="Рисунок 2">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x-none" noProof="0"/>
          </a:p>
        </p:txBody>
      </p:sp>
      <p:sp>
        <p:nvSpPr>
          <p:cNvPr id="4" name="Текст 3">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3">
            <a:extLst/>
          </p:cNvPr>
          <p:cNvSpPr>
            <a:spLocks noGrp="1"/>
          </p:cNvSpPr>
          <p:nvPr>
            <p:ph type="dt" sz="half" idx="10"/>
          </p:nvPr>
        </p:nvSpPr>
        <p:spPr/>
        <p:txBody>
          <a:bodyPr/>
          <a:lstStyle>
            <a:lvl1pPr>
              <a:defRPr/>
            </a:lvl1pPr>
          </a:lstStyle>
          <a:p>
            <a:pPr defTabSz="685800">
              <a:defRPr/>
            </a:pPr>
            <a:fld id="{549AF1CF-ACFA-421F-9E69-6442D9EF823B}"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6"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7"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A9F31E29-F0D7-46FA-9691-84E5F897D332}"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41726837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p:txBody>
          <a:bodyPr/>
          <a:lstStyle/>
          <a:p>
            <a:r>
              <a:rPr lang="ru-RU"/>
              <a:t>Образец заголовка</a:t>
            </a:r>
            <a:endParaRPr lang="x-none"/>
          </a:p>
        </p:txBody>
      </p:sp>
      <p:sp>
        <p:nvSpPr>
          <p:cNvPr id="3" name="Вертикальный текст 2">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p:cNvPr>
          <p:cNvSpPr>
            <a:spLocks noGrp="1"/>
          </p:cNvSpPr>
          <p:nvPr>
            <p:ph type="dt" sz="half" idx="10"/>
          </p:nvPr>
        </p:nvSpPr>
        <p:spPr/>
        <p:txBody>
          <a:bodyPr/>
          <a:lstStyle>
            <a:lvl1pPr>
              <a:defRPr/>
            </a:lvl1pPr>
          </a:lstStyle>
          <a:p>
            <a:pPr defTabSz="685800">
              <a:defRPr/>
            </a:pPr>
            <a:fld id="{99CCA203-3D27-4B01-A7E1-C4C1A6C1F37A}"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A5EDAD1B-6903-4BDC-8BC2-44857C8156A0}"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12503517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p:cNvPr>
          <p:cNvSpPr>
            <a:spLocks noGrp="1"/>
          </p:cNvSpPr>
          <p:nvPr>
            <p:ph type="title" orient="vert"/>
          </p:nvPr>
        </p:nvSpPr>
        <p:spPr>
          <a:xfrm>
            <a:off x="6543675" y="365125"/>
            <a:ext cx="1971675" cy="5811838"/>
          </a:xfrm>
        </p:spPr>
        <p:txBody>
          <a:bodyPr vert="eaVert"/>
          <a:lstStyle/>
          <a:p>
            <a:r>
              <a:rPr lang="ru-RU"/>
              <a:t>Образец заголовка</a:t>
            </a:r>
            <a:endParaRPr lang="x-none"/>
          </a:p>
        </p:txBody>
      </p:sp>
      <p:sp>
        <p:nvSpPr>
          <p:cNvPr id="3" name="Вертикальный текст 2">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p:cNvPr>
          <p:cNvSpPr>
            <a:spLocks noGrp="1"/>
          </p:cNvSpPr>
          <p:nvPr>
            <p:ph type="dt" sz="half" idx="10"/>
          </p:nvPr>
        </p:nvSpPr>
        <p:spPr/>
        <p:txBody>
          <a:bodyPr/>
          <a:lstStyle>
            <a:lvl1pPr>
              <a:defRPr/>
            </a:lvl1pPr>
          </a:lstStyle>
          <a:p>
            <a:pPr defTabSz="685800">
              <a:defRPr/>
            </a:pPr>
            <a:fld id="{6A4A50A7-B557-44C2-B786-1DE8487BEE9E}"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11"/>
          </p:nvPr>
        </p:nvSpPr>
        <p:spPr/>
        <p:txBody>
          <a:bodyPr/>
          <a:lstStyle>
            <a:lvl1pPr>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12"/>
          </p:nvPr>
        </p:nvSpPr>
        <p:spPr/>
        <p:txBody>
          <a:bodyPr/>
          <a:lstStyle>
            <a:lvl1pPr>
              <a:defRPr/>
            </a:lvl1pPr>
          </a:lstStyle>
          <a:p>
            <a:pPr defTabSz="685800" fontAlgn="base">
              <a:spcBef>
                <a:spcPct val="0"/>
              </a:spcBef>
              <a:spcAft>
                <a:spcPct val="0"/>
              </a:spcAft>
            </a:pPr>
            <a:fld id="{91A7B489-7EDC-4346-9DEA-933BC4864E28}"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257829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E7815E-F7B8-4E93-9F6C-89F6C3C8DBB8}" type="datetimeFigureOut">
              <a:rPr lang="en-US" smtClean="0"/>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174887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E7815E-F7B8-4E93-9F6C-89F6C3C8DBB8}" type="datetimeFigureOut">
              <a:rPr lang="en-US" smtClean="0"/>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16727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7815E-F7B8-4E93-9F6C-89F6C3C8DBB8}" type="datetimeFigureOut">
              <a:rPr lang="en-US" smtClean="0"/>
              <a:t>10/14/2022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37FF7-5919-41BF-8DD0-96FAEA1BD99B}" type="slidenum">
              <a:rPr lang="en-US" smtClean="0"/>
              <a:t>‹#›</a:t>
            </a:fld>
            <a:endParaRPr lang="en-US"/>
          </a:p>
        </p:txBody>
      </p:sp>
    </p:spTree>
    <p:extLst>
      <p:ext uri="{BB962C8B-B14F-4D97-AF65-F5344CB8AC3E}">
        <p14:creationId xmlns:p14="http://schemas.microsoft.com/office/powerpoint/2010/main" val="2857459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noChangeArrowheads="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smtClean="0"/>
              <a:t>Образец заголовка</a:t>
            </a:r>
          </a:p>
        </p:txBody>
      </p:sp>
      <p:sp>
        <p:nvSpPr>
          <p:cNvPr id="1027" name="Текст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p>
        </p:txBody>
      </p:sp>
      <p:sp>
        <p:nvSpPr>
          <p:cNvPr id="4" name="Дата 3">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defTabSz="685800">
              <a:defRPr/>
            </a:pPr>
            <a:fld id="{CB9AE8A7-837E-4360-B91E-EEADDE768262}"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defTabSz="685800" fontAlgn="base">
              <a:spcBef>
                <a:spcPct val="0"/>
              </a:spcBef>
              <a:spcAft>
                <a:spcPct val="0"/>
              </a:spcAft>
            </a:pPr>
            <a:fld id="{1E626590-B86A-4718-BC21-C57A1A63C452}"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1447929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noChangeArrowheads="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smtClean="0"/>
              <a:t>Образец заголовка</a:t>
            </a:r>
          </a:p>
        </p:txBody>
      </p:sp>
      <p:sp>
        <p:nvSpPr>
          <p:cNvPr id="1027" name="Текст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p>
        </p:txBody>
      </p:sp>
      <p:sp>
        <p:nvSpPr>
          <p:cNvPr id="4" name="Дата 3">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defTabSz="685800">
              <a:defRPr/>
            </a:pPr>
            <a:fld id="{CB9AE8A7-837E-4360-B91E-EEADDE768262}"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defTabSz="685800" fontAlgn="base">
              <a:spcBef>
                <a:spcPct val="0"/>
              </a:spcBef>
              <a:spcAft>
                <a:spcPct val="0"/>
              </a:spcAft>
            </a:pPr>
            <a:fld id="{1E626590-B86A-4718-BC21-C57A1A63C452}"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19721105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noChangeArrowheads="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smtClean="0"/>
              <a:t>Образец заголовка</a:t>
            </a:r>
          </a:p>
        </p:txBody>
      </p:sp>
      <p:sp>
        <p:nvSpPr>
          <p:cNvPr id="1027" name="Текст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p>
        </p:txBody>
      </p:sp>
      <p:sp>
        <p:nvSpPr>
          <p:cNvPr id="4" name="Дата 3">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defTabSz="685800">
              <a:defRPr/>
            </a:pPr>
            <a:fld id="{CB9AE8A7-837E-4360-B91E-EEADDE768262}"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defTabSz="685800" fontAlgn="base">
              <a:spcBef>
                <a:spcPct val="0"/>
              </a:spcBef>
              <a:spcAft>
                <a:spcPct val="0"/>
              </a:spcAft>
            </a:pPr>
            <a:fld id="{1E626590-B86A-4718-BC21-C57A1A63C452}"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35820002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noChangeArrowheads="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smtClean="0"/>
              <a:t>Образец заголовка</a:t>
            </a:r>
          </a:p>
        </p:txBody>
      </p:sp>
      <p:sp>
        <p:nvSpPr>
          <p:cNvPr id="1027" name="Текст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p>
        </p:txBody>
      </p:sp>
      <p:sp>
        <p:nvSpPr>
          <p:cNvPr id="4" name="Дата 3">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defTabSz="685800">
              <a:defRPr/>
            </a:pPr>
            <a:fld id="{CB9AE8A7-837E-4360-B91E-EEADDE768262}"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defTabSz="685800" fontAlgn="base">
              <a:spcBef>
                <a:spcPct val="0"/>
              </a:spcBef>
              <a:spcAft>
                <a:spcPct val="0"/>
              </a:spcAft>
            </a:pPr>
            <a:fld id="{1E626590-B86A-4718-BC21-C57A1A63C452}"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142113809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noChangeArrowheads="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smtClean="0"/>
              <a:t>Образец заголовка</a:t>
            </a:r>
          </a:p>
        </p:txBody>
      </p:sp>
      <p:sp>
        <p:nvSpPr>
          <p:cNvPr id="1027" name="Текст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p>
        </p:txBody>
      </p:sp>
      <p:sp>
        <p:nvSpPr>
          <p:cNvPr id="4" name="Дата 3">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defTabSz="685800">
              <a:defRPr/>
            </a:pPr>
            <a:fld id="{CB9AE8A7-837E-4360-B91E-EEADDE768262}"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defTabSz="685800" fontAlgn="base">
              <a:spcBef>
                <a:spcPct val="0"/>
              </a:spcBef>
              <a:spcAft>
                <a:spcPct val="0"/>
              </a:spcAft>
            </a:pPr>
            <a:fld id="{1E626590-B86A-4718-BC21-C57A1A63C452}"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15298494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noChangeArrowheads="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smtClean="0"/>
              <a:t>Образец заголовка</a:t>
            </a:r>
          </a:p>
        </p:txBody>
      </p:sp>
      <p:sp>
        <p:nvSpPr>
          <p:cNvPr id="1027" name="Текст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p>
        </p:txBody>
      </p:sp>
      <p:sp>
        <p:nvSpPr>
          <p:cNvPr id="4" name="Дата 3">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defTabSz="685800">
              <a:defRPr/>
            </a:pPr>
            <a:fld id="{CB9AE8A7-837E-4360-B91E-EEADDE768262}" type="datetimeFigureOut">
              <a:rPr lang="x-none" smtClean="0">
                <a:solidFill>
                  <a:prstClr val="black">
                    <a:tint val="75000"/>
                  </a:prstClr>
                </a:solidFill>
              </a:rPr>
              <a:pPr defTabSz="685800">
                <a:defRPr/>
              </a:pPr>
              <a:t>14.10.2022</a:t>
            </a:fld>
            <a:endParaRPr lang="x-none">
              <a:solidFill>
                <a:prstClr val="black">
                  <a:tint val="75000"/>
                </a:prstClr>
              </a:solidFill>
            </a:endParaRPr>
          </a:p>
        </p:txBody>
      </p:sp>
      <p:sp>
        <p:nvSpPr>
          <p:cNvPr id="5" name="Нижний колонтитул 4">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defTabSz="685800">
              <a:defRPr/>
            </a:pPr>
            <a:endParaRPr lang="x-none">
              <a:solidFill>
                <a:prstClr val="black">
                  <a:tint val="75000"/>
                </a:prstClr>
              </a:solidFill>
            </a:endParaRPr>
          </a:p>
        </p:txBody>
      </p:sp>
      <p:sp>
        <p:nvSpPr>
          <p:cNvPr id="6" name="Номер слайда 5">
            <a:extLst/>
          </p:cNvPr>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defTabSz="685800" fontAlgn="base">
              <a:spcBef>
                <a:spcPct val="0"/>
              </a:spcBef>
              <a:spcAft>
                <a:spcPct val="0"/>
              </a:spcAft>
            </a:pPr>
            <a:fld id="{1E626590-B86A-4718-BC21-C57A1A63C452}" type="slidenum">
              <a:rPr lang="ru-RU" altLang="uk-UA" smtClean="0"/>
              <a:pPr defTabSz="685800" fontAlgn="base">
                <a:spcBef>
                  <a:spcPct val="0"/>
                </a:spcBef>
                <a:spcAft>
                  <a:spcPct val="0"/>
                </a:spcAft>
              </a:pPr>
              <a:t>‹#›</a:t>
            </a:fld>
            <a:endParaRPr lang="ru-RU" altLang="uk-UA" smtClean="0"/>
          </a:p>
        </p:txBody>
      </p:sp>
    </p:spTree>
    <p:extLst>
      <p:ext uri="{BB962C8B-B14F-4D97-AF65-F5344CB8AC3E}">
        <p14:creationId xmlns:p14="http://schemas.microsoft.com/office/powerpoint/2010/main" val="14219735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5146" y="1884998"/>
            <a:ext cx="5015484" cy="2387600"/>
          </a:xfrm>
        </p:spPr>
        <p:txBody>
          <a:bodyPr>
            <a:normAutofit fontScale="90000"/>
          </a:bodyPr>
          <a:lstStyle/>
          <a:p>
            <a:r>
              <a:rPr lang="uk-UA" sz="3200" b="1" i="1" dirty="0">
                <a:solidFill>
                  <a:schemeClr val="bg1"/>
                </a:solidFill>
                <a:latin typeface="Bookman Old Style" panose="02050604050505020204" pitchFamily="18" charset="0"/>
              </a:rPr>
              <a:t>Наступність і перспективність навчання дітей рідної мови в закладі дошкільної освіти та першому класі</a:t>
            </a:r>
            <a:endParaRPr lang="ru-RU" sz="3200" i="1" dirty="0">
              <a:solidFill>
                <a:schemeClr val="bg1"/>
              </a:solidFill>
              <a:latin typeface="Bookman Old Style" panose="02050604050505020204" pitchFamily="18" charset="0"/>
            </a:endParaRPr>
          </a:p>
        </p:txBody>
      </p:sp>
      <p:sp>
        <p:nvSpPr>
          <p:cNvPr id="3" name="Subtitle 2"/>
          <p:cNvSpPr>
            <a:spLocks noGrp="1"/>
          </p:cNvSpPr>
          <p:nvPr>
            <p:ph type="subTitle" idx="1"/>
          </p:nvPr>
        </p:nvSpPr>
        <p:spPr>
          <a:xfrm>
            <a:off x="-1181099" y="4213983"/>
            <a:ext cx="4992624" cy="1655762"/>
          </a:xfrm>
        </p:spPr>
        <p:txBody>
          <a:bodyPr/>
          <a:lstStyle/>
          <a:p>
            <a:r>
              <a:rPr lang="uk-UA" b="1" dirty="0">
                <a:solidFill>
                  <a:schemeClr val="bg1"/>
                </a:solidFill>
                <a:latin typeface="Bookman Old Style" panose="02050604050505020204" pitchFamily="18" charset="0"/>
              </a:rPr>
              <a:t>Тема </a:t>
            </a:r>
            <a:endParaRPr lang="en-US"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399436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p:cNvPr>
          <p:cNvSpPr/>
          <p:nvPr/>
        </p:nvSpPr>
        <p:spPr>
          <a:xfrm>
            <a:off x="0" y="857251"/>
            <a:ext cx="9144000" cy="646331"/>
          </a:xfrm>
          <a:prstGeom prst="rect">
            <a:avLst/>
          </a:prstGeom>
          <a:noFill/>
        </p:spPr>
        <p:txBody>
          <a:bodyPr>
            <a:spAutoFit/>
          </a:bodyPr>
          <a:lstStyle/>
          <a:p>
            <a:pPr algn="ctr" defTabSz="685800">
              <a:defRPr/>
            </a:pPr>
            <a:r>
              <a:rPr lang="ru-RU" sz="3600" dirty="0" err="1">
                <a:ln w="0"/>
                <a:solidFill>
                  <a:prstClr val="black"/>
                </a:solidFill>
                <a:effectLst>
                  <a:outerShdw blurRad="38100" dist="19050" dir="2700000" algn="tl" rotWithShape="0">
                    <a:prstClr val="black">
                      <a:alpha val="40000"/>
                    </a:prstClr>
                  </a:outerShdw>
                </a:effectLst>
                <a:latin typeface="Calibri"/>
              </a:rPr>
              <a:t>Значення</a:t>
            </a:r>
            <a:r>
              <a:rPr lang="ru-RU" sz="3600" dirty="0">
                <a:ln w="0"/>
                <a:solidFill>
                  <a:prstClr val="black"/>
                </a:solidFill>
                <a:effectLst>
                  <a:outerShdw blurRad="38100" dist="19050" dir="2700000" algn="tl" rotWithShape="0">
                    <a:prstClr val="black">
                      <a:alpha val="40000"/>
                    </a:prstClr>
                  </a:outerShdw>
                </a:effectLst>
                <a:latin typeface="Calibri"/>
              </a:rPr>
              <a:t> </a:t>
            </a:r>
            <a:r>
              <a:rPr lang="ru-RU" sz="3600" dirty="0" err="1">
                <a:ln w="0"/>
                <a:solidFill>
                  <a:prstClr val="black"/>
                </a:solidFill>
                <a:effectLst>
                  <a:outerShdw blurRad="38100" dist="19050" dir="2700000" algn="tl" rotWithShape="0">
                    <a:prstClr val="black">
                      <a:alpha val="40000"/>
                    </a:prstClr>
                  </a:outerShdw>
                </a:effectLst>
                <a:latin typeface="Calibri"/>
              </a:rPr>
              <a:t>наступності</a:t>
            </a:r>
            <a:r>
              <a:rPr lang="ru-RU" sz="3600" dirty="0">
                <a:ln w="0"/>
                <a:solidFill>
                  <a:prstClr val="black"/>
                </a:solidFill>
                <a:effectLst>
                  <a:outerShdw blurRad="38100" dist="19050" dir="2700000" algn="tl" rotWithShape="0">
                    <a:prstClr val="black">
                      <a:alpha val="40000"/>
                    </a:prstClr>
                  </a:outerShdw>
                </a:effectLst>
                <a:latin typeface="Calibri"/>
              </a:rPr>
              <a:t> у </a:t>
            </a:r>
            <a:r>
              <a:rPr lang="ru-RU" sz="3600" dirty="0" err="1">
                <a:ln w="0"/>
                <a:solidFill>
                  <a:prstClr val="black"/>
                </a:solidFill>
                <a:effectLst>
                  <a:outerShdw blurRad="38100" dist="19050" dir="2700000" algn="tl" rotWithShape="0">
                    <a:prstClr val="black">
                      <a:alpha val="40000"/>
                    </a:prstClr>
                  </a:outerShdw>
                </a:effectLst>
                <a:latin typeface="Calibri"/>
              </a:rPr>
              <a:t>роботі</a:t>
            </a:r>
            <a:r>
              <a:rPr lang="ru-RU" sz="3600" dirty="0">
                <a:ln w="0"/>
                <a:solidFill>
                  <a:prstClr val="black"/>
                </a:solidFill>
                <a:effectLst>
                  <a:outerShdw blurRad="38100" dist="19050" dir="2700000" algn="tl" rotWithShape="0">
                    <a:prstClr val="black">
                      <a:alpha val="40000"/>
                    </a:prstClr>
                  </a:outerShdw>
                </a:effectLst>
                <a:latin typeface="Calibri"/>
              </a:rPr>
              <a:t> ЗДО і НУШ:</a:t>
            </a:r>
          </a:p>
        </p:txBody>
      </p:sp>
      <p:graphicFrame>
        <p:nvGraphicFramePr>
          <p:cNvPr id="7" name="Схема 6">
            <a:extLst/>
          </p:cNvPr>
          <p:cNvGraphicFramePr/>
          <p:nvPr/>
        </p:nvGraphicFramePr>
        <p:xfrm>
          <a:off x="1426448" y="156490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3817238"/>
      </p:ext>
    </p:extLst>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1530" y="848453"/>
            <a:ext cx="5654584" cy="640714"/>
          </a:xfrm>
        </p:spPr>
        <p:txBody>
          <a:bodyPr>
            <a:normAutofit fontScale="90000"/>
          </a:bodyPr>
          <a:lstStyle/>
          <a:p>
            <a:r>
              <a:rPr lang="uk-UA" dirty="0" smtClean="0">
                <a:solidFill>
                  <a:schemeClr val="bg1"/>
                </a:solidFill>
              </a:rPr>
              <a:t>Формула успішної НУШ</a:t>
            </a:r>
            <a:endParaRPr lang="uk-UA" dirty="0">
              <a:solidFill>
                <a:schemeClr val="bg1"/>
              </a:solidFill>
            </a:endParaRPr>
          </a:p>
        </p:txBody>
      </p:sp>
      <p:pic>
        <p:nvPicPr>
          <p:cNvPr id="4" name="Объект 3"/>
          <p:cNvPicPr>
            <a:picLocks noGrp="1" noChangeAspect="1"/>
          </p:cNvPicPr>
          <p:nvPr>
            <p:ph idx="1"/>
          </p:nvPr>
        </p:nvPicPr>
        <p:blipFill>
          <a:blip r:embed="rId2"/>
          <a:stretch>
            <a:fillRect/>
          </a:stretch>
        </p:blipFill>
        <p:spPr>
          <a:xfrm>
            <a:off x="-8087" y="1737360"/>
            <a:ext cx="9152087" cy="4728754"/>
          </a:xfrm>
          <a:prstGeom prst="rect">
            <a:avLst/>
          </a:prstGeom>
        </p:spPr>
      </p:pic>
    </p:spTree>
    <p:extLst>
      <p:ext uri="{BB962C8B-B14F-4D97-AF65-F5344CB8AC3E}">
        <p14:creationId xmlns:p14="http://schemas.microsoft.com/office/powerpoint/2010/main" val="1610580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0" y="1267097"/>
            <a:ext cx="9188723" cy="3696789"/>
          </a:xfrm>
          <a:prstGeom prst="rect">
            <a:avLst/>
          </a:prstGeom>
        </p:spPr>
      </p:pic>
    </p:spTree>
    <p:extLst>
      <p:ext uri="{BB962C8B-B14F-4D97-AF65-F5344CB8AC3E}">
        <p14:creationId xmlns:p14="http://schemas.microsoft.com/office/powerpoint/2010/main" val="1985964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0" y="1965762"/>
            <a:ext cx="9144000" cy="3202889"/>
          </a:xfrm>
          <a:prstGeom prst="rect">
            <a:avLst/>
          </a:prstGeom>
        </p:spPr>
      </p:pic>
    </p:spTree>
    <p:extLst>
      <p:ext uri="{BB962C8B-B14F-4D97-AF65-F5344CB8AC3E}">
        <p14:creationId xmlns:p14="http://schemas.microsoft.com/office/powerpoint/2010/main" val="2261052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0" y="1907177"/>
            <a:ext cx="9144000" cy="3594371"/>
          </a:xfrm>
          <a:prstGeom prst="rect">
            <a:avLst/>
          </a:prstGeom>
        </p:spPr>
      </p:pic>
    </p:spTree>
    <p:extLst>
      <p:ext uri="{BB962C8B-B14F-4D97-AF65-F5344CB8AC3E}">
        <p14:creationId xmlns:p14="http://schemas.microsoft.com/office/powerpoint/2010/main" val="2893459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1" y="1084217"/>
            <a:ext cx="9144001" cy="4650377"/>
          </a:xfrm>
          <a:prstGeom prst="rect">
            <a:avLst/>
          </a:prstGeom>
        </p:spPr>
      </p:pic>
    </p:spTree>
    <p:extLst>
      <p:ext uri="{BB962C8B-B14F-4D97-AF65-F5344CB8AC3E}">
        <p14:creationId xmlns:p14="http://schemas.microsoft.com/office/powerpoint/2010/main" val="1035683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6927" y="1174019"/>
            <a:ext cx="7886700" cy="1325563"/>
          </a:xfrm>
        </p:spPr>
        <p:txBody>
          <a:bodyPr>
            <a:noAutofit/>
          </a:bodyPr>
          <a:lstStyle/>
          <a:p>
            <a:r>
              <a:rPr lang="uk-UA" sz="3200" dirty="0">
                <a:solidFill>
                  <a:schemeClr val="bg1"/>
                </a:solidFill>
                <a:latin typeface="Bookman Old Style" panose="02050604050505020204" pitchFamily="18" charset="0"/>
              </a:rPr>
              <a:t>1. Мовленнєва готовність дітей до школи як </a:t>
            </a:r>
            <a:r>
              <a:rPr lang="uk-UA" sz="3200" dirty="0" err="1">
                <a:solidFill>
                  <a:schemeClr val="bg1"/>
                </a:solidFill>
                <a:latin typeface="Bookman Old Style" panose="02050604050505020204" pitchFamily="18" charset="0"/>
              </a:rPr>
              <a:t>лінгводидактична</a:t>
            </a:r>
            <a:r>
              <a:rPr lang="uk-UA" sz="3200" dirty="0">
                <a:solidFill>
                  <a:schemeClr val="bg1"/>
                </a:solidFill>
                <a:latin typeface="Bookman Old Style" panose="02050604050505020204" pitchFamily="18" charset="0"/>
              </a:rPr>
              <a:t> проблема</a:t>
            </a:r>
            <a:r>
              <a:rPr lang="ru-RU" sz="3200" b="1" dirty="0">
                <a:solidFill>
                  <a:schemeClr val="bg1"/>
                </a:solidFill>
                <a:latin typeface="Bookman Old Style" panose="02050604050505020204" pitchFamily="18" charset="0"/>
              </a:rPr>
              <a:t/>
            </a:r>
            <a:br>
              <a:rPr lang="ru-RU" sz="3200" b="1" dirty="0">
                <a:solidFill>
                  <a:schemeClr val="bg1"/>
                </a:solidFill>
                <a:latin typeface="Bookman Old Style" panose="02050604050505020204" pitchFamily="18" charset="0"/>
              </a:rPr>
            </a:br>
            <a:endParaRPr lang="ru-RU" sz="3200" dirty="0">
              <a:solidFill>
                <a:schemeClr val="bg1"/>
              </a:solidFill>
              <a:latin typeface="Bookman Old Style" panose="02050604050505020204" pitchFamily="18" charset="0"/>
            </a:endParaRPr>
          </a:p>
        </p:txBody>
      </p:sp>
      <p:sp>
        <p:nvSpPr>
          <p:cNvPr id="3" name="Объект 2"/>
          <p:cNvSpPr>
            <a:spLocks noGrp="1"/>
          </p:cNvSpPr>
          <p:nvPr>
            <p:ph idx="1"/>
          </p:nvPr>
        </p:nvSpPr>
        <p:spPr>
          <a:xfrm>
            <a:off x="628650" y="2461845"/>
            <a:ext cx="7886700" cy="3715117"/>
          </a:xfrm>
        </p:spPr>
        <p:txBody>
          <a:bodyPr>
            <a:normAutofit/>
          </a:bodyPr>
          <a:lstStyle/>
          <a:p>
            <a:pPr algn="ctr"/>
            <a:r>
              <a:rPr lang="uk-UA" dirty="0" smtClean="0">
                <a:solidFill>
                  <a:srgbClr val="00FFFF"/>
                </a:solidFill>
                <a:latin typeface="Bookman Old Style" panose="02050604050505020204" pitchFamily="18" charset="0"/>
              </a:rPr>
              <a:t>Мовленнєва готовність дітей до школи як </a:t>
            </a:r>
            <a:r>
              <a:rPr lang="uk-UA" dirty="0" err="1" smtClean="0">
                <a:solidFill>
                  <a:srgbClr val="00FFFF"/>
                </a:solidFill>
                <a:latin typeface="Bookman Old Style" panose="02050604050505020204" pitchFamily="18" charset="0"/>
              </a:rPr>
              <a:t>лінгводидактична</a:t>
            </a:r>
            <a:r>
              <a:rPr lang="uk-UA" dirty="0" smtClean="0">
                <a:solidFill>
                  <a:srgbClr val="00FFFF"/>
                </a:solidFill>
                <a:latin typeface="Bookman Old Style" panose="02050604050505020204" pitchFamily="18" charset="0"/>
              </a:rPr>
              <a:t> проблема досліджувалась низкою українських </a:t>
            </a:r>
            <a:r>
              <a:rPr lang="uk-UA" dirty="0">
                <a:solidFill>
                  <a:srgbClr val="00FFFF"/>
                </a:solidFill>
                <a:latin typeface="Bookman Old Style" panose="02050604050505020204" pitchFamily="18" charset="0"/>
              </a:rPr>
              <a:t>учених (</a:t>
            </a:r>
            <a:r>
              <a:rPr lang="uk-UA" dirty="0" err="1">
                <a:solidFill>
                  <a:srgbClr val="00FFFF"/>
                </a:solidFill>
                <a:latin typeface="Bookman Old Style" panose="02050604050505020204" pitchFamily="18" charset="0"/>
              </a:rPr>
              <a:t>Богуш</a:t>
            </a:r>
            <a:r>
              <a:rPr lang="uk-UA" dirty="0">
                <a:solidFill>
                  <a:srgbClr val="00FFFF"/>
                </a:solidFill>
                <a:latin typeface="Bookman Old Style" panose="02050604050505020204" pitchFamily="18" charset="0"/>
              </a:rPr>
              <a:t> А.М., </a:t>
            </a:r>
            <a:r>
              <a:rPr lang="uk-UA" dirty="0" err="1">
                <a:solidFill>
                  <a:srgbClr val="00FFFF"/>
                </a:solidFill>
                <a:latin typeface="Bookman Old Style" panose="02050604050505020204" pitchFamily="18" charset="0"/>
              </a:rPr>
              <a:t>Вашуленко</a:t>
            </a:r>
            <a:r>
              <a:rPr lang="uk-UA" dirty="0">
                <a:solidFill>
                  <a:srgbClr val="00FFFF"/>
                </a:solidFill>
                <a:latin typeface="Bookman Old Style" panose="02050604050505020204" pitchFamily="18" charset="0"/>
              </a:rPr>
              <a:t> М.С., Іваненко А.П., </a:t>
            </a:r>
            <a:r>
              <a:rPr lang="uk-UA" dirty="0" err="1">
                <a:solidFill>
                  <a:srgbClr val="00FFFF"/>
                </a:solidFill>
                <a:latin typeface="Bookman Old Style" panose="02050604050505020204" pitchFamily="18" charset="0"/>
              </a:rPr>
              <a:t>Калмикова</a:t>
            </a:r>
            <a:r>
              <a:rPr lang="uk-UA" dirty="0">
                <a:solidFill>
                  <a:srgbClr val="00FFFF"/>
                </a:solidFill>
                <a:latin typeface="Bookman Old Style" panose="02050604050505020204" pitchFamily="18" charset="0"/>
              </a:rPr>
              <a:t> Л.О. та ін.). </a:t>
            </a:r>
            <a:endParaRPr lang="ru-RU" dirty="0">
              <a:solidFill>
                <a:srgbClr val="00FFFF"/>
              </a:solidFill>
              <a:latin typeface="Bookman Old Style" panose="02050604050505020204" pitchFamily="18" charset="0"/>
            </a:endParaRPr>
          </a:p>
          <a:p>
            <a:endParaRPr lang="ru-RU" dirty="0"/>
          </a:p>
        </p:txBody>
      </p:sp>
    </p:spTree>
    <p:extLst>
      <p:ext uri="{BB962C8B-B14F-4D97-AF65-F5344CB8AC3E}">
        <p14:creationId xmlns:p14="http://schemas.microsoft.com/office/powerpoint/2010/main" val="4074652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1354" y="1113692"/>
            <a:ext cx="8222273" cy="5638800"/>
          </a:xfrm>
        </p:spPr>
        <p:txBody>
          <a:bodyPr>
            <a:normAutofit fontScale="85000" lnSpcReduction="20000"/>
          </a:bodyPr>
          <a:lstStyle/>
          <a:p>
            <a:pPr marL="0" indent="0">
              <a:buNone/>
            </a:pPr>
            <a:r>
              <a:rPr lang="uk-UA" sz="3800" u="sng" dirty="0">
                <a:solidFill>
                  <a:schemeClr val="bg1"/>
                </a:solidFill>
              </a:rPr>
              <a:t>Дослідження означеної проблеми відбувалося в таких напрямах:</a:t>
            </a:r>
          </a:p>
          <a:p>
            <a:pPr>
              <a:buFont typeface="Wingdings" panose="05000000000000000000" pitchFamily="2" charset="2"/>
              <a:buChar char="ü"/>
            </a:pPr>
            <a:r>
              <a:rPr lang="uk-UA" b="1" dirty="0">
                <a:solidFill>
                  <a:srgbClr val="00FFFF"/>
                </a:solidFill>
              </a:rPr>
              <a:t>визначення початкового змісту навчання мови у дошкільному закладі </a:t>
            </a:r>
            <a:r>
              <a:rPr lang="uk-UA" dirty="0">
                <a:solidFill>
                  <a:srgbClr val="00FFFF"/>
                </a:solidFill>
              </a:rPr>
              <a:t>(</a:t>
            </a:r>
            <a:r>
              <a:rPr lang="uk-UA" dirty="0" err="1">
                <a:solidFill>
                  <a:srgbClr val="00FFFF"/>
                </a:solidFill>
              </a:rPr>
              <a:t>Богуш</a:t>
            </a:r>
            <a:r>
              <a:rPr lang="uk-UA" dirty="0">
                <a:solidFill>
                  <a:srgbClr val="00FFFF"/>
                </a:solidFill>
              </a:rPr>
              <a:t> </a:t>
            </a:r>
            <a:r>
              <a:rPr lang="uk-UA" dirty="0" smtClean="0">
                <a:solidFill>
                  <a:srgbClr val="00FFFF"/>
                </a:solidFill>
              </a:rPr>
              <a:t>А.М.); </a:t>
            </a:r>
            <a:endParaRPr lang="uk-UA" dirty="0">
              <a:solidFill>
                <a:srgbClr val="00FFFF"/>
              </a:solidFill>
            </a:endParaRPr>
          </a:p>
          <a:p>
            <a:pPr>
              <a:buFont typeface="Wingdings" panose="05000000000000000000" pitchFamily="2" charset="2"/>
              <a:buChar char="ü"/>
            </a:pPr>
            <a:r>
              <a:rPr lang="uk-UA" b="1" dirty="0">
                <a:solidFill>
                  <a:srgbClr val="00FFFF"/>
                </a:solidFill>
              </a:rPr>
              <a:t>усвідомлення мовлення дитиною</a:t>
            </a:r>
            <a:r>
              <a:rPr lang="uk-UA" dirty="0">
                <a:solidFill>
                  <a:srgbClr val="00FFFF"/>
                </a:solidFill>
              </a:rPr>
              <a:t> </a:t>
            </a:r>
            <a:r>
              <a:rPr lang="uk-UA" dirty="0" smtClean="0">
                <a:solidFill>
                  <a:srgbClr val="00FFFF"/>
                </a:solidFill>
              </a:rPr>
              <a:t>(Карпова С.Н. та </a:t>
            </a:r>
            <a:r>
              <a:rPr lang="uk-UA" dirty="0">
                <a:solidFill>
                  <a:srgbClr val="00FFFF"/>
                </a:solidFill>
              </a:rPr>
              <a:t>ін.); </a:t>
            </a:r>
          </a:p>
          <a:p>
            <a:pPr>
              <a:buFont typeface="Wingdings" panose="05000000000000000000" pitchFamily="2" charset="2"/>
              <a:buChar char="ü"/>
            </a:pPr>
            <a:r>
              <a:rPr lang="uk-UA" b="1" dirty="0">
                <a:solidFill>
                  <a:srgbClr val="00FFFF"/>
                </a:solidFill>
              </a:rPr>
              <a:t>становлення і розвиток мовленнєвих </a:t>
            </a:r>
            <a:r>
              <a:rPr lang="uk-UA" b="1" dirty="0" smtClean="0">
                <a:solidFill>
                  <a:srgbClr val="00FFFF"/>
                </a:solidFill>
              </a:rPr>
              <a:t>функцій</a:t>
            </a:r>
            <a:r>
              <a:rPr lang="uk-UA" dirty="0" smtClean="0">
                <a:solidFill>
                  <a:srgbClr val="00FFFF"/>
                </a:solidFill>
              </a:rPr>
              <a:t>; </a:t>
            </a:r>
            <a:endParaRPr lang="uk-UA" dirty="0">
              <a:solidFill>
                <a:srgbClr val="00FFFF"/>
              </a:solidFill>
            </a:endParaRPr>
          </a:p>
          <a:p>
            <a:pPr>
              <a:buFont typeface="Wingdings" panose="05000000000000000000" pitchFamily="2" charset="2"/>
              <a:buChar char="ü"/>
            </a:pPr>
            <a:r>
              <a:rPr lang="uk-UA" b="1" dirty="0">
                <a:solidFill>
                  <a:srgbClr val="00FFFF"/>
                </a:solidFill>
              </a:rPr>
              <a:t>розвиток окремих мовленнєвих навичок, як-от</a:t>
            </a:r>
            <a:r>
              <a:rPr lang="uk-UA" dirty="0">
                <a:solidFill>
                  <a:srgbClr val="00FFFF"/>
                </a:solidFill>
              </a:rPr>
              <a:t>: </a:t>
            </a:r>
          </a:p>
          <a:p>
            <a:pPr>
              <a:buFont typeface="Wingdings" panose="05000000000000000000" pitchFamily="2" charset="2"/>
              <a:buChar char="Ø"/>
            </a:pPr>
            <a:r>
              <a:rPr lang="uk-UA" dirty="0" err="1">
                <a:solidFill>
                  <a:srgbClr val="00FFFF"/>
                </a:solidFill>
              </a:rPr>
              <a:t>звуковимови</a:t>
            </a:r>
            <a:r>
              <a:rPr lang="uk-UA" dirty="0">
                <a:solidFill>
                  <a:srgbClr val="00FFFF"/>
                </a:solidFill>
              </a:rPr>
              <a:t>, </a:t>
            </a:r>
          </a:p>
          <a:p>
            <a:pPr>
              <a:buFont typeface="Wingdings" panose="05000000000000000000" pitchFamily="2" charset="2"/>
              <a:buChar char="Ø"/>
            </a:pPr>
            <a:r>
              <a:rPr lang="uk-UA" dirty="0">
                <a:solidFill>
                  <a:srgbClr val="00FFFF"/>
                </a:solidFill>
              </a:rPr>
              <a:t>граматичної правильності, </a:t>
            </a:r>
          </a:p>
          <a:p>
            <a:pPr>
              <a:buFont typeface="Wingdings" panose="05000000000000000000" pitchFamily="2" charset="2"/>
              <a:buChar char="Ø"/>
            </a:pPr>
            <a:r>
              <a:rPr lang="uk-UA" dirty="0">
                <a:solidFill>
                  <a:srgbClr val="00FFFF"/>
                </a:solidFill>
              </a:rPr>
              <a:t>зв’язного мовлення, </a:t>
            </a:r>
          </a:p>
          <a:p>
            <a:pPr>
              <a:buFont typeface="Wingdings" panose="05000000000000000000" pitchFamily="2" charset="2"/>
              <a:buChar char="Ø"/>
            </a:pPr>
            <a:r>
              <a:rPr lang="uk-UA" dirty="0">
                <a:solidFill>
                  <a:srgbClr val="00FFFF"/>
                </a:solidFill>
              </a:rPr>
              <a:t>словника тощо </a:t>
            </a:r>
            <a:r>
              <a:rPr lang="uk-UA" dirty="0" smtClean="0">
                <a:solidFill>
                  <a:srgbClr val="00FFFF"/>
                </a:solidFill>
              </a:rPr>
              <a:t>(Крутій</a:t>
            </a:r>
            <a:r>
              <a:rPr lang="uk-UA" dirty="0">
                <a:solidFill>
                  <a:srgbClr val="00FFFF"/>
                </a:solidFill>
              </a:rPr>
              <a:t> К.Л., </a:t>
            </a:r>
            <a:r>
              <a:rPr lang="uk-UA" dirty="0" err="1" smtClean="0">
                <a:solidFill>
                  <a:srgbClr val="00FFFF"/>
                </a:solidFill>
              </a:rPr>
              <a:t>Луцан</a:t>
            </a:r>
            <a:r>
              <a:rPr lang="uk-UA" dirty="0" smtClean="0">
                <a:solidFill>
                  <a:srgbClr val="00FFFF"/>
                </a:solidFill>
              </a:rPr>
              <a:t> </a:t>
            </a:r>
            <a:r>
              <a:rPr lang="uk-UA" dirty="0">
                <a:solidFill>
                  <a:srgbClr val="00FFFF"/>
                </a:solidFill>
              </a:rPr>
              <a:t>Н.І., Луценко І.О., </a:t>
            </a:r>
            <a:r>
              <a:rPr lang="uk-UA" dirty="0" err="1">
                <a:solidFill>
                  <a:srgbClr val="00FFFF"/>
                </a:solidFill>
              </a:rPr>
              <a:t>Маковецька</a:t>
            </a:r>
            <a:r>
              <a:rPr lang="uk-UA" dirty="0">
                <a:solidFill>
                  <a:srgbClr val="00FFFF"/>
                </a:solidFill>
              </a:rPr>
              <a:t> Н.В., </a:t>
            </a:r>
            <a:r>
              <a:rPr lang="uk-UA" dirty="0" smtClean="0">
                <a:solidFill>
                  <a:srgbClr val="00FFFF"/>
                </a:solidFill>
              </a:rPr>
              <a:t>Трифонова</a:t>
            </a:r>
            <a:r>
              <a:rPr lang="uk-UA" dirty="0">
                <a:solidFill>
                  <a:srgbClr val="00FFFF"/>
                </a:solidFill>
              </a:rPr>
              <a:t> </a:t>
            </a:r>
            <a:r>
              <a:rPr lang="uk-UA" dirty="0" smtClean="0">
                <a:solidFill>
                  <a:srgbClr val="00FFFF"/>
                </a:solidFill>
              </a:rPr>
              <a:t>О.С. та </a:t>
            </a:r>
            <a:r>
              <a:rPr lang="uk-UA" dirty="0">
                <a:solidFill>
                  <a:srgbClr val="00FFFF"/>
                </a:solidFill>
              </a:rPr>
              <a:t>ін.); </a:t>
            </a:r>
          </a:p>
          <a:p>
            <a:pPr>
              <a:buFont typeface="Wingdings" panose="05000000000000000000" pitchFamily="2" charset="2"/>
              <a:buChar char="ü"/>
            </a:pPr>
            <a:r>
              <a:rPr lang="uk-UA" b="1" dirty="0">
                <a:solidFill>
                  <a:srgbClr val="00FFFF"/>
                </a:solidFill>
              </a:rPr>
              <a:t>підготовка дітей до навчання грамоти та навчання </a:t>
            </a:r>
            <a:r>
              <a:rPr lang="uk-UA" b="1" dirty="0" smtClean="0">
                <a:solidFill>
                  <a:srgbClr val="00FFFF"/>
                </a:solidFill>
              </a:rPr>
              <a:t>грамоти</a:t>
            </a:r>
            <a:r>
              <a:rPr lang="uk-UA" dirty="0" smtClean="0">
                <a:solidFill>
                  <a:srgbClr val="00FFFF"/>
                </a:solidFill>
              </a:rPr>
              <a:t>; </a:t>
            </a:r>
            <a:endParaRPr lang="uk-UA" dirty="0">
              <a:solidFill>
                <a:srgbClr val="00FFFF"/>
              </a:solidFill>
            </a:endParaRPr>
          </a:p>
          <a:p>
            <a:pPr>
              <a:buFont typeface="Wingdings" panose="05000000000000000000" pitchFamily="2" charset="2"/>
              <a:buChar char="ü"/>
            </a:pPr>
            <a:r>
              <a:rPr lang="uk-UA" b="1" dirty="0">
                <a:solidFill>
                  <a:srgbClr val="00FFFF"/>
                </a:solidFill>
              </a:rPr>
              <a:t>мовленнєва підготовка дітей до школи</a:t>
            </a:r>
            <a:r>
              <a:rPr lang="uk-UA" dirty="0">
                <a:solidFill>
                  <a:srgbClr val="00FFFF"/>
                </a:solidFill>
              </a:rPr>
              <a:t> (</a:t>
            </a:r>
            <a:r>
              <a:rPr lang="uk-UA" dirty="0" err="1">
                <a:solidFill>
                  <a:srgbClr val="00FFFF"/>
                </a:solidFill>
              </a:rPr>
              <a:t>Богуш</a:t>
            </a:r>
            <a:r>
              <a:rPr lang="uk-UA" dirty="0">
                <a:solidFill>
                  <a:srgbClr val="00FFFF"/>
                </a:solidFill>
              </a:rPr>
              <a:t> А.М., </a:t>
            </a:r>
            <a:r>
              <a:rPr lang="uk-UA" dirty="0" err="1">
                <a:solidFill>
                  <a:srgbClr val="00FFFF"/>
                </a:solidFill>
              </a:rPr>
              <a:t>Вашуленко</a:t>
            </a:r>
            <a:r>
              <a:rPr lang="uk-UA" dirty="0">
                <a:solidFill>
                  <a:srgbClr val="00FFFF"/>
                </a:solidFill>
              </a:rPr>
              <a:t> М.С. та ін.).</a:t>
            </a:r>
            <a:endParaRPr lang="ru-RU" dirty="0">
              <a:solidFill>
                <a:srgbClr val="00FFFF"/>
              </a:solidFill>
            </a:endParaRPr>
          </a:p>
          <a:p>
            <a:pPr>
              <a:buFont typeface="Wingdings" panose="05000000000000000000" pitchFamily="2" charset="2"/>
              <a:buChar char="ü"/>
            </a:pPr>
            <a:endParaRPr lang="uk-UA" dirty="0">
              <a:solidFill>
                <a:schemeClr val="bg1"/>
              </a:solidFill>
              <a:latin typeface="Bookman Old Style" panose="02050604050505020204" pitchFamily="18" charset="0"/>
            </a:endParaRPr>
          </a:p>
          <a:p>
            <a:pPr marL="0" indent="0">
              <a:buNone/>
            </a:pPr>
            <a:endParaRPr lang="ru-RU"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4077127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574432"/>
            <a:ext cx="7886700" cy="1547446"/>
          </a:xfrm>
        </p:spPr>
        <p:txBody>
          <a:bodyPr>
            <a:noAutofit/>
          </a:bodyPr>
          <a:lstStyle/>
          <a:p>
            <a:pPr algn="ctr"/>
            <a:r>
              <a:rPr lang="uk-UA" sz="2800" u="sng" dirty="0">
                <a:solidFill>
                  <a:schemeClr val="bg1"/>
                </a:solidFill>
              </a:rPr>
              <a:t>В Україні проблема наступності мовленнєвої підготовки  ґрунтовно досліджена </a:t>
            </a:r>
            <a:r>
              <a:rPr lang="uk-UA" sz="2800" u="sng" dirty="0" err="1">
                <a:solidFill>
                  <a:schemeClr val="bg1"/>
                </a:solidFill>
              </a:rPr>
              <a:t>Шиліною</a:t>
            </a:r>
            <a:r>
              <a:rPr lang="uk-UA" sz="2800" u="sng" dirty="0">
                <a:solidFill>
                  <a:schemeClr val="bg1"/>
                </a:solidFill>
              </a:rPr>
              <a:t> Наталією Євгенівною.</a:t>
            </a:r>
            <a:r>
              <a:rPr lang="ru-RU" sz="2800" u="sng" dirty="0">
                <a:solidFill>
                  <a:schemeClr val="bg1"/>
                </a:solidFill>
              </a:rPr>
              <a:t/>
            </a:r>
            <a:br>
              <a:rPr lang="ru-RU" sz="2800" u="sng" dirty="0">
                <a:solidFill>
                  <a:schemeClr val="bg1"/>
                </a:solidFill>
              </a:rPr>
            </a:br>
            <a:endParaRPr lang="ru-RU" sz="2800" u="sng" dirty="0">
              <a:solidFill>
                <a:schemeClr val="bg1"/>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499352888"/>
              </p:ext>
            </p:extLst>
          </p:nvPr>
        </p:nvGraphicFramePr>
        <p:xfrm>
          <a:off x="738552" y="2018321"/>
          <a:ext cx="7549662" cy="4389120"/>
        </p:xfrm>
        <a:graphic>
          <a:graphicData uri="http://schemas.openxmlformats.org/drawingml/2006/table">
            <a:tbl>
              <a:tblPr firstRow="1" bandRow="1">
                <a:tableStyleId>{00A15C55-8517-42AA-B614-E9B94910E393}</a:tableStyleId>
              </a:tblPr>
              <a:tblGrid>
                <a:gridCol w="3774831">
                  <a:extLst>
                    <a:ext uri="{9D8B030D-6E8A-4147-A177-3AD203B41FA5}">
                      <a16:colId xmlns:a16="http://schemas.microsoft.com/office/drawing/2014/main" val="20000"/>
                    </a:ext>
                  </a:extLst>
                </a:gridCol>
                <a:gridCol w="3774831">
                  <a:extLst>
                    <a:ext uri="{9D8B030D-6E8A-4147-A177-3AD203B41FA5}">
                      <a16:colId xmlns:a16="http://schemas.microsoft.com/office/drawing/2014/main" val="20001"/>
                    </a:ext>
                  </a:extLst>
                </a:gridCol>
              </a:tblGrid>
              <a:tr h="78495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800" b="1" kern="1200" dirty="0">
                          <a:solidFill>
                            <a:schemeClr val="lt1"/>
                          </a:solidFill>
                          <a:effectLst/>
                          <a:latin typeface="+mn-lt"/>
                          <a:ea typeface="+mn-ea"/>
                          <a:cs typeface="+mn-cs"/>
                        </a:rPr>
                        <a:t>Вчені виокремлюють поняття: мовленнєва підготовка і мовленнєва готовність дітей до навчання у школі.</a:t>
                      </a:r>
                      <a:endParaRPr lang="ru-RU" sz="1800" b="1" kern="1200" dirty="0">
                        <a:solidFill>
                          <a:schemeClr val="lt1"/>
                        </a:solidFill>
                        <a:effectLst/>
                        <a:latin typeface="+mn-lt"/>
                        <a:ea typeface="+mn-ea"/>
                        <a:cs typeface="+mn-cs"/>
                      </a:endParaRPr>
                    </a:p>
                    <a:p>
                      <a:pPr algn="ctr"/>
                      <a:r>
                        <a:rPr lang="uk-UA" sz="1800" b="1" kern="1200" dirty="0">
                          <a:solidFill>
                            <a:schemeClr val="lt1"/>
                          </a:solidFill>
                          <a:effectLst/>
                          <a:latin typeface="+mn-lt"/>
                          <a:ea typeface="+mn-ea"/>
                          <a:cs typeface="+mn-cs"/>
                        </a:rPr>
                        <a:t>Так, Л.О. </a:t>
                      </a:r>
                      <a:r>
                        <a:rPr lang="uk-UA" sz="1800" b="1" kern="1200" dirty="0" err="1">
                          <a:solidFill>
                            <a:schemeClr val="lt1"/>
                          </a:solidFill>
                          <a:effectLst/>
                          <a:latin typeface="+mn-lt"/>
                          <a:ea typeface="+mn-ea"/>
                          <a:cs typeface="+mn-cs"/>
                        </a:rPr>
                        <a:t>Калмикова</a:t>
                      </a:r>
                      <a:r>
                        <a:rPr lang="uk-UA" sz="1800" b="1" kern="1200" dirty="0">
                          <a:solidFill>
                            <a:schemeClr val="lt1"/>
                          </a:solidFill>
                          <a:effectLst/>
                          <a:latin typeface="+mn-lt"/>
                          <a:ea typeface="+mn-ea"/>
                          <a:cs typeface="+mn-cs"/>
                        </a:rPr>
                        <a:t> зазначає, що поняття “мовленнєва підготовка” використовується у двох значеннях: </a:t>
                      </a:r>
                      <a:endParaRPr lang="ru-RU" dirty="0"/>
                    </a:p>
                  </a:txBody>
                  <a:tcPr/>
                </a:tc>
                <a:tc hMerge="1">
                  <a:txBody>
                    <a:bodyPr/>
                    <a:lstStyle/>
                    <a:p>
                      <a:endParaRPr lang="ru-RU"/>
                    </a:p>
                  </a:txBody>
                  <a:tcPr/>
                </a:tc>
                <a:extLst>
                  <a:ext uri="{0D108BD9-81ED-4DB2-BD59-A6C34878D82A}">
                    <a16:rowId xmlns:a16="http://schemas.microsoft.com/office/drawing/2014/main" val="10000"/>
                  </a:ext>
                </a:extLst>
              </a:tr>
              <a:tr h="784958">
                <a:tc>
                  <a:txBody>
                    <a:bodyPr/>
                    <a:lstStyle/>
                    <a:p>
                      <a:r>
                        <a:rPr lang="uk-UA" sz="1800" kern="1200" dirty="0">
                          <a:solidFill>
                            <a:schemeClr val="dk1"/>
                          </a:solidFill>
                          <a:effectLst/>
                          <a:latin typeface="+mn-lt"/>
                          <a:ea typeface="+mn-ea"/>
                          <a:cs typeface="+mn-cs"/>
                        </a:rPr>
                        <a:t>1) </a:t>
                      </a:r>
                      <a:r>
                        <a:rPr lang="uk-UA" sz="1800" b="1" kern="1200" dirty="0">
                          <a:solidFill>
                            <a:schemeClr val="dk1"/>
                          </a:solidFill>
                          <a:effectLst/>
                          <a:latin typeface="+mn-lt"/>
                          <a:ea typeface="+mn-ea"/>
                          <a:cs typeface="+mn-cs"/>
                        </a:rPr>
                        <a:t>загально мовленнєва підготовка </a:t>
                      </a:r>
                      <a:r>
                        <a:rPr lang="uk-UA" sz="1800" kern="1200" dirty="0">
                          <a:solidFill>
                            <a:schemeClr val="dk1"/>
                          </a:solidFill>
                          <a:effectLst/>
                          <a:latin typeface="+mn-lt"/>
                          <a:ea typeface="+mn-ea"/>
                          <a:cs typeface="+mn-cs"/>
                        </a:rPr>
                        <a:t>– розвиток навичок усного мовлення, навичок використання одиниць мови для мислення, спілкування; </a:t>
                      </a:r>
                      <a:endParaRPr lang="ru-RU" dirty="0"/>
                    </a:p>
                  </a:txBody>
                  <a:tcPr/>
                </a:tc>
                <a:tc>
                  <a:txBody>
                    <a:bodyPr/>
                    <a:lstStyle/>
                    <a:p>
                      <a:r>
                        <a:rPr lang="uk-UA" sz="1800" kern="1200" dirty="0">
                          <a:solidFill>
                            <a:schemeClr val="dk1"/>
                          </a:solidFill>
                          <a:effectLst/>
                          <a:latin typeface="+mn-lt"/>
                          <a:ea typeface="+mn-ea"/>
                          <a:cs typeface="+mn-cs"/>
                        </a:rPr>
                        <a:t>2) </a:t>
                      </a:r>
                      <a:r>
                        <a:rPr lang="uk-UA" sz="1800" b="1" kern="1200" dirty="0">
                          <a:solidFill>
                            <a:schemeClr val="dk1"/>
                          </a:solidFill>
                          <a:effectLst/>
                          <a:latin typeface="+mn-lt"/>
                          <a:ea typeface="+mn-ea"/>
                          <a:cs typeface="+mn-cs"/>
                        </a:rPr>
                        <a:t>спеціальна </a:t>
                      </a:r>
                      <a:r>
                        <a:rPr lang="uk-UA" sz="1800" b="1" kern="1200" dirty="0" err="1">
                          <a:solidFill>
                            <a:schemeClr val="dk1"/>
                          </a:solidFill>
                          <a:effectLst/>
                          <a:latin typeface="+mn-lt"/>
                          <a:ea typeface="+mn-ea"/>
                          <a:cs typeface="+mn-cs"/>
                        </a:rPr>
                        <a:t>мовна</a:t>
                      </a:r>
                      <a:r>
                        <a:rPr lang="uk-UA" sz="1800" b="1" kern="1200" dirty="0">
                          <a:solidFill>
                            <a:schemeClr val="dk1"/>
                          </a:solidFill>
                          <a:effectLst/>
                          <a:latin typeface="+mn-lt"/>
                          <a:ea typeface="+mn-ea"/>
                          <a:cs typeface="+mn-cs"/>
                        </a:rPr>
                        <a:t> (мовленнєва) підготовка</a:t>
                      </a:r>
                      <a:r>
                        <a:rPr lang="uk-UA" sz="1800" kern="1200" dirty="0">
                          <a:solidFill>
                            <a:schemeClr val="dk1"/>
                          </a:solidFill>
                          <a:effectLst/>
                          <a:latin typeface="+mn-lt"/>
                          <a:ea typeface="+mn-ea"/>
                          <a:cs typeface="+mn-cs"/>
                        </a:rPr>
                        <a:t> – пропедевтика вивчення мови, початкове усвідомлення її знакової системи, формування основ спеціальних умінь у галузі читання, письма, аналіз </a:t>
                      </a:r>
                      <a:r>
                        <a:rPr lang="uk-UA" sz="1800" kern="1200" dirty="0" err="1">
                          <a:solidFill>
                            <a:schemeClr val="dk1"/>
                          </a:solidFill>
                          <a:effectLst/>
                          <a:latin typeface="+mn-lt"/>
                          <a:ea typeface="+mn-ea"/>
                          <a:cs typeface="+mn-cs"/>
                        </a:rPr>
                        <a:t>мовних</a:t>
                      </a:r>
                      <a:r>
                        <a:rPr lang="uk-UA" sz="1800" kern="1200" dirty="0">
                          <a:solidFill>
                            <a:schemeClr val="dk1"/>
                          </a:solidFill>
                          <a:effectLst/>
                          <a:latin typeface="+mn-lt"/>
                          <a:ea typeface="+mn-ea"/>
                          <a:cs typeface="+mn-cs"/>
                        </a:rPr>
                        <a:t> явищ. </a:t>
                      </a:r>
                      <a:endParaRPr lang="ru-RU" dirty="0"/>
                    </a:p>
                  </a:txBody>
                  <a:tcPr/>
                </a:tc>
                <a:extLst>
                  <a:ext uri="{0D108BD9-81ED-4DB2-BD59-A6C34878D82A}">
                    <a16:rowId xmlns:a16="http://schemas.microsoft.com/office/drawing/2014/main" val="10001"/>
                  </a:ext>
                </a:extLst>
              </a:tr>
              <a:tr h="784958">
                <a:tc gridSpan="2">
                  <a:txBody>
                    <a:bodyPr/>
                    <a:lstStyle/>
                    <a:p>
                      <a:pPr algn="ctr"/>
                      <a:r>
                        <a:rPr lang="uk-UA" sz="1800" u="sng" kern="1200" dirty="0">
                          <a:solidFill>
                            <a:schemeClr val="dk1"/>
                          </a:solidFill>
                          <a:effectLst/>
                          <a:latin typeface="+mn-lt"/>
                          <a:ea typeface="+mn-ea"/>
                          <a:cs typeface="+mn-cs"/>
                        </a:rPr>
                        <a:t>На шостому році життя проводиться, за автором, спеціальна підготовка, що починається “з повідомлення дітям елементарних знань про мову, формування початкових спеціальних мовленнєвих умінь. По її закінченні  діти повинні оволодіти читанням й елементами письма” . </a:t>
                      </a:r>
                      <a:endParaRPr lang="ru-RU" u="sng" dirty="0"/>
                    </a:p>
                  </a:txBody>
                  <a:tcPr/>
                </a:tc>
                <a:tc hMerge="1">
                  <a:txBody>
                    <a:bodyPr/>
                    <a:lstStyle/>
                    <a:p>
                      <a:endParaRPr lang="ru-RU"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07868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457199" y="1254368"/>
            <a:ext cx="6471139" cy="2274277"/>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t>Як зазначає А.М. </a:t>
            </a:r>
            <a:r>
              <a:rPr lang="uk-UA" b="1" dirty="0" err="1"/>
              <a:t>Богуш</a:t>
            </a:r>
            <a:r>
              <a:rPr lang="uk-UA" b="1" dirty="0"/>
              <a:t>, мовленнєва підготовка дітей до школи передбачає “оволодіння практичними мовленнєвими навичками, вдосконалення комунікативних форм і функцій мовленнєвої дійсності, формування її усвідомлення”.</a:t>
            </a:r>
            <a:endParaRPr lang="ru-RU" b="1" dirty="0"/>
          </a:p>
          <a:p>
            <a:pPr algn="ctr"/>
            <a:endParaRPr lang="ru-RU" dirty="0"/>
          </a:p>
        </p:txBody>
      </p:sp>
      <p:sp>
        <p:nvSpPr>
          <p:cNvPr id="5" name="Пятиугольник 4"/>
          <p:cNvSpPr/>
          <p:nvPr/>
        </p:nvSpPr>
        <p:spPr>
          <a:xfrm flipH="1">
            <a:off x="2250830" y="4103077"/>
            <a:ext cx="6224953" cy="226255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t>Мовленнєва підготовка охоплює увесь період перебування дітей в закладах дошкільної освіти і обумовлюється програмами з розвитку мовлення та навчання дітей рідної мови. Отже, мовленнєва підготовка - це змістовий аспект навчання рідної мови.</a:t>
            </a:r>
            <a:endParaRPr lang="ru-RU" dirty="0"/>
          </a:p>
        </p:txBody>
      </p:sp>
    </p:spTree>
    <p:extLst>
      <p:ext uri="{BB962C8B-B14F-4D97-AF65-F5344CB8AC3E}">
        <p14:creationId xmlns:p14="http://schemas.microsoft.com/office/powerpoint/2010/main" val="247164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1871" y="1177389"/>
            <a:ext cx="7552944" cy="896209"/>
          </a:xfrm>
        </p:spPr>
        <p:txBody>
          <a:bodyPr/>
          <a:lstStyle/>
          <a:p>
            <a:r>
              <a:rPr lang="ru-RU" b="1" dirty="0">
                <a:solidFill>
                  <a:schemeClr val="bg1"/>
                </a:solidFill>
              </a:rPr>
              <a:t>План:</a:t>
            </a:r>
            <a:endParaRPr lang="en-US" b="1" dirty="0">
              <a:solidFill>
                <a:schemeClr val="bg1"/>
              </a:solidFill>
            </a:endParaRPr>
          </a:p>
        </p:txBody>
      </p:sp>
      <p:grpSp>
        <p:nvGrpSpPr>
          <p:cNvPr id="86" name="Group 7"/>
          <p:cNvGrpSpPr>
            <a:grpSpLocks/>
          </p:cNvGrpSpPr>
          <p:nvPr/>
        </p:nvGrpSpPr>
        <p:grpSpPr bwMode="auto">
          <a:xfrm>
            <a:off x="2157885" y="2776538"/>
            <a:ext cx="5105400" cy="555625"/>
            <a:chOff x="1248" y="2030"/>
            <a:chExt cx="3216" cy="350"/>
          </a:xfrm>
        </p:grpSpPr>
        <p:sp>
          <p:nvSpPr>
            <p:cNvPr id="87" name="Line 8"/>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88" name="Rectangle 9"/>
            <p:cNvSpPr>
              <a:spLocks noChangeArrowheads="1"/>
            </p:cNvSpPr>
            <p:nvPr/>
          </p:nvSpPr>
          <p:spPr bwMode="gray">
            <a:xfrm rot="3419336">
              <a:off x="1261" y="2017"/>
              <a:ext cx="302" cy="328"/>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89" name="Text Box 10"/>
            <p:cNvSpPr txBox="1">
              <a:spLocks noChangeArrowheads="1"/>
            </p:cNvSpPr>
            <p:nvPr/>
          </p:nvSpPr>
          <p:spPr bwMode="gray">
            <a:xfrm>
              <a:off x="2256" y="2072"/>
              <a:ext cx="11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sz="2400" dirty="0">
                <a:solidFill>
                  <a:schemeClr val="bg1"/>
                </a:solidFill>
              </a:endParaRPr>
            </a:p>
          </p:txBody>
        </p:sp>
        <p:sp>
          <p:nvSpPr>
            <p:cNvPr id="90" name="Text Box 11"/>
            <p:cNvSpPr txBox="1">
              <a:spLocks noChangeArrowheads="1"/>
            </p:cNvSpPr>
            <p:nvPr/>
          </p:nvSpPr>
          <p:spPr bwMode="gray">
            <a:xfrm>
              <a:off x="1296" y="2044"/>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bg1"/>
                  </a:solidFill>
                </a:rPr>
                <a:t>1</a:t>
              </a:r>
            </a:p>
          </p:txBody>
        </p:sp>
      </p:grpSp>
      <p:grpSp>
        <p:nvGrpSpPr>
          <p:cNvPr id="91" name="Group 12"/>
          <p:cNvGrpSpPr>
            <a:grpSpLocks/>
          </p:cNvGrpSpPr>
          <p:nvPr/>
        </p:nvGrpSpPr>
        <p:grpSpPr bwMode="auto">
          <a:xfrm>
            <a:off x="2081685" y="3857773"/>
            <a:ext cx="5105400" cy="555625"/>
            <a:chOff x="1248" y="2640"/>
            <a:chExt cx="3216" cy="350"/>
          </a:xfrm>
        </p:grpSpPr>
        <p:sp>
          <p:nvSpPr>
            <p:cNvPr id="92" name="Line 13"/>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93" name="Rectangle 14"/>
            <p:cNvSpPr>
              <a:spLocks noChangeArrowheads="1"/>
            </p:cNvSpPr>
            <p:nvPr/>
          </p:nvSpPr>
          <p:spPr bwMode="gray">
            <a:xfrm rot="3419336">
              <a:off x="1261" y="2627"/>
              <a:ext cx="302" cy="328"/>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95" name="Text Box 16"/>
            <p:cNvSpPr txBox="1">
              <a:spLocks noChangeArrowheads="1"/>
            </p:cNvSpPr>
            <p:nvPr/>
          </p:nvSpPr>
          <p:spPr bwMode="gray">
            <a:xfrm>
              <a:off x="1296" y="2654"/>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bg1"/>
                  </a:solidFill>
                </a:rPr>
                <a:t>2</a:t>
              </a:r>
            </a:p>
          </p:txBody>
        </p:sp>
      </p:grpSp>
      <p:grpSp>
        <p:nvGrpSpPr>
          <p:cNvPr id="96" name="Group 17"/>
          <p:cNvGrpSpPr>
            <a:grpSpLocks/>
          </p:cNvGrpSpPr>
          <p:nvPr/>
        </p:nvGrpSpPr>
        <p:grpSpPr bwMode="auto">
          <a:xfrm>
            <a:off x="2072640" y="4953000"/>
            <a:ext cx="5105400" cy="555625"/>
            <a:chOff x="1248" y="3230"/>
            <a:chExt cx="3216" cy="350"/>
          </a:xfrm>
        </p:grpSpPr>
        <p:sp>
          <p:nvSpPr>
            <p:cNvPr id="97" name="Line 18"/>
            <p:cNvSpPr>
              <a:spLocks noChangeShapeType="1"/>
            </p:cNvSpPr>
            <p:nvPr/>
          </p:nvSpPr>
          <p:spPr bwMode="gray">
            <a:xfrm>
              <a:off x="1441" y="3579"/>
              <a:ext cx="3023" cy="1"/>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98" name="Rectangle 19"/>
            <p:cNvSpPr>
              <a:spLocks noChangeArrowheads="1"/>
            </p:cNvSpPr>
            <p:nvPr/>
          </p:nvSpPr>
          <p:spPr bwMode="gray">
            <a:xfrm rot="3419336">
              <a:off x="1261" y="3217"/>
              <a:ext cx="302" cy="328"/>
            </a:xfrm>
            <a:prstGeom prst="rect">
              <a:avLst/>
            </a:prstGeom>
            <a:gradFill rotWithShape="1">
              <a:gsLst>
                <a:gs pos="0">
                  <a:srgbClr val="FF9933"/>
                </a:gs>
                <a:gs pos="100000">
                  <a:srgbClr val="FF993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99" name="Text Box 20"/>
            <p:cNvSpPr txBox="1">
              <a:spLocks noChangeArrowheads="1"/>
            </p:cNvSpPr>
            <p:nvPr/>
          </p:nvSpPr>
          <p:spPr bwMode="gray">
            <a:xfrm>
              <a:off x="2256" y="3272"/>
              <a:ext cx="11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sz="2400" dirty="0">
                <a:solidFill>
                  <a:schemeClr val="bg1"/>
                </a:solidFill>
              </a:endParaRPr>
            </a:p>
          </p:txBody>
        </p:sp>
        <p:sp>
          <p:nvSpPr>
            <p:cNvPr id="100" name="Text Box 21"/>
            <p:cNvSpPr txBox="1">
              <a:spLocks noChangeArrowheads="1"/>
            </p:cNvSpPr>
            <p:nvPr/>
          </p:nvSpPr>
          <p:spPr bwMode="gray">
            <a:xfrm>
              <a:off x="1296" y="3244"/>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bg1"/>
                  </a:solidFill>
                </a:rPr>
                <a:t>3</a:t>
              </a:r>
            </a:p>
          </p:txBody>
        </p:sp>
      </p:grpSp>
      <p:sp>
        <p:nvSpPr>
          <p:cNvPr id="3" name="Прямоугольник 2"/>
          <p:cNvSpPr/>
          <p:nvPr/>
        </p:nvSpPr>
        <p:spPr>
          <a:xfrm>
            <a:off x="2951871" y="2614395"/>
            <a:ext cx="4572000" cy="646331"/>
          </a:xfrm>
          <a:prstGeom prst="rect">
            <a:avLst/>
          </a:prstGeom>
        </p:spPr>
        <p:txBody>
          <a:bodyPr>
            <a:spAutoFit/>
          </a:bodyPr>
          <a:lstStyle/>
          <a:p>
            <a:pPr lvl="0"/>
            <a:r>
              <a:rPr lang="uk-UA" dirty="0">
                <a:solidFill>
                  <a:schemeClr val="bg1"/>
                </a:solidFill>
                <a:latin typeface="Book Antiqua" panose="02040602050305030304" pitchFamily="18" charset="0"/>
              </a:rPr>
              <a:t>Мовленнєва готовність дітей до школи як </a:t>
            </a:r>
            <a:r>
              <a:rPr lang="uk-UA" dirty="0" err="1">
                <a:solidFill>
                  <a:schemeClr val="bg1"/>
                </a:solidFill>
                <a:latin typeface="Book Antiqua" panose="02040602050305030304" pitchFamily="18" charset="0"/>
              </a:rPr>
              <a:t>лінгводидактична</a:t>
            </a:r>
            <a:r>
              <a:rPr lang="uk-UA" dirty="0">
                <a:solidFill>
                  <a:schemeClr val="bg1"/>
                </a:solidFill>
                <a:latin typeface="Book Antiqua" panose="02040602050305030304" pitchFamily="18" charset="0"/>
              </a:rPr>
              <a:t> проблема</a:t>
            </a:r>
            <a:endParaRPr lang="ru-RU" dirty="0">
              <a:solidFill>
                <a:schemeClr val="bg1"/>
              </a:solidFill>
              <a:effectLst/>
              <a:latin typeface="Book Antiqua" panose="02040602050305030304" pitchFamily="18" charset="0"/>
            </a:endParaRPr>
          </a:p>
        </p:txBody>
      </p:sp>
      <p:sp>
        <p:nvSpPr>
          <p:cNvPr id="4" name="Прямоугольник 3"/>
          <p:cNvSpPr/>
          <p:nvPr/>
        </p:nvSpPr>
        <p:spPr>
          <a:xfrm>
            <a:off x="2858086" y="3696590"/>
            <a:ext cx="4572000" cy="646331"/>
          </a:xfrm>
          <a:prstGeom prst="rect">
            <a:avLst/>
          </a:prstGeom>
        </p:spPr>
        <p:txBody>
          <a:bodyPr>
            <a:spAutoFit/>
          </a:bodyPr>
          <a:lstStyle/>
          <a:p>
            <a:pPr lvl="0"/>
            <a:r>
              <a:rPr lang="uk-UA" dirty="0">
                <a:solidFill>
                  <a:schemeClr val="bg1"/>
                </a:solidFill>
                <a:latin typeface="Book Antiqua" panose="02040602050305030304" pitchFamily="18" charset="0"/>
              </a:rPr>
              <a:t>Змістовий аспект мовленнєвого розвитку дошкільників.</a:t>
            </a:r>
            <a:endParaRPr lang="ru-RU" dirty="0">
              <a:solidFill>
                <a:schemeClr val="bg1"/>
              </a:solidFill>
              <a:effectLst/>
              <a:latin typeface="Book Antiqua" panose="02040602050305030304" pitchFamily="18" charset="0"/>
            </a:endParaRPr>
          </a:p>
        </p:txBody>
      </p:sp>
      <p:sp>
        <p:nvSpPr>
          <p:cNvPr id="5" name="Прямоугольник 4"/>
          <p:cNvSpPr/>
          <p:nvPr/>
        </p:nvSpPr>
        <p:spPr>
          <a:xfrm>
            <a:off x="2858086" y="4790857"/>
            <a:ext cx="4572000" cy="646331"/>
          </a:xfrm>
          <a:prstGeom prst="rect">
            <a:avLst/>
          </a:prstGeom>
        </p:spPr>
        <p:txBody>
          <a:bodyPr>
            <a:spAutoFit/>
          </a:bodyPr>
          <a:lstStyle/>
          <a:p>
            <a:pPr lvl="0"/>
            <a:r>
              <a:rPr lang="uk-UA" dirty="0">
                <a:solidFill>
                  <a:schemeClr val="bg1"/>
                </a:solidFill>
                <a:latin typeface="Book Antiqua" panose="02040602050305030304" pitchFamily="18" charset="0"/>
              </a:rPr>
              <a:t>Діагностичні завдання з розвитку мовлення дітей</a:t>
            </a:r>
            <a:endParaRPr lang="ru-RU" b="1"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4191663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4478215" y="597877"/>
            <a:ext cx="4232031" cy="58967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t>Розробляючи загальну проблему навчання дітей дошкільного віку, О.П. </a:t>
            </a:r>
            <a:r>
              <a:rPr lang="uk-UA" dirty="0" err="1"/>
              <a:t>Усова</a:t>
            </a:r>
            <a:r>
              <a:rPr lang="uk-UA" dirty="0"/>
              <a:t> особливе місце у цьому процесі відводила навчанню мови. Вона зауважувала, що завдання дошкільного закладу полягає в тому, щоб забезпечити такий рівень мовленнєвого розвитку дітей, спираючись на який вчитель зможе успішно розв’язувати поставлені перед ним завдання.</a:t>
            </a:r>
            <a:endParaRPr lang="ru-RU" dirty="0"/>
          </a:p>
          <a:p>
            <a:r>
              <a:rPr lang="uk-UA" dirty="0"/>
              <a:t>В усіх загально-педагогічних програмах дошкільних закладів було вміщено розділ “Розвиток мовлення дітей та ознайомлення з навколишнім і природою”, до якого входило і ознайомлення дітей з художньою літературою.</a:t>
            </a:r>
            <a:endParaRPr lang="ru-RU" dirty="0"/>
          </a:p>
          <a:p>
            <a:pPr algn="ct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30" y="1724025"/>
            <a:ext cx="4032738" cy="3409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78915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75138" y="668215"/>
            <a:ext cx="8135816" cy="568569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v"/>
            </a:pPr>
            <a:r>
              <a:rPr lang="uk-UA" b="1" dirty="0">
                <a:solidFill>
                  <a:schemeClr val="tx1"/>
                </a:solidFill>
              </a:rPr>
              <a:t>Зауважимо, що в тематичній програмі А.М. </a:t>
            </a:r>
            <a:r>
              <a:rPr lang="uk-UA" b="1" dirty="0" err="1">
                <a:solidFill>
                  <a:schemeClr val="tx1"/>
                </a:solidFill>
              </a:rPr>
              <a:t>Богуш</a:t>
            </a:r>
            <a:r>
              <a:rPr lang="uk-UA" b="1" dirty="0">
                <a:solidFill>
                  <a:schemeClr val="tx1"/>
                </a:solidFill>
              </a:rPr>
              <a:t> вперше навчання мови розглядається як мовленнєва і художньо-мовленнєва діяльність, в ній закладено принципи наступності і перспективності у підготовці дітей до школи щодо змістового аспекту мовленнєвої підготовки.</a:t>
            </a:r>
          </a:p>
          <a:p>
            <a:pPr marL="285750" indent="-285750" algn="ctr">
              <a:buFont typeface="Wingdings" panose="05000000000000000000" pitchFamily="2" charset="2"/>
              <a:buChar char="v"/>
            </a:pPr>
            <a:r>
              <a:rPr lang="uk-UA" b="1" dirty="0">
                <a:solidFill>
                  <a:schemeClr val="tx1"/>
                </a:solidFill>
              </a:rPr>
              <a:t>Під мовленнєвою готовністю дітей до школи вчені розуміють </a:t>
            </a:r>
          </a:p>
          <a:p>
            <a:pPr marL="285750" indent="-285750" algn="ctr">
              <a:buFont typeface="Wingdings" panose="05000000000000000000" pitchFamily="2" charset="2"/>
              <a:buChar char="ü"/>
            </a:pPr>
            <a:r>
              <a:rPr lang="uk-UA" b="1" dirty="0">
                <a:solidFill>
                  <a:schemeClr val="tx1"/>
                </a:solidFill>
              </a:rPr>
              <a:t>наявність навичок усного мовлення, </a:t>
            </a:r>
          </a:p>
          <a:p>
            <a:pPr marL="285750" indent="-285750" algn="ctr">
              <a:buFont typeface="Wingdings" panose="05000000000000000000" pitchFamily="2" charset="2"/>
              <a:buChar char="ü"/>
            </a:pPr>
            <a:r>
              <a:rPr lang="uk-UA" b="1" dirty="0">
                <a:solidFill>
                  <a:schemeClr val="tx1"/>
                </a:solidFill>
              </a:rPr>
              <a:t>навичок використання одиниць мови для мислення, </a:t>
            </a:r>
          </a:p>
          <a:p>
            <a:pPr marL="285750" indent="-285750" algn="ctr">
              <a:buFont typeface="Wingdings" panose="05000000000000000000" pitchFamily="2" charset="2"/>
              <a:buChar char="ü"/>
            </a:pPr>
            <a:r>
              <a:rPr lang="uk-UA" b="1" dirty="0">
                <a:solidFill>
                  <a:schemeClr val="tx1"/>
                </a:solidFill>
              </a:rPr>
              <a:t>спілкування; </a:t>
            </a:r>
          </a:p>
          <a:p>
            <a:pPr marL="285750" indent="-285750" algn="ctr">
              <a:buFont typeface="Wingdings" panose="05000000000000000000" pitchFamily="2" charset="2"/>
              <a:buChar char="ü"/>
            </a:pPr>
            <a:r>
              <a:rPr lang="uk-UA" b="1" dirty="0">
                <a:solidFill>
                  <a:schemeClr val="tx1"/>
                </a:solidFill>
              </a:rPr>
              <a:t>усвідомлення знакової системи мови, </a:t>
            </a:r>
          </a:p>
          <a:p>
            <a:pPr marL="285750" indent="-285750" algn="ctr">
              <a:buFont typeface="Wingdings" panose="05000000000000000000" pitchFamily="2" charset="2"/>
              <a:buChar char="ü"/>
            </a:pPr>
            <a:r>
              <a:rPr lang="uk-UA" b="1" dirty="0">
                <a:solidFill>
                  <a:schemeClr val="tx1"/>
                </a:solidFill>
              </a:rPr>
              <a:t>спеціальні вміння у галузі читання, письма, </a:t>
            </a:r>
          </a:p>
          <a:p>
            <a:pPr marL="285750" indent="-285750" algn="ctr">
              <a:buFont typeface="Wingdings" panose="05000000000000000000" pitchFamily="2" charset="2"/>
              <a:buChar char="ü"/>
            </a:pPr>
            <a:r>
              <a:rPr lang="uk-UA" b="1" dirty="0">
                <a:solidFill>
                  <a:schemeClr val="tx1"/>
                </a:solidFill>
              </a:rPr>
              <a:t>вміння аналізувати </a:t>
            </a:r>
            <a:r>
              <a:rPr lang="uk-UA" b="1" dirty="0" err="1">
                <a:solidFill>
                  <a:schemeClr val="tx1"/>
                </a:solidFill>
              </a:rPr>
              <a:t>мовні</a:t>
            </a:r>
            <a:r>
              <a:rPr lang="uk-UA" b="1" dirty="0">
                <a:solidFill>
                  <a:schemeClr val="tx1"/>
                </a:solidFill>
              </a:rPr>
              <a:t> явища. </a:t>
            </a:r>
          </a:p>
          <a:p>
            <a:pPr marL="285750" indent="-285750" algn="ctr">
              <a:buFont typeface="Wingdings" panose="05000000000000000000" pitchFamily="2" charset="2"/>
              <a:buChar char="v"/>
            </a:pPr>
            <a:r>
              <a:rPr lang="uk-UA" b="1" dirty="0">
                <a:solidFill>
                  <a:schemeClr val="tx1"/>
                </a:solidFill>
              </a:rPr>
              <a:t>Мовленнєва готовність дітей до школи, за словами А.М. </a:t>
            </a:r>
            <a:r>
              <a:rPr lang="uk-UA" b="1" dirty="0" err="1">
                <a:solidFill>
                  <a:schemeClr val="tx1"/>
                </a:solidFill>
              </a:rPr>
              <a:t>Богуш</a:t>
            </a:r>
            <a:r>
              <a:rPr lang="uk-UA" b="1" dirty="0">
                <a:solidFill>
                  <a:schemeClr val="tx1"/>
                </a:solidFill>
              </a:rPr>
              <a:t>, включає основні компоненти: “певна сума знань про навколишню дійсність, змістова сторона мовлення; рівень розвитку мовленнєвих навичок: достатній словник, правильна </a:t>
            </a:r>
            <a:r>
              <a:rPr lang="uk-UA" b="1" dirty="0" err="1">
                <a:solidFill>
                  <a:schemeClr val="tx1"/>
                </a:solidFill>
              </a:rPr>
              <a:t>звуковимова</a:t>
            </a:r>
            <a:r>
              <a:rPr lang="uk-UA" b="1" dirty="0">
                <a:solidFill>
                  <a:schemeClr val="tx1"/>
                </a:solidFill>
              </a:rPr>
              <a:t>, граматична правильність мовлення, діалогічне і монологічне мовлення; висока мовленнєва активність дітей; якість мовленнєвих відповідей; оволодіння елементарними </a:t>
            </a:r>
            <a:r>
              <a:rPr lang="uk-UA" b="1" dirty="0" err="1">
                <a:solidFill>
                  <a:schemeClr val="tx1"/>
                </a:solidFill>
              </a:rPr>
              <a:t>оцінно</a:t>
            </a:r>
            <a:r>
              <a:rPr lang="uk-UA" b="1" dirty="0">
                <a:solidFill>
                  <a:schemeClr val="tx1"/>
                </a:solidFill>
              </a:rPr>
              <a:t>-контрольними діями у сфері мовленнєвої діяльності” . </a:t>
            </a:r>
            <a:endParaRPr lang="ru-RU" b="1" dirty="0">
              <a:solidFill>
                <a:schemeClr val="tx1"/>
              </a:solidFill>
            </a:endParaRPr>
          </a:p>
          <a:p>
            <a:pPr algn="ctr"/>
            <a:endParaRPr lang="ru-RU" b="1" dirty="0">
              <a:solidFill>
                <a:schemeClr val="tx1"/>
              </a:solidFill>
            </a:endParaRPr>
          </a:p>
        </p:txBody>
      </p:sp>
    </p:spTree>
    <p:extLst>
      <p:ext uri="{BB962C8B-B14F-4D97-AF65-F5344CB8AC3E}">
        <p14:creationId xmlns:p14="http://schemas.microsoft.com/office/powerpoint/2010/main" val="3791694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84586" y="844061"/>
            <a:ext cx="4396152" cy="1922585"/>
          </a:xfrm>
          <a:prstGeom prst="rect">
            <a:avLst/>
          </a:prstGeom>
          <a:solidFill>
            <a:srgbClr val="F43C49"/>
          </a:solidFill>
          <a:ln>
            <a:solidFill>
              <a:srgbClr val="F43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Особливе місце в мовленнєвій підготовці дітей до школи вчені (</a:t>
            </a:r>
            <a:r>
              <a:rPr lang="uk-UA" dirty="0" err="1"/>
              <a:t>Богуш</a:t>
            </a:r>
            <a:r>
              <a:rPr lang="uk-UA" dirty="0"/>
              <a:t> А.М. та інші) відводять формування у дитини </a:t>
            </a:r>
            <a:r>
              <a:rPr lang="uk-UA" dirty="0" err="1"/>
              <a:t>оцінно</a:t>
            </a:r>
            <a:r>
              <a:rPr lang="uk-UA" dirty="0"/>
              <a:t>-контрольних дій в мовленнєвій діяльності дітей. </a:t>
            </a:r>
            <a:endParaRPr lang="ru-RU" dirty="0"/>
          </a:p>
          <a:p>
            <a:pPr algn="ctr"/>
            <a:endParaRPr lang="ru-RU" dirty="0"/>
          </a:p>
        </p:txBody>
      </p:sp>
      <p:sp>
        <p:nvSpPr>
          <p:cNvPr id="5" name="Прямоугольник 4"/>
          <p:cNvSpPr/>
          <p:nvPr/>
        </p:nvSpPr>
        <p:spPr>
          <a:xfrm>
            <a:off x="914400" y="2766646"/>
            <a:ext cx="7737231" cy="3505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u="sng" dirty="0"/>
          </a:p>
          <a:p>
            <a:pPr algn="ctr"/>
            <a:r>
              <a:rPr lang="uk-UA" b="1" u="sng" dirty="0"/>
              <a:t>Предметом дослідження О.С. </a:t>
            </a:r>
            <a:r>
              <a:rPr lang="uk-UA" b="1" u="sng" dirty="0" err="1"/>
              <a:t>Монке</a:t>
            </a:r>
            <a:r>
              <a:rPr lang="uk-UA" b="1" u="sng" dirty="0"/>
              <a:t> було формування </a:t>
            </a:r>
            <a:r>
              <a:rPr lang="uk-UA" b="1" u="sng" dirty="0" err="1"/>
              <a:t>оцінно</a:t>
            </a:r>
            <a:r>
              <a:rPr lang="uk-UA" b="1" u="sng" dirty="0"/>
              <a:t>-етичних суджень. </a:t>
            </a:r>
          </a:p>
          <a:p>
            <a:pPr algn="ctr"/>
            <a:r>
              <a:rPr lang="uk-UA" dirty="0"/>
              <a:t>Під </a:t>
            </a:r>
            <a:r>
              <a:rPr lang="uk-UA" dirty="0" err="1"/>
              <a:t>оцінно</a:t>
            </a:r>
            <a:r>
              <a:rPr lang="uk-UA" dirty="0"/>
              <a:t>-етичними судженнями автор розуміє “висловлювання, в яких на основі аналізу процесу і результату діяльності (змісту художніх творів) стверджується або заперечується адекватність поведінки чи вчинку людини (героя чи художнього твору) до морально-етичних норм, що прийнятті в суспільстві, це характеристика певного ставлення особистості до поведінки (чи окремого вчинку) іншої людини (героя художнього твору); розкриття мотивів, що спонукають до вибору відповідної оцінки”. </a:t>
            </a:r>
            <a:endParaRPr lang="ru-RU" dirty="0"/>
          </a:p>
          <a:p>
            <a:pPr algn="ctr"/>
            <a:endParaRPr lang="ru-RU" dirty="0"/>
          </a:p>
        </p:txBody>
      </p:sp>
    </p:spTree>
    <p:extLst>
      <p:ext uri="{BB962C8B-B14F-4D97-AF65-F5344CB8AC3E}">
        <p14:creationId xmlns:p14="http://schemas.microsoft.com/office/powerpoint/2010/main" val="2947971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504092" y="257908"/>
            <a:ext cx="3247293" cy="377483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a:t>Отже, в умовах переходу на навчання дітей з 6 років, крім традиційних знань, умінь і навичок, вводяться принципово нові елементи змісту, а саме: формування особистісного досвіду творчої діяльності; досвіду </a:t>
            </a:r>
            <a:r>
              <a:rPr lang="uk-UA" sz="1600" b="1" dirty="0" err="1"/>
              <a:t>емоційно</a:t>
            </a:r>
            <a:r>
              <a:rPr lang="uk-UA" sz="1600" b="1" dirty="0"/>
              <a:t>-ціннісного ставлення до навколишнього світу в цілому і до мовленнєвої дійсності зокрема; комунікативно-мовленнєвий розвиток особистості дитини.</a:t>
            </a:r>
            <a:endParaRPr lang="ru-RU" sz="1600" b="1" dirty="0"/>
          </a:p>
          <a:p>
            <a:pPr algn="ctr"/>
            <a:endParaRPr lang="ru-RU" sz="1600" dirty="0"/>
          </a:p>
        </p:txBody>
      </p:sp>
      <p:sp>
        <p:nvSpPr>
          <p:cNvPr id="5" name="Скругленный прямоугольник 4"/>
          <p:cNvSpPr/>
          <p:nvPr/>
        </p:nvSpPr>
        <p:spPr>
          <a:xfrm>
            <a:off x="4501662" y="808891"/>
            <a:ext cx="4208585" cy="2965939"/>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a:t>Отже, мовленнєва підготовка дітей до школи – особлива підготовка, що специфікою свого змісту стимулює інтелектуальну, емоційно-вольову, мотиваційну готовність дошкільнят та готовність у сфері спілкування. Вона передбачає достатню адаптацію дітей до умов шкільного навчання, до нових програмових вимог щодо засвоєння норм і правил мови, мовленнєвих дій, необхідних для опанування мовленнєвих умінь. </a:t>
            </a:r>
            <a:endParaRPr lang="ru-RU" sz="1600" b="1" dirty="0"/>
          </a:p>
        </p:txBody>
      </p:sp>
      <p:sp>
        <p:nvSpPr>
          <p:cNvPr id="6" name="Скругленный прямоугольник 5"/>
          <p:cNvSpPr/>
          <p:nvPr/>
        </p:nvSpPr>
        <p:spPr>
          <a:xfrm>
            <a:off x="1588477" y="4173414"/>
            <a:ext cx="6435970" cy="2039815"/>
          </a:xfrm>
          <a:prstGeom prst="roundRect">
            <a:avLst/>
          </a:prstGeom>
          <a:solidFill>
            <a:srgbClr val="F43C49"/>
          </a:solidFill>
          <a:ln>
            <a:solidFill>
              <a:srgbClr val="F43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b="1" dirty="0"/>
          </a:p>
          <a:p>
            <a:pPr algn="ctr"/>
            <a:r>
              <a:rPr lang="uk-UA" sz="1600" b="1" dirty="0"/>
              <a:t>Принципово важливим є те, зазначає М.С. </a:t>
            </a:r>
            <a:r>
              <a:rPr lang="uk-UA" sz="1600" b="1" dirty="0" err="1"/>
              <a:t>Вашуленко</a:t>
            </a:r>
            <a:r>
              <a:rPr lang="uk-UA" sz="1600" b="1" dirty="0"/>
              <a:t>, що зазначені нові компоненти змісту “вперше мають стати об’єктами контролю й оцінки з виявленням обов’язкових результатів, які закладено в державному освітньому стандарті, наступність між окремими освітніми ланками (дошкільною і початковою, початковою і основною) повинна забезпечуватись не тільки на змістовому, а й на процесуальному рівні”. </a:t>
            </a:r>
            <a:endParaRPr lang="ru-RU" sz="1600" b="1" dirty="0"/>
          </a:p>
          <a:p>
            <a:pPr algn="ctr"/>
            <a:endParaRPr lang="ru-RU" b="1" dirty="0"/>
          </a:p>
        </p:txBody>
      </p:sp>
    </p:spTree>
    <p:extLst>
      <p:ext uri="{BB962C8B-B14F-4D97-AF65-F5344CB8AC3E}">
        <p14:creationId xmlns:p14="http://schemas.microsoft.com/office/powerpoint/2010/main" val="2947971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u="sng" dirty="0">
                <a:solidFill>
                  <a:schemeClr val="bg1"/>
                </a:solidFill>
                <a:latin typeface="Corbel Light" panose="020B0303020204020204" pitchFamily="34" charset="0"/>
              </a:rPr>
              <a:t>2. Змістовий аспект мовленнєвого розвитку дошкільників</a:t>
            </a:r>
            <a:endParaRPr lang="ru-RU" b="1" u="sng" dirty="0">
              <a:solidFill>
                <a:schemeClr val="bg1"/>
              </a:solidFill>
              <a:latin typeface="Corbel Light" panose="020B0303020204020204" pitchFamily="34" charset="0"/>
            </a:endParaRPr>
          </a:p>
        </p:txBody>
      </p:sp>
      <p:sp>
        <p:nvSpPr>
          <p:cNvPr id="3" name="Объект 2"/>
          <p:cNvSpPr>
            <a:spLocks noGrp="1"/>
          </p:cNvSpPr>
          <p:nvPr>
            <p:ph idx="1"/>
          </p:nvPr>
        </p:nvSpPr>
        <p:spPr>
          <a:xfrm>
            <a:off x="628649" y="1825625"/>
            <a:ext cx="8222273" cy="4739298"/>
          </a:xfrm>
        </p:spPr>
        <p:txBody>
          <a:bodyPr>
            <a:normAutofit fontScale="85000" lnSpcReduction="10000"/>
          </a:bodyPr>
          <a:lstStyle/>
          <a:p>
            <a:pPr>
              <a:buFont typeface="Wingdings" panose="05000000000000000000" pitchFamily="2" charset="2"/>
              <a:buChar char="v"/>
            </a:pPr>
            <a:r>
              <a:rPr lang="uk-UA" dirty="0">
                <a:solidFill>
                  <a:srgbClr val="00FFFF"/>
                </a:solidFill>
              </a:rPr>
              <a:t>Мовленнєва підготовка дітей до школи у практиці сучасних закладів дошкільної освіти представлена нормативними документами, а також програмами дошкільного закладу та початкової школи.</a:t>
            </a:r>
            <a:endParaRPr lang="ru-RU" b="1" dirty="0">
              <a:solidFill>
                <a:srgbClr val="00FFFF"/>
              </a:solidFill>
            </a:endParaRPr>
          </a:p>
          <a:p>
            <a:pPr>
              <a:buFont typeface="Wingdings" panose="05000000000000000000" pitchFamily="2" charset="2"/>
              <a:buChar char="v"/>
            </a:pPr>
            <a:r>
              <a:rPr lang="uk-UA" dirty="0">
                <a:solidFill>
                  <a:srgbClr val="00FFFF"/>
                </a:solidFill>
              </a:rPr>
              <a:t>Державним стандартом дошкільної освіти є Базовий компонент дошкільної освіти. Це зведення норм і положень, що визначають державні вимоги до рівня освіченості і вихованості дітей дошкільного віку. Він визначає сумарний кінцевий показник компетентності дитини на час її виходу з дошкільного віку і вступу до школи; забезпечує єдність </a:t>
            </a:r>
            <a:r>
              <a:rPr lang="uk-UA" dirty="0" err="1">
                <a:solidFill>
                  <a:srgbClr val="00FFFF"/>
                </a:solidFill>
              </a:rPr>
              <a:t>освітньо</a:t>
            </a:r>
            <a:r>
              <a:rPr lang="uk-UA" dirty="0">
                <a:solidFill>
                  <a:srgbClr val="00FFFF"/>
                </a:solidFill>
              </a:rPr>
              <a:t>-виховного простору, є основою для створення базової і варіантних програм.</a:t>
            </a:r>
            <a:endParaRPr lang="ru-RU" dirty="0">
              <a:solidFill>
                <a:srgbClr val="00FFFF"/>
              </a:solidFill>
            </a:endParaRPr>
          </a:p>
          <a:p>
            <a:pPr>
              <a:buFont typeface="Wingdings" panose="05000000000000000000" pitchFamily="2" charset="2"/>
              <a:buChar char="v"/>
            </a:pPr>
            <a:r>
              <a:rPr lang="uk-UA" dirty="0">
                <a:solidFill>
                  <a:srgbClr val="00FFFF"/>
                </a:solidFill>
              </a:rPr>
              <a:t>У Базовому компоненті визначено і напрями мовленнєвого розвитку дітей, які є орієнтовними показниками мовленнєвої компетенції випускника дошкільного закладу. </a:t>
            </a:r>
            <a:endParaRPr lang="ru-RU" dirty="0">
              <a:solidFill>
                <a:srgbClr val="00FFFF"/>
              </a:solidFill>
            </a:endParaRPr>
          </a:p>
          <a:p>
            <a:pPr>
              <a:buFont typeface="Wingdings" panose="05000000000000000000" pitchFamily="2" charset="2"/>
              <a:buChar char="v"/>
            </a:pPr>
            <a:endParaRPr lang="ru-RU" dirty="0">
              <a:solidFill>
                <a:srgbClr val="00FFFF"/>
              </a:solidFill>
            </a:endParaRPr>
          </a:p>
        </p:txBody>
      </p:sp>
    </p:spTree>
    <p:extLst>
      <p:ext uri="{BB962C8B-B14F-4D97-AF65-F5344CB8AC3E}">
        <p14:creationId xmlns:p14="http://schemas.microsoft.com/office/powerpoint/2010/main" val="2947971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0" y="961292"/>
            <a:ext cx="7886700" cy="5215671"/>
          </a:xfrm>
        </p:spPr>
        <p:txBody>
          <a:bodyPr>
            <a:normAutofit lnSpcReduction="10000"/>
          </a:bodyPr>
          <a:lstStyle/>
          <a:p>
            <a:pPr>
              <a:buFont typeface="Wingdings" panose="05000000000000000000" pitchFamily="2" charset="2"/>
              <a:buChar char="v"/>
            </a:pPr>
            <a:r>
              <a:rPr lang="uk-UA" dirty="0">
                <a:solidFill>
                  <a:srgbClr val="00FFFF"/>
                </a:solidFill>
              </a:rPr>
              <a:t>У Базовому компоненті представлені кінцеві результати культури мовленнєвого спілкування, також передбачені вимоги до організації предметного середовища і навчально-виховного процесу, що стосуються ефективності мовленнєвого розвитку дітей на різних вікових етапах, у закладах різного типу і сім’ї. Базовий компонент вимагає від дитини певного рівня мовленнєвої освіченості, тобто компетентності, передбачає навчання дітей різних видів мовленнєвої компетенції вже з раннього віку з тим, щоб до кінця дошкільного віку дитина засвоїла відповідні знання, вміння і навички, необхідні їй для спілкування.</a:t>
            </a:r>
            <a:endParaRPr lang="ru-RU" dirty="0">
              <a:solidFill>
                <a:srgbClr val="00FFFF"/>
              </a:solidFill>
            </a:endParaRPr>
          </a:p>
          <a:p>
            <a:pPr>
              <a:buFont typeface="Wingdings" panose="05000000000000000000" pitchFamily="2" charset="2"/>
              <a:buChar char="v"/>
            </a:pPr>
            <a:endParaRPr lang="ru-RU" dirty="0">
              <a:solidFill>
                <a:srgbClr val="00FFFF"/>
              </a:solidFill>
            </a:endParaRPr>
          </a:p>
        </p:txBody>
      </p:sp>
    </p:spTree>
    <p:extLst>
      <p:ext uri="{BB962C8B-B14F-4D97-AF65-F5344CB8AC3E}">
        <p14:creationId xmlns:p14="http://schemas.microsoft.com/office/powerpoint/2010/main" val="2947971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9631" y="559533"/>
            <a:ext cx="7748954" cy="1034805"/>
          </a:xfrm>
        </p:spPr>
        <p:txBody>
          <a:bodyPr>
            <a:normAutofit fontScale="92500" lnSpcReduction="20000"/>
          </a:bodyPr>
          <a:lstStyle/>
          <a:p>
            <a:pPr algn="ctr"/>
            <a:r>
              <a:rPr lang="uk-UA" b="1" u="sng" dirty="0">
                <a:solidFill>
                  <a:srgbClr val="00FFFF"/>
                </a:solidFill>
              </a:rPr>
              <a:t>З обох державних стандартів можна вивести напрями, які потребують наступності і перспективності.</a:t>
            </a:r>
            <a:endParaRPr lang="ru-RU" b="1" u="sng" dirty="0">
              <a:solidFill>
                <a:srgbClr val="00FFFF"/>
              </a:solidFill>
            </a:endParaRPr>
          </a:p>
          <a:p>
            <a:endParaRPr lang="ru-RU" b="1" u="sng" dirty="0">
              <a:solidFill>
                <a:srgbClr val="00FFFF"/>
              </a:solidFill>
            </a:endParaRPr>
          </a:p>
        </p:txBody>
      </p:sp>
      <p:sp>
        <p:nvSpPr>
          <p:cNvPr id="4" name="Прямоугольник 3"/>
          <p:cNvSpPr/>
          <p:nvPr/>
        </p:nvSpPr>
        <p:spPr>
          <a:xfrm>
            <a:off x="128954" y="1863970"/>
            <a:ext cx="4267200" cy="4724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t>По-перше, це – комунікативні вміння і навички, що представлені у Базовому компоненті лініями </a:t>
            </a:r>
            <a:r>
              <a:rPr lang="uk-UA" dirty="0"/>
              <a:t>“Інші люди (спілкування з іншими людьми)” та “Соціальне Я”, у Державному стандарті початкової загальної освіти – комунікативною лінією, у змісті якої передбачені певні ускладнення: вміння давати аргументовану відповідь, толерантно ставитися до думок інших, знати особливості українського національного етикету, складати невеликі за об’ємом усні і письмові твори з орієнтацією на читача.</a:t>
            </a:r>
            <a:endParaRPr lang="ru-RU" dirty="0"/>
          </a:p>
          <a:p>
            <a:pPr algn="ctr"/>
            <a:endParaRPr lang="ru-RU" dirty="0"/>
          </a:p>
        </p:txBody>
      </p:sp>
      <p:sp>
        <p:nvSpPr>
          <p:cNvPr id="5" name="Прямоугольник 4"/>
          <p:cNvSpPr/>
          <p:nvPr/>
        </p:nvSpPr>
        <p:spPr>
          <a:xfrm>
            <a:off x="4630615" y="1629508"/>
            <a:ext cx="4384431" cy="5087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b="1" dirty="0"/>
              <a:t>По-друге, це мовленнєві вміння й навички. Їх зміст поданий у Базовому компоненті. </a:t>
            </a:r>
            <a:r>
              <a:rPr lang="uk-UA" sz="1600" dirty="0"/>
              <a:t>Розглянемо їх. </a:t>
            </a:r>
            <a:endParaRPr lang="ru-RU" sz="1600" dirty="0"/>
          </a:p>
          <a:p>
            <a:r>
              <a:rPr lang="uk-UA" sz="1600" dirty="0"/>
              <a:t>Стосовно звукової культури мовлення: на кінець дошкільного віку дитина досягає досить високого рівня розвитку, вона абсолютно правильно і чітко вимовляє всі звуки рідної мови як ізольовано, так і в звукосполученнях, словах і фразах відповідно до норм літературної вимови. </a:t>
            </a:r>
          </a:p>
          <a:p>
            <a:r>
              <a:rPr lang="uk-UA" sz="1600" dirty="0"/>
              <a:t>Дошкільники володіють прийомами звукового та складового аналізу слів як за схемою звукового аналізу, так і без неї. Вони розрізняють і виділяють голосні, приголосні звуки, тверді й м’які приголосні. Діти повністю готові до навчання грамоти. У першому класі відбувається закріплення та автоматизація набутих вмінь і навичок. Тому ми вважаємо, що означена лінія не потребує наступності й перспективності.</a:t>
            </a:r>
            <a:endParaRPr lang="ru-RU" sz="1600" dirty="0"/>
          </a:p>
          <a:p>
            <a:pPr algn="ctr"/>
            <a:endParaRPr lang="ru-RU" sz="1600" dirty="0"/>
          </a:p>
        </p:txBody>
      </p:sp>
    </p:spTree>
    <p:extLst>
      <p:ext uri="{BB962C8B-B14F-4D97-AF65-F5344CB8AC3E}">
        <p14:creationId xmlns:p14="http://schemas.microsoft.com/office/powerpoint/2010/main" val="2947971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17231" y="679937"/>
            <a:ext cx="8886092" cy="2860431"/>
          </a:xfrm>
          <a:prstGeom prst="roundRect">
            <a:avLst/>
          </a:prstGeom>
          <a:solidFill>
            <a:srgbClr val="F43C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Наступним напрямом роботи є граматична правильність мовлення. Це саме той напрям, який, на наш погляд, найбільше потребує наступності і  перспективності. Дитина-дошкільник знає алфавітну назву букв та їх звукове позначення, володіє механізмом читання, визначає межі речення, читає по складах. У школі, на основі сформованих вмінь і навичок, у дитини розвивається вміння читати букварні тексти вже цілими словами і лише окремі слова ускладненої структури – за одиницями читання. Крім того, першокласник набуває вміння поділяти на склади слова з відкритими складами, із збігом приголосних звуків.</a:t>
            </a:r>
            <a:endParaRPr lang="ru-RU" dirty="0"/>
          </a:p>
          <a:p>
            <a:pPr algn="ctr"/>
            <a:endParaRPr lang="ru-RU" dirty="0"/>
          </a:p>
        </p:txBody>
      </p:sp>
      <p:sp>
        <p:nvSpPr>
          <p:cNvPr id="6" name="Скругленный прямоугольник 5"/>
          <p:cNvSpPr/>
          <p:nvPr/>
        </p:nvSpPr>
        <p:spPr>
          <a:xfrm>
            <a:off x="117231" y="3786554"/>
            <a:ext cx="8886092" cy="2919046"/>
          </a:xfrm>
          <a:prstGeom prst="roundRect">
            <a:avLst/>
          </a:prstGeom>
          <a:solidFill>
            <a:srgbClr val="D759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Випускник дошкільного закладу вміє виділяти межі речення і, на основі цього, у школі набуває вмінь визначати на слух кількість речень у тексті, кількість слів у реченні. Дошкільники читають і пишуть друковані і писані літери і , навіть, під диктовку 2-3 речення, що є дещо завищеною вимогою для дошкільного закладу, але необхідною для забезпечення наступності і перспективності. У школі учні </a:t>
            </a:r>
            <a:r>
              <a:rPr lang="uk-UA" dirty="0" err="1"/>
              <a:t>вчаться</a:t>
            </a:r>
            <a:r>
              <a:rPr lang="uk-UA" dirty="0"/>
              <a:t> списувати друкований та писемний текст, що містить від 15 до 20 слів, дотримуючись каліграфічних вимог, а також писати під диктовку зв’язний текст обсягом до 20 слів, написання яких відповідає вимові.</a:t>
            </a:r>
            <a:endParaRPr lang="ru-RU" dirty="0"/>
          </a:p>
          <a:p>
            <a:pPr algn="ctr"/>
            <a:endParaRPr lang="ru-RU" dirty="0"/>
          </a:p>
        </p:txBody>
      </p:sp>
    </p:spTree>
    <p:extLst>
      <p:ext uri="{BB962C8B-B14F-4D97-AF65-F5344CB8AC3E}">
        <p14:creationId xmlns:p14="http://schemas.microsoft.com/office/powerpoint/2010/main" val="2947971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2031" y="961292"/>
            <a:ext cx="8346831" cy="5451231"/>
          </a:xfrm>
        </p:spPr>
        <p:txBody>
          <a:bodyPr>
            <a:normAutofit fontScale="85000" lnSpcReduction="20000"/>
          </a:bodyPr>
          <a:lstStyle/>
          <a:p>
            <a:pPr marL="0" indent="0">
              <a:buNone/>
            </a:pPr>
            <a:r>
              <a:rPr lang="uk-UA" b="1" u="sng" dirty="0">
                <a:solidFill>
                  <a:srgbClr val="00FFFF"/>
                </a:solidFill>
              </a:rPr>
              <a:t>Що стосується словникової роботи, то на кінець дошкільного віку :</a:t>
            </a:r>
          </a:p>
          <a:p>
            <a:pPr>
              <a:buFont typeface="Wingdings" panose="05000000000000000000" pitchFamily="2" charset="2"/>
              <a:buChar char="ü"/>
            </a:pPr>
            <a:r>
              <a:rPr lang="uk-UA" dirty="0">
                <a:solidFill>
                  <a:srgbClr val="00FFFF"/>
                </a:solidFill>
              </a:rPr>
              <a:t>у словнику дитини наявні всі частини мови, </a:t>
            </a:r>
          </a:p>
          <a:p>
            <a:pPr>
              <a:buFont typeface="Wingdings" panose="05000000000000000000" pitchFamily="2" charset="2"/>
              <a:buChar char="ü"/>
            </a:pPr>
            <a:r>
              <a:rPr lang="uk-UA" dirty="0">
                <a:solidFill>
                  <a:srgbClr val="00FFFF"/>
                </a:solidFill>
              </a:rPr>
              <a:t>дошкільник вміє класифікувати предмети відповідно до родових запитань,</a:t>
            </a:r>
          </a:p>
          <a:p>
            <a:pPr>
              <a:buFont typeface="Wingdings" panose="05000000000000000000" pitchFamily="2" charset="2"/>
              <a:buChar char="ü"/>
            </a:pPr>
            <a:r>
              <a:rPr lang="uk-UA" dirty="0">
                <a:solidFill>
                  <a:srgbClr val="00FFFF"/>
                </a:solidFill>
              </a:rPr>
              <a:t> вживає узагальнюючі поняття,</a:t>
            </a:r>
          </a:p>
          <a:p>
            <a:pPr>
              <a:buFont typeface="Wingdings" panose="05000000000000000000" pitchFamily="2" charset="2"/>
              <a:buChar char="ü"/>
            </a:pPr>
            <a:r>
              <a:rPr lang="uk-UA" dirty="0">
                <a:solidFill>
                  <a:srgbClr val="00FFFF"/>
                </a:solidFill>
              </a:rPr>
              <a:t> розрізняє та пояснює багатозначні слова,</a:t>
            </a:r>
          </a:p>
          <a:p>
            <a:pPr>
              <a:buFont typeface="Wingdings" panose="05000000000000000000" pitchFamily="2" charset="2"/>
              <a:buChar char="ü"/>
            </a:pPr>
            <a:r>
              <a:rPr lang="uk-UA" dirty="0">
                <a:solidFill>
                  <a:srgbClr val="00FFFF"/>
                </a:solidFill>
              </a:rPr>
              <a:t> переносне значення слова,</a:t>
            </a:r>
          </a:p>
          <a:p>
            <a:pPr>
              <a:buFont typeface="Wingdings" panose="05000000000000000000" pitchFamily="2" charset="2"/>
              <a:buChar char="ü"/>
            </a:pPr>
            <a:r>
              <a:rPr lang="uk-UA" dirty="0">
                <a:solidFill>
                  <a:srgbClr val="00FFFF"/>
                </a:solidFill>
              </a:rPr>
              <a:t> розуміє і добирає слова синоніми, антоніми, омоніми, епітети, метафори тощо,</a:t>
            </a:r>
          </a:p>
          <a:p>
            <a:pPr>
              <a:buFont typeface="Wingdings" panose="05000000000000000000" pitchFamily="2" charset="2"/>
              <a:buChar char="ü"/>
            </a:pPr>
            <a:r>
              <a:rPr lang="uk-UA" dirty="0">
                <a:solidFill>
                  <a:srgbClr val="00FFFF"/>
                </a:solidFill>
              </a:rPr>
              <a:t> утворює споріднені слова,</a:t>
            </a:r>
          </a:p>
          <a:p>
            <a:pPr>
              <a:buFont typeface="Wingdings" panose="05000000000000000000" pitchFamily="2" charset="2"/>
              <a:buChar char="ü"/>
            </a:pPr>
            <a:r>
              <a:rPr lang="uk-UA" dirty="0">
                <a:solidFill>
                  <a:srgbClr val="00FFFF"/>
                </a:solidFill>
              </a:rPr>
              <a:t> виконує різноманітні вправи на словотворення. </a:t>
            </a:r>
          </a:p>
          <a:p>
            <a:pPr marL="0" indent="0">
              <a:buNone/>
            </a:pPr>
            <a:r>
              <a:rPr lang="uk-UA" dirty="0">
                <a:solidFill>
                  <a:srgbClr val="00FFFF"/>
                </a:solidFill>
              </a:rPr>
              <a:t>Тобто дитина може вільно спілкуватися з дорослими і дітьми, підтримуючи розмову на будь-яку тему в межах розуміння дитини. Цей напрям потребує послідовності і розширення змісту роботи.</a:t>
            </a:r>
            <a:endParaRPr lang="ru-RU" dirty="0">
              <a:solidFill>
                <a:srgbClr val="00FFFF"/>
              </a:solidFill>
            </a:endParaRPr>
          </a:p>
          <a:p>
            <a:endParaRPr lang="ru-RU" dirty="0">
              <a:solidFill>
                <a:srgbClr val="00FFFF"/>
              </a:solidFill>
            </a:endParaRPr>
          </a:p>
        </p:txBody>
      </p:sp>
    </p:spTree>
    <p:extLst>
      <p:ext uri="{BB962C8B-B14F-4D97-AF65-F5344CB8AC3E}">
        <p14:creationId xmlns:p14="http://schemas.microsoft.com/office/powerpoint/2010/main" val="2947971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0" y="926122"/>
            <a:ext cx="8140212" cy="5451231"/>
          </a:xfrm>
        </p:spPr>
        <p:txBody>
          <a:bodyPr>
            <a:normAutofit fontScale="77500" lnSpcReduction="20000"/>
          </a:bodyPr>
          <a:lstStyle/>
          <a:p>
            <a:pPr marL="0" indent="0">
              <a:buNone/>
            </a:pPr>
            <a:r>
              <a:rPr lang="uk-UA" dirty="0">
                <a:solidFill>
                  <a:srgbClr val="00FFFF"/>
                </a:solidFill>
              </a:rPr>
              <a:t>Щодо зв’язного мовлення: </a:t>
            </a:r>
          </a:p>
          <a:p>
            <a:pPr>
              <a:buFont typeface="Wingdings" panose="05000000000000000000" pitchFamily="2" charset="2"/>
              <a:buChar char="Ø"/>
            </a:pPr>
            <a:r>
              <a:rPr lang="uk-UA" dirty="0">
                <a:solidFill>
                  <a:srgbClr val="00FFFF"/>
                </a:solidFill>
              </a:rPr>
              <a:t>випускник дошкільного закладу вільно користується різними типами речень,</a:t>
            </a:r>
          </a:p>
          <a:p>
            <a:pPr>
              <a:buFont typeface="Wingdings" panose="05000000000000000000" pitchFamily="2" charset="2"/>
              <a:buChar char="Ø"/>
            </a:pPr>
            <a:r>
              <a:rPr lang="uk-UA" dirty="0">
                <a:solidFill>
                  <a:srgbClr val="00FFFF"/>
                </a:solidFill>
              </a:rPr>
              <a:t> і на основі даних умінь у школі вчиться вимовляти слідом за вчителем речення різної структури і мети висловлювання з дотриманням відповідної інтонації,</a:t>
            </a:r>
          </a:p>
          <a:p>
            <a:pPr>
              <a:buFont typeface="Wingdings" panose="05000000000000000000" pitchFamily="2" charset="2"/>
              <a:buChar char="Ø"/>
            </a:pPr>
            <a:r>
              <a:rPr lang="uk-UA" dirty="0">
                <a:solidFill>
                  <a:srgbClr val="00FFFF"/>
                </a:solidFill>
              </a:rPr>
              <a:t> доповнює незавершене речення 1-2 словами, </a:t>
            </a:r>
          </a:p>
          <a:p>
            <a:pPr>
              <a:buFont typeface="Wingdings" panose="05000000000000000000" pitchFamily="2" charset="2"/>
              <a:buChar char="Ø"/>
            </a:pPr>
            <a:r>
              <a:rPr lang="uk-UA" dirty="0">
                <a:solidFill>
                  <a:srgbClr val="00FFFF"/>
                </a:solidFill>
              </a:rPr>
              <a:t>самостійно складає речення за малюнком (це завдання виконується дитиною усно, що є , на наш погляд, дещо заниженою вимогою для школи, але необхідною в плані збереження наступності, спадкоємності і перспективності). </a:t>
            </a:r>
          </a:p>
          <a:p>
            <a:pPr>
              <a:buFont typeface="Wingdings" panose="05000000000000000000" pitchFamily="2" charset="2"/>
              <a:buChar char="Ø"/>
            </a:pPr>
            <a:r>
              <a:rPr lang="uk-UA" dirty="0">
                <a:solidFill>
                  <a:srgbClr val="00FFFF"/>
                </a:solidFill>
              </a:rPr>
              <a:t>Крім того, дошкільник володіє вмінням складати описові, сюжетні розповіді, розповіді-міркування, придумувати реальні та фантастичні сюжети.</a:t>
            </a:r>
          </a:p>
          <a:p>
            <a:pPr>
              <a:buFont typeface="Wingdings" panose="05000000000000000000" pitchFamily="2" charset="2"/>
              <a:buChar char="Ø"/>
            </a:pPr>
            <a:r>
              <a:rPr lang="uk-UA" dirty="0">
                <a:solidFill>
                  <a:srgbClr val="00FFFF"/>
                </a:solidFill>
              </a:rPr>
              <a:t> У школі на основі цих вмінь дитина засвоює вміння переказувати сюжетні тексти букварного типу, визначати на слух наголошені і ненаголошені слова, передавати їх з відповідною інтонацією .</a:t>
            </a:r>
            <a:endParaRPr lang="ru-RU" dirty="0">
              <a:solidFill>
                <a:srgbClr val="00FFFF"/>
              </a:solidFill>
            </a:endParaRPr>
          </a:p>
          <a:p>
            <a:endParaRPr lang="ru-RU" dirty="0">
              <a:solidFill>
                <a:srgbClr val="00FFFF"/>
              </a:solidFill>
            </a:endParaRPr>
          </a:p>
        </p:txBody>
      </p:sp>
    </p:spTree>
    <p:extLst>
      <p:ext uri="{BB962C8B-B14F-4D97-AF65-F5344CB8AC3E}">
        <p14:creationId xmlns:p14="http://schemas.microsoft.com/office/powerpoint/2010/main" val="2947971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solidFill>
                  <a:schemeClr val="bg1"/>
                </a:solidFill>
                <a:latin typeface="Bookman Old Style" panose="02050604050505020204" pitchFamily="18" charset="0"/>
              </a:rPr>
              <a:t>Вступ</a:t>
            </a:r>
            <a:endParaRPr lang="ru-RU" dirty="0">
              <a:solidFill>
                <a:schemeClr val="bg1"/>
              </a:solidFill>
              <a:latin typeface="Bookman Old Style" panose="02050604050505020204" pitchFamily="18" charset="0"/>
            </a:endParaRPr>
          </a:p>
        </p:txBody>
      </p:sp>
      <p:sp>
        <p:nvSpPr>
          <p:cNvPr id="4" name="Блок-схема: процесс 3"/>
          <p:cNvSpPr/>
          <p:nvPr/>
        </p:nvSpPr>
        <p:spPr>
          <a:xfrm>
            <a:off x="515815" y="1711569"/>
            <a:ext cx="8053754" cy="4419600"/>
          </a:xfrm>
          <a:prstGeom prst="flowChartProcess">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solidFill>
                  <a:schemeClr val="tx1"/>
                </a:solidFill>
                <a:latin typeface="Bookman Old Style" panose="02050604050505020204" pitchFamily="18" charset="0"/>
              </a:rPr>
              <a:t>Актуальність теми визначається процесом модернізації сучасної освіти України від </a:t>
            </a:r>
            <a:r>
              <a:rPr lang="uk-UA" sz="2400" dirty="0" err="1">
                <a:solidFill>
                  <a:schemeClr val="tx1"/>
                </a:solidFill>
                <a:latin typeface="Bookman Old Style" panose="02050604050505020204" pitchFamily="18" charset="0"/>
              </a:rPr>
              <a:t>дошкілля</a:t>
            </a:r>
            <a:r>
              <a:rPr lang="uk-UA" sz="2400" dirty="0">
                <a:solidFill>
                  <a:schemeClr val="tx1"/>
                </a:solidFill>
                <a:latin typeface="Bookman Old Style" panose="02050604050505020204" pitchFamily="18" charset="0"/>
              </a:rPr>
              <a:t> до випускного класу загальноосвітньої школи (Закони України “Про освіту”, “Про дошкільну освіту”, “Базовий компонент дошкільної освіти”), що зумовлює подальше наукове вивчення проблеми неперервності і перспективності насамперед перших двох ланок освіти: дошкільної і початкової школи.</a:t>
            </a:r>
            <a:endParaRPr lang="ru-RU" sz="2400" b="1" dirty="0">
              <a:solidFill>
                <a:schemeClr val="tx1"/>
              </a:solidFill>
              <a:latin typeface="Bookman Old Style" panose="02050604050505020204" pitchFamily="18" charset="0"/>
            </a:endParaRPr>
          </a:p>
          <a:p>
            <a:pPr algn="ctr"/>
            <a:endParaRPr lang="ru-RU" dirty="0">
              <a:solidFill>
                <a:srgbClr val="00FFFF"/>
              </a:solidFill>
            </a:endParaRPr>
          </a:p>
        </p:txBody>
      </p:sp>
    </p:spTree>
    <p:extLst>
      <p:ext uri="{BB962C8B-B14F-4D97-AF65-F5344CB8AC3E}">
        <p14:creationId xmlns:p14="http://schemas.microsoft.com/office/powerpoint/2010/main" val="379192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679939" y="726832"/>
            <a:ext cx="7913076" cy="5615354"/>
          </a:xfrm>
          <a:prstGeom prst="roundRect">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002060"/>
                </a:solidFill>
              </a:rPr>
              <a:t>Отже, порівнявши орієнтовні показники мовленнєвого розвитку дошкільника і дитини-першокласника, слід зазначити, що програмовий матеріал побудований на принципі наступності, спадкоємності і перспективності мовленнєвого розвитку дитини. </a:t>
            </a:r>
          </a:p>
          <a:p>
            <a:pPr algn="ctr"/>
            <a:endParaRPr lang="uk-UA" b="1" dirty="0">
              <a:solidFill>
                <a:srgbClr val="002060"/>
              </a:solidFill>
            </a:endParaRPr>
          </a:p>
          <a:p>
            <a:pPr algn="ctr"/>
            <a:r>
              <a:rPr lang="uk-UA" dirty="0">
                <a:solidFill>
                  <a:srgbClr val="002060"/>
                </a:solidFill>
              </a:rPr>
              <a:t>У цілому, до шкільної програми додаються більш складні і змістовно-розширені розділи, вимоги до школярів помітно </a:t>
            </a:r>
            <a:r>
              <a:rPr lang="uk-UA" dirty="0" err="1">
                <a:solidFill>
                  <a:srgbClr val="002060"/>
                </a:solidFill>
              </a:rPr>
              <a:t>ускладнюються</a:t>
            </a:r>
            <a:r>
              <a:rPr lang="uk-UA" dirty="0">
                <a:solidFill>
                  <a:srgbClr val="002060"/>
                </a:solidFill>
              </a:rPr>
              <a:t>, хоча в деяких випадках вони дещо занижені в школі і дещо завищені в дошкільному закладі.</a:t>
            </a:r>
          </a:p>
          <a:p>
            <a:pPr algn="ctr"/>
            <a:endParaRPr lang="uk-UA" dirty="0">
              <a:solidFill>
                <a:srgbClr val="002060"/>
              </a:solidFill>
            </a:endParaRPr>
          </a:p>
          <a:p>
            <a:pPr algn="ctr"/>
            <a:r>
              <a:rPr lang="uk-UA" dirty="0">
                <a:solidFill>
                  <a:srgbClr val="002060"/>
                </a:solidFill>
              </a:rPr>
              <a:t> Але навчання першокласника враховує досягнутий ним рівень мовленнєвого розвитку в дошкільному закладі, деякі завдання дошкільного закладу дублюються у програмах першого класу як матеріал для закріплення. </a:t>
            </a:r>
          </a:p>
          <a:p>
            <a:pPr algn="ctr"/>
            <a:endParaRPr lang="uk-UA" dirty="0">
              <a:solidFill>
                <a:srgbClr val="002060"/>
              </a:solidFill>
            </a:endParaRPr>
          </a:p>
          <a:p>
            <a:pPr algn="ctr"/>
            <a:r>
              <a:rPr lang="uk-UA" dirty="0">
                <a:solidFill>
                  <a:srgbClr val="002060"/>
                </a:solidFill>
              </a:rPr>
              <a:t>Навчання у школі враховує набуті дітьми знання, вміння і навички, і на їх основі формуються більш складні і розгорнуті. Така побудова програмного забезпечення дошкільних закладів і школи найбільш вдало і ефективно сприяє повноцінному і всебічному розвитку особистості дитини і мовленнєвої діяльності зокрема.</a:t>
            </a:r>
            <a:endParaRPr lang="ru-RU" dirty="0">
              <a:solidFill>
                <a:srgbClr val="002060"/>
              </a:solidFill>
            </a:endParaRPr>
          </a:p>
        </p:txBody>
      </p:sp>
    </p:spTree>
    <p:extLst>
      <p:ext uri="{BB962C8B-B14F-4D97-AF65-F5344CB8AC3E}">
        <p14:creationId xmlns:p14="http://schemas.microsoft.com/office/powerpoint/2010/main" val="2947971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751988"/>
            <a:ext cx="7886700" cy="1325563"/>
          </a:xfrm>
        </p:spPr>
        <p:txBody>
          <a:bodyPr>
            <a:noAutofit/>
          </a:bodyPr>
          <a:lstStyle/>
          <a:p>
            <a:r>
              <a:rPr lang="uk-UA" sz="3200" b="1" dirty="0">
                <a:solidFill>
                  <a:schemeClr val="bg1"/>
                </a:solidFill>
                <a:latin typeface="Corbel Light" panose="020B0303020204020204" pitchFamily="34" charset="0"/>
              </a:rPr>
              <a:t>3. Діагностичні завдання з розвитку мовлення дітей</a:t>
            </a:r>
            <a:r>
              <a:rPr lang="ru-RU" sz="3200" b="1" dirty="0">
                <a:solidFill>
                  <a:schemeClr val="bg1"/>
                </a:solidFill>
                <a:latin typeface="Corbel Light" panose="020B0303020204020204" pitchFamily="34" charset="0"/>
              </a:rPr>
              <a:t/>
            </a:r>
            <a:br>
              <a:rPr lang="ru-RU" sz="3200" b="1" dirty="0">
                <a:solidFill>
                  <a:schemeClr val="bg1"/>
                </a:solidFill>
                <a:latin typeface="Corbel Light" panose="020B0303020204020204" pitchFamily="34" charset="0"/>
              </a:rPr>
            </a:br>
            <a:r>
              <a:rPr lang="uk-UA" sz="3200" b="1" dirty="0">
                <a:solidFill>
                  <a:schemeClr val="bg1"/>
                </a:solidFill>
                <a:latin typeface="Corbel Light" panose="020B0303020204020204" pitchFamily="34" charset="0"/>
              </a:rPr>
              <a:t>Фонетична компетенція</a:t>
            </a:r>
            <a:r>
              <a:rPr lang="ru-RU" sz="3200" b="1" dirty="0">
                <a:solidFill>
                  <a:schemeClr val="bg1"/>
                </a:solidFill>
                <a:latin typeface="Corbel Light" panose="020B0303020204020204" pitchFamily="34" charset="0"/>
              </a:rPr>
              <a:t/>
            </a:r>
            <a:br>
              <a:rPr lang="ru-RU" sz="3200" b="1" dirty="0">
                <a:solidFill>
                  <a:schemeClr val="bg1"/>
                </a:solidFill>
                <a:latin typeface="Corbel Light" panose="020B0303020204020204" pitchFamily="34" charset="0"/>
              </a:rPr>
            </a:br>
            <a:endParaRPr lang="ru-RU" sz="3200" dirty="0">
              <a:solidFill>
                <a:schemeClr val="bg1"/>
              </a:solidFill>
              <a:latin typeface="Corbel Light" panose="020B0303020204020204" pitchFamily="34" charset="0"/>
            </a:endParaRPr>
          </a:p>
        </p:txBody>
      </p:sp>
      <p:sp>
        <p:nvSpPr>
          <p:cNvPr id="5" name="Шестиугольник 4"/>
          <p:cNvSpPr/>
          <p:nvPr/>
        </p:nvSpPr>
        <p:spPr>
          <a:xfrm>
            <a:off x="1946031" y="2262554"/>
            <a:ext cx="5310554" cy="3892061"/>
          </a:xfrm>
          <a:prstGeom prst="hexagon">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t>У межах фонетичної компетенції добираються завдання, спрямовані на з’ясування вимови приголосних звуків, правильною вимовою яких за орієнтовними показниками (базисними характеристиками) дитина повинна оволодіти до 5 років, а також завдання на розвиток фонематичного (мовленнєвого) слуху. Опишемо їх.</a:t>
            </a:r>
            <a:endParaRPr lang="ru-RU" b="1" dirty="0"/>
          </a:p>
          <a:p>
            <a:pPr algn="ctr"/>
            <a:endParaRPr lang="ru-RU" b="1" dirty="0"/>
          </a:p>
        </p:txBody>
      </p:sp>
    </p:spTree>
    <p:extLst>
      <p:ext uri="{BB962C8B-B14F-4D97-AF65-F5344CB8AC3E}">
        <p14:creationId xmlns:p14="http://schemas.microsoft.com/office/powerpoint/2010/main" val="2947971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трелка вниз 8"/>
          <p:cNvSpPr/>
          <p:nvPr/>
        </p:nvSpPr>
        <p:spPr>
          <a:xfrm>
            <a:off x="4360985" y="2285998"/>
            <a:ext cx="422030" cy="433753"/>
          </a:xfrm>
          <a:prstGeom prst="down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70339"/>
            <a:ext cx="4372708" cy="527538"/>
          </a:xfrm>
          <a:prstGeom prst="rect">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solidFill>
                <a:srgbClr val="002060"/>
              </a:solidFill>
            </a:endParaRPr>
          </a:p>
          <a:p>
            <a:pPr algn="ctr"/>
            <a:r>
              <a:rPr lang="uk-UA" b="1" dirty="0">
                <a:solidFill>
                  <a:srgbClr val="002060"/>
                </a:solidFill>
              </a:rPr>
              <a:t>Показник: правильна вимова звуків</a:t>
            </a:r>
            <a:endParaRPr lang="ru-RU" b="1" dirty="0">
              <a:solidFill>
                <a:srgbClr val="002060"/>
              </a:solidFill>
            </a:endParaRPr>
          </a:p>
          <a:p>
            <a:pPr algn="ctr"/>
            <a:endParaRPr lang="ru-RU" dirty="0">
              <a:solidFill>
                <a:srgbClr val="002060"/>
              </a:solidFill>
            </a:endParaRPr>
          </a:p>
        </p:txBody>
      </p:sp>
      <p:sp>
        <p:nvSpPr>
          <p:cNvPr id="6" name="Прямоугольник 5"/>
          <p:cNvSpPr/>
          <p:nvPr/>
        </p:nvSpPr>
        <p:spPr>
          <a:xfrm>
            <a:off x="1184031" y="762000"/>
            <a:ext cx="6717323" cy="1617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i="1" u="sng" dirty="0">
                <a:solidFill>
                  <a:srgbClr val="002060"/>
                </a:solidFill>
              </a:rPr>
              <a:t>Завдання 1.  “Пригоди Дерев’янка”</a:t>
            </a:r>
            <a:endParaRPr lang="ru-RU" b="1" i="1" u="sng" dirty="0">
              <a:solidFill>
                <a:srgbClr val="002060"/>
              </a:solidFill>
            </a:endParaRPr>
          </a:p>
          <a:p>
            <a:r>
              <a:rPr lang="uk-UA" b="1" dirty="0">
                <a:solidFill>
                  <a:srgbClr val="002060"/>
                </a:solidFill>
              </a:rPr>
              <a:t>Мета: </a:t>
            </a:r>
            <a:r>
              <a:rPr lang="uk-UA" dirty="0"/>
              <a:t>з’ясувати вимову дітьми свистячих [с], [з], [ц], шиплячих звуків [ш], [ж], [ч] та звука [р].</a:t>
            </a:r>
            <a:endParaRPr lang="ru-RU" dirty="0"/>
          </a:p>
          <a:p>
            <a:r>
              <a:rPr lang="uk-UA" b="1" dirty="0">
                <a:solidFill>
                  <a:srgbClr val="002060"/>
                </a:solidFill>
              </a:rPr>
              <a:t>Матеріал: </a:t>
            </a:r>
            <a:r>
              <a:rPr lang="uk-UA" dirty="0"/>
              <a:t>дидактичні картинки із зображенням різних предметів, іграшковий Дерев’янко.</a:t>
            </a:r>
            <a:endParaRPr lang="ru-RU" dirty="0"/>
          </a:p>
          <a:p>
            <a:pPr algn="ctr"/>
            <a:endParaRPr lang="ru-RU" dirty="0"/>
          </a:p>
        </p:txBody>
      </p:sp>
      <p:sp>
        <p:nvSpPr>
          <p:cNvPr id="7" name="Прямоугольник 6"/>
          <p:cNvSpPr/>
          <p:nvPr/>
        </p:nvSpPr>
        <p:spPr>
          <a:xfrm>
            <a:off x="257908" y="2860427"/>
            <a:ext cx="8710245" cy="361071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a:p>
            <a:pPr algn="ctr"/>
            <a:r>
              <a:rPr lang="uk-UA" b="1" dirty="0">
                <a:solidFill>
                  <a:srgbClr val="002060"/>
                </a:solidFill>
              </a:rPr>
              <a:t>Процедура виконання: </a:t>
            </a:r>
          </a:p>
          <a:p>
            <a:pPr algn="ctr"/>
            <a:r>
              <a:rPr lang="uk-UA" dirty="0"/>
              <a:t>Для виконання завдання дібрано серію предметних картинок на свистячі, шиплячі та звук р. </a:t>
            </a:r>
          </a:p>
          <a:p>
            <a:pPr algn="ctr"/>
            <a:r>
              <a:rPr lang="uk-UA" dirty="0"/>
              <a:t>Картинки добираються таким чином, щоб потрібний звук стояв у різних позиціях: на початку, в середині і в кінці слова. </a:t>
            </a:r>
          </a:p>
          <a:p>
            <a:pPr algn="ctr"/>
            <a:r>
              <a:rPr lang="uk-UA" dirty="0"/>
              <a:t>Дитині загадують загадку про Дерев’янка, знайомлять із хлопчиком Дерев’янком і пропонують послухати розповідь: </a:t>
            </a:r>
          </a:p>
          <a:p>
            <a:pPr algn="ctr"/>
            <a:r>
              <a:rPr lang="uk-UA" dirty="0"/>
              <a:t>“Якось Дерев’янко пішов у ліс за грибами. Зайшов дуже далеко і не помітив, як заблукав. А ліс був зачарований і не хотів випускати хлопчика з лісу. Раптом з’явився господар лісу – Лісовичок. Він запропонував хлопчику відгадати загадки-малюнки. Якщо він їх правильно відгадає, Лісовик покаже дорогу додому. Сів Дерев’янко на колоду і заплакав, він ще не вчився у школі і не знає, як  виконати завдання, які йому запропонував Лісовик.”</a:t>
            </a:r>
            <a:endParaRPr lang="ru-RU" dirty="0"/>
          </a:p>
          <a:p>
            <a:pPr algn="ctr"/>
            <a:endParaRPr lang="ru-RU" dirty="0"/>
          </a:p>
        </p:txBody>
      </p:sp>
      <p:sp>
        <p:nvSpPr>
          <p:cNvPr id="11" name="Стрелка вниз 10"/>
          <p:cNvSpPr/>
          <p:nvPr/>
        </p:nvSpPr>
        <p:spPr>
          <a:xfrm>
            <a:off x="4437184" y="6471138"/>
            <a:ext cx="351692" cy="322381"/>
          </a:xfrm>
          <a:prstGeom prst="down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47971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10308" y="492369"/>
            <a:ext cx="8253046" cy="2005171"/>
          </a:xfrm>
          <a:prstGeom prst="rect">
            <a:avLst/>
          </a:prstGeom>
          <a:solidFill>
            <a:srgbClr val="4A59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b="1" dirty="0"/>
          </a:p>
          <a:p>
            <a:r>
              <a:rPr lang="uk-UA" b="1" dirty="0"/>
              <a:t>Дітям пропонується допомогти Дерев’янку виконати такі завдання Лісовика:</a:t>
            </a:r>
            <a:endParaRPr lang="ru-RU" b="1" dirty="0"/>
          </a:p>
          <a:p>
            <a:pPr marL="342900" indent="-342900">
              <a:buAutoNum type="arabicParenR"/>
            </a:pPr>
            <a:r>
              <a:rPr lang="uk-UA" dirty="0"/>
              <a:t>На корі кожного дерева, що зустрічалось на шляху, був зображений малюнок, який Дерев’янкові потрібно було  впізнати, назвати, чітко і правильно вимовити кожен звук. </a:t>
            </a:r>
          </a:p>
          <a:p>
            <a:r>
              <a:rPr lang="uk-UA" dirty="0"/>
              <a:t>Педагог показує дитині по черзі картинки, на яких зображено дерево з різними малюнками і пропонує назвати зображений предмет і чітко вимовити кожний звук.</a:t>
            </a:r>
            <a:endParaRPr lang="ru-RU" dirty="0"/>
          </a:p>
          <a:p>
            <a:pPr algn="ctr"/>
            <a:endParaRPr lang="ru-RU" dirty="0"/>
          </a:p>
        </p:txBody>
      </p:sp>
      <p:sp>
        <p:nvSpPr>
          <p:cNvPr id="5" name="Прямоугольник 4"/>
          <p:cNvSpPr/>
          <p:nvPr/>
        </p:nvSpPr>
        <p:spPr>
          <a:xfrm>
            <a:off x="410308" y="3071972"/>
            <a:ext cx="8253045" cy="128953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a:p>
            <a:pPr algn="ctr"/>
            <a:r>
              <a:rPr lang="uk-UA" dirty="0"/>
              <a:t>2) Дерев’янку потрібно було підійти до великого дерева, нахилитись до дупла, уважно прислухатись і почути, які слова десь далеко в дуплі лунають, а після цього правильно їх повторити. </a:t>
            </a:r>
          </a:p>
          <a:p>
            <a:pPr algn="ctr"/>
            <a:r>
              <a:rPr lang="uk-UA" dirty="0"/>
              <a:t>Педагог тихо називає слова на відповідні звуки і пропонує їх повторити. </a:t>
            </a:r>
            <a:endParaRPr lang="ru-RU" dirty="0"/>
          </a:p>
          <a:p>
            <a:pPr algn="ctr"/>
            <a:endParaRPr lang="ru-RU" dirty="0"/>
          </a:p>
        </p:txBody>
      </p:sp>
      <p:sp>
        <p:nvSpPr>
          <p:cNvPr id="6" name="Стрелка вниз 5"/>
          <p:cNvSpPr/>
          <p:nvPr/>
        </p:nvSpPr>
        <p:spPr>
          <a:xfrm>
            <a:off x="4290646" y="0"/>
            <a:ext cx="562708" cy="4923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4278923" y="0"/>
            <a:ext cx="586153" cy="492369"/>
          </a:xfrm>
          <a:prstGeom prst="down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4314093" y="2505799"/>
            <a:ext cx="515814" cy="463067"/>
          </a:xfrm>
          <a:prstGeom prst="down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2013" y="4920112"/>
            <a:ext cx="8720918" cy="1603518"/>
          </a:xfrm>
          <a:prstGeom prst="rect">
            <a:avLst/>
          </a:prstGeom>
          <a:solidFill>
            <a:srgbClr val="0000FF"/>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a:p>
            <a:pPr algn="ctr"/>
            <a:r>
              <a:rPr lang="uk-UA" dirty="0"/>
              <a:t>3) З твоєю допомогою Дерев’янко вийшов з лісу, але на шляху хлопчика трапилась річка – знову перепона, йому потрібно перейти річку, через яку немає містка. Річка була чарівною. Щоб з’явився місток, Дерев’янку потрібно скласти речення, в якому були б слова зі звуком [р]. </a:t>
            </a:r>
          </a:p>
          <a:p>
            <a:pPr algn="ctr"/>
            <a:r>
              <a:rPr lang="uk-UA" dirty="0"/>
              <a:t>Дитина складає речення зі словами, Педагог фіксує правильність вимови звуків.</a:t>
            </a:r>
            <a:endParaRPr lang="ru-RU" dirty="0"/>
          </a:p>
          <a:p>
            <a:pPr algn="ctr"/>
            <a:endParaRPr lang="ru-RU" dirty="0"/>
          </a:p>
        </p:txBody>
      </p:sp>
      <p:sp>
        <p:nvSpPr>
          <p:cNvPr id="10" name="Стрелка вниз 9"/>
          <p:cNvSpPr/>
          <p:nvPr/>
        </p:nvSpPr>
        <p:spPr>
          <a:xfrm>
            <a:off x="4334565" y="4361510"/>
            <a:ext cx="515814" cy="463067"/>
          </a:xfrm>
          <a:prstGeom prst="down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47971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4031" y="177421"/>
            <a:ext cx="6717323" cy="2415654"/>
          </a:xfrm>
          <a:prstGeom prst="rec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rgbClr val="002060"/>
                </a:solidFill>
              </a:rPr>
              <a:t>Завдання 2. “У лікаря-логопеда”</a:t>
            </a:r>
            <a:endParaRPr lang="ru-RU" b="1" dirty="0">
              <a:solidFill>
                <a:srgbClr val="002060"/>
              </a:solidFill>
            </a:endParaRPr>
          </a:p>
          <a:p>
            <a:r>
              <a:rPr lang="uk-UA" b="1" dirty="0">
                <a:solidFill>
                  <a:srgbClr val="002060"/>
                </a:solidFill>
              </a:rPr>
              <a:t>Мета: </a:t>
            </a:r>
            <a:r>
              <a:rPr lang="uk-UA" dirty="0">
                <a:solidFill>
                  <a:srgbClr val="002060"/>
                </a:solidFill>
              </a:rPr>
              <a:t>з’ясувати вимову дітьми дзвінких звуків [в, ґ, г], глухих [п, т, х] та звука [л].</a:t>
            </a:r>
            <a:endParaRPr lang="ru-RU" dirty="0">
              <a:solidFill>
                <a:srgbClr val="002060"/>
              </a:solidFill>
            </a:endParaRPr>
          </a:p>
          <a:p>
            <a:r>
              <a:rPr lang="uk-UA" b="1" dirty="0">
                <a:solidFill>
                  <a:srgbClr val="002060"/>
                </a:solidFill>
              </a:rPr>
              <a:t>Матеріал: </a:t>
            </a:r>
            <a:r>
              <a:rPr lang="uk-UA" dirty="0">
                <a:solidFill>
                  <a:srgbClr val="002060"/>
                </a:solidFill>
              </a:rPr>
              <a:t>дидактичні картинки із зображеннями предметів, у словах-позначеннях яких були б потрібні звуки в різній позиції (ведмідь, квітка, лев; ґудзик; ланцюг, огірок, граблі; півень, шпаківня, дупло, </a:t>
            </a:r>
            <a:r>
              <a:rPr lang="uk-UA" dirty="0" err="1">
                <a:solidFill>
                  <a:srgbClr val="002060"/>
                </a:solidFill>
              </a:rPr>
              <a:t>прицеп</a:t>
            </a:r>
            <a:r>
              <a:rPr lang="uk-UA" dirty="0">
                <a:solidFill>
                  <a:srgbClr val="002060"/>
                </a:solidFill>
              </a:rPr>
              <a:t>;  хліб, горох, хустка; лис, листок, стіл).</a:t>
            </a:r>
            <a:endParaRPr lang="ru-RU" dirty="0">
              <a:solidFill>
                <a:srgbClr val="002060"/>
              </a:solidFill>
            </a:endParaRPr>
          </a:p>
          <a:p>
            <a:pPr algn="ctr"/>
            <a:endParaRPr lang="ru-RU" dirty="0">
              <a:solidFill>
                <a:srgbClr val="002060"/>
              </a:solidFill>
            </a:endParaRPr>
          </a:p>
        </p:txBody>
      </p:sp>
      <p:sp>
        <p:nvSpPr>
          <p:cNvPr id="5" name="Скругленный прямоугольник 4"/>
          <p:cNvSpPr/>
          <p:nvPr/>
        </p:nvSpPr>
        <p:spPr>
          <a:xfrm>
            <a:off x="341194" y="3493826"/>
            <a:ext cx="8652681" cy="2634019"/>
          </a:xfrm>
          <a:prstGeom prst="round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002060"/>
                </a:solidFill>
              </a:rPr>
              <a:t>Процедура виконання: </a:t>
            </a:r>
          </a:p>
          <a:p>
            <a:pPr algn="ctr"/>
            <a:r>
              <a:rPr lang="uk-UA" dirty="0">
                <a:solidFill>
                  <a:srgbClr val="002060"/>
                </a:solidFill>
              </a:rPr>
              <a:t>Вихователь у ролі лікаря-логопеда повідомляє дітям, що сьогодні вони будуть грати у гру “Школа”. У школі два класи: перший і другий. Лікар-логопед перевіряє, чи знають діти назву предметів на картинках. </a:t>
            </a:r>
          </a:p>
          <a:p>
            <a:pPr algn="ctr"/>
            <a:r>
              <a:rPr lang="uk-UA" dirty="0">
                <a:solidFill>
                  <a:srgbClr val="002060"/>
                </a:solidFill>
              </a:rPr>
              <a:t>Ті діти, які все правильно </a:t>
            </a:r>
            <a:r>
              <a:rPr lang="uk-UA" dirty="0" err="1">
                <a:solidFill>
                  <a:srgbClr val="002060"/>
                </a:solidFill>
              </a:rPr>
              <a:t>назовуть</a:t>
            </a:r>
            <a:r>
              <a:rPr lang="uk-UA" dirty="0">
                <a:solidFill>
                  <a:srgbClr val="002060"/>
                </a:solidFill>
              </a:rPr>
              <a:t>, будуть учитись у другому класі, а хто зробить помилку – в першому класі. Лікар сідає за стіл, на якому розкладено картки із зображеннями; показує кожній дитині по черзі картинки із різними зображеннями на відповідні звуки і запитує, що зображено на картинці.</a:t>
            </a:r>
            <a:endParaRPr lang="ru-RU" dirty="0">
              <a:solidFill>
                <a:srgbClr val="002060"/>
              </a:solidFill>
            </a:endParaRPr>
          </a:p>
          <a:p>
            <a:pPr algn="ctr"/>
            <a:endParaRPr lang="ru-RU" dirty="0">
              <a:solidFill>
                <a:srgbClr val="002060"/>
              </a:solidFill>
            </a:endParaRPr>
          </a:p>
        </p:txBody>
      </p:sp>
      <p:sp>
        <p:nvSpPr>
          <p:cNvPr id="6" name="Стрелка вниз 5"/>
          <p:cNvSpPr/>
          <p:nvPr/>
        </p:nvSpPr>
        <p:spPr>
          <a:xfrm>
            <a:off x="4026090" y="2593075"/>
            <a:ext cx="1064525" cy="627797"/>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47971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0" y="1310185"/>
            <a:ext cx="7886700" cy="4866778"/>
          </a:xfrm>
        </p:spPr>
        <p:txBody>
          <a:bodyPr>
            <a:normAutofit fontScale="77500" lnSpcReduction="20000"/>
          </a:bodyPr>
          <a:lstStyle/>
          <a:p>
            <a:pPr>
              <a:buFont typeface="Wingdings" panose="05000000000000000000" pitchFamily="2" charset="2"/>
              <a:buChar char="Ø"/>
            </a:pPr>
            <a:r>
              <a:rPr lang="uk-UA" b="1" u="sng" dirty="0">
                <a:solidFill>
                  <a:srgbClr val="66FFFF"/>
                </a:solidFill>
              </a:rPr>
              <a:t>Завдання 1. “Що сказав ведмедик?”</a:t>
            </a:r>
            <a:endParaRPr lang="ru-RU" b="1" u="sng" dirty="0">
              <a:solidFill>
                <a:srgbClr val="66FFFF"/>
              </a:solidFill>
            </a:endParaRPr>
          </a:p>
          <a:p>
            <a:pPr>
              <a:buFont typeface="Wingdings" panose="05000000000000000000" pitchFamily="2" charset="2"/>
              <a:buChar char="Ø"/>
            </a:pPr>
            <a:r>
              <a:rPr lang="uk-UA" b="1" u="sng" dirty="0">
                <a:solidFill>
                  <a:srgbClr val="00FFFF"/>
                </a:solidFill>
              </a:rPr>
              <a:t>Мета: </a:t>
            </a:r>
            <a:r>
              <a:rPr lang="uk-UA" dirty="0">
                <a:solidFill>
                  <a:srgbClr val="00FFFF"/>
                </a:solidFill>
              </a:rPr>
              <a:t>виявити вміння дітьми розрізняти на слух свистячі [с], [з], [ц], шиплячі [ш], [ж], [ч] та сонорні звуки [р], [л].</a:t>
            </a:r>
            <a:endParaRPr lang="ru-RU" dirty="0">
              <a:solidFill>
                <a:srgbClr val="00FFFF"/>
              </a:solidFill>
            </a:endParaRPr>
          </a:p>
          <a:p>
            <a:pPr>
              <a:buFont typeface="Wingdings" panose="05000000000000000000" pitchFamily="2" charset="2"/>
              <a:buChar char="Ø"/>
            </a:pPr>
            <a:r>
              <a:rPr lang="uk-UA" b="1" u="sng" dirty="0">
                <a:solidFill>
                  <a:srgbClr val="00FFFF"/>
                </a:solidFill>
              </a:rPr>
              <a:t>Матеріал: </a:t>
            </a:r>
            <a:r>
              <a:rPr lang="uk-UA" dirty="0">
                <a:solidFill>
                  <a:srgbClr val="00FFFF"/>
                </a:solidFill>
              </a:rPr>
              <a:t>іграшковий ведмедик.</a:t>
            </a:r>
            <a:endParaRPr lang="ru-RU" dirty="0">
              <a:solidFill>
                <a:srgbClr val="00FFFF"/>
              </a:solidFill>
            </a:endParaRPr>
          </a:p>
          <a:p>
            <a:pPr>
              <a:buFont typeface="Wingdings" panose="05000000000000000000" pitchFamily="2" charset="2"/>
              <a:buChar char="Ø"/>
            </a:pPr>
            <a:r>
              <a:rPr lang="uk-UA" b="1" u="sng" dirty="0">
                <a:solidFill>
                  <a:srgbClr val="00FFFF"/>
                </a:solidFill>
              </a:rPr>
              <a:t>Процедура виконання: </a:t>
            </a:r>
          </a:p>
          <a:p>
            <a:pPr marL="0" indent="0">
              <a:buNone/>
            </a:pPr>
            <a:r>
              <a:rPr lang="uk-UA" dirty="0">
                <a:solidFill>
                  <a:srgbClr val="00FFFF"/>
                </a:solidFill>
              </a:rPr>
              <a:t>Педагог знайомить дітей із ведмедиком Ласунчиком і розповідає, що тваринка захворіла ангіною і не може голосно розмовляти. </a:t>
            </a:r>
          </a:p>
          <a:p>
            <a:pPr marL="0" indent="0">
              <a:buNone/>
            </a:pPr>
            <a:r>
              <a:rPr lang="uk-UA" dirty="0">
                <a:solidFill>
                  <a:srgbClr val="00FFFF"/>
                </a:solidFill>
              </a:rPr>
              <a:t>Ведмедик дуже переживає, чи почують його в лісі друзі. Педагог пропонує дитині перевірити, чи це </a:t>
            </a:r>
            <a:r>
              <a:rPr lang="uk-UA" dirty="0" err="1">
                <a:solidFill>
                  <a:srgbClr val="00FFFF"/>
                </a:solidFill>
              </a:rPr>
              <a:t>це</a:t>
            </a:r>
            <a:r>
              <a:rPr lang="uk-UA" dirty="0">
                <a:solidFill>
                  <a:srgbClr val="00FFFF"/>
                </a:solidFill>
              </a:rPr>
              <a:t> насправді так і заспокоїти ведмедика. </a:t>
            </a:r>
          </a:p>
          <a:p>
            <a:pPr marL="0" indent="0">
              <a:buNone/>
            </a:pPr>
            <a:r>
              <a:rPr lang="uk-UA" dirty="0">
                <a:solidFill>
                  <a:srgbClr val="00FFFF"/>
                </a:solidFill>
              </a:rPr>
              <a:t>З ведмедиком у руках дорослий відходить від дитини на відстань 5-6 метрів і пошепки промовляє по черзі слова із схожими звуками від імені Ласунчика. </a:t>
            </a:r>
          </a:p>
          <a:p>
            <a:pPr marL="0" indent="0">
              <a:buNone/>
            </a:pPr>
            <a:r>
              <a:rPr lang="uk-UA" dirty="0">
                <a:solidFill>
                  <a:srgbClr val="00FFFF"/>
                </a:solidFill>
              </a:rPr>
              <a:t>Дитина повторює слова на відповідні звуки, що стоять у різних позиціях.</a:t>
            </a:r>
            <a:endParaRPr lang="ru-RU" dirty="0">
              <a:solidFill>
                <a:srgbClr val="00FFFF"/>
              </a:solidFill>
            </a:endParaRPr>
          </a:p>
          <a:p>
            <a:endParaRPr lang="ru-RU" dirty="0">
              <a:solidFill>
                <a:srgbClr val="00FFFF"/>
              </a:solidFill>
            </a:endParaRPr>
          </a:p>
        </p:txBody>
      </p:sp>
      <p:sp>
        <p:nvSpPr>
          <p:cNvPr id="4" name="Прямоугольник 3"/>
          <p:cNvSpPr/>
          <p:nvPr/>
        </p:nvSpPr>
        <p:spPr>
          <a:xfrm>
            <a:off x="0" y="150125"/>
            <a:ext cx="4558352" cy="641445"/>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solidFill>
                <a:srgbClr val="002060"/>
              </a:solidFill>
            </a:endParaRPr>
          </a:p>
          <a:p>
            <a:pPr algn="ctr"/>
            <a:r>
              <a:rPr lang="uk-UA" b="1" dirty="0">
                <a:solidFill>
                  <a:srgbClr val="002060"/>
                </a:solidFill>
              </a:rPr>
              <a:t>Показник: розвиток фонематичного слуху</a:t>
            </a:r>
            <a:endParaRPr lang="ru-RU" b="1" dirty="0">
              <a:solidFill>
                <a:srgbClr val="002060"/>
              </a:solidFill>
            </a:endParaRPr>
          </a:p>
          <a:p>
            <a:pPr algn="ctr"/>
            <a:endParaRPr lang="ru-RU" dirty="0">
              <a:solidFill>
                <a:srgbClr val="002060"/>
              </a:solidFill>
            </a:endParaRPr>
          </a:p>
        </p:txBody>
      </p:sp>
    </p:spTree>
    <p:extLst>
      <p:ext uri="{BB962C8B-B14F-4D97-AF65-F5344CB8AC3E}">
        <p14:creationId xmlns:p14="http://schemas.microsoft.com/office/powerpoint/2010/main" val="2947971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4716" y="218365"/>
            <a:ext cx="8816454" cy="6441742"/>
          </a:xfrm>
        </p:spPr>
        <p:txBody>
          <a:bodyPr>
            <a:normAutofit fontScale="70000" lnSpcReduction="20000"/>
          </a:bodyPr>
          <a:lstStyle/>
          <a:p>
            <a:pPr>
              <a:buFont typeface="Wingdings" panose="05000000000000000000" pitchFamily="2" charset="2"/>
              <a:buChar char="Ø"/>
            </a:pPr>
            <a:r>
              <a:rPr lang="uk-UA" b="1" u="sng" dirty="0">
                <a:solidFill>
                  <a:srgbClr val="FFFF00"/>
                </a:solidFill>
              </a:rPr>
              <a:t>Завдання 2. “Допоможемо Дерев’янку”</a:t>
            </a:r>
            <a:endParaRPr lang="ru-RU" b="1" u="sng" dirty="0">
              <a:solidFill>
                <a:srgbClr val="FFFF00"/>
              </a:solidFill>
            </a:endParaRPr>
          </a:p>
          <a:p>
            <a:pPr>
              <a:buFont typeface="Wingdings" panose="05000000000000000000" pitchFamily="2" charset="2"/>
              <a:buChar char="Ø"/>
            </a:pPr>
            <a:r>
              <a:rPr lang="uk-UA" b="1" u="sng" dirty="0">
                <a:solidFill>
                  <a:srgbClr val="009999"/>
                </a:solidFill>
              </a:rPr>
              <a:t>Мета: </a:t>
            </a:r>
            <a:r>
              <a:rPr lang="uk-UA" b="1" dirty="0">
                <a:solidFill>
                  <a:srgbClr val="00FFFF"/>
                </a:solidFill>
              </a:rPr>
              <a:t>виявити вміння дітей розрізняти на слух дзвінкі [в, д, г], глухі [п, т, к], проривні [б, ґ] та фрикативні [ц, ч, </a:t>
            </a:r>
            <a:r>
              <a:rPr lang="uk-UA" b="1" dirty="0" err="1">
                <a:solidFill>
                  <a:srgbClr val="00FFFF"/>
                </a:solidFill>
              </a:rPr>
              <a:t>дж</a:t>
            </a:r>
            <a:r>
              <a:rPr lang="uk-UA" b="1" dirty="0">
                <a:solidFill>
                  <a:srgbClr val="00FFFF"/>
                </a:solidFill>
              </a:rPr>
              <a:t>, </a:t>
            </a:r>
            <a:r>
              <a:rPr lang="uk-UA" b="1" dirty="0" err="1">
                <a:solidFill>
                  <a:srgbClr val="00FFFF"/>
                </a:solidFill>
              </a:rPr>
              <a:t>дз</a:t>
            </a:r>
            <a:r>
              <a:rPr lang="uk-UA" b="1" dirty="0">
                <a:solidFill>
                  <a:srgbClr val="00FFFF"/>
                </a:solidFill>
              </a:rPr>
              <a:t>] приголосні звуки.</a:t>
            </a:r>
            <a:endParaRPr lang="ru-RU" b="1" dirty="0">
              <a:solidFill>
                <a:srgbClr val="00FFFF"/>
              </a:solidFill>
            </a:endParaRPr>
          </a:p>
          <a:p>
            <a:pPr>
              <a:buFont typeface="Wingdings" panose="05000000000000000000" pitchFamily="2" charset="2"/>
              <a:buChar char="Ø"/>
            </a:pPr>
            <a:r>
              <a:rPr lang="uk-UA" b="1" dirty="0">
                <a:solidFill>
                  <a:srgbClr val="009999"/>
                </a:solidFill>
              </a:rPr>
              <a:t>Матеріал</a:t>
            </a:r>
            <a:r>
              <a:rPr lang="uk-UA" b="1" dirty="0">
                <a:solidFill>
                  <a:srgbClr val="00FFFF"/>
                </a:solidFill>
              </a:rPr>
              <a:t>: іграшковий Дерев’янко, мобільний телефон.</a:t>
            </a:r>
            <a:endParaRPr lang="ru-RU" b="1" dirty="0">
              <a:solidFill>
                <a:srgbClr val="00FFFF"/>
              </a:solidFill>
            </a:endParaRPr>
          </a:p>
          <a:p>
            <a:pPr>
              <a:buFont typeface="Wingdings" panose="05000000000000000000" pitchFamily="2" charset="2"/>
              <a:buChar char="Ø"/>
            </a:pPr>
            <a:r>
              <a:rPr lang="uk-UA" b="1" u="sng" dirty="0">
                <a:solidFill>
                  <a:srgbClr val="009999"/>
                </a:solidFill>
              </a:rPr>
              <a:t>Процедура виконання: </a:t>
            </a:r>
          </a:p>
          <a:p>
            <a:pPr>
              <a:buFont typeface="Wingdings" panose="05000000000000000000" pitchFamily="2" charset="2"/>
              <a:buChar char="§"/>
            </a:pPr>
            <a:r>
              <a:rPr lang="uk-UA" dirty="0">
                <a:solidFill>
                  <a:srgbClr val="00FFFF"/>
                </a:solidFill>
              </a:rPr>
              <a:t>Дорослий повідомляє, що з нашим Дерев’янком знову трапилась пригода. Дерев’янко разом з дітьми пішов на екскурсію в печеру, вона була темна і загадкова, приваблювала всіх своїми таємничими надписами на стінах, підземними річками та камінними візерунками. </a:t>
            </a:r>
          </a:p>
          <a:p>
            <a:pPr>
              <a:buFont typeface="Wingdings" panose="05000000000000000000" pitchFamily="2" charset="2"/>
              <a:buChar char="§"/>
            </a:pPr>
            <a:r>
              <a:rPr lang="uk-UA" dirty="0">
                <a:solidFill>
                  <a:srgbClr val="00FFFF"/>
                </a:solidFill>
              </a:rPr>
              <a:t>Наш герой захопився і не помітив, як відстав від своєї групи. Злякався Дерев’янко, що про нього </a:t>
            </a:r>
            <a:r>
              <a:rPr lang="uk-UA" dirty="0" err="1">
                <a:solidFill>
                  <a:srgbClr val="00FFFF"/>
                </a:solidFill>
              </a:rPr>
              <a:t>забудуть</a:t>
            </a:r>
            <a:r>
              <a:rPr lang="uk-UA" dirty="0">
                <a:solidFill>
                  <a:srgbClr val="00FFFF"/>
                </a:solidFill>
              </a:rPr>
              <a:t> і він залишиться в печері. Діти не забули про дерев’яного хлопчика, помітили, що Дерев’янко зник і почали голосно кликати його. </a:t>
            </a:r>
          </a:p>
          <a:p>
            <a:pPr>
              <a:buFont typeface="Wingdings" panose="05000000000000000000" pitchFamily="2" charset="2"/>
              <a:buChar char="§"/>
            </a:pPr>
            <a:r>
              <a:rPr lang="uk-UA" dirty="0">
                <a:solidFill>
                  <a:srgbClr val="00FFFF"/>
                </a:solidFill>
              </a:rPr>
              <a:t>На стінах печери були зображені малюнки різних предметів у певній послідовності. Вийти з печери можна було тільки тоді, коли правильно і в певній послідовності вимовити слова-назви до кожного малюнку. Діти вирішили допомогти хлопчику. У них була карта. Діти голосно називали потрібні слова Дерев’янку. </a:t>
            </a:r>
          </a:p>
          <a:p>
            <a:pPr>
              <a:buFont typeface="Wingdings" panose="05000000000000000000" pitchFamily="2" charset="2"/>
              <a:buChar char="§"/>
            </a:pPr>
            <a:r>
              <a:rPr lang="uk-UA" dirty="0">
                <a:solidFill>
                  <a:srgbClr val="00FFFF"/>
                </a:solidFill>
              </a:rPr>
              <a:t>Щоб вийти з печери, йому потрібно було уважно слухати, звідки лунають слова і правильно їх повторювати. Та в печері було таке відлуння, що Дерев’янко не міг почути жодного слова. </a:t>
            </a:r>
            <a:r>
              <a:rPr lang="uk-UA" dirty="0" err="1">
                <a:solidFill>
                  <a:srgbClr val="00FFFF"/>
                </a:solidFill>
              </a:rPr>
              <a:t>Давай</a:t>
            </a:r>
            <a:r>
              <a:rPr lang="uk-UA" dirty="0">
                <a:solidFill>
                  <a:srgbClr val="00FFFF"/>
                </a:solidFill>
              </a:rPr>
              <a:t> йому допоможемо. У нього є мобільний телефон. Ось тобі телефон. Я буду тихо називати слова, які кричали йому діти, а ти чітко і голосно </a:t>
            </a:r>
            <a:r>
              <a:rPr lang="uk-UA" dirty="0" err="1">
                <a:solidFill>
                  <a:srgbClr val="00FFFF"/>
                </a:solidFill>
              </a:rPr>
              <a:t>передавай</a:t>
            </a:r>
            <a:r>
              <a:rPr lang="uk-UA" dirty="0">
                <a:solidFill>
                  <a:srgbClr val="00FFFF"/>
                </a:solidFill>
              </a:rPr>
              <a:t> їх по телефону Дерев’янку. </a:t>
            </a:r>
          </a:p>
          <a:p>
            <a:pPr>
              <a:buFont typeface="Wingdings" panose="05000000000000000000" pitchFamily="2" charset="2"/>
              <a:buChar char="§"/>
            </a:pPr>
            <a:r>
              <a:rPr lang="uk-UA" dirty="0">
                <a:solidFill>
                  <a:srgbClr val="00FFFF"/>
                </a:solidFill>
              </a:rPr>
              <a:t>Тоді Дерев’янко зможе вийти з печери. Педагог називає слова з різними звуками і пропонує дитині їх повторити.</a:t>
            </a:r>
            <a:endParaRPr lang="ru-RU" dirty="0">
              <a:solidFill>
                <a:srgbClr val="00FFFF"/>
              </a:solidFill>
            </a:endParaRPr>
          </a:p>
          <a:p>
            <a:endParaRPr lang="ru-RU" dirty="0">
              <a:solidFill>
                <a:srgbClr val="00FFFF"/>
              </a:solidFill>
            </a:endParaRPr>
          </a:p>
        </p:txBody>
      </p:sp>
    </p:spTree>
    <p:extLst>
      <p:ext uri="{BB962C8B-B14F-4D97-AF65-F5344CB8AC3E}">
        <p14:creationId xmlns:p14="http://schemas.microsoft.com/office/powerpoint/2010/main" val="2947971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18364"/>
            <a:ext cx="3684896" cy="696036"/>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solidFill>
                <a:srgbClr val="002060"/>
              </a:solidFill>
            </a:endParaRPr>
          </a:p>
          <a:p>
            <a:pPr algn="ctr"/>
            <a:r>
              <a:rPr lang="uk-UA" b="1" dirty="0">
                <a:solidFill>
                  <a:srgbClr val="002060"/>
                </a:solidFill>
              </a:rPr>
              <a:t>Показник: виразність мовлення</a:t>
            </a:r>
            <a:endParaRPr lang="ru-RU" b="1" dirty="0">
              <a:solidFill>
                <a:srgbClr val="002060"/>
              </a:solidFill>
            </a:endParaRPr>
          </a:p>
          <a:p>
            <a:pPr algn="ctr"/>
            <a:endParaRPr lang="ru-RU" dirty="0">
              <a:solidFill>
                <a:srgbClr val="002060"/>
              </a:solidFill>
            </a:endParaRPr>
          </a:p>
        </p:txBody>
      </p:sp>
      <p:sp>
        <p:nvSpPr>
          <p:cNvPr id="5" name="Скругленный прямоугольник 4"/>
          <p:cNvSpPr/>
          <p:nvPr/>
        </p:nvSpPr>
        <p:spPr>
          <a:xfrm>
            <a:off x="504967" y="1337481"/>
            <a:ext cx="4107976" cy="5308979"/>
          </a:xfrm>
          <a:prstGeom prst="roundRect">
            <a:avLst/>
          </a:prstGeom>
          <a:solidFill>
            <a:srgbClr val="D759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u="sng" dirty="0"/>
              <a:t>Завдання 1. Зміни наголос</a:t>
            </a:r>
            <a:endParaRPr lang="ru-RU" b="1" u="sng" dirty="0"/>
          </a:p>
          <a:p>
            <a:r>
              <a:rPr lang="uk-UA" b="1" u="sng" dirty="0"/>
              <a:t>Мета: </a:t>
            </a:r>
            <a:r>
              <a:rPr lang="uk-UA" dirty="0"/>
              <a:t>з’ясувати вміння дітей вживати логічні наголоси в реченнях.</a:t>
            </a:r>
            <a:endParaRPr lang="ru-RU" dirty="0"/>
          </a:p>
          <a:p>
            <a:r>
              <a:rPr lang="uk-UA" b="1" u="sng" dirty="0"/>
              <a:t>Процедура виконання: </a:t>
            </a:r>
          </a:p>
          <a:p>
            <a:r>
              <a:rPr lang="uk-UA" dirty="0"/>
              <a:t>Дитині пропонується 10 різних речень, які вона повинна промовити з різною інтонацією. Наприклад, Педагог називає речення: “Оксана поливає квіти” і пропонує дитині сказати речення таким чином, щоб відповісти на запитання: “Хто поливає квіти?”, “Що робить Оксана?”, “Що поливає Оксана?” Дитина повинна кожного разу змінювати логічний наголос у реченні.</a:t>
            </a:r>
            <a:endParaRPr lang="ru-RU" dirty="0"/>
          </a:p>
          <a:p>
            <a:pPr algn="ctr"/>
            <a:endParaRPr lang="ru-RU" dirty="0"/>
          </a:p>
        </p:txBody>
      </p:sp>
      <p:sp>
        <p:nvSpPr>
          <p:cNvPr id="6" name="Скругленный прямоугольник 5"/>
          <p:cNvSpPr/>
          <p:nvPr/>
        </p:nvSpPr>
        <p:spPr>
          <a:xfrm>
            <a:off x="4901821" y="1337482"/>
            <a:ext cx="3971499" cy="5308978"/>
          </a:xfrm>
          <a:prstGeom prst="roundRect">
            <a:avLst/>
          </a:prstGeom>
          <a:solidFill>
            <a:srgbClr val="F43C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u="sng" dirty="0"/>
              <a:t>Завдання 2. Хто швидше вимовить скоромовки?</a:t>
            </a:r>
            <a:endParaRPr lang="ru-RU" b="1" u="sng" dirty="0"/>
          </a:p>
          <a:p>
            <a:r>
              <a:rPr lang="uk-UA" b="1" u="sng" dirty="0"/>
              <a:t>Мета: </a:t>
            </a:r>
            <a:r>
              <a:rPr lang="uk-UA" dirty="0"/>
              <a:t>з’ясувати вміння змінювати темп мовлення і силу голосу.</a:t>
            </a:r>
            <a:endParaRPr lang="ru-RU" dirty="0"/>
          </a:p>
          <a:p>
            <a:r>
              <a:rPr lang="uk-UA" b="1" u="sng" dirty="0"/>
              <a:t>Процедура виконання:</a:t>
            </a:r>
          </a:p>
          <a:p>
            <a:r>
              <a:rPr lang="uk-UA" dirty="0"/>
              <a:t> Дітям пропонують пригадати відомі скоромовки, просять промовляти їх спочатку повільно і тихо, потім швидко і голосно.</a:t>
            </a:r>
            <a:endParaRPr lang="ru-RU" dirty="0"/>
          </a:p>
          <a:p>
            <a:pPr algn="ctr"/>
            <a:endParaRPr lang="ru-RU" dirty="0"/>
          </a:p>
        </p:txBody>
      </p:sp>
    </p:spTree>
    <p:extLst>
      <p:ext uri="{BB962C8B-B14F-4D97-AF65-F5344CB8AC3E}">
        <p14:creationId xmlns:p14="http://schemas.microsoft.com/office/powerpoint/2010/main" val="2947971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0788" y="1279527"/>
            <a:ext cx="7886700" cy="1325563"/>
          </a:xfrm>
        </p:spPr>
        <p:txBody>
          <a:bodyPr/>
          <a:lstStyle/>
          <a:p>
            <a:pPr algn="ctr"/>
            <a:r>
              <a:rPr lang="uk-UA" b="1" dirty="0">
                <a:solidFill>
                  <a:schemeClr val="bg1"/>
                </a:solidFill>
              </a:rPr>
              <a:t>Лексична компетенція</a:t>
            </a:r>
            <a:r>
              <a:rPr lang="ru-RU" b="1" dirty="0">
                <a:solidFill>
                  <a:schemeClr val="bg1"/>
                </a:solidFill>
              </a:rPr>
              <a:t/>
            </a:r>
            <a:br>
              <a:rPr lang="ru-RU" b="1" dirty="0">
                <a:solidFill>
                  <a:schemeClr val="bg1"/>
                </a:solidFill>
              </a:rPr>
            </a:br>
            <a:endParaRPr lang="ru-RU" dirty="0">
              <a:solidFill>
                <a:schemeClr val="bg1"/>
              </a:solidFill>
            </a:endParaRPr>
          </a:p>
        </p:txBody>
      </p:sp>
      <p:sp>
        <p:nvSpPr>
          <p:cNvPr id="3" name="Объект 2"/>
          <p:cNvSpPr>
            <a:spLocks noGrp="1"/>
          </p:cNvSpPr>
          <p:nvPr>
            <p:ph idx="1"/>
          </p:nvPr>
        </p:nvSpPr>
        <p:spPr>
          <a:xfrm>
            <a:off x="628650" y="2808264"/>
            <a:ext cx="7886700" cy="3142160"/>
          </a:xfrm>
        </p:spPr>
        <p:txBody>
          <a:bodyPr/>
          <a:lstStyle/>
          <a:p>
            <a:pPr marL="0" indent="0" algn="ctr">
              <a:buNone/>
            </a:pPr>
            <a:r>
              <a:rPr lang="uk-UA" dirty="0">
                <a:solidFill>
                  <a:schemeClr val="bg1"/>
                </a:solidFill>
              </a:rPr>
              <a:t>У межах лексичної компетенції дітям пропонуються завдання на вживання ними слів – різних частин мови (іменники, прикметники, дієслова, числівники і т. ін.), антонімів, синонімів, розуміння семантики і переносного значення слів. Розглянемо їх.</a:t>
            </a:r>
            <a:endParaRPr lang="ru-RU" dirty="0">
              <a:solidFill>
                <a:schemeClr val="bg1"/>
              </a:solidFill>
            </a:endParaRPr>
          </a:p>
          <a:p>
            <a:pPr algn="ctr"/>
            <a:endParaRPr lang="ru-RU" dirty="0">
              <a:solidFill>
                <a:schemeClr val="bg1"/>
              </a:solidFill>
            </a:endParaRPr>
          </a:p>
        </p:txBody>
      </p:sp>
    </p:spTree>
    <p:extLst>
      <p:ext uri="{BB962C8B-B14F-4D97-AF65-F5344CB8AC3E}">
        <p14:creationId xmlns:p14="http://schemas.microsoft.com/office/powerpoint/2010/main" val="2947971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18364"/>
            <a:ext cx="3684896" cy="696036"/>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solidFill>
                <a:srgbClr val="002060"/>
              </a:solidFill>
            </a:endParaRPr>
          </a:p>
          <a:p>
            <a:pPr algn="ctr"/>
            <a:r>
              <a:rPr lang="uk-UA" b="1" dirty="0">
                <a:solidFill>
                  <a:srgbClr val="002060"/>
                </a:solidFill>
              </a:rPr>
              <a:t>Показник: </a:t>
            </a:r>
            <a:r>
              <a:rPr lang="ru-RU" b="1" dirty="0" err="1">
                <a:solidFill>
                  <a:srgbClr val="002060"/>
                </a:solidFill>
              </a:rPr>
              <a:t>словникове</a:t>
            </a:r>
            <a:r>
              <a:rPr lang="ru-RU" b="1" dirty="0">
                <a:solidFill>
                  <a:srgbClr val="002060"/>
                </a:solidFill>
              </a:rPr>
              <a:t> </a:t>
            </a:r>
            <a:r>
              <a:rPr lang="ru-RU" b="1" dirty="0" err="1">
                <a:solidFill>
                  <a:srgbClr val="002060"/>
                </a:solidFill>
              </a:rPr>
              <a:t>багатство</a:t>
            </a:r>
            <a:endParaRPr lang="ru-RU" b="1" dirty="0">
              <a:solidFill>
                <a:srgbClr val="002060"/>
              </a:solidFill>
            </a:endParaRPr>
          </a:p>
          <a:p>
            <a:pPr algn="ctr"/>
            <a:endParaRPr lang="ru-RU" b="1" dirty="0">
              <a:solidFill>
                <a:srgbClr val="002060"/>
              </a:solidFill>
            </a:endParaRPr>
          </a:p>
        </p:txBody>
      </p:sp>
      <p:sp>
        <p:nvSpPr>
          <p:cNvPr id="5" name="Скругленный прямоугольник 4"/>
          <p:cNvSpPr/>
          <p:nvPr/>
        </p:nvSpPr>
        <p:spPr>
          <a:xfrm>
            <a:off x="4053385" y="61415"/>
            <a:ext cx="5090615" cy="1009934"/>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b="1" dirty="0"/>
          </a:p>
          <a:p>
            <a:r>
              <a:rPr lang="uk-UA" b="1" dirty="0"/>
              <a:t>Завдання 1. Лексична вправа “Добери слова”</a:t>
            </a:r>
            <a:endParaRPr lang="ru-RU" b="1" dirty="0"/>
          </a:p>
          <a:p>
            <a:r>
              <a:rPr lang="uk-UA" b="1" dirty="0"/>
              <a:t>Мета: виявити вживання дітьми іменників, прикметників, дієслів, прислівників.</a:t>
            </a:r>
            <a:endParaRPr lang="ru-RU" b="1" dirty="0"/>
          </a:p>
          <a:p>
            <a:pPr algn="ctr"/>
            <a:endParaRPr lang="ru-RU" b="1" dirty="0"/>
          </a:p>
        </p:txBody>
      </p:sp>
      <p:sp>
        <p:nvSpPr>
          <p:cNvPr id="6" name="Скругленный прямоугольник 5"/>
          <p:cNvSpPr/>
          <p:nvPr/>
        </p:nvSpPr>
        <p:spPr>
          <a:xfrm>
            <a:off x="168322" y="1228297"/>
            <a:ext cx="2656766" cy="3084395"/>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sz="1600" b="1" dirty="0"/>
          </a:p>
          <a:p>
            <a:r>
              <a:rPr lang="uk-UA" sz="1600" b="1" dirty="0"/>
              <a:t>Варіант а) </a:t>
            </a:r>
          </a:p>
          <a:p>
            <a:r>
              <a:rPr lang="uk-UA" sz="1600" u="sng" dirty="0"/>
              <a:t>вправа “Що буває...?”.</a:t>
            </a:r>
            <a:endParaRPr lang="ru-RU" sz="1600" u="sng" dirty="0"/>
          </a:p>
          <a:p>
            <a:r>
              <a:rPr lang="uk-UA" sz="1600" b="1" dirty="0"/>
              <a:t>Процедура виконання. </a:t>
            </a:r>
            <a:r>
              <a:rPr lang="uk-UA" sz="1600" dirty="0"/>
              <a:t>Дитині пропонуються запитання: “Що буває глибоким? Мілким? Високим? Низьким? Широким? Вузьким? Легким? Важким? Великим? Маленьким?” Дитина добирає іменники. </a:t>
            </a:r>
            <a:endParaRPr lang="ru-RU" sz="1600" dirty="0"/>
          </a:p>
          <a:p>
            <a:pPr algn="ctr"/>
            <a:endParaRPr lang="ru-RU" sz="1600" dirty="0"/>
          </a:p>
        </p:txBody>
      </p:sp>
      <p:sp>
        <p:nvSpPr>
          <p:cNvPr id="7" name="Скругленный прямоугольник 6"/>
          <p:cNvSpPr/>
          <p:nvPr/>
        </p:nvSpPr>
        <p:spPr>
          <a:xfrm>
            <a:off x="2456599" y="3289111"/>
            <a:ext cx="2920621" cy="3452883"/>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sz="1600" dirty="0"/>
          </a:p>
          <a:p>
            <a:r>
              <a:rPr lang="uk-UA" sz="1600" b="1" dirty="0"/>
              <a:t>Варіант б) </a:t>
            </a:r>
          </a:p>
          <a:p>
            <a:r>
              <a:rPr lang="uk-UA" sz="1600" u="sng" dirty="0"/>
              <a:t>вправа “Скажи який? яка? яке?”</a:t>
            </a:r>
            <a:endParaRPr lang="ru-RU" sz="1600" u="sng" dirty="0"/>
          </a:p>
          <a:p>
            <a:r>
              <a:rPr lang="uk-UA" sz="1600" dirty="0"/>
              <a:t>Дитині пропонується ігрова вправа: “Скажи який? Яка? Яке?”</a:t>
            </a:r>
            <a:endParaRPr lang="ru-RU" sz="1600" dirty="0"/>
          </a:p>
          <a:p>
            <a:r>
              <a:rPr lang="uk-UA" sz="1600" dirty="0"/>
              <a:t>“Сумка яка? Груша яка? Трава яка? Сонце яке? Море яке? Дерево яке? Собака який? Будинок який? Хліб який? Ручка яка?” і т. ін. Діти добирають прикметники.</a:t>
            </a:r>
            <a:endParaRPr lang="ru-RU" sz="1600" dirty="0"/>
          </a:p>
          <a:p>
            <a:pPr algn="ctr"/>
            <a:endParaRPr lang="ru-RU" sz="1600" dirty="0"/>
          </a:p>
        </p:txBody>
      </p:sp>
      <p:sp>
        <p:nvSpPr>
          <p:cNvPr id="8" name="Скругленный прямоугольник 7"/>
          <p:cNvSpPr/>
          <p:nvPr/>
        </p:nvSpPr>
        <p:spPr>
          <a:xfrm>
            <a:off x="5227093" y="1569493"/>
            <a:ext cx="3916908" cy="5172501"/>
          </a:xfrm>
          <a:prstGeom prst="roundRect">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b="1" dirty="0"/>
              <a:t>Варіант г) вправа “Скажи як...?”</a:t>
            </a:r>
            <a:endParaRPr lang="ru-RU" sz="1600" b="1" dirty="0"/>
          </a:p>
          <a:p>
            <a:r>
              <a:rPr lang="uk-UA" sz="1600" dirty="0"/>
              <a:t>“Співати можна як? (голосно, тихо, гарно, хором...). Стрибати можна як? (високо, низько, швидко...). Говорити можна як? (голосно, тихо, правильно, неправильно, повільно). Дихати можна як? (швидко, повільно, глибоко, ледве чутно). Взимку на вулиці як? (холодно, морозно, зимно...). А влітку на дворі як? (тепло, </a:t>
            </a:r>
            <a:r>
              <a:rPr lang="uk-UA" sz="1600" dirty="0" err="1"/>
              <a:t>сонячно</a:t>
            </a:r>
            <a:r>
              <a:rPr lang="uk-UA" sz="1600" dirty="0"/>
              <a:t>, ясно...). Вдягнутися можна як? (тепло, холодно, гарно, негарно, </a:t>
            </a:r>
            <a:r>
              <a:rPr lang="uk-UA" sz="1600" dirty="0" err="1"/>
              <a:t>модно</a:t>
            </a:r>
            <a:r>
              <a:rPr lang="uk-UA" sz="1600" dirty="0"/>
              <a:t>). Працювати можна як? (добросовісно, тяжко, довго, багато, мало...). Сміятися можна як? (голосно, тихенько, довго, щиро...)” і т. ін. Діти добирають прислівники. </a:t>
            </a:r>
            <a:endParaRPr lang="ru-RU" sz="1600" dirty="0"/>
          </a:p>
          <a:p>
            <a:pPr algn="ctr"/>
            <a:endParaRPr lang="ru-RU" sz="1600" dirty="0"/>
          </a:p>
        </p:txBody>
      </p:sp>
    </p:spTree>
    <p:extLst>
      <p:ext uri="{BB962C8B-B14F-4D97-AF65-F5344CB8AC3E}">
        <p14:creationId xmlns:p14="http://schemas.microsoft.com/office/powerpoint/2010/main" val="2947971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562708" y="1570892"/>
            <a:ext cx="7924800" cy="4290646"/>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a:solidFill>
                  <a:schemeClr val="tx1"/>
                </a:solidFill>
                <a:latin typeface="Bookman Old Style" panose="02050604050505020204" pitchFamily="18" charset="0"/>
              </a:rPr>
              <a:t>Одне із провідних місць у формуванні готовності дітей дошкільного віку до навчання у школі посідає мовленнєвий розвиток дітей, зокрема чисте і правильне мовлення, багатий словник, уміння вільно спілкуватись з однолітками і дорослими, із знайомими і незнайомими співрозмовниками; виявляти ініціативу у відповідних комунікативних ситуаціях; доречно використовувати етичні норми спілкування.</a:t>
            </a:r>
            <a:endParaRPr lang="ru-RU" sz="2000" dirty="0">
              <a:solidFill>
                <a:schemeClr val="tx1"/>
              </a:solidFill>
              <a:latin typeface="Bookman Old Style" panose="02050604050505020204" pitchFamily="18" charset="0"/>
            </a:endParaRPr>
          </a:p>
          <a:p>
            <a:pPr algn="ctr"/>
            <a:endParaRPr lang="ru-RU" sz="20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02767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2955" y="423081"/>
            <a:ext cx="8625385" cy="6141492"/>
          </a:xfrm>
        </p:spPr>
        <p:txBody>
          <a:bodyPr>
            <a:normAutofit fontScale="85000" lnSpcReduction="20000"/>
          </a:bodyPr>
          <a:lstStyle/>
          <a:p>
            <a:pPr>
              <a:buFont typeface="Wingdings" panose="05000000000000000000" pitchFamily="2" charset="2"/>
              <a:buChar char="Ø"/>
            </a:pPr>
            <a:r>
              <a:rPr lang="uk-UA" b="1" u="sng" dirty="0">
                <a:solidFill>
                  <a:srgbClr val="FFFF00"/>
                </a:solidFill>
              </a:rPr>
              <a:t>Завдання 2. Добір антонімів, синонімів</a:t>
            </a:r>
            <a:endParaRPr lang="ru-RU" b="1" u="sng" dirty="0">
              <a:solidFill>
                <a:srgbClr val="FFFF00"/>
              </a:solidFill>
            </a:endParaRPr>
          </a:p>
          <a:p>
            <a:pPr>
              <a:buFont typeface="Wingdings" panose="05000000000000000000" pitchFamily="2" charset="2"/>
              <a:buChar char="Ø"/>
            </a:pPr>
            <a:r>
              <a:rPr lang="uk-UA" b="1" dirty="0">
                <a:solidFill>
                  <a:srgbClr val="00FFFF"/>
                </a:solidFill>
              </a:rPr>
              <a:t>Мета: </a:t>
            </a:r>
            <a:r>
              <a:rPr lang="uk-UA" dirty="0">
                <a:solidFill>
                  <a:srgbClr val="00FFFF"/>
                </a:solidFill>
              </a:rPr>
              <a:t>виявити вміння дітей добирати антоніми, синоніми</a:t>
            </a:r>
            <a:endParaRPr lang="ru-RU" dirty="0">
              <a:solidFill>
                <a:srgbClr val="00FFFF"/>
              </a:solidFill>
            </a:endParaRPr>
          </a:p>
          <a:p>
            <a:pPr>
              <a:buFont typeface="Wingdings" panose="05000000000000000000" pitchFamily="2" charset="2"/>
              <a:buChar char="Ø"/>
            </a:pPr>
            <a:r>
              <a:rPr lang="uk-UA" b="1" u="sng" dirty="0">
                <a:solidFill>
                  <a:srgbClr val="00FFFF"/>
                </a:solidFill>
              </a:rPr>
              <a:t>Процедура виконання: </a:t>
            </a:r>
            <a:endParaRPr lang="ru-RU" b="1" u="sng" dirty="0">
              <a:solidFill>
                <a:srgbClr val="00FFFF"/>
              </a:solidFill>
            </a:endParaRPr>
          </a:p>
          <a:p>
            <a:pPr>
              <a:buFont typeface="Wingdings" panose="05000000000000000000" pitchFamily="2" charset="2"/>
              <a:buChar char="Ø"/>
            </a:pPr>
            <a:r>
              <a:rPr lang="uk-UA" dirty="0">
                <a:solidFill>
                  <a:srgbClr val="00FFFF"/>
                </a:solidFill>
              </a:rPr>
              <a:t>а) Дитині називають слово, кидають м’яч і пропонують кинути м’яч назад, при цьому називати слово, протилежне за значенням.</a:t>
            </a:r>
            <a:endParaRPr lang="ru-RU" dirty="0">
              <a:solidFill>
                <a:srgbClr val="00FFFF"/>
              </a:solidFill>
            </a:endParaRPr>
          </a:p>
          <a:p>
            <a:pPr>
              <a:buFont typeface="Wingdings" panose="05000000000000000000" pitchFamily="2" charset="2"/>
              <a:buChar char="Ø"/>
            </a:pPr>
            <a:r>
              <a:rPr lang="uk-UA" dirty="0">
                <a:solidFill>
                  <a:srgbClr val="00FFFF"/>
                </a:solidFill>
              </a:rPr>
              <a:t>Тепло - ... (холодно); світло - ... (темно); швидко - ... (повільно); високо - ... (низько); близько - ... (далеко); весело - ... (сумно); густо - ... (</a:t>
            </a:r>
            <a:r>
              <a:rPr lang="uk-UA" dirty="0" err="1">
                <a:solidFill>
                  <a:srgbClr val="00FFFF"/>
                </a:solidFill>
              </a:rPr>
              <a:t>рідко</a:t>
            </a:r>
            <a:r>
              <a:rPr lang="uk-UA" dirty="0">
                <a:solidFill>
                  <a:srgbClr val="00FFFF"/>
                </a:solidFill>
              </a:rPr>
              <a:t>); легко - ... (важко); Солодкий - ... (гіркий); широкий - ... (вузький); тонкий - ... (товстий); гарний - ... (потворний); великий - ... (маленький); яскравий - ... (тьмяний); білий - ... (чорний); старий - ... (молодий) і т. ін. Діти добирають антоніми.</a:t>
            </a:r>
            <a:endParaRPr lang="ru-RU" dirty="0">
              <a:solidFill>
                <a:srgbClr val="00FFFF"/>
              </a:solidFill>
            </a:endParaRPr>
          </a:p>
          <a:p>
            <a:pPr>
              <a:buFont typeface="Wingdings" panose="05000000000000000000" pitchFamily="2" charset="2"/>
              <a:buChar char="Ø"/>
            </a:pPr>
            <a:r>
              <a:rPr lang="uk-UA" dirty="0">
                <a:solidFill>
                  <a:srgbClr val="00FFFF"/>
                </a:solidFill>
              </a:rPr>
              <a:t>б) Вправа-змагання “Хто більше добере схожих слів?”: Ліс гарний (густий, хвойний, березовий, осінній, тихий, темний,  мальовничий, чарівний, красивий. незабутній... і т. ін.); день світлий (ясний, сонячний, яскравий, білий, сяючий, безхмарний, блискучий, чудовий... і т. ін.); гра весела (цікава, жвава, радісна, безтурботна, галаслива, гомінка, приємна... і т. ін.); літо тепле (спекотне, сонячне, яскраве, гаряче, душне, парке, жарке, пекуче, палке і т. ін.)  Діти добирають синоніми.</a:t>
            </a:r>
            <a:endParaRPr lang="ru-RU" dirty="0">
              <a:solidFill>
                <a:srgbClr val="00FFFF"/>
              </a:solidFill>
            </a:endParaRPr>
          </a:p>
          <a:p>
            <a:pPr>
              <a:buFont typeface="Wingdings" panose="05000000000000000000" pitchFamily="2" charset="2"/>
              <a:buChar char="Ø"/>
            </a:pPr>
            <a:endParaRPr lang="ru-RU" dirty="0">
              <a:solidFill>
                <a:srgbClr val="00FFFF"/>
              </a:solidFill>
            </a:endParaRPr>
          </a:p>
        </p:txBody>
      </p:sp>
    </p:spTree>
    <p:extLst>
      <p:ext uri="{BB962C8B-B14F-4D97-AF65-F5344CB8AC3E}">
        <p14:creationId xmlns:p14="http://schemas.microsoft.com/office/powerpoint/2010/main" val="2947971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типовой процесс 4"/>
          <p:cNvSpPr/>
          <p:nvPr/>
        </p:nvSpPr>
        <p:spPr>
          <a:xfrm>
            <a:off x="518614" y="914400"/>
            <a:ext cx="8407021" cy="5909479"/>
          </a:xfrm>
          <a:prstGeom prst="flowChartPredefinedProcess">
            <a:avLst/>
          </a:prstGeom>
        </p:spPr>
        <p:style>
          <a:lnRef idx="1">
            <a:schemeClr val="accent2"/>
          </a:lnRef>
          <a:fillRef idx="2">
            <a:schemeClr val="accent2"/>
          </a:fillRef>
          <a:effectRef idx="1">
            <a:schemeClr val="accent2"/>
          </a:effectRef>
          <a:fontRef idx="minor">
            <a:schemeClr val="dk1"/>
          </a:fontRef>
        </p:style>
        <p:txBody>
          <a:bodyPr rtlCol="0" anchor="ctr"/>
          <a:lstStyle/>
          <a:p>
            <a:r>
              <a:rPr lang="uk-UA" b="1" dirty="0"/>
              <a:t>Завдання 1. Розуміння дітьми фразеологічних зворотів</a:t>
            </a:r>
            <a:endParaRPr lang="ru-RU" b="1" dirty="0"/>
          </a:p>
          <a:p>
            <a:r>
              <a:rPr lang="uk-UA" b="1" dirty="0"/>
              <a:t>Мета: </a:t>
            </a:r>
            <a:r>
              <a:rPr lang="uk-UA" dirty="0"/>
              <a:t>з’ясувати розуміння дітьми фразеологічних зворотів.</a:t>
            </a:r>
            <a:endParaRPr lang="ru-RU" dirty="0"/>
          </a:p>
          <a:p>
            <a:r>
              <a:rPr lang="uk-UA" b="1" dirty="0"/>
              <a:t>Процедура виконання. </a:t>
            </a:r>
          </a:p>
          <a:p>
            <a:r>
              <a:rPr lang="uk-UA" b="1" dirty="0"/>
              <a:t>Педагог повідомляє дитині: </a:t>
            </a:r>
            <a:r>
              <a:rPr lang="uk-UA" dirty="0"/>
              <a:t>“До нас прилетіли інопланетні гості з планети </a:t>
            </a:r>
            <a:r>
              <a:rPr lang="uk-UA" dirty="0" err="1"/>
              <a:t>Баркабудяк</a:t>
            </a:r>
            <a:r>
              <a:rPr lang="uk-UA" dirty="0"/>
              <a:t>. У них на планеті немає мови, і вони вирішили навчитися мови у нас, у землян. </a:t>
            </a:r>
          </a:p>
          <a:p>
            <a:r>
              <a:rPr lang="uk-UA" dirty="0"/>
              <a:t>Послали до Землі розвідувальний корабель з найкращими представниками своєї планети – </a:t>
            </a:r>
            <a:r>
              <a:rPr lang="uk-UA" dirty="0" err="1"/>
              <a:t>Барбулем</a:t>
            </a:r>
            <a:r>
              <a:rPr lang="uk-UA" dirty="0"/>
              <a:t> і </a:t>
            </a:r>
            <a:r>
              <a:rPr lang="uk-UA" dirty="0" err="1"/>
              <a:t>Баркалем</a:t>
            </a:r>
            <a:r>
              <a:rPr lang="uk-UA" dirty="0"/>
              <a:t>. </a:t>
            </a:r>
            <a:r>
              <a:rPr lang="uk-UA" dirty="0" err="1"/>
              <a:t>Барбуль</a:t>
            </a:r>
            <a:r>
              <a:rPr lang="uk-UA" dirty="0"/>
              <a:t> і </a:t>
            </a:r>
            <a:r>
              <a:rPr lang="uk-UA" dirty="0" err="1"/>
              <a:t>Баркаль</a:t>
            </a:r>
            <a:r>
              <a:rPr lang="uk-UA" dirty="0"/>
              <a:t> зібрали всі зразки нашої солов’їної української мови, але не змогли зрозуміти деяких виразів і звернулися за допомогою до нас. Давайте допоможемо нашим інопланетним гостям.” </a:t>
            </a:r>
            <a:endParaRPr lang="ru-RU" dirty="0"/>
          </a:p>
          <a:p>
            <a:r>
              <a:rPr lang="uk-UA" b="1" dirty="0"/>
              <a:t>Дитині називають фразеологічні звороти і пропонують їх пояснити: </a:t>
            </a:r>
          </a:p>
          <a:p>
            <a:pPr marL="285750" indent="-285750">
              <a:buFont typeface="Arial" panose="020B0604020202020204" pitchFamily="34" charset="0"/>
              <a:buChar char="•"/>
            </a:pPr>
            <a:r>
              <a:rPr lang="uk-UA" dirty="0"/>
              <a:t>байдики бити; </a:t>
            </a:r>
          </a:p>
          <a:p>
            <a:pPr marL="285750" indent="-285750">
              <a:buFont typeface="Arial" panose="020B0604020202020204" pitchFamily="34" charset="0"/>
              <a:buChar char="•"/>
            </a:pPr>
            <a:r>
              <a:rPr lang="uk-UA" dirty="0"/>
              <a:t>довгий ящик; </a:t>
            </a:r>
          </a:p>
          <a:p>
            <a:pPr marL="285750" indent="-285750">
              <a:buFont typeface="Arial" panose="020B0604020202020204" pitchFamily="34" charset="0"/>
              <a:buChar char="•"/>
            </a:pPr>
            <a:r>
              <a:rPr lang="uk-UA" dirty="0"/>
              <a:t>неначе води в рот набрав; </a:t>
            </a:r>
          </a:p>
          <a:p>
            <a:pPr marL="285750" indent="-285750">
              <a:buFont typeface="Arial" panose="020B0604020202020204" pitchFamily="34" charset="0"/>
              <a:buChar char="•"/>
            </a:pPr>
            <a:r>
              <a:rPr lang="uk-UA" dirty="0"/>
              <a:t>ловити вітер в полі; </a:t>
            </a:r>
          </a:p>
          <a:p>
            <a:pPr marL="285750" indent="-285750">
              <a:buFont typeface="Arial" panose="020B0604020202020204" pitchFamily="34" charset="0"/>
              <a:buChar char="•"/>
            </a:pPr>
            <a:r>
              <a:rPr lang="uk-UA" dirty="0"/>
              <a:t>ні в тин, ні в ворота; </a:t>
            </a:r>
          </a:p>
          <a:p>
            <a:pPr marL="285750" indent="-285750">
              <a:buFont typeface="Arial" panose="020B0604020202020204" pitchFamily="34" charset="0"/>
              <a:buChar char="•"/>
            </a:pPr>
            <a:r>
              <a:rPr lang="uk-UA" dirty="0"/>
              <a:t>двох зайців убити; </a:t>
            </a:r>
          </a:p>
          <a:p>
            <a:pPr marL="285750" indent="-285750">
              <a:buFont typeface="Arial" panose="020B0604020202020204" pitchFamily="34" charset="0"/>
              <a:buChar char="•"/>
            </a:pPr>
            <a:r>
              <a:rPr lang="uk-UA" dirty="0"/>
              <a:t>бровою не моргнути; </a:t>
            </a:r>
            <a:endParaRPr lang="ru-RU" dirty="0"/>
          </a:p>
        </p:txBody>
      </p:sp>
      <p:sp>
        <p:nvSpPr>
          <p:cNvPr id="4" name="Прямоугольник 3"/>
          <p:cNvSpPr/>
          <p:nvPr/>
        </p:nvSpPr>
        <p:spPr>
          <a:xfrm>
            <a:off x="0" y="218364"/>
            <a:ext cx="3684896" cy="696036"/>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solidFill>
                <a:srgbClr val="002060"/>
              </a:solidFill>
            </a:endParaRPr>
          </a:p>
          <a:p>
            <a:pPr algn="ctr"/>
            <a:r>
              <a:rPr lang="uk-UA" b="1" dirty="0">
                <a:solidFill>
                  <a:srgbClr val="002060"/>
                </a:solidFill>
              </a:rPr>
              <a:t>Показник: </a:t>
            </a:r>
            <a:r>
              <a:rPr lang="ru-RU" b="1" dirty="0" err="1">
                <a:solidFill>
                  <a:srgbClr val="002060"/>
                </a:solidFill>
              </a:rPr>
              <a:t>словникове</a:t>
            </a:r>
            <a:r>
              <a:rPr lang="ru-RU" b="1" dirty="0">
                <a:solidFill>
                  <a:srgbClr val="002060"/>
                </a:solidFill>
              </a:rPr>
              <a:t> </a:t>
            </a:r>
            <a:r>
              <a:rPr lang="ru-RU" b="1" dirty="0" err="1">
                <a:solidFill>
                  <a:srgbClr val="002060"/>
                </a:solidFill>
              </a:rPr>
              <a:t>багатство</a:t>
            </a:r>
            <a:endParaRPr lang="ru-RU" b="1" dirty="0">
              <a:solidFill>
                <a:srgbClr val="002060"/>
              </a:solidFill>
            </a:endParaRPr>
          </a:p>
          <a:p>
            <a:pPr algn="ctr"/>
            <a:endParaRPr lang="ru-RU" b="1" dirty="0">
              <a:solidFill>
                <a:srgbClr val="002060"/>
              </a:solidFill>
            </a:endParaRPr>
          </a:p>
        </p:txBody>
      </p:sp>
    </p:spTree>
    <p:extLst>
      <p:ext uri="{BB962C8B-B14F-4D97-AF65-F5344CB8AC3E}">
        <p14:creationId xmlns:p14="http://schemas.microsoft.com/office/powerpoint/2010/main" val="2947971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типовой процесс 3"/>
          <p:cNvSpPr/>
          <p:nvPr/>
        </p:nvSpPr>
        <p:spPr>
          <a:xfrm>
            <a:off x="436729" y="204716"/>
            <a:ext cx="8461612" cy="6366681"/>
          </a:xfrm>
          <a:prstGeom prst="flowChartPredefined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t>Завдання 2. Розуміння переносного значення слів</a:t>
            </a:r>
            <a:endParaRPr lang="ru-RU" b="1" dirty="0"/>
          </a:p>
          <a:p>
            <a:r>
              <a:rPr lang="uk-UA" b="1" dirty="0"/>
              <a:t>Мета: </a:t>
            </a:r>
            <a:r>
              <a:rPr lang="uk-UA" dirty="0"/>
              <a:t>з’ясувати розуміння дитиною переносного значення слів.</a:t>
            </a:r>
            <a:endParaRPr lang="ru-RU" dirty="0"/>
          </a:p>
          <a:p>
            <a:r>
              <a:rPr lang="uk-UA" b="1" dirty="0"/>
              <a:t>Процедура виконання. </a:t>
            </a:r>
          </a:p>
          <a:p>
            <a:r>
              <a:rPr lang="uk-UA" b="1" dirty="0"/>
              <a:t>Педагог повідомляє дитині:</a:t>
            </a:r>
          </a:p>
          <a:p>
            <a:r>
              <a:rPr lang="uk-UA" b="1" dirty="0"/>
              <a:t> </a:t>
            </a:r>
            <a:r>
              <a:rPr lang="uk-UA" dirty="0"/>
              <a:t>“Сьогодні до мене прийшов лист від Незнайка, в якому він пише, що його не прийняли до школи, бо він не зміг пояснити вчителю деякі слова. Він дуже просив віднести листа до вашої групи, щоб ви допомогли йому. Ви вже великі і розумні, скоро підете до школи, я думаю, що ви легко виконаєте це завдання.” </a:t>
            </a:r>
          </a:p>
          <a:p>
            <a:r>
              <a:rPr lang="uk-UA" b="1" dirty="0"/>
              <a:t>Після цього Педагог пропонує кожній дитині пояснити значення словосполучень: </a:t>
            </a:r>
          </a:p>
          <a:p>
            <a:pPr marL="285750" indent="-285750">
              <a:buFont typeface="Arial" panose="020B0604020202020204" pitchFamily="34" charset="0"/>
              <a:buChar char="•"/>
            </a:pPr>
            <a:r>
              <a:rPr lang="uk-UA" dirty="0"/>
              <a:t>срібні дерева; </a:t>
            </a:r>
          </a:p>
          <a:p>
            <a:pPr marL="285750" indent="-285750">
              <a:buFont typeface="Arial" panose="020B0604020202020204" pitchFamily="34" charset="0"/>
              <a:buChar char="•"/>
            </a:pPr>
            <a:r>
              <a:rPr lang="uk-UA" dirty="0"/>
              <a:t>колючий вітер; </a:t>
            </a:r>
          </a:p>
          <a:p>
            <a:pPr marL="285750" indent="-285750">
              <a:buFont typeface="Arial" panose="020B0604020202020204" pitchFamily="34" charset="0"/>
              <a:buChar char="•"/>
            </a:pPr>
            <a:r>
              <a:rPr lang="uk-UA" dirty="0"/>
              <a:t>легкий вітерець; </a:t>
            </a:r>
          </a:p>
          <a:p>
            <a:pPr marL="285750" indent="-285750">
              <a:buFont typeface="Arial" panose="020B0604020202020204" pitchFamily="34" charset="0"/>
              <a:buChar char="•"/>
            </a:pPr>
            <a:r>
              <a:rPr lang="uk-UA" dirty="0"/>
              <a:t>золоті руки; золоте волосся; </a:t>
            </a:r>
          </a:p>
          <a:p>
            <a:pPr marL="285750" indent="-285750">
              <a:buFont typeface="Arial" panose="020B0604020202020204" pitchFamily="34" charset="0"/>
              <a:buChar char="•"/>
            </a:pPr>
            <a:r>
              <a:rPr lang="uk-UA" dirty="0"/>
              <a:t>веселий дощик; ласкаве сонечко; </a:t>
            </a:r>
          </a:p>
          <a:p>
            <a:pPr marL="285750" indent="-285750">
              <a:buFont typeface="Arial" panose="020B0604020202020204" pitchFamily="34" charset="0"/>
              <a:buChar char="•"/>
            </a:pPr>
            <a:r>
              <a:rPr lang="uk-UA" dirty="0"/>
              <a:t>похмурий день; </a:t>
            </a:r>
          </a:p>
          <a:p>
            <a:pPr marL="285750" indent="-285750">
              <a:buFont typeface="Arial" panose="020B0604020202020204" pitchFamily="34" charset="0"/>
              <a:buChar char="•"/>
            </a:pPr>
            <a:r>
              <a:rPr lang="uk-UA" dirty="0"/>
              <a:t>гострий погляд; </a:t>
            </a:r>
          </a:p>
          <a:p>
            <a:pPr marL="285750" indent="-285750">
              <a:buFont typeface="Arial" panose="020B0604020202020204" pitchFamily="34" charset="0"/>
              <a:buChar char="•"/>
            </a:pPr>
            <a:r>
              <a:rPr lang="uk-UA" dirty="0"/>
              <a:t>зла посмішка; </a:t>
            </a:r>
          </a:p>
          <a:p>
            <a:pPr marL="285750" indent="-285750">
              <a:buFont typeface="Arial" panose="020B0604020202020204" pitchFamily="34" charset="0"/>
              <a:buChar char="•"/>
            </a:pPr>
            <a:r>
              <a:rPr lang="uk-UA" dirty="0"/>
              <a:t>гаряче серце;</a:t>
            </a:r>
            <a:endParaRPr lang="ru-RU" dirty="0"/>
          </a:p>
          <a:p>
            <a:pPr algn="ctr"/>
            <a:endParaRPr lang="ru-RU" dirty="0"/>
          </a:p>
        </p:txBody>
      </p:sp>
    </p:spTree>
    <p:extLst>
      <p:ext uri="{BB962C8B-B14F-4D97-AF65-F5344CB8AC3E}">
        <p14:creationId xmlns:p14="http://schemas.microsoft.com/office/powerpoint/2010/main" val="29479711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ctr">
              <a:buNone/>
            </a:pPr>
            <a:r>
              <a:rPr lang="uk-UA" sz="3600" b="1" dirty="0">
                <a:solidFill>
                  <a:schemeClr val="bg1"/>
                </a:solidFill>
              </a:rPr>
              <a:t>Граматична компетенція</a:t>
            </a:r>
            <a:endParaRPr lang="ru-RU" sz="3600" b="1" dirty="0">
              <a:solidFill>
                <a:schemeClr val="bg1"/>
              </a:solidFill>
            </a:endParaRPr>
          </a:p>
          <a:p>
            <a:pPr marL="0" indent="0" algn="ctr">
              <a:buNone/>
            </a:pPr>
            <a:r>
              <a:rPr lang="uk-UA" dirty="0">
                <a:solidFill>
                  <a:schemeClr val="bg1"/>
                </a:solidFill>
              </a:rPr>
              <a:t>У межах граматичної компетенції з’ясовується граматична й синтаксична правильність мовлення дітей. Задля цього пропонуються завдання на виявлення найбільш уживаних типових помилок у мовленні дошкільників. Крім того, з’ясовується уміння дітей контролювати й коригувати правильність мовлення як своїх однолітків, так і свого власного. Розглянемо їх. </a:t>
            </a:r>
            <a:endParaRPr lang="ru-RU" dirty="0">
              <a:solidFill>
                <a:schemeClr val="bg1"/>
              </a:solidFill>
            </a:endParaRPr>
          </a:p>
          <a:p>
            <a:pPr algn="ctr"/>
            <a:endParaRPr lang="ru-RU" dirty="0">
              <a:solidFill>
                <a:schemeClr val="bg1"/>
              </a:solidFill>
            </a:endParaRPr>
          </a:p>
        </p:txBody>
      </p:sp>
    </p:spTree>
    <p:extLst>
      <p:ext uri="{BB962C8B-B14F-4D97-AF65-F5344CB8AC3E}">
        <p14:creationId xmlns:p14="http://schemas.microsoft.com/office/powerpoint/2010/main" val="29479711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122830"/>
            <a:ext cx="3957851" cy="682388"/>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p>
          <a:p>
            <a:pPr algn="ctr"/>
            <a:r>
              <a:rPr lang="uk-UA" b="1" dirty="0">
                <a:solidFill>
                  <a:srgbClr val="002060"/>
                </a:solidFill>
              </a:rPr>
              <a:t>Показник: морфологічна правильність мовлення</a:t>
            </a:r>
            <a:endParaRPr lang="ru-RU" b="1" dirty="0">
              <a:solidFill>
                <a:srgbClr val="002060"/>
              </a:solidFill>
            </a:endParaRPr>
          </a:p>
          <a:p>
            <a:pPr algn="ctr"/>
            <a:endParaRPr lang="ru-RU" dirty="0"/>
          </a:p>
        </p:txBody>
      </p:sp>
      <p:sp>
        <p:nvSpPr>
          <p:cNvPr id="5" name="Прямоугольник 4"/>
          <p:cNvSpPr/>
          <p:nvPr/>
        </p:nvSpPr>
        <p:spPr>
          <a:xfrm>
            <a:off x="218364" y="1050878"/>
            <a:ext cx="4039738" cy="543180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dirty="0"/>
          </a:p>
          <a:p>
            <a:r>
              <a:rPr lang="uk-UA" b="1" dirty="0">
                <a:solidFill>
                  <a:srgbClr val="C00000"/>
                </a:solidFill>
              </a:rPr>
              <a:t>Завдання 1. а) Гра “Чого не стало?”</a:t>
            </a:r>
            <a:endParaRPr lang="ru-RU" b="1" dirty="0">
              <a:solidFill>
                <a:srgbClr val="C00000"/>
              </a:solidFill>
            </a:endParaRPr>
          </a:p>
          <a:p>
            <a:r>
              <a:rPr lang="uk-UA" b="1" dirty="0">
                <a:solidFill>
                  <a:srgbClr val="C00000"/>
                </a:solidFill>
              </a:rPr>
              <a:t>Мета: </a:t>
            </a:r>
            <a:r>
              <a:rPr lang="uk-UA" dirty="0">
                <a:solidFill>
                  <a:srgbClr val="C00000"/>
                </a:solidFill>
              </a:rPr>
              <a:t>з’ясувати вживання дітьми іменників  у родовому відмінку множини й однини.</a:t>
            </a:r>
            <a:endParaRPr lang="ru-RU" dirty="0">
              <a:solidFill>
                <a:srgbClr val="C00000"/>
              </a:solidFill>
            </a:endParaRPr>
          </a:p>
          <a:p>
            <a:r>
              <a:rPr lang="uk-UA" b="1" dirty="0">
                <a:solidFill>
                  <a:srgbClr val="C00000"/>
                </a:solidFill>
              </a:rPr>
              <a:t>Матеріал: </a:t>
            </a:r>
            <a:r>
              <a:rPr lang="uk-UA" dirty="0">
                <a:solidFill>
                  <a:srgbClr val="C00000"/>
                </a:solidFill>
              </a:rPr>
              <a:t>різні предмети одягу, посуду, овочі, фрукти, іграшки та ін.; предметні картинки.</a:t>
            </a:r>
            <a:endParaRPr lang="ru-RU" dirty="0">
              <a:solidFill>
                <a:srgbClr val="C00000"/>
              </a:solidFill>
            </a:endParaRPr>
          </a:p>
          <a:p>
            <a:r>
              <a:rPr lang="uk-UA" b="1" dirty="0">
                <a:solidFill>
                  <a:srgbClr val="C00000"/>
                </a:solidFill>
              </a:rPr>
              <a:t>Процедура виконання: </a:t>
            </a:r>
            <a:r>
              <a:rPr lang="uk-UA" dirty="0">
                <a:solidFill>
                  <a:srgbClr val="C00000"/>
                </a:solidFill>
              </a:rPr>
              <a:t>На столі розкладені різні предмети: одяг – дві шапки, панчохи, черевики; посуд – 2 тарілки, 3 чашки, 2 ложки; овочі – 2 моркви, 2 цибулі, 2 огірка, 2 апельсина. Дитина розглядає предмети, запам’ятовує їх, відвертається, Педагог ховає один із видів речей. </a:t>
            </a:r>
            <a:r>
              <a:rPr lang="uk-UA" b="1" dirty="0">
                <a:solidFill>
                  <a:srgbClr val="C00000"/>
                </a:solidFill>
              </a:rPr>
              <a:t>Прогнозована відповідь: </a:t>
            </a:r>
            <a:r>
              <a:rPr lang="uk-UA" dirty="0">
                <a:solidFill>
                  <a:srgbClr val="C00000"/>
                </a:solidFill>
              </a:rPr>
              <a:t>Серед одягу не стало черевиків, серед посуду не стало тарілок, серед овочів – цибулі і т. ін.</a:t>
            </a:r>
            <a:endParaRPr lang="ru-RU" dirty="0">
              <a:solidFill>
                <a:srgbClr val="C00000"/>
              </a:solidFill>
            </a:endParaRPr>
          </a:p>
          <a:p>
            <a:pPr algn="ctr"/>
            <a:endParaRPr lang="ru-RU" dirty="0"/>
          </a:p>
        </p:txBody>
      </p:sp>
      <p:sp>
        <p:nvSpPr>
          <p:cNvPr id="6" name="Прямоугольник 5"/>
          <p:cNvSpPr/>
          <p:nvPr/>
        </p:nvSpPr>
        <p:spPr>
          <a:xfrm>
            <a:off x="4628865" y="1050878"/>
            <a:ext cx="3930556" cy="5431809"/>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t>б) Вправа “Закінчи речення”. </a:t>
            </a:r>
          </a:p>
          <a:p>
            <a:pPr algn="ctr"/>
            <a:r>
              <a:rPr lang="uk-UA" dirty="0"/>
              <a:t>Дитині показують картинку і пропонують закінчити речення. Наприклад: </a:t>
            </a:r>
          </a:p>
          <a:p>
            <a:pPr algn="ctr"/>
            <a:r>
              <a:rPr lang="uk-UA" dirty="0"/>
              <a:t>Стоїть багато... (крісел)”, </a:t>
            </a:r>
          </a:p>
          <a:p>
            <a:pPr algn="ctr"/>
            <a:r>
              <a:rPr lang="uk-UA" dirty="0"/>
              <a:t>“На вішаку багато... (рушників)”, “Висять дитячі... (пальто)”,</a:t>
            </a:r>
          </a:p>
          <a:p>
            <a:pPr algn="ctr"/>
            <a:r>
              <a:rPr lang="uk-UA" dirty="0"/>
              <a:t> “Дівчинка одягає своїх... (ляльок)”, “На полиці стоїть декілька... (книжок)”, </a:t>
            </a:r>
          </a:p>
          <a:p>
            <a:pPr algn="ctr"/>
            <a:r>
              <a:rPr lang="uk-UA" dirty="0"/>
              <a:t>“На галявині росте багато... (квітів)”, “В корзині багато... (м’ячів)”, </a:t>
            </a:r>
          </a:p>
          <a:p>
            <a:pPr algn="ctr"/>
            <a:r>
              <a:rPr lang="uk-UA" dirty="0"/>
              <a:t>“В пеналі лежить декілька... (ручок)”, “На руці п’ять... (пальців) і т. ін.</a:t>
            </a:r>
            <a:endParaRPr lang="ru-RU" dirty="0"/>
          </a:p>
          <a:p>
            <a:pPr algn="ctr"/>
            <a:endParaRPr lang="ru-RU" dirty="0"/>
          </a:p>
        </p:txBody>
      </p:sp>
    </p:spTree>
    <p:extLst>
      <p:ext uri="{BB962C8B-B14F-4D97-AF65-F5344CB8AC3E}">
        <p14:creationId xmlns:p14="http://schemas.microsoft.com/office/powerpoint/2010/main" val="2947971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641445" y="1228299"/>
            <a:ext cx="7670042" cy="5076967"/>
          </a:xfrm>
          <a:prstGeom prst="roundRect">
            <a:avLst/>
          </a:prstGeom>
          <a:solidFill>
            <a:srgbClr val="F43C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b="1" dirty="0"/>
              <a:t>Завдання 2. “Дитинчата”</a:t>
            </a:r>
            <a:endParaRPr lang="ru-RU" sz="2400" b="1" dirty="0"/>
          </a:p>
          <a:p>
            <a:r>
              <a:rPr lang="uk-UA" sz="2400" b="1" dirty="0"/>
              <a:t>Мета: </a:t>
            </a:r>
            <a:r>
              <a:rPr lang="uk-UA" sz="2400" dirty="0"/>
              <a:t>з’ясувати вміння утворювати іменники за допомогою </a:t>
            </a:r>
            <a:r>
              <a:rPr lang="uk-UA" sz="2400" dirty="0" err="1"/>
              <a:t>зменшувально</a:t>
            </a:r>
            <a:r>
              <a:rPr lang="uk-UA" sz="2400" dirty="0"/>
              <a:t>-пестливих суфіксів. </a:t>
            </a:r>
            <a:endParaRPr lang="ru-RU" sz="2400" dirty="0"/>
          </a:p>
          <a:p>
            <a:r>
              <a:rPr lang="uk-UA" sz="2400" b="1" dirty="0"/>
              <a:t>Процедура виконання. </a:t>
            </a:r>
          </a:p>
          <a:p>
            <a:r>
              <a:rPr lang="uk-UA" sz="2400" dirty="0"/>
              <a:t>Дитині пропонується ігрова вправа “Хто у кого?”</a:t>
            </a:r>
            <a:endParaRPr lang="ru-RU" sz="2400" dirty="0"/>
          </a:p>
          <a:p>
            <a:r>
              <a:rPr lang="uk-UA" sz="2400" dirty="0"/>
              <a:t>У кішки – кошеня; </a:t>
            </a:r>
            <a:endParaRPr lang="ru-RU" sz="2400" dirty="0"/>
          </a:p>
          <a:p>
            <a:r>
              <a:rPr lang="uk-UA" sz="2400" dirty="0"/>
              <a:t>у зайчихи хто? (зайченя) і т. ін. </a:t>
            </a:r>
            <a:endParaRPr lang="ru-RU" sz="2400" dirty="0"/>
          </a:p>
          <a:p>
            <a:r>
              <a:rPr lang="uk-UA" sz="2400" dirty="0"/>
              <a:t>А якщо дитинчат багато, то як потрібно сказати?</a:t>
            </a:r>
            <a:endParaRPr lang="ru-RU" sz="2400" dirty="0"/>
          </a:p>
          <a:p>
            <a:r>
              <a:rPr lang="uk-UA" sz="2400" dirty="0"/>
              <a:t>У кішки ... (кошенята, багато кошенят),</a:t>
            </a:r>
            <a:endParaRPr lang="ru-RU" sz="2400" dirty="0"/>
          </a:p>
          <a:p>
            <a:r>
              <a:rPr lang="uk-UA" sz="2400" dirty="0"/>
              <a:t>у зайчихи ... (зайченята, багато зайченят) і т. ін. </a:t>
            </a:r>
            <a:endParaRPr lang="ru-RU" sz="2400" dirty="0"/>
          </a:p>
          <a:p>
            <a:pPr algn="ctr"/>
            <a:endParaRPr lang="ru-RU" sz="2400" dirty="0"/>
          </a:p>
        </p:txBody>
      </p:sp>
    </p:spTree>
    <p:extLst>
      <p:ext uri="{BB962C8B-B14F-4D97-AF65-F5344CB8AC3E}">
        <p14:creationId xmlns:p14="http://schemas.microsoft.com/office/powerpoint/2010/main" val="29479711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00251"/>
            <a:ext cx="4135272" cy="846161"/>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solidFill>
                <a:schemeClr val="tx1"/>
              </a:solidFill>
            </a:endParaRPr>
          </a:p>
          <a:p>
            <a:pPr algn="ctr"/>
            <a:r>
              <a:rPr lang="uk-UA" b="1" dirty="0">
                <a:solidFill>
                  <a:schemeClr val="tx1"/>
                </a:solidFill>
              </a:rPr>
              <a:t>Показник: синтаксична будова мовлення</a:t>
            </a:r>
            <a:endParaRPr lang="ru-RU" b="1" dirty="0">
              <a:solidFill>
                <a:schemeClr val="tx1"/>
              </a:solidFill>
            </a:endParaRPr>
          </a:p>
          <a:p>
            <a:pPr algn="ctr"/>
            <a:endParaRPr lang="ru-RU" dirty="0">
              <a:solidFill>
                <a:schemeClr val="tx1"/>
              </a:solidFill>
            </a:endParaRPr>
          </a:p>
        </p:txBody>
      </p:sp>
      <p:sp>
        <p:nvSpPr>
          <p:cNvPr id="5" name="Объект 2"/>
          <p:cNvSpPr>
            <a:spLocks noGrp="1"/>
          </p:cNvSpPr>
          <p:nvPr>
            <p:ph idx="1"/>
          </p:nvPr>
        </p:nvSpPr>
        <p:spPr>
          <a:xfrm>
            <a:off x="628650" y="1310185"/>
            <a:ext cx="7886700" cy="5158854"/>
          </a:xfrm>
        </p:spPr>
        <p:txBody>
          <a:bodyPr>
            <a:normAutofit fontScale="92500" lnSpcReduction="20000"/>
          </a:bodyPr>
          <a:lstStyle/>
          <a:p>
            <a:pPr>
              <a:buFont typeface="Wingdings" panose="05000000000000000000" pitchFamily="2" charset="2"/>
              <a:buChar char="Ø"/>
            </a:pPr>
            <a:r>
              <a:rPr lang="uk-UA" b="1" dirty="0">
                <a:solidFill>
                  <a:srgbClr val="FF9900"/>
                </a:solidFill>
              </a:rPr>
              <a:t>Завдання 1. Склади речення за картинкою</a:t>
            </a:r>
            <a:endParaRPr lang="ru-RU" b="1" dirty="0">
              <a:solidFill>
                <a:srgbClr val="FF9900"/>
              </a:solidFill>
            </a:endParaRPr>
          </a:p>
          <a:p>
            <a:pPr>
              <a:buFont typeface="Wingdings" panose="05000000000000000000" pitchFamily="2" charset="2"/>
              <a:buChar char="Ø"/>
            </a:pPr>
            <a:r>
              <a:rPr lang="uk-UA" b="1" dirty="0">
                <a:solidFill>
                  <a:srgbClr val="FF9900"/>
                </a:solidFill>
              </a:rPr>
              <a:t>Мета: </a:t>
            </a:r>
            <a:r>
              <a:rPr lang="uk-UA" dirty="0">
                <a:solidFill>
                  <a:srgbClr val="FF9900"/>
                </a:solidFill>
              </a:rPr>
              <a:t>з’ясувати  вміння дітей складати різні типи речень.</a:t>
            </a:r>
            <a:endParaRPr lang="ru-RU" dirty="0">
              <a:solidFill>
                <a:srgbClr val="FF9900"/>
              </a:solidFill>
            </a:endParaRPr>
          </a:p>
          <a:p>
            <a:pPr>
              <a:buFont typeface="Wingdings" panose="05000000000000000000" pitchFamily="2" charset="2"/>
              <a:buChar char="Ø"/>
            </a:pPr>
            <a:r>
              <a:rPr lang="uk-UA" b="1" dirty="0">
                <a:solidFill>
                  <a:srgbClr val="FF9900"/>
                </a:solidFill>
              </a:rPr>
              <a:t>Матеріал: </a:t>
            </a:r>
            <a:r>
              <a:rPr lang="uk-UA" dirty="0">
                <a:solidFill>
                  <a:srgbClr val="FF9900"/>
                </a:solidFill>
              </a:rPr>
              <a:t>сюжетні картинки</a:t>
            </a:r>
            <a:r>
              <a:rPr lang="ru-RU" dirty="0">
                <a:solidFill>
                  <a:srgbClr val="FF9900"/>
                </a:solidFill>
              </a:rPr>
              <a:t> </a:t>
            </a:r>
          </a:p>
          <a:p>
            <a:pPr>
              <a:buFont typeface="Wingdings" panose="05000000000000000000" pitchFamily="2" charset="2"/>
              <a:buChar char="Ø"/>
            </a:pPr>
            <a:r>
              <a:rPr lang="uk-UA" b="1" dirty="0">
                <a:solidFill>
                  <a:srgbClr val="FF9900"/>
                </a:solidFill>
              </a:rPr>
              <a:t>Процедура виконання. </a:t>
            </a:r>
          </a:p>
          <a:p>
            <a:pPr>
              <a:buFont typeface="Wingdings" panose="05000000000000000000" pitchFamily="2" charset="2"/>
              <a:buChar char="Ø"/>
            </a:pPr>
            <a:r>
              <a:rPr lang="uk-UA" dirty="0">
                <a:solidFill>
                  <a:srgbClr val="FF9900"/>
                </a:solidFill>
              </a:rPr>
              <a:t>Дитині по черзі показують різної складності картинки, які передбачають складання різного типу речень: </a:t>
            </a:r>
          </a:p>
          <a:p>
            <a:pPr>
              <a:buFont typeface="Wingdings" panose="05000000000000000000" pitchFamily="2" charset="2"/>
              <a:buChar char="Ø"/>
            </a:pPr>
            <a:r>
              <a:rPr lang="uk-UA" dirty="0">
                <a:solidFill>
                  <a:srgbClr val="FF9900"/>
                </a:solidFill>
              </a:rPr>
              <a:t>а) просте поширене (з однорідними членами речення); </a:t>
            </a:r>
          </a:p>
          <a:p>
            <a:pPr>
              <a:buFont typeface="Wingdings" panose="05000000000000000000" pitchFamily="2" charset="2"/>
              <a:buChar char="Ø"/>
            </a:pPr>
            <a:r>
              <a:rPr lang="uk-UA" dirty="0">
                <a:solidFill>
                  <a:srgbClr val="FF9900"/>
                </a:solidFill>
              </a:rPr>
              <a:t>б) складносурядне (із сполучниками);</a:t>
            </a:r>
          </a:p>
          <a:p>
            <a:pPr>
              <a:buFont typeface="Wingdings" panose="05000000000000000000" pitchFamily="2" charset="2"/>
              <a:buChar char="Ø"/>
            </a:pPr>
            <a:r>
              <a:rPr lang="uk-UA" dirty="0">
                <a:solidFill>
                  <a:srgbClr val="FF9900"/>
                </a:solidFill>
              </a:rPr>
              <a:t> в) складнопідрядне речення (з різними сполучниками); </a:t>
            </a:r>
          </a:p>
          <a:p>
            <a:pPr>
              <a:buFont typeface="Wingdings" panose="05000000000000000000" pitchFamily="2" charset="2"/>
              <a:buChar char="Ø"/>
            </a:pPr>
            <a:r>
              <a:rPr lang="uk-UA" dirty="0">
                <a:solidFill>
                  <a:srgbClr val="FF9900"/>
                </a:solidFill>
              </a:rPr>
              <a:t>г) речення з прямою мовою.</a:t>
            </a:r>
            <a:endParaRPr lang="ru-RU" dirty="0">
              <a:solidFill>
                <a:srgbClr val="FF9900"/>
              </a:solidFill>
            </a:endParaRPr>
          </a:p>
          <a:p>
            <a:endParaRPr lang="ru-RU" dirty="0">
              <a:solidFill>
                <a:srgbClr val="FF9900"/>
              </a:solidFill>
            </a:endParaRPr>
          </a:p>
        </p:txBody>
      </p:sp>
    </p:spTree>
    <p:extLst>
      <p:ext uri="{BB962C8B-B14F-4D97-AF65-F5344CB8AC3E}">
        <p14:creationId xmlns:p14="http://schemas.microsoft.com/office/powerpoint/2010/main" val="2947971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1354" y="1009935"/>
            <a:ext cx="7886700" cy="4462817"/>
          </a:xfrm>
        </p:spPr>
        <p:txBody>
          <a:bodyPr>
            <a:normAutofit lnSpcReduction="10000"/>
          </a:bodyPr>
          <a:lstStyle/>
          <a:p>
            <a:pPr>
              <a:buFont typeface="Wingdings" panose="05000000000000000000" pitchFamily="2" charset="2"/>
              <a:buChar char="Ø"/>
            </a:pPr>
            <a:r>
              <a:rPr lang="uk-UA" b="1" dirty="0">
                <a:solidFill>
                  <a:srgbClr val="FF9900"/>
                </a:solidFill>
              </a:rPr>
              <a:t>Завдання 2. Складання розповіді з власного досвіду</a:t>
            </a:r>
            <a:endParaRPr lang="ru-RU" b="1" dirty="0">
              <a:solidFill>
                <a:srgbClr val="FF9900"/>
              </a:solidFill>
            </a:endParaRPr>
          </a:p>
          <a:p>
            <a:pPr>
              <a:buFont typeface="Wingdings" panose="05000000000000000000" pitchFamily="2" charset="2"/>
              <a:buChar char="Ø"/>
            </a:pPr>
            <a:r>
              <a:rPr lang="uk-UA" b="1" dirty="0">
                <a:solidFill>
                  <a:srgbClr val="FF9900"/>
                </a:solidFill>
              </a:rPr>
              <a:t>Мета: </a:t>
            </a:r>
            <a:r>
              <a:rPr lang="uk-UA" dirty="0">
                <a:solidFill>
                  <a:srgbClr val="FF9900"/>
                </a:solidFill>
              </a:rPr>
              <a:t>з’ясувати, які типи речень переважають у монологічному мовленні дитини.</a:t>
            </a:r>
            <a:endParaRPr lang="ru-RU" dirty="0">
              <a:solidFill>
                <a:srgbClr val="FF9900"/>
              </a:solidFill>
            </a:endParaRPr>
          </a:p>
          <a:p>
            <a:pPr>
              <a:buFont typeface="Wingdings" panose="05000000000000000000" pitchFamily="2" charset="2"/>
              <a:buChar char="Ø"/>
            </a:pPr>
            <a:r>
              <a:rPr lang="uk-UA" b="1" dirty="0">
                <a:solidFill>
                  <a:srgbClr val="FF9900"/>
                </a:solidFill>
              </a:rPr>
              <a:t>Процедура виконання: </a:t>
            </a:r>
          </a:p>
          <a:p>
            <a:pPr>
              <a:buFont typeface="Wingdings" panose="05000000000000000000" pitchFamily="2" charset="2"/>
              <a:buChar char="Ø"/>
            </a:pPr>
            <a:r>
              <a:rPr lang="uk-UA" dirty="0">
                <a:solidFill>
                  <a:srgbClr val="FF9900"/>
                </a:solidFill>
              </a:rPr>
              <a:t>Дитині пропонують скласти розповідь на тему за вибором: “Мій вихідний день у сім’ї” або “Мій день народження”. Розповіді дітей записують на магнітофонну плівку.</a:t>
            </a:r>
            <a:endParaRPr lang="ru-RU" dirty="0">
              <a:solidFill>
                <a:srgbClr val="FF9900"/>
              </a:solidFill>
            </a:endParaRPr>
          </a:p>
          <a:p>
            <a:pPr>
              <a:buFont typeface="Wingdings" panose="05000000000000000000" pitchFamily="2" charset="2"/>
              <a:buChar char="Ø"/>
            </a:pPr>
            <a:r>
              <a:rPr lang="uk-UA" dirty="0">
                <a:solidFill>
                  <a:srgbClr val="FF9900"/>
                </a:solidFill>
              </a:rPr>
              <a:t>Аналіз розповідей здійснювався за такою схемою:</a:t>
            </a:r>
            <a:endParaRPr lang="ru-RU" dirty="0">
              <a:solidFill>
                <a:srgbClr val="FF9900"/>
              </a:solidFill>
            </a:endParaRPr>
          </a:p>
          <a:p>
            <a:pPr>
              <a:buFont typeface="Wingdings" panose="05000000000000000000" pitchFamily="2" charset="2"/>
              <a:buChar char="Ø"/>
            </a:pPr>
            <a:endParaRPr lang="ru-RU" dirty="0">
              <a:solidFill>
                <a:srgbClr val="FF9900"/>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867198616"/>
              </p:ext>
            </p:extLst>
          </p:nvPr>
        </p:nvGraphicFramePr>
        <p:xfrm>
          <a:off x="2394604" y="5043642"/>
          <a:ext cx="6074410" cy="1600200"/>
        </p:xfrm>
        <a:graphic>
          <a:graphicData uri="http://schemas.openxmlformats.org/drawingml/2006/table">
            <a:tbl>
              <a:tblPr>
                <a:tableStyleId>{5C22544A-7EE6-4342-B048-85BDC9FD1C3A}</a:tableStyleId>
              </a:tblPr>
              <a:tblGrid>
                <a:gridCol w="1071880">
                  <a:extLst>
                    <a:ext uri="{9D8B030D-6E8A-4147-A177-3AD203B41FA5}">
                      <a16:colId xmlns:a16="http://schemas.microsoft.com/office/drawing/2014/main" val="20000"/>
                    </a:ext>
                  </a:extLst>
                </a:gridCol>
                <a:gridCol w="104013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gridCol w="817880">
                  <a:extLst>
                    <a:ext uri="{9D8B030D-6E8A-4147-A177-3AD203B41FA5}">
                      <a16:colId xmlns:a16="http://schemas.microsoft.com/office/drawing/2014/main" val="20003"/>
                    </a:ext>
                  </a:extLst>
                </a:gridCol>
                <a:gridCol w="1127760">
                  <a:extLst>
                    <a:ext uri="{9D8B030D-6E8A-4147-A177-3AD203B41FA5}">
                      <a16:colId xmlns:a16="http://schemas.microsoft.com/office/drawing/2014/main" val="20004"/>
                    </a:ext>
                  </a:extLst>
                </a:gridCol>
                <a:gridCol w="1127760">
                  <a:extLst>
                    <a:ext uri="{9D8B030D-6E8A-4147-A177-3AD203B41FA5}">
                      <a16:colId xmlns:a16="http://schemas.microsoft.com/office/drawing/2014/main" val="20005"/>
                    </a:ext>
                  </a:extLst>
                </a:gridCol>
              </a:tblGrid>
              <a:tr h="0">
                <a:tc rowSpan="2">
                  <a:txBody>
                    <a:bodyPr/>
                    <a:lstStyle/>
                    <a:p>
                      <a:pPr algn="ctr">
                        <a:lnSpc>
                          <a:spcPct val="150000"/>
                        </a:lnSpc>
                        <a:spcAft>
                          <a:spcPts val="0"/>
                        </a:spcAft>
                      </a:pPr>
                      <a:r>
                        <a:rPr lang="uk-UA" sz="1400" b="1">
                          <a:effectLst/>
                        </a:rPr>
                        <a:t>Прізвище, ім’я дитини</a:t>
                      </a:r>
                      <a:endParaRPr lang="ru-RU" sz="1400" b="1">
                        <a:effectLst/>
                        <a:latin typeface="Times New Roman"/>
                        <a:ea typeface="Times New Roman"/>
                      </a:endParaRPr>
                    </a:p>
                  </a:txBody>
                  <a:tcPr marL="68580" marR="68580" marT="0" marB="0" anchor="ctr">
                    <a:solidFill>
                      <a:srgbClr val="FFC000"/>
                    </a:solidFill>
                  </a:tcPr>
                </a:tc>
                <a:tc gridSpan="5">
                  <a:txBody>
                    <a:bodyPr/>
                    <a:lstStyle/>
                    <a:p>
                      <a:pPr algn="ctr">
                        <a:lnSpc>
                          <a:spcPct val="150000"/>
                        </a:lnSpc>
                        <a:spcAft>
                          <a:spcPts val="0"/>
                        </a:spcAft>
                      </a:pPr>
                      <a:r>
                        <a:rPr lang="uk-UA" sz="1400" b="1" dirty="0">
                          <a:effectLst/>
                        </a:rPr>
                        <a:t>Кількість речень</a:t>
                      </a:r>
                      <a:endParaRPr lang="ru-RU" sz="1400" b="1" dirty="0">
                        <a:effectLst/>
                        <a:latin typeface="Times New Roman"/>
                        <a:ea typeface="Times New Roman"/>
                      </a:endParaRPr>
                    </a:p>
                  </a:txBody>
                  <a:tcPr marL="68580" marR="68580" marT="0" marB="0" anchor="ctr">
                    <a:solidFill>
                      <a:srgbClr val="FFC0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0">
                <a:tc vMerge="1">
                  <a:txBody>
                    <a:bodyPr/>
                    <a:lstStyle/>
                    <a:p>
                      <a:endParaRPr lang="ru-RU"/>
                    </a:p>
                  </a:txBody>
                  <a:tcPr/>
                </a:tc>
                <a:tc>
                  <a:txBody>
                    <a:bodyPr/>
                    <a:lstStyle/>
                    <a:p>
                      <a:pPr algn="ctr">
                        <a:lnSpc>
                          <a:spcPct val="150000"/>
                        </a:lnSpc>
                        <a:spcAft>
                          <a:spcPts val="0"/>
                        </a:spcAft>
                      </a:pPr>
                      <a:r>
                        <a:rPr lang="uk-UA" sz="1400" b="1">
                          <a:effectLst/>
                        </a:rPr>
                        <a:t>Прості, непоширені</a:t>
                      </a:r>
                      <a:endParaRPr lang="ru-RU" sz="1400" b="1">
                        <a:effectLst/>
                        <a:latin typeface="Times New Roman"/>
                        <a:ea typeface="Times New Roman"/>
                      </a:endParaRPr>
                    </a:p>
                  </a:txBody>
                  <a:tcPr marL="68580" marR="68580" marT="0" marB="0" anchor="ctr">
                    <a:solidFill>
                      <a:srgbClr val="FFC000"/>
                    </a:solidFill>
                  </a:tcPr>
                </a:tc>
                <a:tc>
                  <a:txBody>
                    <a:bodyPr/>
                    <a:lstStyle/>
                    <a:p>
                      <a:pPr algn="ctr">
                        <a:lnSpc>
                          <a:spcPct val="150000"/>
                        </a:lnSpc>
                        <a:spcAft>
                          <a:spcPts val="0"/>
                        </a:spcAft>
                      </a:pPr>
                      <a:r>
                        <a:rPr lang="uk-UA" sz="1400" b="1">
                          <a:effectLst/>
                        </a:rPr>
                        <a:t>Прості, поширені</a:t>
                      </a:r>
                      <a:endParaRPr lang="ru-RU" sz="1400" b="1">
                        <a:effectLst/>
                        <a:latin typeface="Times New Roman"/>
                        <a:ea typeface="Times New Roman"/>
                      </a:endParaRPr>
                    </a:p>
                  </a:txBody>
                  <a:tcPr marL="68580" marR="68580" marT="0" marB="0" anchor="ctr">
                    <a:solidFill>
                      <a:srgbClr val="FFC000"/>
                    </a:solidFill>
                  </a:tcPr>
                </a:tc>
                <a:tc>
                  <a:txBody>
                    <a:bodyPr/>
                    <a:lstStyle/>
                    <a:p>
                      <a:pPr algn="ctr">
                        <a:lnSpc>
                          <a:spcPct val="150000"/>
                        </a:lnSpc>
                        <a:spcAft>
                          <a:spcPts val="0"/>
                        </a:spcAft>
                      </a:pPr>
                      <a:r>
                        <a:rPr lang="uk-UA" sz="1400" b="1">
                          <a:effectLst/>
                        </a:rPr>
                        <a:t>Складні </a:t>
                      </a:r>
                      <a:endParaRPr lang="ru-RU" sz="1400" b="1">
                        <a:effectLst/>
                        <a:latin typeface="Times New Roman"/>
                        <a:ea typeface="Times New Roman"/>
                      </a:endParaRPr>
                    </a:p>
                  </a:txBody>
                  <a:tcPr marL="68580" marR="68580" marT="0" marB="0" anchor="ctr">
                    <a:solidFill>
                      <a:srgbClr val="FFC000"/>
                    </a:solidFill>
                  </a:tcPr>
                </a:tc>
                <a:tc>
                  <a:txBody>
                    <a:bodyPr/>
                    <a:lstStyle/>
                    <a:p>
                      <a:pPr algn="ctr">
                        <a:lnSpc>
                          <a:spcPct val="150000"/>
                        </a:lnSpc>
                        <a:spcAft>
                          <a:spcPts val="0"/>
                        </a:spcAft>
                      </a:pPr>
                      <a:r>
                        <a:rPr lang="uk-UA" sz="1400" b="1">
                          <a:effectLst/>
                        </a:rPr>
                        <a:t>З прямою мовою</a:t>
                      </a:r>
                      <a:endParaRPr lang="ru-RU" sz="1400" b="1">
                        <a:effectLst/>
                        <a:latin typeface="Times New Roman"/>
                        <a:ea typeface="Times New Roman"/>
                      </a:endParaRPr>
                    </a:p>
                  </a:txBody>
                  <a:tcPr marL="68580" marR="68580" marT="0" marB="0" anchor="ctr">
                    <a:solidFill>
                      <a:srgbClr val="FFC000"/>
                    </a:solidFill>
                  </a:tcPr>
                </a:tc>
                <a:tc>
                  <a:txBody>
                    <a:bodyPr/>
                    <a:lstStyle/>
                    <a:p>
                      <a:pPr algn="ctr">
                        <a:lnSpc>
                          <a:spcPct val="150000"/>
                        </a:lnSpc>
                        <a:spcAft>
                          <a:spcPts val="0"/>
                        </a:spcAft>
                      </a:pPr>
                      <a:r>
                        <a:rPr lang="uk-UA" sz="1400" b="1">
                          <a:effectLst/>
                        </a:rPr>
                        <a:t>З однорідними членами</a:t>
                      </a:r>
                      <a:endParaRPr lang="ru-RU" sz="1400" b="1">
                        <a:effectLst/>
                        <a:latin typeface="Times New Roman"/>
                        <a:ea typeface="Times New Roman"/>
                      </a:endParaRPr>
                    </a:p>
                  </a:txBody>
                  <a:tcPr marL="68580" marR="68580" marT="0" marB="0" anchor="ctr">
                    <a:solidFill>
                      <a:srgbClr val="FFC000"/>
                    </a:solidFill>
                  </a:tcPr>
                </a:tc>
                <a:extLst>
                  <a:ext uri="{0D108BD9-81ED-4DB2-BD59-A6C34878D82A}">
                    <a16:rowId xmlns:a16="http://schemas.microsoft.com/office/drawing/2014/main" val="10001"/>
                  </a:ext>
                </a:extLst>
              </a:tr>
              <a:tr h="0">
                <a:tc>
                  <a:txBody>
                    <a:bodyPr/>
                    <a:lstStyle/>
                    <a:p>
                      <a:pPr algn="ctr">
                        <a:lnSpc>
                          <a:spcPct val="150000"/>
                        </a:lnSpc>
                        <a:spcAft>
                          <a:spcPts val="0"/>
                        </a:spcAft>
                      </a:pPr>
                      <a:r>
                        <a:rPr lang="uk-UA" sz="1400" b="1">
                          <a:effectLst/>
                        </a:rPr>
                        <a:t> </a:t>
                      </a:r>
                      <a:endParaRPr lang="ru-RU" sz="1400" b="1">
                        <a:effectLst/>
                        <a:latin typeface="Times New Roman"/>
                        <a:ea typeface="Times New Roman"/>
                      </a:endParaRPr>
                    </a:p>
                  </a:txBody>
                  <a:tcPr marL="68580" marR="68580" marT="0" marB="0" anchor="ctr">
                    <a:solidFill>
                      <a:srgbClr val="FFC000"/>
                    </a:solidFill>
                  </a:tcPr>
                </a:tc>
                <a:tc>
                  <a:txBody>
                    <a:bodyPr/>
                    <a:lstStyle/>
                    <a:p>
                      <a:pPr algn="ctr">
                        <a:lnSpc>
                          <a:spcPct val="150000"/>
                        </a:lnSpc>
                        <a:spcAft>
                          <a:spcPts val="0"/>
                        </a:spcAft>
                      </a:pPr>
                      <a:r>
                        <a:rPr lang="uk-UA" sz="1400" b="1">
                          <a:effectLst/>
                        </a:rPr>
                        <a:t> </a:t>
                      </a:r>
                      <a:endParaRPr lang="ru-RU" sz="1400" b="1">
                        <a:effectLst/>
                        <a:latin typeface="Times New Roman"/>
                        <a:ea typeface="Times New Roman"/>
                      </a:endParaRPr>
                    </a:p>
                  </a:txBody>
                  <a:tcPr marL="68580" marR="68580" marT="0" marB="0" anchor="ctr">
                    <a:solidFill>
                      <a:srgbClr val="FFC000"/>
                    </a:solidFill>
                  </a:tcPr>
                </a:tc>
                <a:tc>
                  <a:txBody>
                    <a:bodyPr/>
                    <a:lstStyle/>
                    <a:p>
                      <a:pPr algn="ctr">
                        <a:lnSpc>
                          <a:spcPct val="150000"/>
                        </a:lnSpc>
                        <a:spcAft>
                          <a:spcPts val="0"/>
                        </a:spcAft>
                      </a:pPr>
                      <a:r>
                        <a:rPr lang="uk-UA" sz="1400" b="1">
                          <a:effectLst/>
                        </a:rPr>
                        <a:t> </a:t>
                      </a:r>
                      <a:endParaRPr lang="ru-RU" sz="1400" b="1">
                        <a:effectLst/>
                        <a:latin typeface="Times New Roman"/>
                        <a:ea typeface="Times New Roman"/>
                      </a:endParaRPr>
                    </a:p>
                  </a:txBody>
                  <a:tcPr marL="68580" marR="68580" marT="0" marB="0" anchor="ctr">
                    <a:solidFill>
                      <a:srgbClr val="FFC000"/>
                    </a:solidFill>
                  </a:tcPr>
                </a:tc>
                <a:tc>
                  <a:txBody>
                    <a:bodyPr/>
                    <a:lstStyle/>
                    <a:p>
                      <a:pPr algn="ctr">
                        <a:lnSpc>
                          <a:spcPct val="150000"/>
                        </a:lnSpc>
                        <a:spcAft>
                          <a:spcPts val="0"/>
                        </a:spcAft>
                      </a:pPr>
                      <a:r>
                        <a:rPr lang="uk-UA" sz="1400" b="1">
                          <a:effectLst/>
                        </a:rPr>
                        <a:t> </a:t>
                      </a:r>
                      <a:endParaRPr lang="ru-RU" sz="1400" b="1">
                        <a:effectLst/>
                        <a:latin typeface="Times New Roman"/>
                        <a:ea typeface="Times New Roman"/>
                      </a:endParaRPr>
                    </a:p>
                  </a:txBody>
                  <a:tcPr marL="68580" marR="68580" marT="0" marB="0" anchor="ctr">
                    <a:solidFill>
                      <a:srgbClr val="FFC000"/>
                    </a:solidFill>
                  </a:tcPr>
                </a:tc>
                <a:tc>
                  <a:txBody>
                    <a:bodyPr/>
                    <a:lstStyle/>
                    <a:p>
                      <a:pPr algn="ctr">
                        <a:lnSpc>
                          <a:spcPct val="150000"/>
                        </a:lnSpc>
                        <a:spcAft>
                          <a:spcPts val="0"/>
                        </a:spcAft>
                      </a:pPr>
                      <a:r>
                        <a:rPr lang="uk-UA" sz="1400" b="1">
                          <a:effectLst/>
                        </a:rPr>
                        <a:t> </a:t>
                      </a:r>
                      <a:endParaRPr lang="ru-RU" sz="1400" b="1">
                        <a:effectLst/>
                        <a:latin typeface="Times New Roman"/>
                        <a:ea typeface="Times New Roman"/>
                      </a:endParaRPr>
                    </a:p>
                  </a:txBody>
                  <a:tcPr marL="68580" marR="68580" marT="0" marB="0" anchor="ctr">
                    <a:solidFill>
                      <a:srgbClr val="FFC000"/>
                    </a:solidFill>
                  </a:tcPr>
                </a:tc>
                <a:tc>
                  <a:txBody>
                    <a:bodyPr/>
                    <a:lstStyle/>
                    <a:p>
                      <a:pPr algn="ctr">
                        <a:lnSpc>
                          <a:spcPct val="150000"/>
                        </a:lnSpc>
                        <a:spcAft>
                          <a:spcPts val="0"/>
                        </a:spcAft>
                      </a:pPr>
                      <a:r>
                        <a:rPr lang="uk-UA" sz="1400" b="1" dirty="0">
                          <a:effectLst/>
                        </a:rPr>
                        <a:t> </a:t>
                      </a:r>
                      <a:endParaRPr lang="ru-RU" sz="1400" b="1" dirty="0">
                        <a:effectLst/>
                        <a:latin typeface="Times New Roman"/>
                        <a:ea typeface="Times New Roman"/>
                      </a:endParaRPr>
                    </a:p>
                  </a:txBody>
                  <a:tcPr marL="68580" marR="68580" marT="0" marB="0" anchor="ctr">
                    <a:solidFill>
                      <a:srgbClr val="FFC00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479711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36478"/>
            <a:ext cx="3575713" cy="627797"/>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solidFill>
                <a:srgbClr val="002060"/>
              </a:solidFill>
            </a:endParaRPr>
          </a:p>
          <a:p>
            <a:pPr algn="ctr"/>
            <a:r>
              <a:rPr lang="uk-UA" b="1" dirty="0">
                <a:solidFill>
                  <a:srgbClr val="002060"/>
                </a:solidFill>
              </a:rPr>
              <a:t>Показник: наявність </a:t>
            </a:r>
            <a:r>
              <a:rPr lang="uk-UA" b="1" dirty="0" err="1">
                <a:solidFill>
                  <a:srgbClr val="002060"/>
                </a:solidFill>
              </a:rPr>
              <a:t>оцінно</a:t>
            </a:r>
            <a:r>
              <a:rPr lang="uk-UA" b="1" dirty="0">
                <a:solidFill>
                  <a:srgbClr val="002060"/>
                </a:solidFill>
              </a:rPr>
              <a:t>-контрольних дій</a:t>
            </a:r>
            <a:endParaRPr lang="ru-RU" b="1" dirty="0">
              <a:solidFill>
                <a:srgbClr val="002060"/>
              </a:solidFill>
            </a:endParaRPr>
          </a:p>
          <a:p>
            <a:pPr algn="ctr"/>
            <a:endParaRPr lang="ru-RU" dirty="0">
              <a:solidFill>
                <a:srgbClr val="002060"/>
              </a:solidFill>
            </a:endParaRPr>
          </a:p>
        </p:txBody>
      </p:sp>
      <p:sp>
        <p:nvSpPr>
          <p:cNvPr id="5" name="Пятиугольник 4"/>
          <p:cNvSpPr/>
          <p:nvPr/>
        </p:nvSpPr>
        <p:spPr>
          <a:xfrm>
            <a:off x="272954" y="1023582"/>
            <a:ext cx="8871045" cy="5349921"/>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t>Завдання 1. Оціни себе сам</a:t>
            </a:r>
            <a:endParaRPr lang="ru-RU" b="1" dirty="0"/>
          </a:p>
          <a:p>
            <a:r>
              <a:rPr lang="uk-UA" b="1" dirty="0"/>
              <a:t>Мета: </a:t>
            </a:r>
            <a:r>
              <a:rPr lang="uk-UA" dirty="0"/>
              <a:t>з’ясувати вміння дітей оцінювати і контролювати мовлення.</a:t>
            </a:r>
            <a:endParaRPr lang="ru-RU" dirty="0"/>
          </a:p>
          <a:p>
            <a:r>
              <a:rPr lang="uk-UA" b="1" dirty="0"/>
              <a:t>Матеріал: </a:t>
            </a:r>
            <a:r>
              <a:rPr lang="uk-UA" dirty="0"/>
              <a:t>диктофон.</a:t>
            </a:r>
            <a:endParaRPr lang="ru-RU" dirty="0"/>
          </a:p>
          <a:p>
            <a:r>
              <a:rPr lang="uk-UA" b="1" dirty="0"/>
              <a:t>Процедура виконання.</a:t>
            </a:r>
          </a:p>
          <a:p>
            <a:r>
              <a:rPr lang="uk-UA" b="1" dirty="0"/>
              <a:t> </a:t>
            </a:r>
            <a:r>
              <a:rPr lang="uk-UA" dirty="0"/>
              <a:t>Дитині пропонують скласти оповідання, використовуючи 5 запропонованих слів (наприклад: осінь, листя, ліс, білочка, діти). Дається інструкція: “Послухай уважно і запам’ятай слова, з якими ти будеш складати оповідання (називаються слова і повторюються двічі). З цими словами склади оповідання. Тільки слідкуй, щоб всі слова були використані тобою. Намагайся не робити помилок, розповідай послідовно, без пауз. Твою розповідь я </a:t>
            </a:r>
            <a:r>
              <a:rPr lang="uk-UA" dirty="0" err="1"/>
              <a:t>запишу</a:t>
            </a:r>
            <a:r>
              <a:rPr lang="uk-UA" dirty="0"/>
              <a:t> на плівку. Потім ти її сам прослухаєш.”</a:t>
            </a:r>
            <a:endParaRPr lang="ru-RU" dirty="0"/>
          </a:p>
          <a:p>
            <a:r>
              <a:rPr lang="uk-UA" dirty="0"/>
              <a:t>Після розповіді дитині пропонують оцінити власну розповідь фішками (якщо розповідь правильна – дитина кладе червону фішку; є помилки – синю фішку; розповідь невдала, містить багато помилок, не сподобалась дитині – чорну фішку), сказати, чи всі слова вона використала, чи не припустилася помилок. </a:t>
            </a:r>
          </a:p>
          <a:p>
            <a:r>
              <a:rPr lang="uk-UA" dirty="0"/>
              <a:t>Після чого дитині пропонується прослухати своє оповідання і </a:t>
            </a:r>
          </a:p>
          <a:p>
            <a:r>
              <a:rPr lang="uk-UA" dirty="0"/>
              <a:t>виправити помилки.</a:t>
            </a:r>
            <a:endParaRPr lang="ru-RU" dirty="0"/>
          </a:p>
          <a:p>
            <a:pPr algn="ctr"/>
            <a:endParaRPr lang="ru-RU" sz="1600" dirty="0"/>
          </a:p>
        </p:txBody>
      </p:sp>
    </p:spTree>
    <p:extLst>
      <p:ext uri="{BB962C8B-B14F-4D97-AF65-F5344CB8AC3E}">
        <p14:creationId xmlns:p14="http://schemas.microsoft.com/office/powerpoint/2010/main" val="2947971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flipH="1">
            <a:off x="150123" y="736979"/>
            <a:ext cx="8775507" cy="5868537"/>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t>Завдання 2. Виправ помилку.</a:t>
            </a:r>
            <a:endParaRPr lang="ru-RU" b="1" dirty="0"/>
          </a:p>
          <a:p>
            <a:r>
              <a:rPr lang="uk-UA" b="1" dirty="0"/>
              <a:t>Мета: </a:t>
            </a:r>
            <a:r>
              <a:rPr lang="uk-UA" dirty="0"/>
              <a:t>з’ясувати вміння дітей оцінювати мовлення інших.</a:t>
            </a:r>
            <a:endParaRPr lang="ru-RU" dirty="0"/>
          </a:p>
          <a:p>
            <a:r>
              <a:rPr lang="uk-UA" b="1" dirty="0"/>
              <a:t>Процедура виконання. </a:t>
            </a:r>
            <a:endParaRPr lang="ru-RU" b="1" dirty="0"/>
          </a:p>
          <a:p>
            <a:r>
              <a:rPr lang="uk-UA" dirty="0"/>
              <a:t>а) Педагог повідомляє дитині: “В лісі живуть багато різних звірів. І вони вирішили організувати для своїх діточок школу. Ходив туди і маленький їжачок, але на першому </a:t>
            </a:r>
            <a:r>
              <a:rPr lang="uk-UA" dirty="0" err="1"/>
              <a:t>уроці</a:t>
            </a:r>
            <a:r>
              <a:rPr lang="uk-UA" dirty="0"/>
              <a:t> в зошиті він зробив багато помилок, і вчитель йому сказав, що поки він їх не виправить, то не отримає гарних оцінок. Засмутився їжачок, бо ніяк не міг зрозуміти, які ж помилки він зробив у зошиті. </a:t>
            </a:r>
            <a:r>
              <a:rPr lang="uk-UA" dirty="0" err="1"/>
              <a:t>Давай</a:t>
            </a:r>
            <a:r>
              <a:rPr lang="uk-UA" dirty="0"/>
              <a:t> і ми спробуємо знайти помилки, допоможемо їжачку. Я буду зачитувати речення, а ти піднімеш чорну фішку, якщо почуєш помилку.” Педагог  зачитує дитині речення з різними граматичними помилками.</a:t>
            </a:r>
            <a:endParaRPr lang="ru-RU" dirty="0"/>
          </a:p>
          <a:p>
            <a:pPr algn="ctr"/>
            <a:endParaRPr lang="ru-RU" dirty="0"/>
          </a:p>
        </p:txBody>
      </p:sp>
    </p:spTree>
    <p:extLst>
      <p:ext uri="{BB962C8B-B14F-4D97-AF65-F5344CB8AC3E}">
        <p14:creationId xmlns:p14="http://schemas.microsoft.com/office/powerpoint/2010/main" val="2947971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p:cNvPr>
          <p:cNvSpPr/>
          <p:nvPr/>
        </p:nvSpPr>
        <p:spPr>
          <a:xfrm>
            <a:off x="779123" y="993699"/>
            <a:ext cx="7248139" cy="715581"/>
          </a:xfrm>
          <a:prstGeom prst="rect">
            <a:avLst/>
          </a:prstGeom>
          <a:noFill/>
        </p:spPr>
        <p:txBody>
          <a:bodyPr wrap="none">
            <a:spAutoFit/>
          </a:bodyPr>
          <a:lstStyle/>
          <a:p>
            <a:pPr algn="ctr" defTabSz="685800">
              <a:defRPr/>
            </a:pPr>
            <a:r>
              <a:rPr lang="ru-RU" sz="4050" b="1" dirty="0" err="1">
                <a:ln w="22225">
                  <a:solidFill>
                    <a:srgbClr val="ED7D31"/>
                  </a:solidFill>
                  <a:prstDash val="solid"/>
                </a:ln>
                <a:solidFill>
                  <a:srgbClr val="ED7D31">
                    <a:lumMod val="40000"/>
                    <a:lumOff val="60000"/>
                  </a:srgbClr>
                </a:solidFill>
                <a:latin typeface="Calibri"/>
              </a:rPr>
              <a:t>Форми</a:t>
            </a:r>
            <a:r>
              <a:rPr lang="ru-RU" sz="4050" b="1" dirty="0">
                <a:ln w="22225">
                  <a:solidFill>
                    <a:srgbClr val="ED7D31"/>
                  </a:solidFill>
                  <a:prstDash val="solid"/>
                </a:ln>
                <a:solidFill>
                  <a:srgbClr val="ED7D31">
                    <a:lumMod val="40000"/>
                    <a:lumOff val="60000"/>
                  </a:srgbClr>
                </a:solidFill>
                <a:latin typeface="Calibri"/>
              </a:rPr>
              <a:t> </a:t>
            </a:r>
            <a:r>
              <a:rPr lang="ru-RU" sz="4050" b="1" dirty="0" err="1">
                <a:ln w="22225">
                  <a:solidFill>
                    <a:srgbClr val="ED7D31"/>
                  </a:solidFill>
                  <a:prstDash val="solid"/>
                </a:ln>
                <a:solidFill>
                  <a:srgbClr val="ED7D31">
                    <a:lumMod val="40000"/>
                    <a:lumOff val="60000"/>
                  </a:srgbClr>
                </a:solidFill>
                <a:latin typeface="Calibri"/>
              </a:rPr>
              <a:t>здійснення</a:t>
            </a:r>
            <a:r>
              <a:rPr lang="ru-RU" sz="4050" b="1" dirty="0">
                <a:ln w="22225">
                  <a:solidFill>
                    <a:srgbClr val="ED7D31"/>
                  </a:solidFill>
                  <a:prstDash val="solid"/>
                </a:ln>
                <a:solidFill>
                  <a:srgbClr val="ED7D31">
                    <a:lumMod val="40000"/>
                    <a:lumOff val="60000"/>
                  </a:srgbClr>
                </a:solidFill>
                <a:latin typeface="Calibri"/>
              </a:rPr>
              <a:t> </a:t>
            </a:r>
            <a:r>
              <a:rPr lang="ru-RU" sz="4050" b="1" dirty="0" err="1">
                <a:ln w="22225">
                  <a:solidFill>
                    <a:srgbClr val="ED7D31"/>
                  </a:solidFill>
                  <a:prstDash val="solid"/>
                </a:ln>
                <a:solidFill>
                  <a:srgbClr val="ED7D31">
                    <a:lumMod val="40000"/>
                    <a:lumOff val="60000"/>
                  </a:srgbClr>
                </a:solidFill>
                <a:latin typeface="Calibri"/>
              </a:rPr>
              <a:t>наступності</a:t>
            </a:r>
            <a:r>
              <a:rPr lang="ru-RU" sz="4050" b="1" dirty="0">
                <a:ln w="22225">
                  <a:solidFill>
                    <a:srgbClr val="ED7D31"/>
                  </a:solidFill>
                  <a:prstDash val="solid"/>
                </a:ln>
                <a:solidFill>
                  <a:srgbClr val="ED7D31">
                    <a:lumMod val="40000"/>
                    <a:lumOff val="60000"/>
                  </a:srgbClr>
                </a:solidFill>
                <a:latin typeface="Calibri"/>
              </a:rPr>
              <a:t> </a:t>
            </a:r>
          </a:p>
        </p:txBody>
      </p:sp>
      <p:graphicFrame>
        <p:nvGraphicFramePr>
          <p:cNvPr id="12" name="Схема 11">
            <a:extLst/>
          </p:cNvPr>
          <p:cNvGraphicFramePr/>
          <p:nvPr/>
        </p:nvGraphicFramePr>
        <p:xfrm>
          <a:off x="495887" y="1396999"/>
          <a:ext cx="8230902" cy="4603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4668222"/>
      </p:ext>
    </p:extLst>
  </p:cSld>
  <p:clrMapOvr>
    <a:masterClrMapping/>
  </p:clrMapOvr>
  <p:transition spd="slow">
    <p:split orient="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982639" y="955343"/>
            <a:ext cx="7424382" cy="5131558"/>
          </a:xfrm>
          <a:prstGeom prst="homePlate">
            <a:avLst/>
          </a:prstGeom>
          <a:solidFill>
            <a:srgbClr val="D759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t>б) Виправ Незнайка.</a:t>
            </a:r>
            <a:endParaRPr lang="ru-RU" b="1" dirty="0"/>
          </a:p>
          <a:p>
            <a:r>
              <a:rPr lang="uk-UA" b="1" dirty="0"/>
              <a:t>Процедура виконання. </a:t>
            </a:r>
          </a:p>
          <a:p>
            <a:r>
              <a:rPr lang="uk-UA" dirty="0"/>
              <a:t>Педагог звертається до дитини: Сьогодні до мене звернувся Незнайко з проханням допомогти йому. Він вийшов на двір погуляти, побачив дітей, які грали в цікаву гру і захотів з ними познайомитися. Хлопчик звернувся до дітей, заговорив з ними, діти почали сміятися над його мовою, він дуже багато припустився помилок. Незнайко дуже засмутився. І ось тепер він прийшов до нас і хоче, щоб ви допомогли йому розібратися, які ж помилки він допускає у вимові. </a:t>
            </a:r>
          </a:p>
          <a:p>
            <a:r>
              <a:rPr lang="uk-UA" dirty="0"/>
              <a:t>Педагог називає слова з неправильною вимовою на найбільш типові помилки. Діти їх виправляють.</a:t>
            </a:r>
            <a:endParaRPr lang="ru-RU" dirty="0"/>
          </a:p>
          <a:p>
            <a:pPr algn="ctr"/>
            <a:endParaRPr lang="ru-RU" dirty="0"/>
          </a:p>
        </p:txBody>
      </p:sp>
    </p:spTree>
    <p:extLst>
      <p:ext uri="{BB962C8B-B14F-4D97-AF65-F5344CB8AC3E}">
        <p14:creationId xmlns:p14="http://schemas.microsoft.com/office/powerpoint/2010/main" val="2947971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ctr">
              <a:buNone/>
            </a:pPr>
            <a:r>
              <a:rPr lang="uk-UA" sz="3200" b="1" dirty="0" err="1">
                <a:solidFill>
                  <a:schemeClr val="bg1"/>
                </a:solidFill>
              </a:rPr>
              <a:t>Діамонологічна</a:t>
            </a:r>
            <a:r>
              <a:rPr lang="uk-UA" sz="3200" b="1" dirty="0">
                <a:solidFill>
                  <a:schemeClr val="bg1"/>
                </a:solidFill>
              </a:rPr>
              <a:t> компетенція</a:t>
            </a:r>
          </a:p>
          <a:p>
            <a:pPr marL="0" indent="0" algn="ctr">
              <a:buNone/>
            </a:pPr>
            <a:endParaRPr lang="ru-RU" sz="3200" b="1" dirty="0">
              <a:solidFill>
                <a:schemeClr val="bg1"/>
              </a:solidFill>
            </a:endParaRPr>
          </a:p>
          <a:p>
            <a:pPr marL="0" indent="0" algn="ctr">
              <a:buNone/>
            </a:pPr>
            <a:r>
              <a:rPr lang="uk-UA" dirty="0">
                <a:solidFill>
                  <a:schemeClr val="bg1"/>
                </a:solidFill>
              </a:rPr>
              <a:t>У межах означеної компетенції з’ясовується уміння дітей будувати діалог, переказувати художні тексти, складати творчі розповіді у спеціально розроблених завданнях. </a:t>
            </a:r>
          </a:p>
          <a:p>
            <a:pPr marL="0" indent="0" algn="ctr">
              <a:buNone/>
            </a:pPr>
            <a:r>
              <a:rPr lang="uk-UA" dirty="0">
                <a:solidFill>
                  <a:schemeClr val="bg1"/>
                </a:solidFill>
              </a:rPr>
              <a:t>Розглянемо їх.</a:t>
            </a:r>
            <a:endParaRPr lang="ru-RU" dirty="0">
              <a:solidFill>
                <a:schemeClr val="bg1"/>
              </a:solidFill>
            </a:endParaRPr>
          </a:p>
          <a:p>
            <a:pPr marL="0" indent="0" algn="ctr">
              <a:buNone/>
            </a:pPr>
            <a:endParaRPr lang="ru-RU" dirty="0">
              <a:solidFill>
                <a:schemeClr val="bg1"/>
              </a:solidFill>
            </a:endParaRPr>
          </a:p>
        </p:txBody>
      </p:sp>
    </p:spTree>
    <p:extLst>
      <p:ext uri="{BB962C8B-B14F-4D97-AF65-F5344CB8AC3E}">
        <p14:creationId xmlns:p14="http://schemas.microsoft.com/office/powerpoint/2010/main" val="29479711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18364"/>
            <a:ext cx="4217158" cy="1078173"/>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solidFill>
                <a:schemeClr val="tx1"/>
              </a:solidFill>
            </a:endParaRPr>
          </a:p>
          <a:p>
            <a:pPr algn="ctr"/>
            <a:r>
              <a:rPr lang="uk-UA" b="1" dirty="0">
                <a:solidFill>
                  <a:schemeClr val="tx1"/>
                </a:solidFill>
              </a:rPr>
              <a:t>Показник: вміння будувати діалог з партнером</a:t>
            </a:r>
            <a:endParaRPr lang="ru-RU" b="1" dirty="0">
              <a:solidFill>
                <a:schemeClr val="tx1"/>
              </a:solidFill>
            </a:endParaRPr>
          </a:p>
          <a:p>
            <a:pPr algn="ctr"/>
            <a:endParaRPr lang="ru-RU" dirty="0">
              <a:solidFill>
                <a:schemeClr val="tx1"/>
              </a:solidFill>
            </a:endParaRPr>
          </a:p>
        </p:txBody>
      </p:sp>
      <p:sp>
        <p:nvSpPr>
          <p:cNvPr id="5" name="Рамка 4"/>
          <p:cNvSpPr/>
          <p:nvPr/>
        </p:nvSpPr>
        <p:spPr>
          <a:xfrm>
            <a:off x="313899" y="1801504"/>
            <a:ext cx="8502555" cy="4517409"/>
          </a:xfrm>
          <a:prstGeom prst="frame">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Объект 2"/>
          <p:cNvSpPr>
            <a:spLocks noGrp="1"/>
          </p:cNvSpPr>
          <p:nvPr>
            <p:ph idx="1"/>
          </p:nvPr>
        </p:nvSpPr>
        <p:spPr>
          <a:xfrm>
            <a:off x="928048" y="2415654"/>
            <a:ext cx="7315200" cy="3330054"/>
          </a:xfrm>
        </p:spPr>
        <p:txBody>
          <a:bodyPr>
            <a:normAutofit fontScale="70000" lnSpcReduction="20000"/>
          </a:bodyPr>
          <a:lstStyle/>
          <a:p>
            <a:pPr>
              <a:buFont typeface="Wingdings" panose="05000000000000000000" pitchFamily="2" charset="2"/>
              <a:buChar char="§"/>
            </a:pPr>
            <a:r>
              <a:rPr lang="uk-UA" b="1" dirty="0">
                <a:solidFill>
                  <a:schemeClr val="bg1"/>
                </a:solidFill>
              </a:rPr>
              <a:t>Завдання 1. Мати і донька Оленка</a:t>
            </a:r>
            <a:endParaRPr lang="ru-RU" b="1" dirty="0">
              <a:solidFill>
                <a:schemeClr val="bg1"/>
              </a:solidFill>
            </a:endParaRPr>
          </a:p>
          <a:p>
            <a:pPr>
              <a:buFont typeface="Wingdings" panose="05000000000000000000" pitchFamily="2" charset="2"/>
              <a:buChar char="§"/>
            </a:pPr>
            <a:r>
              <a:rPr lang="uk-UA" b="1" dirty="0">
                <a:solidFill>
                  <a:schemeClr val="bg1"/>
                </a:solidFill>
              </a:rPr>
              <a:t>Мета: </a:t>
            </a:r>
            <a:r>
              <a:rPr lang="uk-UA" dirty="0">
                <a:solidFill>
                  <a:schemeClr val="bg1"/>
                </a:solidFill>
              </a:rPr>
              <a:t>з’ясувати вміння вести розмову (діалог) невимушено на запропоновану тему.</a:t>
            </a:r>
            <a:endParaRPr lang="ru-RU" dirty="0">
              <a:solidFill>
                <a:schemeClr val="bg1"/>
              </a:solidFill>
            </a:endParaRPr>
          </a:p>
          <a:p>
            <a:pPr>
              <a:buFont typeface="Wingdings" panose="05000000000000000000" pitchFamily="2" charset="2"/>
              <a:buChar char="§"/>
            </a:pPr>
            <a:r>
              <a:rPr lang="uk-UA" b="1" dirty="0">
                <a:solidFill>
                  <a:schemeClr val="bg1"/>
                </a:solidFill>
              </a:rPr>
              <a:t>Процедура виконання. </a:t>
            </a:r>
            <a:r>
              <a:rPr lang="uk-UA" dirty="0">
                <a:solidFill>
                  <a:schemeClr val="bg1"/>
                </a:solidFill>
              </a:rPr>
              <a:t>Створюється ігрова ситуація “Мати і донька Оленка”. Завдання пропонується кожній парі дітей окремо. Діти виконують ролі матері і доньки Оленки.</a:t>
            </a:r>
            <a:endParaRPr lang="ru-RU" dirty="0">
              <a:solidFill>
                <a:schemeClr val="bg1"/>
              </a:solidFill>
            </a:endParaRPr>
          </a:p>
          <a:p>
            <a:pPr>
              <a:buFont typeface="Wingdings" panose="05000000000000000000" pitchFamily="2" charset="2"/>
              <a:buChar char="§"/>
            </a:pPr>
            <a:r>
              <a:rPr lang="uk-UA" dirty="0">
                <a:solidFill>
                  <a:schemeClr val="bg1"/>
                </a:solidFill>
              </a:rPr>
              <a:t>Дітям дається інструкція: “Доньки Оленки довго не було дома. Мати шукала її, турбувалась, всіх подруг Оленчиних обдзвонила. Аж ось вона приходить. Подумайте, про що вони могли говорити?”. </a:t>
            </a:r>
          </a:p>
          <a:p>
            <a:pPr>
              <a:buFont typeface="Wingdings" panose="05000000000000000000" pitchFamily="2" charset="2"/>
              <a:buChar char="§"/>
            </a:pPr>
            <a:r>
              <a:rPr lang="uk-UA" dirty="0">
                <a:solidFill>
                  <a:schemeClr val="bg1"/>
                </a:solidFill>
              </a:rPr>
              <a:t>Діти обирають ролі матері і доньки Оленки. Їм потрібно відтворити ситуацію розмови.</a:t>
            </a:r>
            <a:endParaRPr lang="ru-RU" dirty="0">
              <a:solidFill>
                <a:schemeClr val="bg1"/>
              </a:solidFill>
            </a:endParaRPr>
          </a:p>
          <a:p>
            <a:pPr>
              <a:buFont typeface="Wingdings" panose="05000000000000000000" pitchFamily="2" charset="2"/>
              <a:buChar char="§"/>
            </a:pPr>
            <a:endParaRPr lang="ru-RU" dirty="0">
              <a:solidFill>
                <a:schemeClr val="bg1"/>
              </a:solidFill>
            </a:endParaRPr>
          </a:p>
        </p:txBody>
      </p:sp>
    </p:spTree>
    <p:extLst>
      <p:ext uri="{BB962C8B-B14F-4D97-AF65-F5344CB8AC3E}">
        <p14:creationId xmlns:p14="http://schemas.microsoft.com/office/powerpoint/2010/main" val="29479711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п</a:t>
            </a:r>
          </a:p>
        </p:txBody>
      </p:sp>
      <p:sp>
        <p:nvSpPr>
          <p:cNvPr id="4" name="Рамка 3"/>
          <p:cNvSpPr/>
          <p:nvPr/>
        </p:nvSpPr>
        <p:spPr>
          <a:xfrm>
            <a:off x="354842" y="477672"/>
            <a:ext cx="8570794" cy="5868537"/>
          </a:xfrm>
          <a:prstGeom prst="frame">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Объект 2"/>
          <p:cNvSpPr txBox="1">
            <a:spLocks/>
          </p:cNvSpPr>
          <p:nvPr/>
        </p:nvSpPr>
        <p:spPr>
          <a:xfrm>
            <a:off x="1091819" y="1248769"/>
            <a:ext cx="6837529" cy="43263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uk-UA" b="1" dirty="0">
                <a:solidFill>
                  <a:schemeClr val="bg1"/>
                </a:solidFill>
              </a:rPr>
              <a:t>Завдання 2. Про що спілкувались зайці?</a:t>
            </a:r>
            <a:endParaRPr lang="ru-RU" b="1" dirty="0">
              <a:solidFill>
                <a:schemeClr val="bg1"/>
              </a:solidFill>
            </a:endParaRPr>
          </a:p>
          <a:p>
            <a:pPr>
              <a:buFont typeface="Wingdings" panose="05000000000000000000" pitchFamily="2" charset="2"/>
              <a:buChar char="ü"/>
            </a:pPr>
            <a:r>
              <a:rPr lang="uk-UA" b="1" dirty="0">
                <a:solidFill>
                  <a:schemeClr val="bg1"/>
                </a:solidFill>
              </a:rPr>
              <a:t>Мета: </a:t>
            </a:r>
            <a:r>
              <a:rPr lang="uk-UA" dirty="0">
                <a:solidFill>
                  <a:schemeClr val="bg1"/>
                </a:solidFill>
              </a:rPr>
              <a:t>з’ясувати вміння дітей складати діалоги за ситуацією, зображеною на картинці.</a:t>
            </a:r>
            <a:endParaRPr lang="ru-RU" dirty="0">
              <a:solidFill>
                <a:schemeClr val="bg1"/>
              </a:solidFill>
            </a:endParaRPr>
          </a:p>
          <a:p>
            <a:pPr algn="ctr">
              <a:buFont typeface="Wingdings" panose="05000000000000000000" pitchFamily="2" charset="2"/>
              <a:buChar char="ü"/>
            </a:pPr>
            <a:r>
              <a:rPr lang="uk-UA" b="1" dirty="0">
                <a:solidFill>
                  <a:schemeClr val="bg1"/>
                </a:solidFill>
              </a:rPr>
              <a:t>Матеріал: </a:t>
            </a:r>
            <a:r>
              <a:rPr lang="uk-UA" dirty="0">
                <a:solidFill>
                  <a:schemeClr val="bg1"/>
                </a:solidFill>
              </a:rPr>
              <a:t>сюжетна картинка, яка зображає розмову двох зайців </a:t>
            </a:r>
            <a:r>
              <a:rPr lang="uk-UA" b="1" dirty="0">
                <a:solidFill>
                  <a:schemeClr val="bg1"/>
                </a:solidFill>
              </a:rPr>
              <a:t>Процедура виконання</a:t>
            </a:r>
          </a:p>
          <a:p>
            <a:pPr>
              <a:buFont typeface="Wingdings" panose="05000000000000000000" pitchFamily="2" charset="2"/>
              <a:buChar char="ü"/>
            </a:pPr>
            <a:r>
              <a:rPr lang="uk-UA" b="1" dirty="0">
                <a:solidFill>
                  <a:schemeClr val="bg1"/>
                </a:solidFill>
              </a:rPr>
              <a:t> </a:t>
            </a:r>
            <a:r>
              <a:rPr lang="uk-UA" dirty="0">
                <a:solidFill>
                  <a:schemeClr val="bg1"/>
                </a:solidFill>
              </a:rPr>
              <a:t>Педагог показує дітям картинку, на якій зображені два зайці, що розмовляють, і пропонує відтворити розмову. </a:t>
            </a:r>
            <a:endParaRPr lang="ru-RU" dirty="0">
              <a:solidFill>
                <a:schemeClr val="bg1"/>
              </a:solidFill>
            </a:endParaRPr>
          </a:p>
          <a:p>
            <a:pPr>
              <a:buFont typeface="Wingdings" panose="05000000000000000000" pitchFamily="2" charset="2"/>
              <a:buChar char="ü"/>
            </a:pPr>
            <a:endParaRPr lang="ru-RU" dirty="0">
              <a:solidFill>
                <a:schemeClr val="bg1"/>
              </a:solidFill>
            </a:endParaRPr>
          </a:p>
        </p:txBody>
      </p:sp>
    </p:spTree>
    <p:extLst>
      <p:ext uri="{BB962C8B-B14F-4D97-AF65-F5344CB8AC3E}">
        <p14:creationId xmlns:p14="http://schemas.microsoft.com/office/powerpoint/2010/main" val="29479711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91069"/>
            <a:ext cx="4012442" cy="1009934"/>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002060"/>
                </a:solidFill>
              </a:rPr>
              <a:t>Показник: зв’язні висловлювання репродуктивного характеру</a:t>
            </a:r>
            <a:endParaRPr lang="ru-RU" b="1" dirty="0">
              <a:solidFill>
                <a:srgbClr val="002060"/>
              </a:solidFill>
            </a:endParaRPr>
          </a:p>
          <a:p>
            <a:pPr algn="ctr"/>
            <a:endParaRPr lang="ru-RU" dirty="0">
              <a:solidFill>
                <a:srgbClr val="002060"/>
              </a:solidFill>
            </a:endParaRPr>
          </a:p>
        </p:txBody>
      </p:sp>
      <p:sp>
        <p:nvSpPr>
          <p:cNvPr id="5" name="Прямоугольная выноска 4"/>
          <p:cNvSpPr/>
          <p:nvPr/>
        </p:nvSpPr>
        <p:spPr>
          <a:xfrm>
            <a:off x="313899" y="1501254"/>
            <a:ext cx="8543498" cy="4503761"/>
          </a:xfrm>
          <a:prstGeom prst="wedgeRectCallou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u="sng" dirty="0">
                <a:solidFill>
                  <a:srgbClr val="002060"/>
                </a:solidFill>
              </a:rPr>
              <a:t>Завдання 1. Переказ знайомого оповідання</a:t>
            </a:r>
            <a:endParaRPr lang="ru-RU" sz="2000" b="1" u="sng" dirty="0">
              <a:solidFill>
                <a:srgbClr val="002060"/>
              </a:solidFill>
            </a:endParaRPr>
          </a:p>
          <a:p>
            <a:r>
              <a:rPr lang="uk-UA" sz="2000" b="1" dirty="0">
                <a:solidFill>
                  <a:srgbClr val="002060"/>
                </a:solidFill>
              </a:rPr>
              <a:t>Мета: </a:t>
            </a:r>
            <a:r>
              <a:rPr lang="uk-UA" sz="2000" dirty="0">
                <a:solidFill>
                  <a:srgbClr val="002060"/>
                </a:solidFill>
              </a:rPr>
              <a:t>виявити вміння дітей послідовно відтворювати текст, його повноту.</a:t>
            </a:r>
            <a:endParaRPr lang="ru-RU" sz="2000" dirty="0">
              <a:solidFill>
                <a:srgbClr val="002060"/>
              </a:solidFill>
            </a:endParaRPr>
          </a:p>
          <a:p>
            <a:r>
              <a:rPr lang="uk-UA" sz="2000" b="1" dirty="0">
                <a:solidFill>
                  <a:srgbClr val="002060"/>
                </a:solidFill>
              </a:rPr>
              <a:t>Процедура виконання. </a:t>
            </a:r>
          </a:p>
          <a:p>
            <a:r>
              <a:rPr lang="uk-UA" sz="2000" dirty="0">
                <a:solidFill>
                  <a:srgbClr val="002060"/>
                </a:solidFill>
              </a:rPr>
              <a:t>Дитині </a:t>
            </a:r>
            <a:r>
              <a:rPr lang="uk-UA" sz="2000" dirty="0" err="1">
                <a:solidFill>
                  <a:srgbClr val="002060"/>
                </a:solidFill>
              </a:rPr>
              <a:t>читається</a:t>
            </a:r>
            <a:r>
              <a:rPr lang="uk-UA" sz="2000" dirty="0">
                <a:solidFill>
                  <a:srgbClr val="002060"/>
                </a:solidFill>
              </a:rPr>
              <a:t> знайомий літературний текст. Після читання пропонується переказати оповідання за вказівкою педагога (повно, стисло, за частиною, вибірково, від імені героя та ін.)</a:t>
            </a:r>
            <a:endParaRPr lang="ru-RU" sz="2000" dirty="0">
              <a:solidFill>
                <a:srgbClr val="002060"/>
              </a:solidFill>
            </a:endParaRPr>
          </a:p>
          <a:p>
            <a:pPr algn="ctr"/>
            <a:r>
              <a:rPr lang="uk-UA" sz="2000" b="1" u="sng" dirty="0">
                <a:solidFill>
                  <a:srgbClr val="002060"/>
                </a:solidFill>
              </a:rPr>
              <a:t>Завдання 2. Розповідь за серією сюжетних картин</a:t>
            </a:r>
            <a:endParaRPr lang="ru-RU" sz="2000" b="1" u="sng" dirty="0">
              <a:solidFill>
                <a:srgbClr val="002060"/>
              </a:solidFill>
            </a:endParaRPr>
          </a:p>
          <a:p>
            <a:r>
              <a:rPr lang="uk-UA" sz="2000" b="1" dirty="0">
                <a:solidFill>
                  <a:srgbClr val="002060"/>
                </a:solidFill>
              </a:rPr>
              <a:t>Мета</a:t>
            </a:r>
            <a:r>
              <a:rPr lang="uk-UA" sz="2000" dirty="0">
                <a:solidFill>
                  <a:srgbClr val="002060"/>
                </a:solidFill>
              </a:rPr>
              <a:t>: з’ясувати вміння складати розповіді за серією сюжетних картинок.</a:t>
            </a:r>
            <a:endParaRPr lang="ru-RU" sz="2000" dirty="0">
              <a:solidFill>
                <a:srgbClr val="002060"/>
              </a:solidFill>
            </a:endParaRPr>
          </a:p>
          <a:p>
            <a:r>
              <a:rPr lang="uk-UA" sz="2000" b="1" dirty="0">
                <a:solidFill>
                  <a:srgbClr val="002060"/>
                </a:solidFill>
              </a:rPr>
              <a:t>Процедура виконання: </a:t>
            </a:r>
          </a:p>
          <a:p>
            <a:r>
              <a:rPr lang="uk-UA" sz="2000" dirty="0">
                <a:solidFill>
                  <a:srgbClr val="002060"/>
                </a:solidFill>
              </a:rPr>
              <a:t>Дітям дається серія з трьох сюжетних картинок на вибір (“Що трапилось с Дерев’янком”, “Що трапилось з Бегемотиком”, “Хлопчик і сніговик” – див. Додаток М), пропонується скласти за ними розповідь і дати їй назву.</a:t>
            </a:r>
            <a:endParaRPr lang="ru-RU" sz="2000" dirty="0">
              <a:solidFill>
                <a:srgbClr val="002060"/>
              </a:solidFill>
            </a:endParaRPr>
          </a:p>
          <a:p>
            <a:pPr algn="ctr"/>
            <a:endParaRPr lang="ru-RU" sz="2000" dirty="0">
              <a:solidFill>
                <a:srgbClr val="002060"/>
              </a:solidFill>
            </a:endParaRPr>
          </a:p>
        </p:txBody>
      </p:sp>
    </p:spTree>
    <p:extLst>
      <p:ext uri="{BB962C8B-B14F-4D97-AF65-F5344CB8AC3E}">
        <p14:creationId xmlns:p14="http://schemas.microsoft.com/office/powerpoint/2010/main" val="29479711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41194"/>
            <a:ext cx="3889612" cy="941696"/>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002060"/>
                </a:solidFill>
              </a:rPr>
              <a:t>Показник: зв’язні висловлювання творчого характеру</a:t>
            </a:r>
            <a:endParaRPr lang="ru-RU" b="1" dirty="0">
              <a:solidFill>
                <a:srgbClr val="002060"/>
              </a:solidFill>
            </a:endParaRPr>
          </a:p>
          <a:p>
            <a:pPr algn="ctr"/>
            <a:endParaRPr lang="ru-RU" dirty="0">
              <a:solidFill>
                <a:srgbClr val="002060"/>
              </a:solidFill>
            </a:endParaRPr>
          </a:p>
        </p:txBody>
      </p:sp>
      <p:sp>
        <p:nvSpPr>
          <p:cNvPr id="5" name="Скругленная прямоугольная выноска 4"/>
          <p:cNvSpPr/>
          <p:nvPr/>
        </p:nvSpPr>
        <p:spPr>
          <a:xfrm>
            <a:off x="450376" y="1801504"/>
            <a:ext cx="8065827" cy="420351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u="sng" dirty="0">
                <a:solidFill>
                  <a:srgbClr val="002060"/>
                </a:solidFill>
              </a:rPr>
              <a:t>Завдання 1. Склади казку</a:t>
            </a:r>
            <a:endParaRPr lang="ru-RU" b="1" u="sng" dirty="0">
              <a:solidFill>
                <a:srgbClr val="002060"/>
              </a:solidFill>
            </a:endParaRPr>
          </a:p>
          <a:p>
            <a:r>
              <a:rPr lang="uk-UA" b="1" dirty="0">
                <a:solidFill>
                  <a:srgbClr val="002060"/>
                </a:solidFill>
              </a:rPr>
              <a:t>Мета: </a:t>
            </a:r>
            <a:r>
              <a:rPr lang="uk-UA" dirty="0"/>
              <a:t>з’ясувати вміння дітей складати творчі розповіді.</a:t>
            </a:r>
            <a:endParaRPr lang="ru-RU" dirty="0"/>
          </a:p>
          <a:p>
            <a:r>
              <a:rPr lang="uk-UA" b="1" dirty="0">
                <a:solidFill>
                  <a:srgbClr val="002060"/>
                </a:solidFill>
              </a:rPr>
              <a:t>Процедура виконання. </a:t>
            </a:r>
          </a:p>
          <a:p>
            <a:r>
              <a:rPr lang="uk-UA" dirty="0"/>
              <a:t>Дітям пропонується скласти новорічну казку і дати їй назву.</a:t>
            </a:r>
            <a:endParaRPr lang="ru-RU" dirty="0"/>
          </a:p>
          <a:p>
            <a:pPr algn="ctr"/>
            <a:r>
              <a:rPr lang="uk-UA" b="1" u="sng" dirty="0">
                <a:solidFill>
                  <a:srgbClr val="002060"/>
                </a:solidFill>
              </a:rPr>
              <a:t>Завдання 2. Розповідання за темою</a:t>
            </a:r>
            <a:endParaRPr lang="ru-RU" b="1" u="sng" dirty="0">
              <a:solidFill>
                <a:srgbClr val="002060"/>
              </a:solidFill>
            </a:endParaRPr>
          </a:p>
          <a:p>
            <a:r>
              <a:rPr lang="uk-UA" b="1" dirty="0">
                <a:solidFill>
                  <a:srgbClr val="002060"/>
                </a:solidFill>
              </a:rPr>
              <a:t>Мета: </a:t>
            </a:r>
            <a:r>
              <a:rPr lang="uk-UA" dirty="0"/>
              <a:t>з’ясувати вміння складати творчі розповіді.</a:t>
            </a:r>
            <a:endParaRPr lang="ru-RU" dirty="0"/>
          </a:p>
          <a:p>
            <a:r>
              <a:rPr lang="uk-UA" b="1" dirty="0">
                <a:solidFill>
                  <a:srgbClr val="002060"/>
                </a:solidFill>
              </a:rPr>
              <a:t>Процедура виконання. </a:t>
            </a:r>
          </a:p>
          <a:p>
            <a:r>
              <a:rPr lang="uk-UA" dirty="0"/>
              <a:t>Педагог пропонує дитині скласти розповідь за темою на вибір: “Що трапилось із зайченям?”, “Як їжачок гриби збирав”, “Чому засмутилась білочка?” і т. ін.</a:t>
            </a:r>
            <a:endParaRPr lang="ru-RU" dirty="0"/>
          </a:p>
          <a:p>
            <a:pPr algn="ctr"/>
            <a:endParaRPr lang="ru-RU" dirty="0"/>
          </a:p>
        </p:txBody>
      </p:sp>
    </p:spTree>
    <p:extLst>
      <p:ext uri="{BB962C8B-B14F-4D97-AF65-F5344CB8AC3E}">
        <p14:creationId xmlns:p14="http://schemas.microsoft.com/office/powerpoint/2010/main" val="29479711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ctr">
              <a:buNone/>
            </a:pPr>
            <a:r>
              <a:rPr lang="uk-UA" b="1" dirty="0">
                <a:solidFill>
                  <a:schemeClr val="bg1"/>
                </a:solidFill>
              </a:rPr>
              <a:t>Комунікативна компетенція</a:t>
            </a:r>
          </a:p>
          <a:p>
            <a:pPr marL="0" indent="0" algn="ctr">
              <a:buNone/>
            </a:pPr>
            <a:endParaRPr lang="ru-RU" b="1" dirty="0">
              <a:solidFill>
                <a:schemeClr val="bg1"/>
              </a:solidFill>
            </a:endParaRPr>
          </a:p>
          <a:p>
            <a:pPr marL="0" indent="0" algn="ctr">
              <a:buNone/>
            </a:pPr>
            <a:r>
              <a:rPr lang="uk-UA" dirty="0">
                <a:solidFill>
                  <a:schemeClr val="bg1"/>
                </a:solidFill>
              </a:rPr>
              <a:t>У межах означеної компетенції з’ясовується уміння дітей вживати формули мовленнєвого етикету, ініціативність спілкування. </a:t>
            </a:r>
          </a:p>
          <a:p>
            <a:pPr marL="0" indent="0" algn="ctr">
              <a:buNone/>
            </a:pPr>
            <a:r>
              <a:rPr lang="uk-UA" dirty="0">
                <a:solidFill>
                  <a:schemeClr val="bg1"/>
                </a:solidFill>
              </a:rPr>
              <a:t>Розглянемо зміст завдань за кожним із цих показників.</a:t>
            </a:r>
            <a:endParaRPr lang="ru-RU" dirty="0">
              <a:solidFill>
                <a:schemeClr val="bg1"/>
              </a:solidFill>
            </a:endParaRPr>
          </a:p>
          <a:p>
            <a:pPr marL="0" indent="0" algn="ctr">
              <a:buNone/>
            </a:pPr>
            <a:endParaRPr lang="ru-RU" dirty="0">
              <a:solidFill>
                <a:schemeClr val="bg1"/>
              </a:solidFill>
            </a:endParaRPr>
          </a:p>
        </p:txBody>
      </p:sp>
    </p:spTree>
    <p:extLst>
      <p:ext uri="{BB962C8B-B14F-4D97-AF65-F5344CB8AC3E}">
        <p14:creationId xmlns:p14="http://schemas.microsoft.com/office/powerpoint/2010/main" val="29479711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1193" y="914400"/>
            <a:ext cx="8529851" cy="5677469"/>
          </a:xfrm>
        </p:spPr>
        <p:txBody>
          <a:bodyPr>
            <a:noAutofit/>
          </a:bodyPr>
          <a:lstStyle/>
          <a:p>
            <a:pPr marL="0" indent="0">
              <a:buNone/>
            </a:pPr>
            <a:r>
              <a:rPr lang="uk-UA" sz="2000" b="1" dirty="0">
                <a:solidFill>
                  <a:srgbClr val="FFC000"/>
                </a:solidFill>
              </a:rPr>
              <a:t>Завдання 1. Що ти будеш робити?</a:t>
            </a:r>
            <a:endParaRPr lang="ru-RU" sz="2000" b="1" dirty="0">
              <a:solidFill>
                <a:srgbClr val="FFC000"/>
              </a:solidFill>
            </a:endParaRPr>
          </a:p>
          <a:p>
            <a:pPr marL="0" indent="0">
              <a:buNone/>
            </a:pPr>
            <a:r>
              <a:rPr lang="uk-UA" sz="2000" b="1" dirty="0">
                <a:solidFill>
                  <a:srgbClr val="FFC000"/>
                </a:solidFill>
              </a:rPr>
              <a:t>Мета: </a:t>
            </a:r>
            <a:r>
              <a:rPr lang="uk-UA" sz="2000" dirty="0">
                <a:solidFill>
                  <a:srgbClr val="FFC000"/>
                </a:solidFill>
              </a:rPr>
              <a:t>з’ясувати наявність формул мовленнєвого етикету в різних ситуаціях спілкування.</a:t>
            </a:r>
            <a:endParaRPr lang="ru-RU" sz="2000" dirty="0">
              <a:solidFill>
                <a:srgbClr val="FFC000"/>
              </a:solidFill>
            </a:endParaRPr>
          </a:p>
          <a:p>
            <a:pPr marL="0" indent="0">
              <a:buNone/>
            </a:pPr>
            <a:r>
              <a:rPr lang="uk-UA" sz="2000" b="1" dirty="0">
                <a:solidFill>
                  <a:srgbClr val="FFC000"/>
                </a:solidFill>
              </a:rPr>
              <a:t>Процедура виконання. </a:t>
            </a:r>
            <a:r>
              <a:rPr lang="uk-UA" sz="2000" dirty="0">
                <a:solidFill>
                  <a:srgbClr val="FFC000"/>
                </a:solidFill>
              </a:rPr>
              <a:t>Дитині описують відповідну мовленнєву ситуацію і пропонують уявити, що це сталося з нею. Обирають 6 традиційних і доступних дітям тем для добору мовленнєвих ситуацій спілкування: </a:t>
            </a:r>
          </a:p>
          <a:p>
            <a:pPr marL="0" indent="0">
              <a:buNone/>
            </a:pPr>
            <a:r>
              <a:rPr lang="uk-UA" sz="2000" u="sng" dirty="0">
                <a:solidFill>
                  <a:srgbClr val="FFC000"/>
                </a:solidFill>
              </a:rPr>
              <a:t>1) привітання; 2) знайомство; 3) прохання; 4) вибачення; 5) конфлікт у грі; 6) звертання до дорослого. </a:t>
            </a:r>
            <a:endParaRPr lang="ru-RU" sz="2000" u="sng" dirty="0">
              <a:solidFill>
                <a:srgbClr val="FFC000"/>
              </a:solidFill>
            </a:endParaRPr>
          </a:p>
          <a:p>
            <a:pPr marL="0" indent="0">
              <a:buNone/>
            </a:pPr>
            <a:r>
              <a:rPr lang="uk-UA" sz="2000" dirty="0">
                <a:solidFill>
                  <a:srgbClr val="FFC000"/>
                </a:solidFill>
              </a:rPr>
              <a:t>1. Ти прийшов(ла) в дошкільний заклад і зустрів(ла) виховательку (прізвище та ім’я). Як ти її будеш вітати? Як по-іншому можна привітатись? Прогнозована відповідь: Добрий день, здрастуйте, доброго ранку, вітаю.</a:t>
            </a:r>
            <a:endParaRPr lang="ru-RU" sz="2000" dirty="0">
              <a:solidFill>
                <a:srgbClr val="FFC000"/>
              </a:solidFill>
            </a:endParaRPr>
          </a:p>
          <a:p>
            <a:pPr marL="0" indent="0">
              <a:buNone/>
            </a:pPr>
            <a:r>
              <a:rPr lang="uk-UA" sz="2000" dirty="0">
                <a:solidFill>
                  <a:srgbClr val="FFC000"/>
                </a:solidFill>
              </a:rPr>
              <a:t>2. До вашої групи прийшла нова дівчинка. Тобі захотілося з нею познайомитись. Як ти до неї звернешся? Прогнозована відповідь: Скажи, будь ласка, як тебе звати; привіт, </a:t>
            </a:r>
            <a:r>
              <a:rPr lang="uk-UA" sz="2000" dirty="0" err="1">
                <a:solidFill>
                  <a:srgbClr val="FFC000"/>
                </a:solidFill>
              </a:rPr>
              <a:t>давай</a:t>
            </a:r>
            <a:r>
              <a:rPr lang="uk-UA" sz="2000" dirty="0">
                <a:solidFill>
                  <a:srgbClr val="FFC000"/>
                </a:solidFill>
              </a:rPr>
              <a:t> з тобою познайомимося, мене звати...</a:t>
            </a:r>
            <a:endParaRPr lang="ru-RU" sz="2000" dirty="0">
              <a:solidFill>
                <a:srgbClr val="FFC000"/>
              </a:solidFill>
            </a:endParaRPr>
          </a:p>
        </p:txBody>
      </p:sp>
      <p:sp>
        <p:nvSpPr>
          <p:cNvPr id="4" name="Прямоугольник 3"/>
          <p:cNvSpPr/>
          <p:nvPr/>
        </p:nvSpPr>
        <p:spPr>
          <a:xfrm>
            <a:off x="0" y="0"/>
            <a:ext cx="3029803" cy="777922"/>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solidFill>
                <a:srgbClr val="7030A0"/>
              </a:solidFill>
            </a:endParaRPr>
          </a:p>
          <a:p>
            <a:pPr algn="ctr"/>
            <a:r>
              <a:rPr lang="uk-UA" b="1" dirty="0">
                <a:solidFill>
                  <a:srgbClr val="7030A0"/>
                </a:solidFill>
              </a:rPr>
              <a:t>Показник: наявність формул мовленнєвого етикету</a:t>
            </a:r>
            <a:endParaRPr lang="ru-RU" b="1" dirty="0">
              <a:solidFill>
                <a:srgbClr val="7030A0"/>
              </a:solidFill>
            </a:endParaRPr>
          </a:p>
          <a:p>
            <a:pPr algn="ctr"/>
            <a:endParaRPr lang="ru-RU" dirty="0">
              <a:solidFill>
                <a:srgbClr val="7030A0"/>
              </a:solidFill>
            </a:endParaRPr>
          </a:p>
        </p:txBody>
      </p:sp>
    </p:spTree>
    <p:extLst>
      <p:ext uri="{BB962C8B-B14F-4D97-AF65-F5344CB8AC3E}">
        <p14:creationId xmlns:p14="http://schemas.microsoft.com/office/powerpoint/2010/main" val="29479711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0" y="1023582"/>
            <a:ext cx="7886700" cy="5404514"/>
          </a:xfrm>
        </p:spPr>
        <p:txBody>
          <a:bodyPr>
            <a:normAutofit fontScale="77500" lnSpcReduction="20000"/>
          </a:bodyPr>
          <a:lstStyle/>
          <a:p>
            <a:pPr marL="0" indent="0">
              <a:buNone/>
            </a:pPr>
            <a:r>
              <a:rPr lang="uk-UA" dirty="0">
                <a:solidFill>
                  <a:srgbClr val="FFC000"/>
                </a:solidFill>
              </a:rPr>
              <a:t>3. Ти поливаєш квіти у груповій кімнаті. Одна з них знаходиться на шафі, і ти не можеш її дістати. Як ти звернешся за допомогою до дорослих (вихователя, помічника вихователя), що ти скажеш? Прогнозована відповідь: Марія Іванівно, допоможіть мені, будь ласка, полити квітку. Вибачте, будь ласка, ви не допоможете мені полити квітку.</a:t>
            </a:r>
            <a:endParaRPr lang="ru-RU" dirty="0">
              <a:solidFill>
                <a:srgbClr val="FFC000"/>
              </a:solidFill>
            </a:endParaRPr>
          </a:p>
          <a:p>
            <a:pPr marL="0" indent="0">
              <a:buNone/>
            </a:pPr>
            <a:r>
              <a:rPr lang="uk-UA" dirty="0">
                <a:solidFill>
                  <a:srgbClr val="FFC000"/>
                </a:solidFill>
              </a:rPr>
              <a:t>4. Ти грав(ла) з </a:t>
            </a:r>
            <a:r>
              <a:rPr lang="uk-UA" dirty="0" err="1">
                <a:solidFill>
                  <a:srgbClr val="FFC000"/>
                </a:solidFill>
              </a:rPr>
              <a:t>м’ячем</a:t>
            </a:r>
            <a:r>
              <a:rPr lang="uk-UA" dirty="0">
                <a:solidFill>
                  <a:srgbClr val="FFC000"/>
                </a:solidFill>
              </a:rPr>
              <a:t> біля клумби. Захопився(</a:t>
            </a:r>
            <a:r>
              <a:rPr lang="uk-UA" dirty="0" err="1">
                <a:solidFill>
                  <a:srgbClr val="FFC000"/>
                </a:solidFill>
              </a:rPr>
              <a:t>лася</a:t>
            </a:r>
            <a:r>
              <a:rPr lang="uk-UA" dirty="0">
                <a:solidFill>
                  <a:srgbClr val="FFC000"/>
                </a:solidFill>
              </a:rPr>
              <a:t>) грою і ненавмисне розтоптала улюблену мамину квітку. Що ти їй скажеш? Прогнозована відповідь: Мамо, вибач, будь ласка, я ненавмисне. Вибач мені, будь ласка, я не хотів(ла).</a:t>
            </a:r>
            <a:endParaRPr lang="ru-RU" dirty="0">
              <a:solidFill>
                <a:srgbClr val="FFC000"/>
              </a:solidFill>
            </a:endParaRPr>
          </a:p>
          <a:p>
            <a:pPr marL="0" indent="0">
              <a:buNone/>
            </a:pPr>
            <a:r>
              <a:rPr lang="uk-UA" dirty="0">
                <a:solidFill>
                  <a:srgbClr val="FFC000"/>
                </a:solidFill>
              </a:rPr>
              <a:t>5. Ти захотів(ла) пограти в капітана на кораблі, але капітанський місток зайняв уже інший хлопчик. Що ти йому скажеш? Як ти вчиниш, якщо він не захоче поступитись тобі місцем? Прогнозована відповідь: </a:t>
            </a:r>
            <a:r>
              <a:rPr lang="uk-UA" dirty="0" err="1">
                <a:solidFill>
                  <a:srgbClr val="FFC000"/>
                </a:solidFill>
              </a:rPr>
              <a:t>Давай</a:t>
            </a:r>
            <a:r>
              <a:rPr lang="uk-UA" dirty="0">
                <a:solidFill>
                  <a:srgbClr val="FFC000"/>
                </a:solidFill>
              </a:rPr>
              <a:t> спочатку ти пограєш, а потім я. А коли я буду капітаном, ти можеш пограти моєю машинкою. Вибач мені, будь ласка, але я дуже хочу бути капітаном. </a:t>
            </a:r>
            <a:r>
              <a:rPr lang="uk-UA" dirty="0" err="1">
                <a:solidFill>
                  <a:srgbClr val="FFC000"/>
                </a:solidFill>
              </a:rPr>
              <a:t>Давай</a:t>
            </a:r>
            <a:r>
              <a:rPr lang="uk-UA" dirty="0">
                <a:solidFill>
                  <a:srgbClr val="FFC000"/>
                </a:solidFill>
              </a:rPr>
              <a:t> грати по черзі.</a:t>
            </a:r>
            <a:endParaRPr lang="ru-RU" dirty="0">
              <a:solidFill>
                <a:srgbClr val="FFC000"/>
              </a:solidFill>
            </a:endParaRPr>
          </a:p>
          <a:p>
            <a:pPr marL="0" indent="0">
              <a:buNone/>
            </a:pPr>
            <a:r>
              <a:rPr lang="uk-UA" dirty="0">
                <a:solidFill>
                  <a:srgbClr val="FFC000"/>
                </a:solidFill>
              </a:rPr>
              <a:t>6. Тобі потрібно дізнатися, котра година. Назустріч іде дорослий. Як необхідно до нього звернутися? Прогнозована відповідь: Вибачте, будь ласка, ви не підкажете, котра зараз година? Скажіть, будь ласка, котра зараз година.</a:t>
            </a:r>
            <a:endParaRPr lang="ru-RU" dirty="0">
              <a:solidFill>
                <a:srgbClr val="FFC000"/>
              </a:solidFill>
            </a:endParaRPr>
          </a:p>
          <a:p>
            <a:pPr marL="0" indent="0">
              <a:buNone/>
            </a:pPr>
            <a:endParaRPr lang="ru-RU" dirty="0">
              <a:solidFill>
                <a:srgbClr val="FFC000"/>
              </a:solidFill>
            </a:endParaRPr>
          </a:p>
          <a:p>
            <a:endParaRPr lang="ru-RU" dirty="0">
              <a:solidFill>
                <a:srgbClr val="FFC000"/>
              </a:solidFill>
            </a:endParaRPr>
          </a:p>
        </p:txBody>
      </p:sp>
    </p:spTree>
    <p:extLst>
      <p:ext uri="{BB962C8B-B14F-4D97-AF65-F5344CB8AC3E}">
        <p14:creationId xmlns:p14="http://schemas.microsoft.com/office/powerpoint/2010/main" val="21469091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0" y="1050878"/>
            <a:ext cx="7886700" cy="5126085"/>
          </a:xfrm>
        </p:spPr>
        <p:txBody>
          <a:bodyPr>
            <a:normAutofit lnSpcReduction="10000"/>
          </a:bodyPr>
          <a:lstStyle/>
          <a:p>
            <a:pPr algn="ctr">
              <a:buFont typeface="Wingdings" panose="05000000000000000000" pitchFamily="2" charset="2"/>
              <a:buChar char="q"/>
            </a:pPr>
            <a:r>
              <a:rPr lang="uk-UA" b="1" u="sng" dirty="0">
                <a:solidFill>
                  <a:srgbClr val="00FFFF"/>
                </a:solidFill>
              </a:rPr>
              <a:t>Завдання 2. Чарівні слова</a:t>
            </a:r>
            <a:endParaRPr lang="ru-RU" b="1" u="sng" dirty="0">
              <a:solidFill>
                <a:srgbClr val="00FFFF"/>
              </a:solidFill>
            </a:endParaRPr>
          </a:p>
          <a:p>
            <a:pPr>
              <a:buFont typeface="Wingdings" panose="05000000000000000000" pitchFamily="2" charset="2"/>
              <a:buChar char="q"/>
            </a:pPr>
            <a:r>
              <a:rPr lang="uk-UA" b="1" u="sng" dirty="0">
                <a:solidFill>
                  <a:srgbClr val="00FFFF"/>
                </a:solidFill>
              </a:rPr>
              <a:t>Мета: </a:t>
            </a:r>
            <a:r>
              <a:rPr lang="uk-UA" dirty="0">
                <a:solidFill>
                  <a:srgbClr val="00FFFF"/>
                </a:solidFill>
              </a:rPr>
              <a:t>констатувати наявність у словнику дитини формул мовленнєвого етикету, а також вміння використовувати їх у спілкуванні.</a:t>
            </a:r>
            <a:endParaRPr lang="ru-RU" dirty="0">
              <a:solidFill>
                <a:srgbClr val="00FFFF"/>
              </a:solidFill>
            </a:endParaRPr>
          </a:p>
          <a:p>
            <a:pPr>
              <a:buFont typeface="Wingdings" panose="05000000000000000000" pitchFamily="2" charset="2"/>
              <a:buChar char="q"/>
            </a:pPr>
            <a:r>
              <a:rPr lang="uk-UA" b="1" u="sng" dirty="0">
                <a:solidFill>
                  <a:srgbClr val="00FFFF"/>
                </a:solidFill>
              </a:rPr>
              <a:t>Процедура виконання. </a:t>
            </a:r>
            <a:r>
              <a:rPr lang="uk-UA" dirty="0">
                <a:solidFill>
                  <a:srgbClr val="00FFFF"/>
                </a:solidFill>
              </a:rPr>
              <a:t>Дитині пропонують уявити, що їй дали доручення віднести завідувачу дошкільного закладу списки дітей групи, які будуть йти до школи, і розіграти цю ситуацію з використанням усіх ввічливих слів. </a:t>
            </a:r>
            <a:r>
              <a:rPr lang="uk-UA" b="1" u="sng" dirty="0">
                <a:solidFill>
                  <a:srgbClr val="00FFFF"/>
                </a:solidFill>
              </a:rPr>
              <a:t>Передбачувані формули мовленнєвого етикету: </a:t>
            </a:r>
            <a:r>
              <a:rPr lang="uk-UA" dirty="0">
                <a:solidFill>
                  <a:srgbClr val="00FFFF"/>
                </a:solidFill>
              </a:rPr>
              <a:t>“дозвольте ввійти”, “вибачте будь-ласка”, “здрастуйте”, “добрий день”, “будь-ласка”, “будьте ласкаві”, “дякую”, “щиро дякую”, “вибачте, що потурбував”, “до побачення”.</a:t>
            </a:r>
            <a:endParaRPr lang="ru-RU" dirty="0">
              <a:solidFill>
                <a:srgbClr val="00FFFF"/>
              </a:solidFill>
            </a:endParaRPr>
          </a:p>
          <a:p>
            <a:pPr>
              <a:buFont typeface="Wingdings" panose="05000000000000000000" pitchFamily="2" charset="2"/>
              <a:buChar char="q"/>
            </a:pPr>
            <a:endParaRPr lang="ru-RU" dirty="0">
              <a:solidFill>
                <a:srgbClr val="00FFFF"/>
              </a:solidFill>
            </a:endParaRPr>
          </a:p>
        </p:txBody>
      </p:sp>
    </p:spTree>
    <p:extLst>
      <p:ext uri="{BB962C8B-B14F-4D97-AF65-F5344CB8AC3E}">
        <p14:creationId xmlns:p14="http://schemas.microsoft.com/office/powerpoint/2010/main" val="4160150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p:cNvPr>
          <p:cNvSpPr/>
          <p:nvPr/>
        </p:nvSpPr>
        <p:spPr>
          <a:xfrm>
            <a:off x="1458468" y="972598"/>
            <a:ext cx="5615128" cy="715581"/>
          </a:xfrm>
          <a:prstGeom prst="rect">
            <a:avLst/>
          </a:prstGeom>
          <a:noFill/>
        </p:spPr>
        <p:txBody>
          <a:bodyPr wrap="none">
            <a:spAutoFit/>
          </a:bodyPr>
          <a:lstStyle/>
          <a:p>
            <a:pPr algn="ctr" defTabSz="685800">
              <a:defRPr/>
            </a:pPr>
            <a:r>
              <a:rPr lang="ru-RU" sz="405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latin typeface="Calibri"/>
              </a:rPr>
              <a:t>Модель </a:t>
            </a:r>
            <a:r>
              <a:rPr lang="ru-RU" sz="4050" dirty="0" err="1">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latin typeface="Calibri"/>
              </a:rPr>
              <a:t>випускника</a:t>
            </a:r>
            <a:r>
              <a:rPr lang="ru-RU" sz="405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latin typeface="Calibri"/>
              </a:rPr>
              <a:t> ЗДО</a:t>
            </a:r>
          </a:p>
        </p:txBody>
      </p:sp>
      <p:pic>
        <p:nvPicPr>
          <p:cNvPr id="6" name="Рисунок 5">
            <a:extLst/>
          </p:cNvPr>
          <p:cNvPicPr>
            <a:picLocks noChangeAspect="1"/>
          </p:cNvPicPr>
          <p:nvPr/>
        </p:nvPicPr>
        <p:blipFill>
          <a:blip r:embed="rId3" cstate="print">
            <a:extLst/>
          </a:blip>
          <a:stretch>
            <a:fillRect/>
          </a:stretch>
        </p:blipFill>
        <p:spPr>
          <a:xfrm>
            <a:off x="3003742" y="1685852"/>
            <a:ext cx="2545154" cy="2114550"/>
          </a:xfrm>
          <a:prstGeom prst="rect">
            <a:avLst/>
          </a:prstGeom>
          <a:ln>
            <a:noFill/>
          </a:ln>
          <a:effectLst>
            <a:softEdge rad="112500"/>
          </a:effectLst>
        </p:spPr>
      </p:pic>
      <p:sp>
        <p:nvSpPr>
          <p:cNvPr id="8196" name="TextBox 6"/>
          <p:cNvSpPr txBox="1">
            <a:spLocks noChangeArrowheads="1"/>
          </p:cNvSpPr>
          <p:nvPr/>
        </p:nvSpPr>
        <p:spPr bwMode="auto">
          <a:xfrm>
            <a:off x="3551635" y="2357437"/>
            <a:ext cx="14287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fontAlgn="base">
              <a:spcBef>
                <a:spcPct val="0"/>
              </a:spcBef>
              <a:spcAft>
                <a:spcPct val="0"/>
              </a:spcAft>
            </a:pPr>
            <a:r>
              <a:rPr lang="uk-UA" altLang="uk-UA" b="1">
                <a:solidFill>
                  <a:prstClr val="black"/>
                </a:solidFill>
              </a:rPr>
              <a:t>Модель</a:t>
            </a:r>
          </a:p>
          <a:p>
            <a:pPr algn="ctr" defTabSz="685800" fontAlgn="base">
              <a:spcBef>
                <a:spcPct val="0"/>
              </a:spcBef>
              <a:spcAft>
                <a:spcPct val="0"/>
              </a:spcAft>
            </a:pPr>
            <a:r>
              <a:rPr lang="uk-UA" altLang="uk-UA" b="1">
                <a:solidFill>
                  <a:prstClr val="black"/>
                </a:solidFill>
              </a:rPr>
              <a:t>Випускника</a:t>
            </a:r>
          </a:p>
          <a:p>
            <a:pPr algn="ctr" defTabSz="685800" fontAlgn="base">
              <a:spcBef>
                <a:spcPct val="0"/>
              </a:spcBef>
              <a:spcAft>
                <a:spcPct val="0"/>
              </a:spcAft>
            </a:pPr>
            <a:r>
              <a:rPr lang="uk-UA" altLang="uk-UA" b="1">
                <a:solidFill>
                  <a:prstClr val="black"/>
                </a:solidFill>
              </a:rPr>
              <a:t>ЗДО</a:t>
            </a:r>
            <a:endParaRPr lang="ru-RU" altLang="uk-UA" b="1">
              <a:solidFill>
                <a:prstClr val="black"/>
              </a:solidFill>
            </a:endParaRPr>
          </a:p>
        </p:txBody>
      </p:sp>
      <p:sp>
        <p:nvSpPr>
          <p:cNvPr id="8" name="Овал 7">
            <a:extLst/>
          </p:cNvPr>
          <p:cNvSpPr/>
          <p:nvPr/>
        </p:nvSpPr>
        <p:spPr>
          <a:xfrm>
            <a:off x="3078957" y="3756423"/>
            <a:ext cx="2964656" cy="1445419"/>
          </a:xfrm>
          <a:prstGeom prst="ellipse">
            <a:avLst/>
          </a:prstGeom>
        </p:spPr>
        <p:style>
          <a:lnRef idx="2">
            <a:schemeClr val="accent4"/>
          </a:lnRef>
          <a:fillRef idx="1">
            <a:schemeClr val="lt1"/>
          </a:fillRef>
          <a:effectRef idx="0">
            <a:schemeClr val="accent4"/>
          </a:effectRef>
          <a:fontRef idx="minor">
            <a:schemeClr val="dk1"/>
          </a:fontRef>
        </p:style>
        <p:txBody>
          <a:bodyPr anchor="ctr"/>
          <a:lstStyle/>
          <a:p>
            <a:pPr algn="ctr" defTabSz="685800">
              <a:defRPr/>
            </a:pPr>
            <a:endParaRPr lang="x-none" sz="1350">
              <a:solidFill>
                <a:prstClr val="black"/>
              </a:solidFill>
              <a:latin typeface="Calibri"/>
            </a:endParaRPr>
          </a:p>
        </p:txBody>
      </p:sp>
      <p:sp>
        <p:nvSpPr>
          <p:cNvPr id="8198" name="TextBox 8"/>
          <p:cNvSpPr txBox="1">
            <a:spLocks noChangeArrowheads="1"/>
          </p:cNvSpPr>
          <p:nvPr/>
        </p:nvSpPr>
        <p:spPr bwMode="auto">
          <a:xfrm>
            <a:off x="3099198" y="4114800"/>
            <a:ext cx="2964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uk-UA" altLang="uk-UA" sz="2100" b="1">
                <a:solidFill>
                  <a:prstClr val="black"/>
                </a:solidFill>
                <a:latin typeface="Monotype Corsiva" panose="03010101010201010101" pitchFamily="66" charset="0"/>
              </a:rPr>
              <a:t>ЗАГАЛЬНІ НАВЧАЛЬНІ</a:t>
            </a:r>
          </a:p>
          <a:p>
            <a:pPr defTabSz="685800" fontAlgn="base">
              <a:spcBef>
                <a:spcPct val="0"/>
              </a:spcBef>
              <a:spcAft>
                <a:spcPct val="0"/>
              </a:spcAft>
            </a:pPr>
            <a:r>
              <a:rPr lang="uk-UA" altLang="uk-UA" sz="2100" b="1">
                <a:solidFill>
                  <a:prstClr val="black"/>
                </a:solidFill>
                <a:latin typeface="Monotype Corsiva" panose="03010101010201010101" pitchFamily="66" charset="0"/>
              </a:rPr>
              <a:t>ВМІННЯ ТА НАВИЧКИ</a:t>
            </a:r>
            <a:endParaRPr lang="ru-RU" altLang="uk-UA" sz="2100" b="1">
              <a:solidFill>
                <a:prstClr val="black"/>
              </a:solidFill>
              <a:latin typeface="Monotype Corsiva" panose="03010101010201010101" pitchFamily="66" charset="0"/>
            </a:endParaRPr>
          </a:p>
        </p:txBody>
      </p:sp>
      <p:sp>
        <p:nvSpPr>
          <p:cNvPr id="10" name="Пузырек для мыслей: облако 9">
            <a:extLst/>
          </p:cNvPr>
          <p:cNvSpPr/>
          <p:nvPr/>
        </p:nvSpPr>
        <p:spPr>
          <a:xfrm rot="19603368">
            <a:off x="1552575" y="1966912"/>
            <a:ext cx="1368029" cy="900113"/>
          </a:xfrm>
          <a:prstGeom prst="cloudCallout">
            <a:avLst>
              <a:gd name="adj1" fmla="val 14793"/>
              <a:gd name="adj2" fmla="val 15353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x-none" sz="1350">
              <a:solidFill>
                <a:prstClr val="white"/>
              </a:solidFill>
              <a:latin typeface="Calibri"/>
            </a:endParaRPr>
          </a:p>
        </p:txBody>
      </p:sp>
      <p:sp>
        <p:nvSpPr>
          <p:cNvPr id="11" name="TextBox 10"/>
          <p:cNvSpPr txBox="1">
            <a:spLocks noChangeArrowheads="1"/>
          </p:cNvSpPr>
          <p:nvPr/>
        </p:nvSpPr>
        <p:spPr bwMode="auto">
          <a:xfrm rot="19281323">
            <a:off x="1418035" y="2183584"/>
            <a:ext cx="163710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uk-UA" altLang="uk-UA" sz="1350" b="1">
                <a:solidFill>
                  <a:prstClr val="black"/>
                </a:solidFill>
                <a:latin typeface="Times New Roman" panose="02020603050405020304" pitchFamily="18" charset="0"/>
                <a:cs typeface="Times New Roman" panose="02020603050405020304" pitchFamily="18" charset="0"/>
              </a:rPr>
              <a:t>ОРГАНІЗАЦІЙНІ</a:t>
            </a:r>
            <a:endParaRPr lang="ru-RU" altLang="uk-UA" sz="1350" b="1">
              <a:solidFill>
                <a:prstClr val="black"/>
              </a:solidFill>
              <a:latin typeface="Times New Roman" panose="02020603050405020304" pitchFamily="18" charset="0"/>
              <a:cs typeface="Times New Roman" panose="02020603050405020304" pitchFamily="18" charset="0"/>
            </a:endParaRPr>
          </a:p>
        </p:txBody>
      </p:sp>
      <p:sp>
        <p:nvSpPr>
          <p:cNvPr id="12" name="Пузырек для мыслей: облако 11">
            <a:extLst/>
          </p:cNvPr>
          <p:cNvSpPr/>
          <p:nvPr/>
        </p:nvSpPr>
        <p:spPr>
          <a:xfrm rot="19675598">
            <a:off x="132160" y="1826419"/>
            <a:ext cx="1454944" cy="1071563"/>
          </a:xfrm>
          <a:prstGeom prst="cloudCallout">
            <a:avLst>
              <a:gd name="adj1" fmla="val 47332"/>
              <a:gd name="adj2" fmla="val 21133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x-none" sz="1350">
              <a:solidFill>
                <a:prstClr val="white"/>
              </a:solidFill>
              <a:latin typeface="Calibri"/>
            </a:endParaRPr>
          </a:p>
        </p:txBody>
      </p:sp>
      <p:sp>
        <p:nvSpPr>
          <p:cNvPr id="13" name="TextBox 12"/>
          <p:cNvSpPr txBox="1">
            <a:spLocks noChangeArrowheads="1"/>
          </p:cNvSpPr>
          <p:nvPr/>
        </p:nvSpPr>
        <p:spPr bwMode="auto">
          <a:xfrm rot="19224545">
            <a:off x="116682" y="1975835"/>
            <a:ext cx="144661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uk-UA" altLang="uk-UA" sz="1350" b="1">
                <a:solidFill>
                  <a:prstClr val="black"/>
                </a:solidFill>
                <a:latin typeface="Times New Roman" panose="02020603050405020304" pitchFamily="18" charset="0"/>
                <a:cs typeface="Times New Roman" panose="02020603050405020304" pitchFamily="18" charset="0"/>
              </a:rPr>
              <a:t>КОНТРОЛЬНО-</a:t>
            </a:r>
          </a:p>
          <a:p>
            <a:pPr defTabSz="685800" fontAlgn="base">
              <a:spcBef>
                <a:spcPct val="0"/>
              </a:spcBef>
              <a:spcAft>
                <a:spcPct val="0"/>
              </a:spcAft>
            </a:pPr>
            <a:r>
              <a:rPr lang="uk-UA" altLang="uk-UA" sz="1350" b="1">
                <a:solidFill>
                  <a:prstClr val="black"/>
                </a:solidFill>
                <a:latin typeface="Times New Roman" panose="02020603050405020304" pitchFamily="18" charset="0"/>
                <a:cs typeface="Times New Roman" panose="02020603050405020304" pitchFamily="18" charset="0"/>
              </a:rPr>
              <a:t>ОЦІННІ</a:t>
            </a:r>
            <a:endParaRPr lang="ru-RU" altLang="uk-UA" sz="1350" b="1">
              <a:solidFill>
                <a:prstClr val="black"/>
              </a:solidFill>
              <a:latin typeface="Times New Roman" panose="02020603050405020304" pitchFamily="18" charset="0"/>
              <a:cs typeface="Times New Roman" panose="02020603050405020304" pitchFamily="18" charset="0"/>
            </a:endParaRPr>
          </a:p>
        </p:txBody>
      </p:sp>
      <p:sp>
        <p:nvSpPr>
          <p:cNvPr id="14" name="Пузырек для мыслей: облако 13">
            <a:extLst/>
          </p:cNvPr>
          <p:cNvSpPr/>
          <p:nvPr/>
        </p:nvSpPr>
        <p:spPr>
          <a:xfrm rot="17899255">
            <a:off x="463749" y="3239095"/>
            <a:ext cx="1462088" cy="832247"/>
          </a:xfrm>
          <a:prstGeom prst="cloudCallout">
            <a:avLst>
              <a:gd name="adj1" fmla="val 19144"/>
              <a:gd name="adj2" fmla="val 26153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x-none" sz="1350">
              <a:solidFill>
                <a:prstClr val="white"/>
              </a:solidFill>
              <a:latin typeface="Calibri"/>
            </a:endParaRPr>
          </a:p>
        </p:txBody>
      </p:sp>
      <p:sp>
        <p:nvSpPr>
          <p:cNvPr id="15" name="TextBox 14"/>
          <p:cNvSpPr txBox="1">
            <a:spLocks noChangeArrowheads="1"/>
          </p:cNvSpPr>
          <p:nvPr/>
        </p:nvSpPr>
        <p:spPr bwMode="auto">
          <a:xfrm rot="17672147">
            <a:off x="423268" y="3210513"/>
            <a:ext cx="154305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uk-UA" altLang="uk-UA" sz="1350" b="1">
                <a:solidFill>
                  <a:prstClr val="black"/>
                </a:solidFill>
                <a:latin typeface="Times New Roman" panose="02020603050405020304" pitchFamily="18" charset="0"/>
                <a:cs typeface="Times New Roman" panose="02020603050405020304" pitchFamily="18" charset="0"/>
              </a:rPr>
              <a:t>СФОРМОВАНІ</a:t>
            </a:r>
          </a:p>
          <a:p>
            <a:pPr defTabSz="685800" fontAlgn="base">
              <a:spcBef>
                <a:spcPct val="0"/>
              </a:spcBef>
              <a:spcAft>
                <a:spcPct val="0"/>
              </a:spcAft>
            </a:pPr>
            <a:r>
              <a:rPr lang="uk-UA" altLang="uk-UA" sz="1350" b="1">
                <a:solidFill>
                  <a:prstClr val="black"/>
                </a:solidFill>
                <a:latin typeface="Times New Roman" panose="02020603050405020304" pitchFamily="18" charset="0"/>
                <a:cs typeface="Times New Roman" panose="02020603050405020304" pitchFamily="18" charset="0"/>
              </a:rPr>
              <a:t>БАЗОВІ ЯКОСТІ</a:t>
            </a:r>
            <a:endParaRPr lang="ru-RU" altLang="uk-UA" sz="1350" b="1">
              <a:solidFill>
                <a:prstClr val="black"/>
              </a:solidFill>
              <a:latin typeface="Times New Roman" panose="02020603050405020304" pitchFamily="18" charset="0"/>
              <a:cs typeface="Times New Roman" panose="02020603050405020304" pitchFamily="18" charset="0"/>
            </a:endParaRPr>
          </a:p>
        </p:txBody>
      </p:sp>
      <p:sp>
        <p:nvSpPr>
          <p:cNvPr id="16" name="Пузырек для мыслей: облако 15">
            <a:extLst/>
          </p:cNvPr>
          <p:cNvSpPr/>
          <p:nvPr/>
        </p:nvSpPr>
        <p:spPr>
          <a:xfrm rot="17607972">
            <a:off x="865585" y="4474369"/>
            <a:ext cx="1591865" cy="1270397"/>
          </a:xfrm>
          <a:prstGeom prst="cloudCallout">
            <a:avLst>
              <a:gd name="adj1" fmla="val 54448"/>
              <a:gd name="adj2" fmla="val 135610"/>
            </a:avLst>
          </a:prstGeom>
        </p:spPr>
        <p:style>
          <a:lnRef idx="1">
            <a:schemeClr val="accent2"/>
          </a:lnRef>
          <a:fillRef idx="2">
            <a:schemeClr val="accent2"/>
          </a:fillRef>
          <a:effectRef idx="1">
            <a:schemeClr val="accent2"/>
          </a:effectRef>
          <a:fontRef idx="minor">
            <a:schemeClr val="dk1"/>
          </a:fontRef>
        </p:style>
        <p:txBody>
          <a:bodyPr anchor="ctr"/>
          <a:lstStyle/>
          <a:p>
            <a:pPr algn="ctr" defTabSz="685800">
              <a:defRPr/>
            </a:pPr>
            <a:endParaRPr lang="x-none" sz="1350">
              <a:solidFill>
                <a:prstClr val="black"/>
              </a:solidFill>
              <a:latin typeface="Calibri"/>
            </a:endParaRPr>
          </a:p>
        </p:txBody>
      </p:sp>
      <p:sp>
        <p:nvSpPr>
          <p:cNvPr id="17" name="TextBox 16"/>
          <p:cNvSpPr txBox="1">
            <a:spLocks noChangeArrowheads="1"/>
          </p:cNvSpPr>
          <p:nvPr/>
        </p:nvSpPr>
        <p:spPr bwMode="auto">
          <a:xfrm rot="17042748">
            <a:off x="788195" y="4620518"/>
            <a:ext cx="16656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uk-UA" altLang="uk-UA" sz="1350" b="1">
                <a:solidFill>
                  <a:prstClr val="black"/>
                </a:solidFill>
                <a:latin typeface="Times New Roman" panose="02020603050405020304" pitchFamily="18" charset="0"/>
                <a:cs typeface="Times New Roman" panose="02020603050405020304" pitchFamily="18" charset="0"/>
              </a:rPr>
              <a:t>ФІЗИЧНЕ,ПСИХОЛОГІЧНЕ,МОРАЛ.-ДУХ.ЗДОРОВ ' Я</a:t>
            </a:r>
            <a:endParaRPr lang="ru-RU" altLang="uk-UA" sz="1350" b="1">
              <a:solidFill>
                <a:prstClr val="black"/>
              </a:solidFill>
              <a:latin typeface="Times New Roman" panose="02020603050405020304" pitchFamily="18" charset="0"/>
              <a:cs typeface="Times New Roman" panose="02020603050405020304" pitchFamily="18" charset="0"/>
            </a:endParaRPr>
          </a:p>
        </p:txBody>
      </p:sp>
      <p:sp>
        <p:nvSpPr>
          <p:cNvPr id="18" name="Пузырек для мыслей: облако 17">
            <a:extLst/>
          </p:cNvPr>
          <p:cNvSpPr/>
          <p:nvPr/>
        </p:nvSpPr>
        <p:spPr>
          <a:xfrm rot="11592140">
            <a:off x="2892029" y="5248275"/>
            <a:ext cx="1191815" cy="715566"/>
          </a:xfrm>
          <a:prstGeom prst="cloudCallout">
            <a:avLst>
              <a:gd name="adj1" fmla="val -27184"/>
              <a:gd name="adj2" fmla="val 101329"/>
            </a:avLst>
          </a:prstGeom>
        </p:spPr>
        <p:style>
          <a:lnRef idx="1">
            <a:schemeClr val="accent5"/>
          </a:lnRef>
          <a:fillRef idx="2">
            <a:schemeClr val="accent5"/>
          </a:fillRef>
          <a:effectRef idx="1">
            <a:schemeClr val="accent5"/>
          </a:effectRef>
          <a:fontRef idx="minor">
            <a:schemeClr val="dk1"/>
          </a:fontRef>
        </p:style>
        <p:txBody>
          <a:bodyPr anchor="ctr"/>
          <a:lstStyle/>
          <a:p>
            <a:pPr algn="ctr" defTabSz="685800">
              <a:defRPr/>
            </a:pPr>
            <a:endParaRPr lang="x-none" sz="1350">
              <a:solidFill>
                <a:prstClr val="black"/>
              </a:solidFill>
              <a:latin typeface="Calibri"/>
            </a:endParaRPr>
          </a:p>
        </p:txBody>
      </p:sp>
      <p:sp>
        <p:nvSpPr>
          <p:cNvPr id="19" name="TextBox 18"/>
          <p:cNvSpPr txBox="1">
            <a:spLocks noChangeArrowheads="1"/>
          </p:cNvSpPr>
          <p:nvPr/>
        </p:nvSpPr>
        <p:spPr bwMode="auto">
          <a:xfrm>
            <a:off x="2939654" y="5370910"/>
            <a:ext cx="131206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uk-UA" altLang="uk-UA" sz="1350" b="1">
                <a:solidFill>
                  <a:prstClr val="black"/>
                </a:solidFill>
                <a:latin typeface="Times New Roman" panose="02020603050405020304" pitchFamily="18" charset="0"/>
                <a:cs typeface="Times New Roman" panose="02020603050405020304" pitchFamily="18" charset="0"/>
              </a:rPr>
              <a:t>ЛОГІЧНЕ МИСЛЕННЯ</a:t>
            </a:r>
          </a:p>
        </p:txBody>
      </p:sp>
      <p:sp>
        <p:nvSpPr>
          <p:cNvPr id="20" name="Пузырек для мыслей: облако 19">
            <a:extLst/>
          </p:cNvPr>
          <p:cNvSpPr/>
          <p:nvPr/>
        </p:nvSpPr>
        <p:spPr>
          <a:xfrm rot="11111679">
            <a:off x="4289823" y="5349478"/>
            <a:ext cx="1901428" cy="633413"/>
          </a:xfrm>
          <a:prstGeom prst="cloudCallout">
            <a:avLst>
              <a:gd name="adj1" fmla="val 20779"/>
              <a:gd name="adj2" fmla="val 101132"/>
            </a:avLst>
          </a:prstGeom>
        </p:spPr>
        <p:style>
          <a:lnRef idx="1">
            <a:schemeClr val="accent6"/>
          </a:lnRef>
          <a:fillRef idx="3">
            <a:schemeClr val="accent6"/>
          </a:fillRef>
          <a:effectRef idx="2">
            <a:schemeClr val="accent6"/>
          </a:effectRef>
          <a:fontRef idx="minor">
            <a:schemeClr val="lt1"/>
          </a:fontRef>
        </p:style>
        <p:txBody>
          <a:bodyPr anchor="ctr"/>
          <a:lstStyle/>
          <a:p>
            <a:pPr algn="ctr" defTabSz="685800">
              <a:defRPr/>
            </a:pPr>
            <a:endParaRPr lang="x-none" sz="1350">
              <a:solidFill>
                <a:prstClr val="white"/>
              </a:solidFill>
              <a:latin typeface="Calibri"/>
            </a:endParaRPr>
          </a:p>
        </p:txBody>
      </p:sp>
      <p:sp>
        <p:nvSpPr>
          <p:cNvPr id="21" name="TextBox 20"/>
          <p:cNvSpPr txBox="1">
            <a:spLocks noChangeArrowheads="1"/>
          </p:cNvSpPr>
          <p:nvPr/>
        </p:nvSpPr>
        <p:spPr bwMode="auto">
          <a:xfrm>
            <a:off x="4373166" y="5418535"/>
            <a:ext cx="1756172"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uk-UA" altLang="uk-UA" sz="1350" b="1">
                <a:solidFill>
                  <a:prstClr val="black"/>
                </a:solidFill>
                <a:latin typeface="Times New Roman" panose="02020603050405020304" pitchFamily="18" charset="0"/>
                <a:cs typeface="Times New Roman" panose="02020603050405020304" pitchFamily="18" charset="0"/>
              </a:rPr>
              <a:t>САМОРОЗВИТОК,САМОРЕАЛІЗАЦІЯ</a:t>
            </a:r>
            <a:endParaRPr lang="ru-RU" altLang="uk-UA" sz="1350" b="1">
              <a:solidFill>
                <a:prstClr val="black"/>
              </a:solidFill>
              <a:latin typeface="Times New Roman" panose="02020603050405020304" pitchFamily="18" charset="0"/>
              <a:cs typeface="Times New Roman" panose="02020603050405020304" pitchFamily="18" charset="0"/>
            </a:endParaRPr>
          </a:p>
        </p:txBody>
      </p:sp>
      <p:sp>
        <p:nvSpPr>
          <p:cNvPr id="22" name="Пузырек для мыслей: облако 21">
            <a:extLst/>
          </p:cNvPr>
          <p:cNvSpPr/>
          <p:nvPr/>
        </p:nvSpPr>
        <p:spPr>
          <a:xfrm rot="10800000">
            <a:off x="6309122" y="4976813"/>
            <a:ext cx="1408509" cy="908447"/>
          </a:xfrm>
          <a:prstGeom prst="cloudCallout">
            <a:avLst>
              <a:gd name="adj1" fmla="val 66859"/>
              <a:gd name="adj2" fmla="val 49732"/>
            </a:avLst>
          </a:prstGeom>
        </p:spPr>
        <p:style>
          <a:lnRef idx="1">
            <a:schemeClr val="accent2"/>
          </a:lnRef>
          <a:fillRef idx="3">
            <a:schemeClr val="accent2"/>
          </a:fillRef>
          <a:effectRef idx="2">
            <a:schemeClr val="accent2"/>
          </a:effectRef>
          <a:fontRef idx="minor">
            <a:schemeClr val="lt1"/>
          </a:fontRef>
        </p:style>
        <p:txBody>
          <a:bodyPr anchor="ctr"/>
          <a:lstStyle/>
          <a:p>
            <a:pPr algn="ctr" defTabSz="685800">
              <a:defRPr/>
            </a:pPr>
            <a:endParaRPr lang="x-none" sz="1350">
              <a:solidFill>
                <a:prstClr val="white"/>
              </a:solidFill>
              <a:latin typeface="Calibri"/>
            </a:endParaRPr>
          </a:p>
        </p:txBody>
      </p:sp>
      <p:sp>
        <p:nvSpPr>
          <p:cNvPr id="23" name="TextBox 22"/>
          <p:cNvSpPr txBox="1">
            <a:spLocks noChangeArrowheads="1"/>
          </p:cNvSpPr>
          <p:nvPr/>
        </p:nvSpPr>
        <p:spPr bwMode="auto">
          <a:xfrm>
            <a:off x="6423422" y="5214938"/>
            <a:ext cx="129420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uk-UA" altLang="uk-UA" sz="1350" b="1">
                <a:solidFill>
                  <a:prstClr val="black"/>
                </a:solidFill>
                <a:latin typeface="Times New Roman" panose="02020603050405020304" pitchFamily="18" charset="0"/>
                <a:cs typeface="Times New Roman" panose="02020603050405020304" pitchFamily="18" charset="0"/>
              </a:rPr>
              <a:t>БАЖАННЯ</a:t>
            </a:r>
          </a:p>
          <a:p>
            <a:pPr defTabSz="685800" fontAlgn="base">
              <a:spcBef>
                <a:spcPct val="0"/>
              </a:spcBef>
              <a:spcAft>
                <a:spcPct val="0"/>
              </a:spcAft>
            </a:pPr>
            <a:r>
              <a:rPr lang="uk-UA" altLang="uk-UA" sz="1350" b="1">
                <a:solidFill>
                  <a:prstClr val="black"/>
                </a:solidFill>
                <a:latin typeface="Times New Roman" panose="02020603050405020304" pitchFamily="18" charset="0"/>
                <a:cs typeface="Times New Roman" panose="02020603050405020304" pitchFamily="18" charset="0"/>
              </a:rPr>
              <a:t>НАВЧАТИСЯ</a:t>
            </a:r>
            <a:endParaRPr lang="ru-RU" altLang="uk-UA" sz="1350" b="1">
              <a:solidFill>
                <a:prstClr val="black"/>
              </a:solidFill>
              <a:latin typeface="Times New Roman" panose="02020603050405020304" pitchFamily="18" charset="0"/>
              <a:cs typeface="Times New Roman" panose="02020603050405020304" pitchFamily="18" charset="0"/>
            </a:endParaRPr>
          </a:p>
        </p:txBody>
      </p:sp>
      <p:sp>
        <p:nvSpPr>
          <p:cNvPr id="24" name="Пузырек для мыслей: облако 23">
            <a:extLst/>
          </p:cNvPr>
          <p:cNvSpPr/>
          <p:nvPr/>
        </p:nvSpPr>
        <p:spPr>
          <a:xfrm rot="9176684">
            <a:off x="7705725" y="4370785"/>
            <a:ext cx="1568054" cy="987028"/>
          </a:xfrm>
          <a:prstGeom prst="cloudCallout">
            <a:avLst>
              <a:gd name="adj1" fmla="val 127442"/>
              <a:gd name="adj2" fmla="val 136096"/>
            </a:avLst>
          </a:prstGeom>
        </p:spPr>
        <p:style>
          <a:lnRef idx="1">
            <a:schemeClr val="dk1"/>
          </a:lnRef>
          <a:fillRef idx="2">
            <a:schemeClr val="dk1"/>
          </a:fillRef>
          <a:effectRef idx="1">
            <a:schemeClr val="dk1"/>
          </a:effectRef>
          <a:fontRef idx="minor">
            <a:schemeClr val="dk1"/>
          </a:fontRef>
        </p:style>
        <p:txBody>
          <a:bodyPr anchor="ctr"/>
          <a:lstStyle/>
          <a:p>
            <a:pPr algn="ctr" defTabSz="685800">
              <a:defRPr/>
            </a:pPr>
            <a:endParaRPr lang="x-none" sz="1350">
              <a:solidFill>
                <a:prstClr val="black"/>
              </a:solidFill>
              <a:latin typeface="Calibri"/>
            </a:endParaRPr>
          </a:p>
        </p:txBody>
      </p:sp>
      <p:sp>
        <p:nvSpPr>
          <p:cNvPr id="25" name="TextBox 24"/>
          <p:cNvSpPr txBox="1">
            <a:spLocks noChangeArrowheads="1"/>
          </p:cNvSpPr>
          <p:nvPr/>
        </p:nvSpPr>
        <p:spPr bwMode="auto">
          <a:xfrm rot="19439836">
            <a:off x="7792641" y="4531511"/>
            <a:ext cx="1540669"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uk-UA" altLang="uk-UA" sz="1350" b="1">
                <a:solidFill>
                  <a:prstClr val="black"/>
                </a:solidFill>
                <a:latin typeface="Times New Roman" panose="02020603050405020304" pitchFamily="18" charset="0"/>
                <a:cs typeface="Times New Roman" panose="02020603050405020304" pitchFamily="18" charset="0"/>
              </a:rPr>
              <a:t>ЕЛЕМЕНТАРНІ ФОРМИ ПОВЕДІНКИ</a:t>
            </a:r>
            <a:endParaRPr lang="ru-RU" altLang="uk-UA" sz="1350" b="1">
              <a:solidFill>
                <a:prstClr val="black"/>
              </a:solidFill>
              <a:latin typeface="Times New Roman" panose="02020603050405020304" pitchFamily="18" charset="0"/>
              <a:cs typeface="Times New Roman" panose="02020603050405020304" pitchFamily="18" charset="0"/>
            </a:endParaRPr>
          </a:p>
        </p:txBody>
      </p:sp>
      <p:sp>
        <p:nvSpPr>
          <p:cNvPr id="26" name="Пузырек для мыслей: облако 25">
            <a:extLst/>
          </p:cNvPr>
          <p:cNvSpPr/>
          <p:nvPr/>
        </p:nvSpPr>
        <p:spPr>
          <a:xfrm>
            <a:off x="6557963" y="3568304"/>
            <a:ext cx="2018110" cy="964406"/>
          </a:xfrm>
          <a:prstGeom prst="cloudCallout">
            <a:avLst>
              <a:gd name="adj1" fmla="val -73115"/>
              <a:gd name="adj2" fmla="val 35141"/>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x-none" sz="1350">
              <a:solidFill>
                <a:prstClr val="white"/>
              </a:solidFill>
              <a:latin typeface="Calibri"/>
            </a:endParaRPr>
          </a:p>
        </p:txBody>
      </p:sp>
      <p:sp>
        <p:nvSpPr>
          <p:cNvPr id="27" name="TextBox 26"/>
          <p:cNvSpPr txBox="1">
            <a:spLocks noChangeArrowheads="1"/>
          </p:cNvSpPr>
          <p:nvPr/>
        </p:nvSpPr>
        <p:spPr bwMode="auto">
          <a:xfrm rot="21001733">
            <a:off x="6474619" y="3743609"/>
            <a:ext cx="214550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fontAlgn="base">
              <a:spcBef>
                <a:spcPct val="0"/>
              </a:spcBef>
              <a:spcAft>
                <a:spcPct val="0"/>
              </a:spcAft>
            </a:pPr>
            <a:r>
              <a:rPr lang="uk-UA" altLang="uk-UA" sz="1350" b="1">
                <a:solidFill>
                  <a:prstClr val="black"/>
                </a:solidFill>
                <a:latin typeface="Times New Roman" panose="02020603050405020304" pitchFamily="18" charset="0"/>
                <a:cs typeface="Times New Roman" panose="02020603050405020304" pitchFamily="18" charset="0"/>
              </a:rPr>
              <a:t>РОЗВИТОК УЯВИ,КРЕАТИВНОСТІ</a:t>
            </a:r>
            <a:endParaRPr lang="ru-RU" altLang="uk-UA" sz="1350" b="1">
              <a:solidFill>
                <a:prstClr val="black"/>
              </a:solidFill>
              <a:latin typeface="Times New Roman" panose="02020603050405020304" pitchFamily="18" charset="0"/>
              <a:cs typeface="Times New Roman" panose="02020603050405020304" pitchFamily="18" charset="0"/>
            </a:endParaRPr>
          </a:p>
        </p:txBody>
      </p:sp>
      <p:sp>
        <p:nvSpPr>
          <p:cNvPr id="28" name="Пузырек для мыслей: облако 27">
            <a:extLst/>
          </p:cNvPr>
          <p:cNvSpPr/>
          <p:nvPr/>
        </p:nvSpPr>
        <p:spPr>
          <a:xfrm rot="1514872">
            <a:off x="6906817" y="2282428"/>
            <a:ext cx="2258615" cy="1137047"/>
          </a:xfrm>
          <a:prstGeom prst="cloudCallout">
            <a:avLst>
              <a:gd name="adj1" fmla="val -63008"/>
              <a:gd name="adj2" fmla="val 171752"/>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x-none" sz="1350">
              <a:solidFill>
                <a:prstClr val="white"/>
              </a:solidFill>
              <a:latin typeface="Calibri"/>
            </a:endParaRPr>
          </a:p>
        </p:txBody>
      </p:sp>
      <p:sp>
        <p:nvSpPr>
          <p:cNvPr id="29" name="TextBox 28"/>
          <p:cNvSpPr txBox="1">
            <a:spLocks noChangeArrowheads="1"/>
          </p:cNvSpPr>
          <p:nvPr/>
        </p:nvSpPr>
        <p:spPr bwMode="auto">
          <a:xfrm rot="1551937">
            <a:off x="7180660" y="2430059"/>
            <a:ext cx="1971675"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uk-UA" altLang="uk-UA" sz="1350" b="1">
                <a:solidFill>
                  <a:prstClr val="black"/>
                </a:solidFill>
                <a:latin typeface="Times New Roman" panose="02020603050405020304" pitchFamily="18" charset="0"/>
                <a:cs typeface="Times New Roman" panose="02020603050405020304" pitchFamily="18" charset="0"/>
              </a:rPr>
              <a:t>КОМПЕТЕНТНІСТЬ</a:t>
            </a:r>
          </a:p>
          <a:p>
            <a:pPr defTabSz="685800" fontAlgn="base">
              <a:spcBef>
                <a:spcPct val="0"/>
              </a:spcBef>
              <a:spcAft>
                <a:spcPct val="0"/>
              </a:spcAft>
            </a:pPr>
            <a:r>
              <a:rPr lang="uk-UA" altLang="uk-UA" sz="1350" b="1">
                <a:solidFill>
                  <a:prstClr val="black"/>
                </a:solidFill>
                <a:latin typeface="Times New Roman" panose="02020603050405020304" pitchFamily="18" charset="0"/>
                <a:cs typeface="Times New Roman" panose="02020603050405020304" pitchFamily="18" charset="0"/>
              </a:rPr>
              <a:t>У СФЕРАХ</a:t>
            </a:r>
          </a:p>
          <a:p>
            <a:pPr defTabSz="685800" fontAlgn="base">
              <a:spcBef>
                <a:spcPct val="0"/>
              </a:spcBef>
              <a:spcAft>
                <a:spcPct val="0"/>
              </a:spcAft>
            </a:pPr>
            <a:r>
              <a:rPr lang="uk-UA" altLang="uk-UA" sz="1350" b="1">
                <a:solidFill>
                  <a:prstClr val="black"/>
                </a:solidFill>
                <a:latin typeface="Times New Roman" panose="02020603050405020304" pitchFamily="18" charset="0"/>
                <a:cs typeface="Times New Roman" panose="02020603050405020304" pitchFamily="18" charset="0"/>
              </a:rPr>
              <a:t>ЖИТТЄДІЯЛЬНОСТІ</a:t>
            </a:r>
            <a:endParaRPr lang="ru-RU" altLang="uk-UA" sz="1350" b="1">
              <a:solidFill>
                <a:prstClr val="black"/>
              </a:solidFill>
              <a:latin typeface="Times New Roman" panose="02020603050405020304" pitchFamily="18" charset="0"/>
              <a:cs typeface="Times New Roman" panose="02020603050405020304" pitchFamily="18" charset="0"/>
            </a:endParaRPr>
          </a:p>
        </p:txBody>
      </p:sp>
      <p:sp>
        <p:nvSpPr>
          <p:cNvPr id="30" name="Пузырек для мыслей: облако 29">
            <a:extLst/>
          </p:cNvPr>
          <p:cNvSpPr/>
          <p:nvPr/>
        </p:nvSpPr>
        <p:spPr>
          <a:xfrm>
            <a:off x="5538788" y="2690813"/>
            <a:ext cx="1513285" cy="639366"/>
          </a:xfrm>
          <a:prstGeom prst="cloudCallout">
            <a:avLst>
              <a:gd name="adj1" fmla="val -75859"/>
              <a:gd name="adj2" fmla="val 157062"/>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x-none" sz="1350">
              <a:solidFill>
                <a:prstClr val="white"/>
              </a:solidFill>
              <a:latin typeface="Calibri"/>
            </a:endParaRPr>
          </a:p>
        </p:txBody>
      </p:sp>
      <p:sp>
        <p:nvSpPr>
          <p:cNvPr id="31" name="TextBox 30"/>
          <p:cNvSpPr txBox="1">
            <a:spLocks noChangeArrowheads="1"/>
          </p:cNvSpPr>
          <p:nvPr/>
        </p:nvSpPr>
        <p:spPr bwMode="auto">
          <a:xfrm>
            <a:off x="5592367" y="2739629"/>
            <a:ext cx="161091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uk-UA" altLang="uk-UA" sz="1350" b="1">
                <a:solidFill>
                  <a:prstClr val="black"/>
                </a:solidFill>
                <a:latin typeface="Times New Roman" panose="02020603050405020304" pitchFamily="18" charset="0"/>
                <a:cs typeface="Times New Roman" panose="02020603050405020304" pitchFamily="18" charset="0"/>
              </a:rPr>
              <a:t>ВІРА У ВЛАСНІ МОЖЛИВОСТІ</a:t>
            </a:r>
            <a:endParaRPr lang="ru-RU" altLang="uk-UA" sz="1350" b="1">
              <a:solidFill>
                <a:prstClr val="black"/>
              </a:solidFill>
              <a:latin typeface="Times New Roman" panose="02020603050405020304" pitchFamily="18" charset="0"/>
              <a:cs typeface="Times New Roman" panose="02020603050405020304" pitchFamily="18" charset="0"/>
            </a:endParaRPr>
          </a:p>
        </p:txBody>
      </p:sp>
      <p:sp>
        <p:nvSpPr>
          <p:cNvPr id="32" name="Пузырек для мыслей: облако 31">
            <a:extLst/>
          </p:cNvPr>
          <p:cNvSpPr/>
          <p:nvPr/>
        </p:nvSpPr>
        <p:spPr>
          <a:xfrm>
            <a:off x="7153275" y="1013223"/>
            <a:ext cx="1638300" cy="967978"/>
          </a:xfrm>
          <a:prstGeom prst="cloudCallout">
            <a:avLst>
              <a:gd name="adj1" fmla="val -138084"/>
              <a:gd name="adj2" fmla="val 12599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x-none" sz="1350" dirty="0">
              <a:solidFill>
                <a:prstClr val="white"/>
              </a:solidFill>
              <a:latin typeface="Calibri"/>
            </a:endParaRPr>
          </a:p>
        </p:txBody>
      </p:sp>
      <p:sp>
        <p:nvSpPr>
          <p:cNvPr id="33" name="TextBox 32"/>
          <p:cNvSpPr txBox="1">
            <a:spLocks noChangeArrowheads="1"/>
          </p:cNvSpPr>
          <p:nvPr/>
        </p:nvSpPr>
        <p:spPr bwMode="auto">
          <a:xfrm>
            <a:off x="7219950" y="1015604"/>
            <a:ext cx="142636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fontAlgn="base">
              <a:spcBef>
                <a:spcPct val="0"/>
              </a:spcBef>
              <a:spcAft>
                <a:spcPct val="0"/>
              </a:spcAft>
            </a:pPr>
            <a:r>
              <a:rPr lang="uk-UA" altLang="uk-UA" sz="1350" b="1">
                <a:solidFill>
                  <a:prstClr val="black"/>
                </a:solidFill>
                <a:latin typeface="Times New Roman" panose="02020603050405020304" pitchFamily="18" charset="0"/>
                <a:cs typeface="Times New Roman" panose="02020603050405020304" pitchFamily="18" charset="0"/>
              </a:rPr>
              <a:t>ЗАГАЛЬНО</a:t>
            </a:r>
          </a:p>
          <a:p>
            <a:pPr algn="ctr" defTabSz="685800" fontAlgn="base">
              <a:spcBef>
                <a:spcPct val="0"/>
              </a:spcBef>
              <a:spcAft>
                <a:spcPct val="0"/>
              </a:spcAft>
            </a:pPr>
            <a:r>
              <a:rPr lang="uk-UA" altLang="uk-UA" sz="1350" b="1">
                <a:solidFill>
                  <a:prstClr val="black"/>
                </a:solidFill>
                <a:latin typeface="Times New Roman" panose="02020603050405020304" pitchFamily="18" charset="0"/>
                <a:cs typeface="Times New Roman" panose="02020603050405020304" pitchFamily="18" charset="0"/>
              </a:rPr>
              <a:t>МОВЛЕННЄВІ ТА ПІЗНАВАЛЬНІ</a:t>
            </a:r>
            <a:endParaRPr lang="ru-RU" altLang="uk-UA" sz="1350" b="1">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507226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ircle(in)">
                                      <p:cBhvr>
                                        <p:cTn id="40" dur="2000"/>
                                        <p:tgtEl>
                                          <p:spTgt spid="1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heel(1)">
                                      <p:cBhvr>
                                        <p:cTn id="45" dur="2000"/>
                                        <p:tgtEl>
                                          <p:spTgt spid="18"/>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heel(1)">
                                      <p:cBhvr>
                                        <p:cTn id="48" dur="2000"/>
                                        <p:tgtEl>
                                          <p:spTgt spid="1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randombar(horizontal)">
                                      <p:cBhvr>
                                        <p:cTn id="53" dur="2000"/>
                                        <p:tgtEl>
                                          <p:spTgt spid="20"/>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randombar(horizontal)">
                                      <p:cBhvr>
                                        <p:cTn id="56" dur="2000"/>
                                        <p:tgtEl>
                                          <p:spTgt spid="2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1000" fill="hold"/>
                                        <p:tgtEl>
                                          <p:spTgt spid="22"/>
                                        </p:tgtEl>
                                        <p:attrNameLst>
                                          <p:attrName>ppt_w</p:attrName>
                                        </p:attrNameLst>
                                      </p:cBhvr>
                                      <p:tavLst>
                                        <p:tav tm="0">
                                          <p:val>
                                            <p:fltVal val="0"/>
                                          </p:val>
                                        </p:tav>
                                        <p:tav tm="100000">
                                          <p:val>
                                            <p:strVal val="#ppt_w"/>
                                          </p:val>
                                        </p:tav>
                                      </p:tavLst>
                                    </p:anim>
                                    <p:anim calcmode="lin" valueType="num">
                                      <p:cBhvr>
                                        <p:cTn id="62" dur="1000" fill="hold"/>
                                        <p:tgtEl>
                                          <p:spTgt spid="22"/>
                                        </p:tgtEl>
                                        <p:attrNameLst>
                                          <p:attrName>ppt_h</p:attrName>
                                        </p:attrNameLst>
                                      </p:cBhvr>
                                      <p:tavLst>
                                        <p:tav tm="0">
                                          <p:val>
                                            <p:fltVal val="0"/>
                                          </p:val>
                                        </p:tav>
                                        <p:tav tm="100000">
                                          <p:val>
                                            <p:strVal val="#ppt_h"/>
                                          </p:val>
                                        </p:tav>
                                      </p:tavLst>
                                    </p:anim>
                                    <p:anim calcmode="lin" valueType="num">
                                      <p:cBhvr>
                                        <p:cTn id="63" dur="1000" fill="hold"/>
                                        <p:tgtEl>
                                          <p:spTgt spid="22"/>
                                        </p:tgtEl>
                                        <p:attrNameLst>
                                          <p:attrName>style.rotation</p:attrName>
                                        </p:attrNameLst>
                                      </p:cBhvr>
                                      <p:tavLst>
                                        <p:tav tm="0">
                                          <p:val>
                                            <p:fltVal val="90"/>
                                          </p:val>
                                        </p:tav>
                                        <p:tav tm="100000">
                                          <p:val>
                                            <p:fltVal val="0"/>
                                          </p:val>
                                        </p:tav>
                                      </p:tavLst>
                                    </p:anim>
                                    <p:animEffect transition="in" filter="fade">
                                      <p:cBhvr>
                                        <p:cTn id="64" dur="1000"/>
                                        <p:tgtEl>
                                          <p:spTgt spid="22"/>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1000" fill="hold"/>
                                        <p:tgtEl>
                                          <p:spTgt spid="23"/>
                                        </p:tgtEl>
                                        <p:attrNameLst>
                                          <p:attrName>ppt_w</p:attrName>
                                        </p:attrNameLst>
                                      </p:cBhvr>
                                      <p:tavLst>
                                        <p:tav tm="0">
                                          <p:val>
                                            <p:fltVal val="0"/>
                                          </p:val>
                                        </p:tav>
                                        <p:tav tm="100000">
                                          <p:val>
                                            <p:strVal val="#ppt_w"/>
                                          </p:val>
                                        </p:tav>
                                      </p:tavLst>
                                    </p:anim>
                                    <p:anim calcmode="lin" valueType="num">
                                      <p:cBhvr>
                                        <p:cTn id="68" dur="1000" fill="hold"/>
                                        <p:tgtEl>
                                          <p:spTgt spid="23"/>
                                        </p:tgtEl>
                                        <p:attrNameLst>
                                          <p:attrName>ppt_h</p:attrName>
                                        </p:attrNameLst>
                                      </p:cBhvr>
                                      <p:tavLst>
                                        <p:tav tm="0">
                                          <p:val>
                                            <p:fltVal val="0"/>
                                          </p:val>
                                        </p:tav>
                                        <p:tav tm="100000">
                                          <p:val>
                                            <p:strVal val="#ppt_h"/>
                                          </p:val>
                                        </p:tav>
                                      </p:tavLst>
                                    </p:anim>
                                    <p:anim calcmode="lin" valueType="num">
                                      <p:cBhvr>
                                        <p:cTn id="69" dur="1000" fill="hold"/>
                                        <p:tgtEl>
                                          <p:spTgt spid="23"/>
                                        </p:tgtEl>
                                        <p:attrNameLst>
                                          <p:attrName>style.rotation</p:attrName>
                                        </p:attrNameLst>
                                      </p:cBhvr>
                                      <p:tavLst>
                                        <p:tav tm="0">
                                          <p:val>
                                            <p:fltVal val="90"/>
                                          </p:val>
                                        </p:tav>
                                        <p:tav tm="100000">
                                          <p:val>
                                            <p:fltVal val="0"/>
                                          </p:val>
                                        </p:tav>
                                      </p:tavLst>
                                    </p:anim>
                                    <p:animEffect transition="in" filter="fade">
                                      <p:cBhvr>
                                        <p:cTn id="70" dur="1000"/>
                                        <p:tgtEl>
                                          <p:spTgt spid="23"/>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000" fill="hold"/>
                                        <p:tgtEl>
                                          <p:spTgt spid="24"/>
                                        </p:tgtEl>
                                        <p:attrNameLst>
                                          <p:attrName>ppt_w</p:attrName>
                                        </p:attrNameLst>
                                      </p:cBhvr>
                                      <p:tavLst>
                                        <p:tav tm="0">
                                          <p:val>
                                            <p:fltVal val="0"/>
                                          </p:val>
                                        </p:tav>
                                        <p:tav tm="100000">
                                          <p:val>
                                            <p:strVal val="#ppt_w"/>
                                          </p:val>
                                        </p:tav>
                                      </p:tavLst>
                                    </p:anim>
                                    <p:anim calcmode="lin" valueType="num">
                                      <p:cBhvr>
                                        <p:cTn id="76" dur="2000" fill="hold"/>
                                        <p:tgtEl>
                                          <p:spTgt spid="24"/>
                                        </p:tgtEl>
                                        <p:attrNameLst>
                                          <p:attrName>ppt_h</p:attrName>
                                        </p:attrNameLst>
                                      </p:cBhvr>
                                      <p:tavLst>
                                        <p:tav tm="0">
                                          <p:val>
                                            <p:fltVal val="0"/>
                                          </p:val>
                                        </p:tav>
                                        <p:tav tm="100000">
                                          <p:val>
                                            <p:strVal val="#ppt_h"/>
                                          </p:val>
                                        </p:tav>
                                      </p:tavLst>
                                    </p:anim>
                                    <p:animEffect transition="in" filter="fade">
                                      <p:cBhvr>
                                        <p:cTn id="77" dur="2000"/>
                                        <p:tgtEl>
                                          <p:spTgt spid="24"/>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2000" fill="hold"/>
                                        <p:tgtEl>
                                          <p:spTgt spid="25"/>
                                        </p:tgtEl>
                                        <p:attrNameLst>
                                          <p:attrName>ppt_w</p:attrName>
                                        </p:attrNameLst>
                                      </p:cBhvr>
                                      <p:tavLst>
                                        <p:tav tm="0">
                                          <p:val>
                                            <p:fltVal val="0"/>
                                          </p:val>
                                        </p:tav>
                                        <p:tav tm="100000">
                                          <p:val>
                                            <p:strVal val="#ppt_w"/>
                                          </p:val>
                                        </p:tav>
                                      </p:tavLst>
                                    </p:anim>
                                    <p:anim calcmode="lin" valueType="num">
                                      <p:cBhvr>
                                        <p:cTn id="81" dur="2000" fill="hold"/>
                                        <p:tgtEl>
                                          <p:spTgt spid="25"/>
                                        </p:tgtEl>
                                        <p:attrNameLst>
                                          <p:attrName>ppt_h</p:attrName>
                                        </p:attrNameLst>
                                      </p:cBhvr>
                                      <p:tavLst>
                                        <p:tav tm="0">
                                          <p:val>
                                            <p:fltVal val="0"/>
                                          </p:val>
                                        </p:tav>
                                        <p:tav tm="100000">
                                          <p:val>
                                            <p:strVal val="#ppt_h"/>
                                          </p:val>
                                        </p:tav>
                                      </p:tavLst>
                                    </p:anim>
                                    <p:animEffect transition="in" filter="fade">
                                      <p:cBhvr>
                                        <p:cTn id="82" dur="2000"/>
                                        <p:tgtEl>
                                          <p:spTgt spid="2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5"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2000"/>
                                        <p:tgtEl>
                                          <p:spTgt spid="26"/>
                                        </p:tgtEl>
                                      </p:cBhvr>
                                    </p:animEffect>
                                    <p:anim calcmode="lin" valueType="num">
                                      <p:cBhvr>
                                        <p:cTn id="88" dur="2000" fill="hold"/>
                                        <p:tgtEl>
                                          <p:spTgt spid="26"/>
                                        </p:tgtEl>
                                        <p:attrNameLst>
                                          <p:attrName>ppt_w</p:attrName>
                                        </p:attrNameLst>
                                      </p:cBhvr>
                                      <p:tavLst>
                                        <p:tav tm="0" fmla="#ppt_w*sin(2.5*pi*$)">
                                          <p:val>
                                            <p:fltVal val="0"/>
                                          </p:val>
                                        </p:tav>
                                        <p:tav tm="100000">
                                          <p:val>
                                            <p:fltVal val="1"/>
                                          </p:val>
                                        </p:tav>
                                      </p:tavLst>
                                    </p:anim>
                                    <p:anim calcmode="lin" valueType="num">
                                      <p:cBhvr>
                                        <p:cTn id="89" dur="2000" fill="hold"/>
                                        <p:tgtEl>
                                          <p:spTgt spid="26"/>
                                        </p:tgtEl>
                                        <p:attrNameLst>
                                          <p:attrName>ppt_h</p:attrName>
                                        </p:attrNameLst>
                                      </p:cBhvr>
                                      <p:tavLst>
                                        <p:tav tm="0">
                                          <p:val>
                                            <p:strVal val="#ppt_h"/>
                                          </p:val>
                                        </p:tav>
                                        <p:tav tm="100000">
                                          <p:val>
                                            <p:strVal val="#ppt_h"/>
                                          </p:val>
                                        </p:tav>
                                      </p:tavLst>
                                    </p:anim>
                                  </p:childTnLst>
                                </p:cTn>
                              </p:par>
                              <p:par>
                                <p:cTn id="90" presetID="45" presetClass="entr" presetSubtype="0"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2000"/>
                                        <p:tgtEl>
                                          <p:spTgt spid="27"/>
                                        </p:tgtEl>
                                      </p:cBhvr>
                                    </p:animEffect>
                                    <p:anim calcmode="lin" valueType="num">
                                      <p:cBhvr>
                                        <p:cTn id="93" dur="2000" fill="hold"/>
                                        <p:tgtEl>
                                          <p:spTgt spid="27"/>
                                        </p:tgtEl>
                                        <p:attrNameLst>
                                          <p:attrName>ppt_w</p:attrName>
                                        </p:attrNameLst>
                                      </p:cBhvr>
                                      <p:tavLst>
                                        <p:tav tm="0" fmla="#ppt_w*sin(2.5*pi*$)">
                                          <p:val>
                                            <p:fltVal val="0"/>
                                          </p:val>
                                        </p:tav>
                                        <p:tav tm="100000">
                                          <p:val>
                                            <p:fltVal val="1"/>
                                          </p:val>
                                        </p:tav>
                                      </p:tavLst>
                                    </p:anim>
                                    <p:anim calcmode="lin" valueType="num">
                                      <p:cBhvr>
                                        <p:cTn id="94" dur="20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down)">
                                      <p:cBhvr>
                                        <p:cTn id="99" dur="580">
                                          <p:stCondLst>
                                            <p:cond delay="0"/>
                                          </p:stCondLst>
                                        </p:cTn>
                                        <p:tgtEl>
                                          <p:spTgt spid="28"/>
                                        </p:tgtEl>
                                      </p:cBhvr>
                                    </p:animEffect>
                                    <p:anim calcmode="lin" valueType="num">
                                      <p:cBhvr>
                                        <p:cTn id="10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5" dur="26">
                                          <p:stCondLst>
                                            <p:cond delay="650"/>
                                          </p:stCondLst>
                                        </p:cTn>
                                        <p:tgtEl>
                                          <p:spTgt spid="28"/>
                                        </p:tgtEl>
                                      </p:cBhvr>
                                      <p:to x="100000" y="60000"/>
                                    </p:animScale>
                                    <p:animScale>
                                      <p:cBhvr>
                                        <p:cTn id="106" dur="166" decel="50000">
                                          <p:stCondLst>
                                            <p:cond delay="676"/>
                                          </p:stCondLst>
                                        </p:cTn>
                                        <p:tgtEl>
                                          <p:spTgt spid="28"/>
                                        </p:tgtEl>
                                      </p:cBhvr>
                                      <p:to x="100000" y="100000"/>
                                    </p:animScale>
                                    <p:animScale>
                                      <p:cBhvr>
                                        <p:cTn id="107" dur="26">
                                          <p:stCondLst>
                                            <p:cond delay="1312"/>
                                          </p:stCondLst>
                                        </p:cTn>
                                        <p:tgtEl>
                                          <p:spTgt spid="28"/>
                                        </p:tgtEl>
                                      </p:cBhvr>
                                      <p:to x="100000" y="80000"/>
                                    </p:animScale>
                                    <p:animScale>
                                      <p:cBhvr>
                                        <p:cTn id="108" dur="166" decel="50000">
                                          <p:stCondLst>
                                            <p:cond delay="1338"/>
                                          </p:stCondLst>
                                        </p:cTn>
                                        <p:tgtEl>
                                          <p:spTgt spid="28"/>
                                        </p:tgtEl>
                                      </p:cBhvr>
                                      <p:to x="100000" y="100000"/>
                                    </p:animScale>
                                    <p:animScale>
                                      <p:cBhvr>
                                        <p:cTn id="109" dur="26">
                                          <p:stCondLst>
                                            <p:cond delay="1642"/>
                                          </p:stCondLst>
                                        </p:cTn>
                                        <p:tgtEl>
                                          <p:spTgt spid="28"/>
                                        </p:tgtEl>
                                      </p:cBhvr>
                                      <p:to x="100000" y="90000"/>
                                    </p:animScale>
                                    <p:animScale>
                                      <p:cBhvr>
                                        <p:cTn id="110" dur="166" decel="50000">
                                          <p:stCondLst>
                                            <p:cond delay="1668"/>
                                          </p:stCondLst>
                                        </p:cTn>
                                        <p:tgtEl>
                                          <p:spTgt spid="28"/>
                                        </p:tgtEl>
                                      </p:cBhvr>
                                      <p:to x="100000" y="100000"/>
                                    </p:animScale>
                                    <p:animScale>
                                      <p:cBhvr>
                                        <p:cTn id="111" dur="26">
                                          <p:stCondLst>
                                            <p:cond delay="1808"/>
                                          </p:stCondLst>
                                        </p:cTn>
                                        <p:tgtEl>
                                          <p:spTgt spid="28"/>
                                        </p:tgtEl>
                                      </p:cBhvr>
                                      <p:to x="100000" y="95000"/>
                                    </p:animScale>
                                    <p:animScale>
                                      <p:cBhvr>
                                        <p:cTn id="112" dur="166" decel="50000">
                                          <p:stCondLst>
                                            <p:cond delay="1834"/>
                                          </p:stCondLst>
                                        </p:cTn>
                                        <p:tgtEl>
                                          <p:spTgt spid="28"/>
                                        </p:tgtEl>
                                      </p:cBhvr>
                                      <p:to x="100000" y="100000"/>
                                    </p:animScale>
                                  </p:childTnLst>
                                </p:cTn>
                              </p:par>
                              <p:par>
                                <p:cTn id="113" presetID="26" presetClass="entr" presetSubtype="0" fill="hold" grpId="0" nodeType="with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wipe(down)">
                                      <p:cBhvr>
                                        <p:cTn id="115" dur="580">
                                          <p:stCondLst>
                                            <p:cond delay="0"/>
                                          </p:stCondLst>
                                        </p:cTn>
                                        <p:tgtEl>
                                          <p:spTgt spid="29"/>
                                        </p:tgtEl>
                                      </p:cBhvr>
                                    </p:animEffect>
                                    <p:anim calcmode="lin" valueType="num">
                                      <p:cBhvr>
                                        <p:cTn id="116"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1" dur="26">
                                          <p:stCondLst>
                                            <p:cond delay="650"/>
                                          </p:stCondLst>
                                        </p:cTn>
                                        <p:tgtEl>
                                          <p:spTgt spid="29"/>
                                        </p:tgtEl>
                                      </p:cBhvr>
                                      <p:to x="100000" y="60000"/>
                                    </p:animScale>
                                    <p:animScale>
                                      <p:cBhvr>
                                        <p:cTn id="122" dur="166" decel="50000">
                                          <p:stCondLst>
                                            <p:cond delay="676"/>
                                          </p:stCondLst>
                                        </p:cTn>
                                        <p:tgtEl>
                                          <p:spTgt spid="29"/>
                                        </p:tgtEl>
                                      </p:cBhvr>
                                      <p:to x="100000" y="100000"/>
                                    </p:animScale>
                                    <p:animScale>
                                      <p:cBhvr>
                                        <p:cTn id="123" dur="26">
                                          <p:stCondLst>
                                            <p:cond delay="1312"/>
                                          </p:stCondLst>
                                        </p:cTn>
                                        <p:tgtEl>
                                          <p:spTgt spid="29"/>
                                        </p:tgtEl>
                                      </p:cBhvr>
                                      <p:to x="100000" y="80000"/>
                                    </p:animScale>
                                    <p:animScale>
                                      <p:cBhvr>
                                        <p:cTn id="124" dur="166" decel="50000">
                                          <p:stCondLst>
                                            <p:cond delay="1338"/>
                                          </p:stCondLst>
                                        </p:cTn>
                                        <p:tgtEl>
                                          <p:spTgt spid="29"/>
                                        </p:tgtEl>
                                      </p:cBhvr>
                                      <p:to x="100000" y="100000"/>
                                    </p:animScale>
                                    <p:animScale>
                                      <p:cBhvr>
                                        <p:cTn id="125" dur="26">
                                          <p:stCondLst>
                                            <p:cond delay="1642"/>
                                          </p:stCondLst>
                                        </p:cTn>
                                        <p:tgtEl>
                                          <p:spTgt spid="29"/>
                                        </p:tgtEl>
                                      </p:cBhvr>
                                      <p:to x="100000" y="90000"/>
                                    </p:animScale>
                                    <p:animScale>
                                      <p:cBhvr>
                                        <p:cTn id="126" dur="166" decel="50000">
                                          <p:stCondLst>
                                            <p:cond delay="1668"/>
                                          </p:stCondLst>
                                        </p:cTn>
                                        <p:tgtEl>
                                          <p:spTgt spid="29"/>
                                        </p:tgtEl>
                                      </p:cBhvr>
                                      <p:to x="100000" y="100000"/>
                                    </p:animScale>
                                    <p:animScale>
                                      <p:cBhvr>
                                        <p:cTn id="127" dur="26">
                                          <p:stCondLst>
                                            <p:cond delay="1808"/>
                                          </p:stCondLst>
                                        </p:cTn>
                                        <p:tgtEl>
                                          <p:spTgt spid="29"/>
                                        </p:tgtEl>
                                      </p:cBhvr>
                                      <p:to x="100000" y="95000"/>
                                    </p:animScale>
                                    <p:animScale>
                                      <p:cBhvr>
                                        <p:cTn id="128" dur="166" decel="50000">
                                          <p:stCondLst>
                                            <p:cond delay="1834"/>
                                          </p:stCondLst>
                                        </p:cTn>
                                        <p:tgtEl>
                                          <p:spTgt spid="29"/>
                                        </p:tgtEl>
                                      </p:cBhvr>
                                      <p:to x="100000" y="100000"/>
                                    </p:animScale>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31"/>
                                        </p:tgtEl>
                                        <p:attrNameLst>
                                          <p:attrName>style.visibility</p:attrName>
                                        </p:attrNameLst>
                                      </p:cBhvr>
                                      <p:to>
                                        <p:strVal val="visible"/>
                                      </p:to>
                                    </p:set>
                                    <p:animEffect transition="in" filter="fade">
                                      <p:cBhvr>
                                        <p:cTn id="133" dur="2000"/>
                                        <p:tgtEl>
                                          <p:spTgt spid="3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2000"/>
                                        <p:tgtEl>
                                          <p:spTgt spid="30"/>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33"/>
                                        </p:tgtEl>
                                        <p:attrNameLst>
                                          <p:attrName>style.visibility</p:attrName>
                                        </p:attrNameLst>
                                      </p:cBhvr>
                                      <p:to>
                                        <p:strVal val="visible"/>
                                      </p:to>
                                    </p:set>
                                    <p:anim calcmode="lin" valueType="num">
                                      <p:cBhvr additive="base">
                                        <p:cTn id="141" dur="2000" fill="hold"/>
                                        <p:tgtEl>
                                          <p:spTgt spid="33"/>
                                        </p:tgtEl>
                                        <p:attrNameLst>
                                          <p:attrName>ppt_x</p:attrName>
                                        </p:attrNameLst>
                                      </p:cBhvr>
                                      <p:tavLst>
                                        <p:tav tm="0">
                                          <p:val>
                                            <p:strVal val="#ppt_x"/>
                                          </p:val>
                                        </p:tav>
                                        <p:tav tm="100000">
                                          <p:val>
                                            <p:strVal val="#ppt_x"/>
                                          </p:val>
                                        </p:tav>
                                      </p:tavLst>
                                    </p:anim>
                                    <p:anim calcmode="lin" valueType="num">
                                      <p:cBhvr additive="base">
                                        <p:cTn id="142" dur="2000" fill="hold"/>
                                        <p:tgtEl>
                                          <p:spTgt spid="33"/>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32"/>
                                        </p:tgtEl>
                                        <p:attrNameLst>
                                          <p:attrName>style.visibility</p:attrName>
                                        </p:attrNameLst>
                                      </p:cBhvr>
                                      <p:to>
                                        <p:strVal val="visible"/>
                                      </p:to>
                                    </p:set>
                                    <p:anim calcmode="lin" valueType="num">
                                      <p:cBhvr additive="base">
                                        <p:cTn id="145" dur="2000" fill="hold"/>
                                        <p:tgtEl>
                                          <p:spTgt spid="32"/>
                                        </p:tgtEl>
                                        <p:attrNameLst>
                                          <p:attrName>ppt_x</p:attrName>
                                        </p:attrNameLst>
                                      </p:cBhvr>
                                      <p:tavLst>
                                        <p:tav tm="0">
                                          <p:val>
                                            <p:strVal val="#ppt_x"/>
                                          </p:val>
                                        </p:tav>
                                        <p:tav tm="100000">
                                          <p:val>
                                            <p:strVal val="#ppt_x"/>
                                          </p:val>
                                        </p:tav>
                                      </p:tavLst>
                                    </p:anim>
                                    <p:anim calcmode="lin" valueType="num">
                                      <p:cBhvr additive="base">
                                        <p:cTn id="146" dur="20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animBg="1"/>
      <p:bldP spid="25" grpId="0"/>
      <p:bldP spid="26" grpId="0" animBg="1"/>
      <p:bldP spid="27" grpId="0"/>
      <p:bldP spid="28" grpId="0" animBg="1"/>
      <p:bldP spid="29" grpId="0"/>
      <p:bldP spid="30" grpId="0" animBg="1"/>
      <p:bldP spid="31" grpId="0"/>
      <p:bldP spid="32" grpId="0" animBg="1"/>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3648"/>
            <a:ext cx="3821373" cy="1064525"/>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tx1"/>
                </a:solidFill>
              </a:rPr>
              <a:t>Показник: ініціативність спілкування</a:t>
            </a:r>
            <a:endParaRPr lang="ru-RU" b="1" dirty="0">
              <a:solidFill>
                <a:schemeClr val="tx1"/>
              </a:solidFill>
            </a:endParaRPr>
          </a:p>
          <a:p>
            <a:pPr algn="ctr"/>
            <a:endParaRPr lang="ru-RU" dirty="0">
              <a:solidFill>
                <a:schemeClr val="tx1"/>
              </a:solidFill>
            </a:endParaRPr>
          </a:p>
        </p:txBody>
      </p:sp>
      <p:sp>
        <p:nvSpPr>
          <p:cNvPr id="5" name="Блок-схема: альтернативный процесс 4"/>
          <p:cNvSpPr/>
          <p:nvPr/>
        </p:nvSpPr>
        <p:spPr>
          <a:xfrm>
            <a:off x="109181" y="1269242"/>
            <a:ext cx="8857397" cy="5588758"/>
          </a:xfrm>
          <a:prstGeom prst="flowChartAlternateProcess">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700" b="1" dirty="0"/>
              <a:t>Завдання 1. Вправа “Що ти скажеш?”</a:t>
            </a:r>
            <a:endParaRPr lang="ru-RU" sz="1700" b="1" dirty="0"/>
          </a:p>
          <a:p>
            <a:r>
              <a:rPr lang="uk-UA" sz="1700" b="1" dirty="0"/>
              <a:t>Мета: </a:t>
            </a:r>
            <a:r>
              <a:rPr lang="uk-UA" sz="1700" dirty="0"/>
              <a:t>з’ясувати навички ініціативності спілкування.</a:t>
            </a:r>
            <a:endParaRPr lang="ru-RU" sz="1700" dirty="0"/>
          </a:p>
          <a:p>
            <a:r>
              <a:rPr lang="uk-UA" sz="1700" b="1" dirty="0"/>
              <a:t>Процедура виконання. </a:t>
            </a:r>
          </a:p>
          <a:p>
            <a:r>
              <a:rPr lang="uk-UA" sz="1700" dirty="0"/>
              <a:t>Дитині описують відповідну мовленнєву ситуацію і пропонують уявити, що це сталося з нею.</a:t>
            </a:r>
            <a:endParaRPr lang="ru-RU" sz="1700" dirty="0"/>
          </a:p>
          <a:p>
            <a:r>
              <a:rPr lang="uk-UA" sz="1700" dirty="0"/>
              <a:t>1.	Ти гуляєш у парку. Побачив дівчинку, яка сидить на лавочці і роздивляється малюнки у книжці з яскравою обгорткою. Тобі сумно, їй теж. Щоб ти зробив? Пройшов і не звернувся, бо соромився чи звернувся б до дівчинки, бо дуже хотілось подивитися картинки? Як можна було звернутися до дівчинки? </a:t>
            </a:r>
            <a:endParaRPr lang="ru-RU" sz="1700" dirty="0"/>
          </a:p>
          <a:p>
            <a:r>
              <a:rPr lang="uk-UA" sz="1700" dirty="0"/>
              <a:t>2.	Оленка разом із сім’єю переїхала в новий будинок. Дівчинка нікого з дітей там не знала. У вихідний день вона вийшла погуляти у двір. У пісочниці гралися хлопчик і дівчинка. Оленка стояла осторонь  дивилася мовчки. А як би ти вчинив? </a:t>
            </a:r>
            <a:endParaRPr lang="ru-RU" sz="1700" dirty="0"/>
          </a:p>
          <a:p>
            <a:r>
              <a:rPr lang="uk-UA" sz="1700" dirty="0"/>
              <a:t>3.	До вас у групу прийшов новенький хлопчик. Він нікого не знає і дуже ніяковіє. Як би ти звернувся до нього? А якби це ти був тим самими новеньким, то що б ти вдіяв? </a:t>
            </a:r>
            <a:endParaRPr lang="ru-RU" sz="1700" dirty="0"/>
          </a:p>
          <a:p>
            <a:r>
              <a:rPr lang="uk-UA" sz="1700" dirty="0"/>
              <a:t>4.	Ти з мамою їдеш у поїзді до бабусі. Тобі сумно, нічого робити. На наступній станції в купе дівчинка з татом, сіла навпроти і почала пильно дивитися на тебе. Що ти будеш робити?</a:t>
            </a:r>
            <a:endParaRPr lang="ru-RU" sz="1700" dirty="0"/>
          </a:p>
          <a:p>
            <a:r>
              <a:rPr lang="uk-UA" sz="1700" dirty="0"/>
              <a:t>5.	Ти граєш зі своїми друзями в цікаву рухливу гру. Стоїть незнайома дівчинка, яка спостерігає за вами, ховаючись за дерево. Що потрібно було б зробити? </a:t>
            </a:r>
            <a:endParaRPr lang="ru-RU" sz="1700" dirty="0"/>
          </a:p>
          <a:p>
            <a:pPr algn="ctr"/>
            <a:endParaRPr lang="ru-RU" sz="1700" dirty="0"/>
          </a:p>
        </p:txBody>
      </p:sp>
    </p:spTree>
    <p:extLst>
      <p:ext uri="{BB962C8B-B14F-4D97-AF65-F5344CB8AC3E}">
        <p14:creationId xmlns:p14="http://schemas.microsoft.com/office/powerpoint/2010/main" val="8904749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альтернативный процесс 1"/>
          <p:cNvSpPr/>
          <p:nvPr/>
        </p:nvSpPr>
        <p:spPr>
          <a:xfrm>
            <a:off x="805218" y="1105469"/>
            <a:ext cx="7615451" cy="5336273"/>
          </a:xfrm>
          <a:prstGeom prst="flowChartAlternateProcess">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u="sng" dirty="0"/>
              <a:t>Завдання 2. Пригоди в лісі</a:t>
            </a:r>
            <a:endParaRPr lang="ru-RU" b="1" u="sng" dirty="0"/>
          </a:p>
          <a:p>
            <a:r>
              <a:rPr lang="uk-UA" b="1" i="1" dirty="0"/>
              <a:t>Мета: </a:t>
            </a:r>
            <a:r>
              <a:rPr lang="uk-UA" dirty="0"/>
              <a:t>з’ясувати навички ініціативності спілкування.</a:t>
            </a:r>
            <a:endParaRPr lang="ru-RU" dirty="0"/>
          </a:p>
          <a:p>
            <a:r>
              <a:rPr lang="uk-UA" b="1" dirty="0"/>
              <a:t>Процедура виконання.</a:t>
            </a:r>
          </a:p>
          <a:p>
            <a:r>
              <a:rPr lang="uk-UA" dirty="0"/>
              <a:t> Педагог розповідає дітям:</a:t>
            </a:r>
            <a:endParaRPr lang="ru-RU" dirty="0"/>
          </a:p>
          <a:p>
            <a:r>
              <a:rPr lang="uk-UA" dirty="0"/>
              <a:t>а) Якось йшов лісом заєць і раптом побачив вовка, який потрапив у капкан. Як ти думаєш, що потрібно було зробити вовку, а зайцю? Що вони сказали одне одному? А ще?</a:t>
            </a:r>
            <a:endParaRPr lang="ru-RU" dirty="0"/>
          </a:p>
          <a:p>
            <a:r>
              <a:rPr lang="uk-UA" dirty="0"/>
              <a:t>б) Сидить Білочка на дереві і милується собою, розчісує гребінцем свій руденький кожушок. Раптом біля дерева з’явилася Лисиця. Стоїть і дивиться. Як ти вважаєш, хто перший почав розмову? Що могла сказати Лисиця Білочці? Що відповіла на це білочка? А ще як вона могла б відповісти?</a:t>
            </a:r>
            <a:endParaRPr lang="ru-RU" dirty="0"/>
          </a:p>
          <a:p>
            <a:r>
              <a:rPr lang="uk-UA" dirty="0"/>
              <a:t>в) </a:t>
            </a:r>
            <a:r>
              <a:rPr lang="ru-RU" dirty="0"/>
              <a:t>Жила в </a:t>
            </a:r>
            <a:r>
              <a:rPr lang="ru-RU" dirty="0" err="1"/>
              <a:t>лісі</a:t>
            </a:r>
            <a:r>
              <a:rPr lang="ru-RU" dirty="0"/>
              <a:t> сорока-</a:t>
            </a:r>
            <a:r>
              <a:rPr lang="ru-RU" dirty="0" err="1"/>
              <a:t>білобока</a:t>
            </a:r>
            <a:r>
              <a:rPr lang="ru-RU" dirty="0"/>
              <a:t>. Любила вона </a:t>
            </a:r>
            <a:r>
              <a:rPr lang="ru-RU" dirty="0" err="1"/>
              <a:t>плескати</a:t>
            </a:r>
            <a:r>
              <a:rPr lang="ru-RU" dirty="0"/>
              <a:t> </a:t>
            </a:r>
            <a:r>
              <a:rPr lang="ru-RU" dirty="0" err="1"/>
              <a:t>язиком</a:t>
            </a:r>
            <a:r>
              <a:rPr lang="ru-RU" dirty="0"/>
              <a:t> та </a:t>
            </a:r>
            <a:r>
              <a:rPr lang="ru-RU" dirty="0" err="1"/>
              <a:t>спілкуватися</a:t>
            </a:r>
            <a:r>
              <a:rPr lang="ru-RU" dirty="0"/>
              <a:t> з </a:t>
            </a:r>
            <a:r>
              <a:rPr lang="ru-RU" dirty="0" err="1"/>
              <a:t>усіма</a:t>
            </a:r>
            <a:r>
              <a:rPr lang="ru-RU" dirty="0"/>
              <a:t> </a:t>
            </a:r>
            <a:r>
              <a:rPr lang="ru-RU" dirty="0" err="1"/>
              <a:t>мешканцями</a:t>
            </a:r>
            <a:r>
              <a:rPr lang="ru-RU" dirty="0"/>
              <a:t> </a:t>
            </a:r>
            <a:r>
              <a:rPr lang="ru-RU" dirty="0" err="1"/>
              <a:t>лісу</a:t>
            </a:r>
            <a:r>
              <a:rPr lang="ru-RU" dirty="0"/>
              <a:t>. </a:t>
            </a:r>
            <a:r>
              <a:rPr lang="ru-RU" dirty="0" err="1"/>
              <a:t>Якось</a:t>
            </a:r>
            <a:r>
              <a:rPr lang="ru-RU" dirty="0"/>
              <a:t> вона </a:t>
            </a:r>
            <a:r>
              <a:rPr lang="ru-RU" dirty="0" err="1"/>
              <a:t>пролітала</a:t>
            </a:r>
            <a:r>
              <a:rPr lang="ru-RU" dirty="0"/>
              <a:t> </a:t>
            </a:r>
            <a:r>
              <a:rPr lang="ru-RU" dirty="0" err="1"/>
              <a:t>біля</a:t>
            </a:r>
            <a:r>
              <a:rPr lang="ru-RU" dirty="0"/>
              <a:t> </a:t>
            </a:r>
            <a:r>
              <a:rPr lang="ru-RU" dirty="0" err="1"/>
              <a:t>двох</a:t>
            </a:r>
            <a:r>
              <a:rPr lang="ru-RU" dirty="0"/>
              <a:t> </a:t>
            </a:r>
            <a:r>
              <a:rPr lang="ru-RU" dirty="0" err="1"/>
              <a:t>гарненьких</a:t>
            </a:r>
            <a:r>
              <a:rPr lang="ru-RU" dirty="0"/>
              <a:t> </a:t>
            </a:r>
            <a:r>
              <a:rPr lang="ru-RU" dirty="0" err="1"/>
              <a:t>білочок</a:t>
            </a:r>
            <a:r>
              <a:rPr lang="ru-RU" dirty="0"/>
              <a:t>, </a:t>
            </a:r>
            <a:r>
              <a:rPr lang="ru-RU" dirty="0" err="1"/>
              <a:t>які</a:t>
            </a:r>
            <a:r>
              <a:rPr lang="ru-RU" dirty="0"/>
              <a:t> </a:t>
            </a:r>
            <a:r>
              <a:rPr lang="ru-RU" dirty="0" err="1"/>
              <a:t>радились</a:t>
            </a:r>
            <a:r>
              <a:rPr lang="ru-RU" dirty="0"/>
              <a:t> одна з одною, </a:t>
            </a:r>
            <a:r>
              <a:rPr lang="ru-RU" dirty="0" err="1"/>
              <a:t>що</a:t>
            </a:r>
            <a:r>
              <a:rPr lang="ru-RU" dirty="0"/>
              <a:t> </a:t>
            </a:r>
            <a:r>
              <a:rPr lang="ru-RU" dirty="0" err="1"/>
              <a:t>їм</a:t>
            </a:r>
            <a:r>
              <a:rPr lang="ru-RU" dirty="0"/>
              <a:t> </a:t>
            </a:r>
            <a:r>
              <a:rPr lang="ru-RU" dirty="0" err="1"/>
              <a:t>одягнути</a:t>
            </a:r>
            <a:r>
              <a:rPr lang="ru-RU" dirty="0"/>
              <a:t> на </a:t>
            </a:r>
            <a:r>
              <a:rPr lang="ru-RU" dirty="0" err="1"/>
              <a:t>Новорічне</a:t>
            </a:r>
            <a:r>
              <a:rPr lang="ru-RU" dirty="0"/>
              <a:t> свято. Сорока </a:t>
            </a:r>
            <a:r>
              <a:rPr lang="ru-RU" dirty="0" err="1"/>
              <a:t>підлетіла</a:t>
            </a:r>
            <a:r>
              <a:rPr lang="ru-RU" dirty="0"/>
              <a:t> до них і </a:t>
            </a:r>
            <a:r>
              <a:rPr lang="ru-RU" dirty="0" err="1"/>
              <a:t>сіла</a:t>
            </a:r>
            <a:r>
              <a:rPr lang="ru-RU" dirty="0"/>
              <a:t> </a:t>
            </a:r>
            <a:r>
              <a:rPr lang="ru-RU" dirty="0" err="1"/>
              <a:t>поруч</a:t>
            </a:r>
            <a:r>
              <a:rPr lang="ru-RU" dirty="0"/>
              <a:t>. Як </a:t>
            </a:r>
            <a:r>
              <a:rPr lang="ru-RU" dirty="0" err="1"/>
              <a:t>ви</a:t>
            </a:r>
            <a:r>
              <a:rPr lang="ru-RU" dirty="0"/>
              <a:t> </a:t>
            </a:r>
            <a:r>
              <a:rPr lang="ru-RU" dirty="0" err="1"/>
              <a:t>думаєте</a:t>
            </a:r>
            <a:r>
              <a:rPr lang="ru-RU" dirty="0"/>
              <a:t>, </a:t>
            </a:r>
            <a:r>
              <a:rPr lang="ru-RU" dirty="0" err="1"/>
              <a:t>хто</a:t>
            </a:r>
            <a:r>
              <a:rPr lang="ru-RU" dirty="0"/>
              <a:t> перший почав </a:t>
            </a:r>
            <a:r>
              <a:rPr lang="ru-RU" dirty="0" err="1"/>
              <a:t>розмову</a:t>
            </a:r>
            <a:r>
              <a:rPr lang="ru-RU" dirty="0"/>
              <a:t>? </a:t>
            </a:r>
            <a:r>
              <a:rPr lang="ru-RU" dirty="0" err="1"/>
              <a:t>Що</a:t>
            </a:r>
            <a:r>
              <a:rPr lang="ru-RU" dirty="0"/>
              <a:t> могла </a:t>
            </a:r>
            <a:r>
              <a:rPr lang="ru-RU" dirty="0" err="1"/>
              <a:t>сказати</a:t>
            </a:r>
            <a:r>
              <a:rPr lang="ru-RU" dirty="0"/>
              <a:t> сорока-</a:t>
            </a:r>
            <a:r>
              <a:rPr lang="ru-RU" dirty="0" err="1"/>
              <a:t>білобока</a:t>
            </a:r>
            <a:r>
              <a:rPr lang="ru-RU" dirty="0"/>
              <a:t>? А </a:t>
            </a:r>
            <a:r>
              <a:rPr lang="ru-RU" dirty="0" err="1"/>
              <a:t>що</a:t>
            </a:r>
            <a:r>
              <a:rPr lang="ru-RU" dirty="0"/>
              <a:t> </a:t>
            </a:r>
            <a:r>
              <a:rPr lang="ru-RU" dirty="0" err="1"/>
              <a:t>відповіли</a:t>
            </a:r>
            <a:r>
              <a:rPr lang="uk-UA" dirty="0"/>
              <a:t> на це білочки? А ще як вони могли відповісти?</a:t>
            </a:r>
            <a:endParaRPr lang="ru-RU" dirty="0"/>
          </a:p>
          <a:p>
            <a:pPr algn="ctr"/>
            <a:endParaRPr lang="ru-RU" dirty="0"/>
          </a:p>
        </p:txBody>
      </p:sp>
    </p:spTree>
    <p:extLst>
      <p:ext uri="{BB962C8B-B14F-4D97-AF65-F5344CB8AC3E}">
        <p14:creationId xmlns:p14="http://schemas.microsoft.com/office/powerpoint/2010/main" val="30850054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5002" y="2753673"/>
            <a:ext cx="7886700" cy="4351338"/>
          </a:xfrm>
        </p:spPr>
        <p:txBody>
          <a:bodyPr>
            <a:normAutofit/>
          </a:bodyPr>
          <a:lstStyle/>
          <a:p>
            <a:pPr marL="0" indent="0" algn="ctr">
              <a:buNone/>
            </a:pPr>
            <a:r>
              <a:rPr lang="uk-UA" sz="4800" b="1" dirty="0">
                <a:solidFill>
                  <a:schemeClr val="bg1"/>
                </a:solidFill>
              </a:rPr>
              <a:t>Лексична компетенція</a:t>
            </a:r>
            <a:endParaRPr lang="ru-RU" sz="4800" b="1" dirty="0">
              <a:solidFill>
                <a:schemeClr val="bg1"/>
              </a:solidFill>
            </a:endParaRPr>
          </a:p>
          <a:p>
            <a:pPr marL="0" indent="0" algn="ctr">
              <a:buNone/>
            </a:pPr>
            <a:endParaRPr lang="ru-RU" sz="4800" dirty="0">
              <a:solidFill>
                <a:schemeClr val="bg1"/>
              </a:solidFill>
            </a:endParaRPr>
          </a:p>
        </p:txBody>
      </p:sp>
    </p:spTree>
    <p:extLst>
      <p:ext uri="{BB962C8B-B14F-4D97-AF65-F5344CB8AC3E}">
        <p14:creationId xmlns:p14="http://schemas.microsoft.com/office/powerpoint/2010/main" val="30850054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62500" lnSpcReduction="20000"/>
          </a:bodyPr>
          <a:lstStyle/>
          <a:p>
            <a:pPr>
              <a:buFont typeface="Wingdings" panose="05000000000000000000" pitchFamily="2" charset="2"/>
              <a:buChar char="ü"/>
            </a:pPr>
            <a:r>
              <a:rPr lang="uk-UA" dirty="0">
                <a:solidFill>
                  <a:schemeClr val="bg1"/>
                </a:solidFill>
              </a:rPr>
              <a:t>Як уже зазначалось, діти добирали за вказівкою педагога різні частини мови (до відповідних слів). Критерієм визначення рівня лексичного запасу дітей виступила </a:t>
            </a:r>
            <a:r>
              <a:rPr lang="uk-UA" dirty="0">
                <a:solidFill>
                  <a:srgbClr val="66FFFF"/>
                </a:solidFill>
              </a:rPr>
              <a:t>кількість</a:t>
            </a:r>
            <a:r>
              <a:rPr lang="uk-UA" dirty="0">
                <a:solidFill>
                  <a:schemeClr val="bg1"/>
                </a:solidFill>
              </a:rPr>
              <a:t> дібраних дитиною слів.</a:t>
            </a:r>
            <a:endParaRPr lang="ru-RU" dirty="0">
              <a:solidFill>
                <a:schemeClr val="bg1"/>
              </a:solidFill>
            </a:endParaRPr>
          </a:p>
          <a:p>
            <a:pPr>
              <a:buFont typeface="Wingdings" panose="05000000000000000000" pitchFamily="2" charset="2"/>
              <a:buChar char="ü"/>
            </a:pPr>
            <a:r>
              <a:rPr lang="uk-UA" b="1" u="sng" dirty="0">
                <a:solidFill>
                  <a:srgbClr val="FF0000"/>
                </a:solidFill>
              </a:rPr>
              <a:t>Високий рівень </a:t>
            </a:r>
            <a:r>
              <a:rPr lang="uk-UA" b="1" u="sng" dirty="0">
                <a:solidFill>
                  <a:schemeClr val="bg1"/>
                </a:solidFill>
              </a:rPr>
              <a:t>лексичного запасу</a:t>
            </a:r>
            <a:r>
              <a:rPr lang="uk-UA" dirty="0">
                <a:solidFill>
                  <a:schemeClr val="bg1"/>
                </a:solidFill>
              </a:rPr>
              <a:t>, якщо було дібрано 6-8 іменників до кожного прикметника, 8-10 прикметників, 8-10 дієслів, 4-5 прислівників.                                                                       </a:t>
            </a:r>
          </a:p>
          <a:p>
            <a:pPr>
              <a:buFont typeface="Wingdings" panose="05000000000000000000" pitchFamily="2" charset="2"/>
              <a:buChar char="ü"/>
            </a:pPr>
            <a:r>
              <a:rPr lang="uk-UA" dirty="0">
                <a:solidFill>
                  <a:srgbClr val="FF0000"/>
                </a:solidFill>
              </a:rPr>
              <a:t> </a:t>
            </a:r>
            <a:r>
              <a:rPr lang="uk-UA" b="1" u="sng" dirty="0">
                <a:solidFill>
                  <a:srgbClr val="FF0000"/>
                </a:solidFill>
              </a:rPr>
              <a:t>Достатній рівень</a:t>
            </a:r>
            <a:r>
              <a:rPr lang="uk-UA" b="1" u="sng" dirty="0">
                <a:solidFill>
                  <a:schemeClr val="bg1"/>
                </a:solidFill>
              </a:rPr>
              <a:t>: </a:t>
            </a:r>
            <a:r>
              <a:rPr lang="uk-UA" dirty="0">
                <a:solidFill>
                  <a:schemeClr val="bg1"/>
                </a:solidFill>
              </a:rPr>
              <a:t>3-5 іменників, 5-7 прикметників, 5-7 дієслів, 2-3 прислівника. </a:t>
            </a:r>
          </a:p>
          <a:p>
            <a:pPr>
              <a:buFont typeface="Wingdings" panose="05000000000000000000" pitchFamily="2" charset="2"/>
              <a:buChar char="ü"/>
            </a:pPr>
            <a:r>
              <a:rPr lang="uk-UA" dirty="0">
                <a:solidFill>
                  <a:srgbClr val="FF0000"/>
                </a:solidFill>
              </a:rPr>
              <a:t>Середній рівень</a:t>
            </a:r>
            <a:r>
              <a:rPr lang="uk-UA" dirty="0">
                <a:solidFill>
                  <a:schemeClr val="bg1"/>
                </a:solidFill>
              </a:rPr>
              <a:t>: 2-3 іменника, 3-4 прикметника, по 2-4 дієслів, по 1 прислівнику. </a:t>
            </a:r>
          </a:p>
          <a:p>
            <a:pPr>
              <a:buFont typeface="Wingdings" panose="05000000000000000000" pitchFamily="2" charset="2"/>
              <a:buChar char="ü"/>
            </a:pPr>
            <a:r>
              <a:rPr lang="uk-UA" dirty="0">
                <a:solidFill>
                  <a:schemeClr val="bg1"/>
                </a:solidFill>
              </a:rPr>
              <a:t> </a:t>
            </a:r>
            <a:r>
              <a:rPr lang="uk-UA" b="1" u="sng" dirty="0">
                <a:solidFill>
                  <a:srgbClr val="FF0000"/>
                </a:solidFill>
              </a:rPr>
              <a:t>Низький:</a:t>
            </a:r>
            <a:r>
              <a:rPr lang="uk-UA" b="1" u="sng" dirty="0">
                <a:solidFill>
                  <a:schemeClr val="bg1"/>
                </a:solidFill>
              </a:rPr>
              <a:t> </a:t>
            </a:r>
            <a:r>
              <a:rPr lang="uk-UA" dirty="0">
                <a:solidFill>
                  <a:schemeClr val="bg1"/>
                </a:solidFill>
              </a:rPr>
              <a:t>по 1 іменнику, 1-2 прикметників, 1 дієслово, не добирає прислівників.</a:t>
            </a:r>
            <a:endParaRPr lang="ru-RU" dirty="0">
              <a:solidFill>
                <a:schemeClr val="bg1"/>
              </a:solidFill>
            </a:endParaRPr>
          </a:p>
          <a:p>
            <a:pPr>
              <a:buFont typeface="Wingdings" panose="05000000000000000000" pitchFamily="2" charset="2"/>
              <a:buChar char="ü"/>
            </a:pPr>
            <a:r>
              <a:rPr lang="uk-UA" dirty="0">
                <a:solidFill>
                  <a:schemeClr val="bg1"/>
                </a:solidFill>
              </a:rPr>
              <a:t>Наступне завдання вимагало добору синонімів та антонімів. Критерієм визначення рівня лексичного запасу дітей виступила </a:t>
            </a:r>
            <a:r>
              <a:rPr lang="uk-UA" dirty="0">
                <a:solidFill>
                  <a:srgbClr val="66FFFF"/>
                </a:solidFill>
              </a:rPr>
              <a:t>кількість</a:t>
            </a:r>
            <a:r>
              <a:rPr lang="uk-UA" dirty="0">
                <a:solidFill>
                  <a:schemeClr val="bg1"/>
                </a:solidFill>
              </a:rPr>
              <a:t> дібраних дитиною слів.</a:t>
            </a:r>
            <a:endParaRPr lang="ru-RU" dirty="0">
              <a:solidFill>
                <a:schemeClr val="bg1"/>
              </a:solidFill>
            </a:endParaRPr>
          </a:p>
          <a:p>
            <a:pPr>
              <a:buFont typeface="Wingdings" panose="05000000000000000000" pitchFamily="2" charset="2"/>
              <a:buChar char="ü"/>
            </a:pPr>
            <a:r>
              <a:rPr lang="uk-UA" b="1" dirty="0">
                <a:solidFill>
                  <a:srgbClr val="FF0000"/>
                </a:solidFill>
              </a:rPr>
              <a:t>Високий рівень: </a:t>
            </a:r>
            <a:r>
              <a:rPr lang="uk-UA" dirty="0">
                <a:solidFill>
                  <a:schemeClr val="bg1"/>
                </a:solidFill>
              </a:rPr>
              <a:t>добір 20-25 антонімів з 25 пред’явлених, 12-15 синонімів. </a:t>
            </a:r>
            <a:r>
              <a:rPr lang="uk-UA" b="1" dirty="0">
                <a:solidFill>
                  <a:srgbClr val="FF0000"/>
                </a:solidFill>
              </a:rPr>
              <a:t>Достатній рівень</a:t>
            </a:r>
            <a:r>
              <a:rPr lang="uk-UA" dirty="0">
                <a:solidFill>
                  <a:srgbClr val="FF0000"/>
                </a:solidFill>
              </a:rPr>
              <a:t>: </a:t>
            </a:r>
            <a:r>
              <a:rPr lang="uk-UA" dirty="0">
                <a:solidFill>
                  <a:schemeClr val="bg1"/>
                </a:solidFill>
              </a:rPr>
              <a:t>15-19 антонімів, 9-11 синонімів.                                                  </a:t>
            </a:r>
            <a:r>
              <a:rPr lang="uk-UA" b="1" u="sng" dirty="0">
                <a:solidFill>
                  <a:srgbClr val="FF0000"/>
                </a:solidFill>
              </a:rPr>
              <a:t>Середній: </a:t>
            </a:r>
            <a:r>
              <a:rPr lang="uk-UA" dirty="0">
                <a:solidFill>
                  <a:schemeClr val="bg1"/>
                </a:solidFill>
              </a:rPr>
              <a:t>10-14 антонімів, 6-8 синонімів.                                                               </a:t>
            </a:r>
            <a:r>
              <a:rPr lang="uk-UA" b="1" u="sng" dirty="0">
                <a:solidFill>
                  <a:srgbClr val="FF0000"/>
                </a:solidFill>
              </a:rPr>
              <a:t>Низький: </a:t>
            </a:r>
            <a:r>
              <a:rPr lang="uk-UA" dirty="0">
                <a:solidFill>
                  <a:schemeClr val="bg1"/>
                </a:solidFill>
              </a:rPr>
              <a:t>добір менше 10 антонімів та менше 6 синонімів. </a:t>
            </a:r>
            <a:endParaRPr lang="ru-RU" dirty="0">
              <a:solidFill>
                <a:schemeClr val="bg1"/>
              </a:solidFill>
            </a:endParaRPr>
          </a:p>
          <a:p>
            <a:pPr>
              <a:buFont typeface="Wingdings" panose="05000000000000000000" pitchFamily="2" charset="2"/>
              <a:buChar char="ü"/>
            </a:pPr>
            <a:endParaRPr lang="ru-RU" dirty="0">
              <a:solidFill>
                <a:schemeClr val="bg1"/>
              </a:solidFill>
            </a:endParaRPr>
          </a:p>
        </p:txBody>
      </p:sp>
      <p:sp>
        <p:nvSpPr>
          <p:cNvPr id="4" name="Прямоугольник 3"/>
          <p:cNvSpPr/>
          <p:nvPr/>
        </p:nvSpPr>
        <p:spPr>
          <a:xfrm>
            <a:off x="0" y="232012"/>
            <a:ext cx="3821373" cy="1064525"/>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002060"/>
                </a:solidFill>
              </a:rPr>
              <a:t>Показник: словникове багатство</a:t>
            </a:r>
            <a:endParaRPr lang="ru-RU" b="1" dirty="0">
              <a:solidFill>
                <a:srgbClr val="002060"/>
              </a:solidFill>
            </a:endParaRPr>
          </a:p>
          <a:p>
            <a:pPr algn="ctr"/>
            <a:endParaRPr lang="ru-RU" dirty="0">
              <a:solidFill>
                <a:srgbClr val="002060"/>
              </a:solidFill>
            </a:endParaRPr>
          </a:p>
        </p:txBody>
      </p:sp>
      <p:sp>
        <p:nvSpPr>
          <p:cNvPr id="2" name="Рамка 1"/>
          <p:cNvSpPr/>
          <p:nvPr/>
        </p:nvSpPr>
        <p:spPr>
          <a:xfrm>
            <a:off x="204716" y="1419367"/>
            <a:ext cx="8775511" cy="5022376"/>
          </a:xfrm>
          <a:prstGeom prst="frame">
            <a:avLst>
              <a:gd name="adj1" fmla="val 560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30850054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8490" y="968991"/>
            <a:ext cx="8146860" cy="5207972"/>
          </a:xfrm>
        </p:spPr>
        <p:txBody>
          <a:bodyPr>
            <a:normAutofit fontScale="70000" lnSpcReduction="20000"/>
          </a:bodyPr>
          <a:lstStyle/>
          <a:p>
            <a:r>
              <a:rPr lang="uk-UA" dirty="0" err="1">
                <a:solidFill>
                  <a:schemeClr val="bg1"/>
                </a:solidFill>
              </a:rPr>
              <a:t>З’ясовувається</a:t>
            </a:r>
            <a:r>
              <a:rPr lang="uk-UA" dirty="0">
                <a:solidFill>
                  <a:schemeClr val="bg1"/>
                </a:solidFill>
              </a:rPr>
              <a:t> розуміння дітьми семантики слів: фразеологічних зворотів та переносного значення слів. Задля цього у процесі обстеження на кожну дитину було заведено індивідуальну картку щодо розуміння семантики слів. Зразок такої картки подано у вигляді таблиці </a:t>
            </a:r>
          </a:p>
          <a:p>
            <a:endParaRPr lang="uk-UA" dirty="0">
              <a:solidFill>
                <a:schemeClr val="bg1"/>
              </a:solidFill>
            </a:endParaRPr>
          </a:p>
          <a:p>
            <a:endParaRPr lang="uk-UA" dirty="0">
              <a:solidFill>
                <a:schemeClr val="bg1"/>
              </a:solidFill>
            </a:endParaRPr>
          </a:p>
          <a:p>
            <a:endParaRPr lang="uk-UA" dirty="0">
              <a:solidFill>
                <a:schemeClr val="bg1"/>
              </a:solidFill>
            </a:endParaRPr>
          </a:p>
          <a:p>
            <a:endParaRPr lang="uk-UA" dirty="0">
              <a:solidFill>
                <a:schemeClr val="bg1"/>
              </a:solidFill>
            </a:endParaRPr>
          </a:p>
          <a:p>
            <a:endParaRPr lang="uk-UA" b="1" dirty="0">
              <a:solidFill>
                <a:schemeClr val="bg1"/>
              </a:solidFill>
            </a:endParaRPr>
          </a:p>
          <a:p>
            <a:r>
              <a:rPr lang="uk-UA" b="1" u="sng" dirty="0">
                <a:solidFill>
                  <a:srgbClr val="FF0000"/>
                </a:solidFill>
              </a:rPr>
              <a:t>До високого </a:t>
            </a:r>
            <a:r>
              <a:rPr lang="uk-UA" b="1" u="sng" dirty="0">
                <a:solidFill>
                  <a:schemeClr val="bg1"/>
                </a:solidFill>
              </a:rPr>
              <a:t>рівня розуміння семантики слів </a:t>
            </a:r>
            <a:r>
              <a:rPr lang="uk-UA" dirty="0">
                <a:solidFill>
                  <a:schemeClr val="bg1"/>
                </a:solidFill>
              </a:rPr>
              <a:t>ми віднесли дітей, які правильно пояснили 13-15 фразеологічних зворотів та 12-15 словосполучень з переносним значенням.                                                           </a:t>
            </a:r>
            <a:r>
              <a:rPr lang="uk-UA" b="1" u="sng" dirty="0">
                <a:solidFill>
                  <a:srgbClr val="FF0000"/>
                </a:solidFill>
              </a:rPr>
              <a:t>Достатній </a:t>
            </a:r>
            <a:r>
              <a:rPr lang="uk-UA" b="1" u="sng" dirty="0">
                <a:solidFill>
                  <a:schemeClr val="bg1"/>
                </a:solidFill>
              </a:rPr>
              <a:t>рівень: </a:t>
            </a:r>
            <a:r>
              <a:rPr lang="uk-UA" dirty="0">
                <a:solidFill>
                  <a:schemeClr val="bg1"/>
                </a:solidFill>
              </a:rPr>
              <a:t>діти змогли правильно або частково правильно пояснити 8-12 фразеологічних зворотів та 8-11 словосполучень з переносним значенням.                                                                                      </a:t>
            </a:r>
            <a:r>
              <a:rPr lang="uk-UA" b="1" u="sng" dirty="0">
                <a:solidFill>
                  <a:srgbClr val="FF0000"/>
                </a:solidFill>
              </a:rPr>
              <a:t>Середній рівень</a:t>
            </a:r>
            <a:r>
              <a:rPr lang="uk-UA" u="sng" dirty="0">
                <a:solidFill>
                  <a:srgbClr val="FF0000"/>
                </a:solidFill>
              </a:rPr>
              <a:t>: </a:t>
            </a:r>
            <a:r>
              <a:rPr lang="uk-UA" dirty="0">
                <a:solidFill>
                  <a:schemeClr val="bg1"/>
                </a:solidFill>
              </a:rPr>
              <a:t>діти тільки частково правильно пояснюють 5-7 фразеологічних зворотів і  словосполучень з переносним значенням. </a:t>
            </a:r>
            <a:r>
              <a:rPr lang="uk-UA" b="1" u="sng" dirty="0">
                <a:solidFill>
                  <a:srgbClr val="FF0000"/>
                </a:solidFill>
              </a:rPr>
              <a:t>Низький рівень: </a:t>
            </a:r>
            <a:r>
              <a:rPr lang="uk-UA" dirty="0">
                <a:solidFill>
                  <a:schemeClr val="bg1"/>
                </a:solidFill>
              </a:rPr>
              <a:t>діти частково правильно пояснили менше 5 фразеологічних зворотів та словосполучень з переносним значенням. </a:t>
            </a:r>
            <a:endParaRPr lang="ru-RU" dirty="0">
              <a:solidFill>
                <a:schemeClr val="bg1"/>
              </a:solidFill>
            </a:endParaRPr>
          </a:p>
          <a:p>
            <a:endParaRPr lang="ru-RU" dirty="0">
              <a:solidFill>
                <a:schemeClr val="bg1"/>
              </a:solidFill>
            </a:endParaRPr>
          </a:p>
        </p:txBody>
      </p:sp>
      <p:sp>
        <p:nvSpPr>
          <p:cNvPr id="4" name="Прямоугольник 3"/>
          <p:cNvSpPr/>
          <p:nvPr/>
        </p:nvSpPr>
        <p:spPr>
          <a:xfrm>
            <a:off x="0" y="27297"/>
            <a:ext cx="3821373" cy="532262"/>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solidFill>
                <a:schemeClr val="tx1"/>
              </a:solidFill>
            </a:endParaRPr>
          </a:p>
          <a:p>
            <a:pPr algn="ctr"/>
            <a:r>
              <a:rPr lang="uk-UA" b="1" dirty="0">
                <a:solidFill>
                  <a:schemeClr val="tx1"/>
                </a:solidFill>
              </a:rPr>
              <a:t>Показник: розуміння семантики слів</a:t>
            </a:r>
            <a:endParaRPr lang="ru-RU" b="1" dirty="0">
              <a:solidFill>
                <a:schemeClr val="tx1"/>
              </a:solidFill>
            </a:endParaRPr>
          </a:p>
          <a:p>
            <a:pPr algn="ctr"/>
            <a:endParaRPr lang="ru-RU" dirty="0">
              <a:solidFill>
                <a:schemeClr val="tx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959556307"/>
              </p:ext>
            </p:extLst>
          </p:nvPr>
        </p:nvGraphicFramePr>
        <p:xfrm>
          <a:off x="928050" y="2361062"/>
          <a:ext cx="7096837" cy="1280160"/>
        </p:xfrm>
        <a:graphic>
          <a:graphicData uri="http://schemas.openxmlformats.org/drawingml/2006/table">
            <a:tbl>
              <a:tblPr>
                <a:tableStyleId>{5C22544A-7EE6-4342-B048-85BDC9FD1C3A}</a:tableStyleId>
              </a:tblPr>
              <a:tblGrid>
                <a:gridCol w="2275807">
                  <a:extLst>
                    <a:ext uri="{9D8B030D-6E8A-4147-A177-3AD203B41FA5}">
                      <a16:colId xmlns:a16="http://schemas.microsoft.com/office/drawing/2014/main" val="20000"/>
                    </a:ext>
                  </a:extLst>
                </a:gridCol>
                <a:gridCol w="1146410">
                  <a:extLst>
                    <a:ext uri="{9D8B030D-6E8A-4147-A177-3AD203B41FA5}">
                      <a16:colId xmlns:a16="http://schemas.microsoft.com/office/drawing/2014/main" val="20001"/>
                    </a:ext>
                  </a:extLst>
                </a:gridCol>
                <a:gridCol w="1211171">
                  <a:extLst>
                    <a:ext uri="{9D8B030D-6E8A-4147-A177-3AD203B41FA5}">
                      <a16:colId xmlns:a16="http://schemas.microsoft.com/office/drawing/2014/main" val="20002"/>
                    </a:ext>
                  </a:extLst>
                </a:gridCol>
                <a:gridCol w="1300356">
                  <a:extLst>
                    <a:ext uri="{9D8B030D-6E8A-4147-A177-3AD203B41FA5}">
                      <a16:colId xmlns:a16="http://schemas.microsoft.com/office/drawing/2014/main" val="20003"/>
                    </a:ext>
                  </a:extLst>
                </a:gridCol>
                <a:gridCol w="1163093">
                  <a:extLst>
                    <a:ext uri="{9D8B030D-6E8A-4147-A177-3AD203B41FA5}">
                      <a16:colId xmlns:a16="http://schemas.microsoft.com/office/drawing/2014/main" val="20004"/>
                    </a:ext>
                  </a:extLst>
                </a:gridCol>
              </a:tblGrid>
              <a:tr h="862334">
                <a:tc>
                  <a:txBody>
                    <a:bodyPr/>
                    <a:lstStyle/>
                    <a:p>
                      <a:pPr algn="ctr">
                        <a:lnSpc>
                          <a:spcPct val="150000"/>
                        </a:lnSpc>
                        <a:spcAft>
                          <a:spcPts val="0"/>
                        </a:spcAft>
                      </a:pPr>
                      <a:r>
                        <a:rPr lang="uk-UA" sz="1400" dirty="0">
                          <a:effectLst/>
                        </a:rPr>
                        <a:t>Фразеологічні звороти; переносне значення слів</a:t>
                      </a:r>
                      <a:endParaRPr lang="ru-RU" sz="1400" dirty="0">
                        <a:effectLst/>
                        <a:latin typeface="Times New Roman"/>
                        <a:ea typeface="Times New Roman"/>
                      </a:endParaRPr>
                    </a:p>
                  </a:txBody>
                  <a:tcPr marL="68580" marR="68580" marT="0" marB="0" anchor="ctr">
                    <a:solidFill>
                      <a:srgbClr val="00FFFF"/>
                    </a:solidFill>
                  </a:tcPr>
                </a:tc>
                <a:tc>
                  <a:txBody>
                    <a:bodyPr/>
                    <a:lstStyle/>
                    <a:p>
                      <a:pPr algn="ctr">
                        <a:lnSpc>
                          <a:spcPct val="150000"/>
                        </a:lnSpc>
                        <a:spcAft>
                          <a:spcPts val="0"/>
                        </a:spcAft>
                      </a:pPr>
                      <a:r>
                        <a:rPr lang="uk-UA" sz="1400">
                          <a:effectLst/>
                        </a:rPr>
                        <a:t>Правильне пояснення</a:t>
                      </a:r>
                      <a:endParaRPr lang="ru-RU" sz="1400">
                        <a:effectLst/>
                        <a:latin typeface="Times New Roman"/>
                        <a:ea typeface="Times New Roman"/>
                      </a:endParaRPr>
                    </a:p>
                  </a:txBody>
                  <a:tcPr marL="68580" marR="68580" marT="0" marB="0" anchor="ctr">
                    <a:solidFill>
                      <a:srgbClr val="00FFFF"/>
                    </a:solidFill>
                  </a:tcPr>
                </a:tc>
                <a:tc>
                  <a:txBody>
                    <a:bodyPr/>
                    <a:lstStyle/>
                    <a:p>
                      <a:pPr algn="ctr">
                        <a:lnSpc>
                          <a:spcPct val="150000"/>
                        </a:lnSpc>
                        <a:spcAft>
                          <a:spcPts val="0"/>
                        </a:spcAft>
                      </a:pPr>
                      <a:r>
                        <a:rPr lang="uk-UA" sz="1400">
                          <a:effectLst/>
                        </a:rPr>
                        <a:t>Часткове правильне пояснення</a:t>
                      </a:r>
                      <a:endParaRPr lang="ru-RU" sz="1400">
                        <a:effectLst/>
                        <a:latin typeface="Times New Roman"/>
                        <a:ea typeface="Times New Roman"/>
                      </a:endParaRPr>
                    </a:p>
                  </a:txBody>
                  <a:tcPr marL="68580" marR="68580" marT="0" marB="0" anchor="ctr">
                    <a:solidFill>
                      <a:srgbClr val="00FFFF"/>
                    </a:solidFill>
                  </a:tcPr>
                </a:tc>
                <a:tc>
                  <a:txBody>
                    <a:bodyPr/>
                    <a:lstStyle/>
                    <a:p>
                      <a:pPr algn="ctr">
                        <a:lnSpc>
                          <a:spcPct val="150000"/>
                        </a:lnSpc>
                        <a:spcAft>
                          <a:spcPts val="0"/>
                        </a:spcAft>
                      </a:pPr>
                      <a:r>
                        <a:rPr lang="uk-UA" sz="1400">
                          <a:effectLst/>
                        </a:rPr>
                        <a:t>Неправильне пояснення</a:t>
                      </a:r>
                      <a:endParaRPr lang="ru-RU" sz="1400">
                        <a:effectLst/>
                        <a:latin typeface="Times New Roman"/>
                        <a:ea typeface="Times New Roman"/>
                      </a:endParaRPr>
                    </a:p>
                  </a:txBody>
                  <a:tcPr marL="68580" marR="68580" marT="0" marB="0" anchor="ctr">
                    <a:solidFill>
                      <a:srgbClr val="00FFFF"/>
                    </a:solidFill>
                  </a:tcPr>
                </a:tc>
                <a:tc>
                  <a:txBody>
                    <a:bodyPr/>
                    <a:lstStyle/>
                    <a:p>
                      <a:pPr algn="ctr">
                        <a:lnSpc>
                          <a:spcPct val="150000"/>
                        </a:lnSpc>
                        <a:spcAft>
                          <a:spcPts val="0"/>
                        </a:spcAft>
                      </a:pPr>
                      <a:r>
                        <a:rPr lang="uk-UA" sz="1400">
                          <a:effectLst/>
                        </a:rPr>
                        <a:t>Відмова пояснити</a:t>
                      </a:r>
                      <a:endParaRPr lang="ru-RU" sz="1400">
                        <a:effectLst/>
                        <a:latin typeface="Times New Roman"/>
                        <a:ea typeface="Times New Roman"/>
                      </a:endParaRPr>
                    </a:p>
                  </a:txBody>
                  <a:tcPr marL="68580" marR="68580" marT="0" marB="0" anchor="ctr">
                    <a:solidFill>
                      <a:srgbClr val="00FFFF"/>
                    </a:solidFill>
                  </a:tcPr>
                </a:tc>
                <a:extLst>
                  <a:ext uri="{0D108BD9-81ED-4DB2-BD59-A6C34878D82A}">
                    <a16:rowId xmlns:a16="http://schemas.microsoft.com/office/drawing/2014/main" val="10000"/>
                  </a:ext>
                </a:extLst>
              </a:tr>
              <a:tr h="229487">
                <a:tc>
                  <a:txBody>
                    <a:bodyPr/>
                    <a:lstStyle/>
                    <a:p>
                      <a:pPr algn="ctr">
                        <a:lnSpc>
                          <a:spcPct val="150000"/>
                        </a:lnSpc>
                        <a:spcAft>
                          <a:spcPts val="0"/>
                        </a:spcAft>
                      </a:pPr>
                      <a:r>
                        <a:rPr lang="uk-UA" sz="1400">
                          <a:effectLst/>
                        </a:rPr>
                        <a:t> </a:t>
                      </a:r>
                      <a:endParaRPr lang="ru-RU" sz="1400">
                        <a:effectLst/>
                        <a:latin typeface="Times New Roman"/>
                        <a:ea typeface="Times New Roman"/>
                      </a:endParaRPr>
                    </a:p>
                  </a:txBody>
                  <a:tcPr marL="68580" marR="68580" marT="0" marB="0" anchor="ctr">
                    <a:solidFill>
                      <a:srgbClr val="00FFFF"/>
                    </a:solidFill>
                  </a:tcPr>
                </a:tc>
                <a:tc>
                  <a:txBody>
                    <a:bodyPr/>
                    <a:lstStyle/>
                    <a:p>
                      <a:pPr algn="ctr">
                        <a:lnSpc>
                          <a:spcPct val="150000"/>
                        </a:lnSpc>
                        <a:spcAft>
                          <a:spcPts val="0"/>
                        </a:spcAft>
                      </a:pPr>
                      <a:r>
                        <a:rPr lang="uk-UA" sz="1400">
                          <a:effectLst/>
                        </a:rPr>
                        <a:t> </a:t>
                      </a:r>
                      <a:endParaRPr lang="ru-RU" sz="1400">
                        <a:effectLst/>
                        <a:latin typeface="Times New Roman"/>
                        <a:ea typeface="Times New Roman"/>
                      </a:endParaRPr>
                    </a:p>
                  </a:txBody>
                  <a:tcPr marL="68580" marR="68580" marT="0" marB="0" anchor="ctr">
                    <a:solidFill>
                      <a:srgbClr val="00FFFF"/>
                    </a:solidFill>
                  </a:tcPr>
                </a:tc>
                <a:tc>
                  <a:txBody>
                    <a:bodyPr/>
                    <a:lstStyle/>
                    <a:p>
                      <a:pPr algn="ctr">
                        <a:lnSpc>
                          <a:spcPct val="150000"/>
                        </a:lnSpc>
                        <a:spcAft>
                          <a:spcPts val="0"/>
                        </a:spcAft>
                      </a:pPr>
                      <a:r>
                        <a:rPr lang="uk-UA" sz="1400" dirty="0">
                          <a:effectLst/>
                        </a:rPr>
                        <a:t> </a:t>
                      </a:r>
                      <a:endParaRPr lang="ru-RU" sz="1400" dirty="0">
                        <a:effectLst/>
                        <a:latin typeface="Times New Roman"/>
                        <a:ea typeface="Times New Roman"/>
                      </a:endParaRPr>
                    </a:p>
                  </a:txBody>
                  <a:tcPr marL="68580" marR="68580" marT="0" marB="0" anchor="ctr">
                    <a:solidFill>
                      <a:srgbClr val="00FFFF"/>
                    </a:solidFill>
                  </a:tcPr>
                </a:tc>
                <a:tc>
                  <a:txBody>
                    <a:bodyPr/>
                    <a:lstStyle/>
                    <a:p>
                      <a:pPr algn="ctr">
                        <a:lnSpc>
                          <a:spcPct val="150000"/>
                        </a:lnSpc>
                        <a:spcAft>
                          <a:spcPts val="0"/>
                        </a:spcAft>
                      </a:pPr>
                      <a:r>
                        <a:rPr lang="uk-UA" sz="1400" dirty="0">
                          <a:effectLst/>
                        </a:rPr>
                        <a:t> </a:t>
                      </a:r>
                      <a:endParaRPr lang="ru-RU" sz="1400" dirty="0">
                        <a:effectLst/>
                        <a:latin typeface="Times New Roman"/>
                        <a:ea typeface="Times New Roman"/>
                      </a:endParaRPr>
                    </a:p>
                  </a:txBody>
                  <a:tcPr marL="68580" marR="68580" marT="0" marB="0" anchor="ctr">
                    <a:solidFill>
                      <a:srgbClr val="00FFFF"/>
                    </a:solidFill>
                  </a:tcPr>
                </a:tc>
                <a:tc>
                  <a:txBody>
                    <a:bodyPr/>
                    <a:lstStyle/>
                    <a:p>
                      <a:pPr algn="ctr">
                        <a:lnSpc>
                          <a:spcPct val="150000"/>
                        </a:lnSpc>
                        <a:spcAft>
                          <a:spcPts val="0"/>
                        </a:spcAft>
                      </a:pPr>
                      <a:r>
                        <a:rPr lang="uk-UA" sz="1400" dirty="0">
                          <a:effectLst/>
                        </a:rPr>
                        <a:t> </a:t>
                      </a:r>
                      <a:endParaRPr lang="ru-RU" sz="1400" dirty="0">
                        <a:effectLst/>
                        <a:latin typeface="Times New Roman"/>
                        <a:ea typeface="Times New Roman"/>
                      </a:endParaRPr>
                    </a:p>
                  </a:txBody>
                  <a:tcPr marL="68580" marR="68580" marT="0" marB="0" anchor="ctr">
                    <a:solidFill>
                      <a:srgbClr val="00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850054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0" y="2630843"/>
            <a:ext cx="7886700" cy="4351338"/>
          </a:xfrm>
        </p:spPr>
        <p:txBody>
          <a:bodyPr>
            <a:normAutofit/>
          </a:bodyPr>
          <a:lstStyle/>
          <a:p>
            <a:pPr marL="0" indent="0" algn="ctr">
              <a:buNone/>
            </a:pPr>
            <a:r>
              <a:rPr lang="uk-UA" sz="4800" b="1" dirty="0">
                <a:solidFill>
                  <a:schemeClr val="bg1"/>
                </a:solidFill>
              </a:rPr>
              <a:t>Граматична компетенція </a:t>
            </a:r>
            <a:endParaRPr lang="ru-RU" sz="4800" b="1" dirty="0">
              <a:solidFill>
                <a:schemeClr val="bg1"/>
              </a:solidFill>
            </a:endParaRPr>
          </a:p>
        </p:txBody>
      </p:sp>
    </p:spTree>
    <p:extLst>
      <p:ext uri="{BB962C8B-B14F-4D97-AF65-F5344CB8AC3E}">
        <p14:creationId xmlns:p14="http://schemas.microsoft.com/office/powerpoint/2010/main" val="30850054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0376" y="1296537"/>
            <a:ext cx="8064974" cy="5186150"/>
          </a:xfrm>
        </p:spPr>
        <p:txBody>
          <a:bodyPr>
            <a:normAutofit fontScale="70000" lnSpcReduction="20000"/>
          </a:bodyPr>
          <a:lstStyle/>
          <a:p>
            <a:pPr>
              <a:buFont typeface="Wingdings" panose="05000000000000000000" pitchFamily="2" charset="2"/>
              <a:buChar char="§"/>
            </a:pPr>
            <a:r>
              <a:rPr lang="uk-UA" dirty="0">
                <a:solidFill>
                  <a:schemeClr val="bg1"/>
                </a:solidFill>
              </a:rPr>
              <a:t>При обробці одержаних результатів за першим показником перевіряється правильне вживання іменників  у родовому відмінку множини й однини, вміння дітей чергувати приголосні у закінченнях дієслів I особи однини і множини теперішнього часу, а також розуміння та вживання іменників, утворених за допомогою </a:t>
            </a:r>
            <a:r>
              <a:rPr lang="uk-UA" dirty="0" err="1">
                <a:solidFill>
                  <a:schemeClr val="bg1"/>
                </a:solidFill>
              </a:rPr>
              <a:t>зменшувально</a:t>
            </a:r>
            <a:r>
              <a:rPr lang="uk-UA" dirty="0">
                <a:solidFill>
                  <a:schemeClr val="bg1"/>
                </a:solidFill>
              </a:rPr>
              <a:t>-пестливих суфіксів.</a:t>
            </a:r>
            <a:endParaRPr lang="ru-RU" dirty="0">
              <a:solidFill>
                <a:schemeClr val="bg1"/>
              </a:solidFill>
            </a:endParaRPr>
          </a:p>
          <a:p>
            <a:pPr>
              <a:buFont typeface="Wingdings" panose="05000000000000000000" pitchFamily="2" charset="2"/>
              <a:buChar char="§"/>
            </a:pPr>
            <a:r>
              <a:rPr lang="uk-UA" dirty="0">
                <a:solidFill>
                  <a:schemeClr val="bg1"/>
                </a:solidFill>
              </a:rPr>
              <a:t>За результатами виконання дітьми першого завдання визначається коефіцієнт граматичної правильності мовлення. Коефіцієнт граматичної правильності мовлення вираховується за формулою: </a:t>
            </a:r>
            <a:endParaRPr lang="ru-RU" dirty="0">
              <a:solidFill>
                <a:schemeClr val="bg1"/>
              </a:solidFill>
            </a:endParaRPr>
          </a:p>
          <a:p>
            <a:pPr>
              <a:buFont typeface="Wingdings" panose="05000000000000000000" pitchFamily="2" charset="2"/>
              <a:buChar char="§"/>
            </a:pPr>
            <a:r>
              <a:rPr lang="uk-UA" dirty="0">
                <a:solidFill>
                  <a:schemeClr val="bg1"/>
                </a:solidFill>
              </a:rPr>
              <a:t>G =  </a:t>
            </a:r>
          </a:p>
          <a:p>
            <a:pPr marL="0" indent="0">
              <a:buNone/>
            </a:pPr>
            <a:endParaRPr lang="ru-RU" dirty="0">
              <a:solidFill>
                <a:schemeClr val="bg1"/>
              </a:solidFill>
            </a:endParaRPr>
          </a:p>
          <a:p>
            <a:pPr>
              <a:buFont typeface="Wingdings" panose="05000000000000000000" pitchFamily="2" charset="2"/>
              <a:buChar char="§"/>
            </a:pPr>
            <a:r>
              <a:rPr lang="uk-UA" dirty="0">
                <a:solidFill>
                  <a:schemeClr val="bg1"/>
                </a:solidFill>
              </a:rPr>
              <a:t>Де G - коефіцієнт граматичної правильності мовлення, N – кількість допущених дитиною помилок, M – загальна кількість запропонованих граматичних форм. </a:t>
            </a:r>
            <a:r>
              <a:rPr lang="uk-UA" dirty="0">
                <a:solidFill>
                  <a:srgbClr val="FF0000"/>
                </a:solidFill>
              </a:rPr>
              <a:t>Показник коефіцієнту </a:t>
            </a:r>
            <a:r>
              <a:rPr lang="uk-UA" dirty="0">
                <a:solidFill>
                  <a:schemeClr val="bg1"/>
                </a:solidFill>
              </a:rPr>
              <a:t>0,75 – 1 – є </a:t>
            </a:r>
            <a:r>
              <a:rPr lang="uk-UA" dirty="0">
                <a:solidFill>
                  <a:srgbClr val="33CCFF"/>
                </a:solidFill>
              </a:rPr>
              <a:t>високий</a:t>
            </a:r>
            <a:r>
              <a:rPr lang="uk-UA" dirty="0">
                <a:solidFill>
                  <a:schemeClr val="bg1"/>
                </a:solidFill>
              </a:rPr>
              <a:t>, 0, 5 – 0,75 – </a:t>
            </a:r>
            <a:r>
              <a:rPr lang="uk-UA" dirty="0">
                <a:solidFill>
                  <a:srgbClr val="33CCFF"/>
                </a:solidFill>
              </a:rPr>
              <a:t>достатній</a:t>
            </a:r>
            <a:r>
              <a:rPr lang="uk-UA" dirty="0">
                <a:solidFill>
                  <a:schemeClr val="bg1"/>
                </a:solidFill>
              </a:rPr>
              <a:t>, 0,25 – 0,5 – </a:t>
            </a:r>
            <a:r>
              <a:rPr lang="uk-UA" dirty="0">
                <a:solidFill>
                  <a:srgbClr val="33CCFF"/>
                </a:solidFill>
              </a:rPr>
              <a:t>середній</a:t>
            </a:r>
            <a:r>
              <a:rPr lang="uk-UA" dirty="0">
                <a:solidFill>
                  <a:schemeClr val="bg1"/>
                </a:solidFill>
              </a:rPr>
              <a:t>, 0– 0,25 – </a:t>
            </a:r>
            <a:r>
              <a:rPr lang="uk-UA" dirty="0">
                <a:solidFill>
                  <a:srgbClr val="33CCFF"/>
                </a:solidFill>
              </a:rPr>
              <a:t>низький.</a:t>
            </a:r>
          </a:p>
          <a:p>
            <a:pPr>
              <a:buFont typeface="Wingdings" panose="05000000000000000000" pitchFamily="2" charset="2"/>
              <a:buChar char="§"/>
            </a:pPr>
            <a:r>
              <a:rPr lang="uk-UA" b="1" u="sng" dirty="0">
                <a:solidFill>
                  <a:schemeClr val="bg1"/>
                </a:solidFill>
              </a:rPr>
              <a:t>Критерієм оцінки другого завдання є кількість дібраних дитиною зменшено-пестливих суфіксів. Результати двох завдань дозволяють визначити рівні морфологічної правильності мовлення.</a:t>
            </a:r>
            <a:endParaRPr lang="ru-RU" b="1" u="sng" dirty="0">
              <a:solidFill>
                <a:schemeClr val="bg1"/>
              </a:solidFill>
            </a:endParaRPr>
          </a:p>
          <a:p>
            <a:pPr>
              <a:buFont typeface="Wingdings" panose="05000000000000000000" pitchFamily="2" charset="2"/>
              <a:buChar char="§"/>
            </a:pPr>
            <a:endParaRPr lang="ru-RU" dirty="0">
              <a:solidFill>
                <a:schemeClr val="bg1"/>
              </a:solidFill>
            </a:endParaRPr>
          </a:p>
        </p:txBody>
      </p:sp>
      <p:sp>
        <p:nvSpPr>
          <p:cNvPr id="4" name="Прямоугольник 3"/>
          <p:cNvSpPr/>
          <p:nvPr/>
        </p:nvSpPr>
        <p:spPr>
          <a:xfrm>
            <a:off x="0" y="232012"/>
            <a:ext cx="3821373" cy="1064525"/>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002060"/>
                </a:solidFill>
              </a:rPr>
              <a:t>Показник: морфологічна правильність мовлення</a:t>
            </a:r>
            <a:endParaRPr lang="ru-RU" b="1" dirty="0">
              <a:solidFill>
                <a:srgbClr val="002060"/>
              </a:solidFill>
            </a:endParaRPr>
          </a:p>
          <a:p>
            <a:pPr algn="ctr"/>
            <a:endParaRPr lang="ru-RU" dirty="0">
              <a:solidFill>
                <a:srgbClr val="002060"/>
              </a:solidFill>
            </a:endParaRPr>
          </a:p>
        </p:txBody>
      </p:sp>
      <p:pic>
        <p:nvPicPr>
          <p:cNvPr id="4098"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010" y="3450303"/>
            <a:ext cx="784676" cy="62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0054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1193" y="709684"/>
            <a:ext cx="8516203" cy="5732059"/>
          </a:xfrm>
        </p:spPr>
        <p:txBody>
          <a:bodyPr>
            <a:normAutofit fontScale="85000" lnSpcReduction="20000"/>
          </a:bodyPr>
          <a:lstStyle/>
          <a:p>
            <a:pPr>
              <a:buFont typeface="Wingdings" panose="05000000000000000000" pitchFamily="2" charset="2"/>
              <a:buChar char="§"/>
            </a:pPr>
            <a:r>
              <a:rPr lang="uk-UA" b="1" dirty="0">
                <a:solidFill>
                  <a:schemeClr val="bg1"/>
                </a:solidFill>
              </a:rPr>
              <a:t>Так, </a:t>
            </a:r>
            <a:r>
              <a:rPr lang="uk-UA" b="1" dirty="0">
                <a:solidFill>
                  <a:srgbClr val="33CCFF"/>
                </a:solidFill>
              </a:rPr>
              <a:t>високий рівень</a:t>
            </a:r>
            <a:r>
              <a:rPr lang="uk-UA" b="1" dirty="0">
                <a:solidFill>
                  <a:schemeClr val="bg1"/>
                </a:solidFill>
              </a:rPr>
              <a:t>: </a:t>
            </a:r>
            <a:r>
              <a:rPr lang="uk-UA" dirty="0">
                <a:solidFill>
                  <a:schemeClr val="bg1"/>
                </a:solidFill>
              </a:rPr>
              <a:t>дитина правильно вживає всі граматичні форми (рід, число, відмінок, час дієслова); дотримується нормативних показників у вживанні суфіксів, префіксів, чергуванні приголосних та інших граматичних форм; розуміє та вживає іменники, утворені за допомогою зменшено-пестливих суфіксів (18-25 з 25 запропонованих) в усіх граматичних формах.</a:t>
            </a:r>
            <a:endParaRPr lang="ru-RU" dirty="0">
              <a:solidFill>
                <a:schemeClr val="bg1"/>
              </a:solidFill>
            </a:endParaRPr>
          </a:p>
          <a:p>
            <a:pPr>
              <a:buFont typeface="Wingdings" panose="05000000000000000000" pitchFamily="2" charset="2"/>
              <a:buChar char="§"/>
            </a:pPr>
            <a:r>
              <a:rPr lang="uk-UA" b="1" dirty="0">
                <a:solidFill>
                  <a:srgbClr val="33CCFF"/>
                </a:solidFill>
              </a:rPr>
              <a:t>Достатній рівень</a:t>
            </a:r>
            <a:r>
              <a:rPr lang="uk-UA" b="1" dirty="0">
                <a:solidFill>
                  <a:schemeClr val="bg1"/>
                </a:solidFill>
              </a:rPr>
              <a:t>: </a:t>
            </a:r>
            <a:r>
              <a:rPr lang="uk-UA" dirty="0">
                <a:solidFill>
                  <a:schemeClr val="bg1"/>
                </a:solidFill>
              </a:rPr>
              <a:t>правильно вживає всі граматичні форми в мовленні, трапляється від 2 до 5 помилок різного характеру за результатами виконання всіх завдань; називає правильно 14-17 зменшено-пестливих суфіксів. </a:t>
            </a:r>
            <a:endParaRPr lang="ru-RU" dirty="0">
              <a:solidFill>
                <a:schemeClr val="bg1"/>
              </a:solidFill>
            </a:endParaRPr>
          </a:p>
          <a:p>
            <a:pPr>
              <a:buFont typeface="Wingdings" panose="05000000000000000000" pitchFamily="2" charset="2"/>
              <a:buChar char="§"/>
            </a:pPr>
            <a:r>
              <a:rPr lang="uk-UA" b="1" dirty="0">
                <a:solidFill>
                  <a:srgbClr val="33CCFF"/>
                </a:solidFill>
              </a:rPr>
              <a:t>Середній рівень: </a:t>
            </a:r>
            <a:r>
              <a:rPr lang="uk-UA" dirty="0">
                <a:solidFill>
                  <a:schemeClr val="bg1"/>
                </a:solidFill>
              </a:rPr>
              <a:t>в мовленні дітей трапляється 6-8  помилок різного характеру за результатами виконання всіх завдань. Дитина  правильно називає 8-13 зменшено-пестливих суфіксів. </a:t>
            </a:r>
            <a:endParaRPr lang="ru-RU" dirty="0">
              <a:solidFill>
                <a:schemeClr val="bg1"/>
              </a:solidFill>
            </a:endParaRPr>
          </a:p>
          <a:p>
            <a:pPr>
              <a:buFont typeface="Wingdings" panose="05000000000000000000" pitchFamily="2" charset="2"/>
              <a:buChar char="§"/>
            </a:pPr>
            <a:r>
              <a:rPr lang="uk-UA" b="1" dirty="0">
                <a:solidFill>
                  <a:srgbClr val="33CCFF"/>
                </a:solidFill>
              </a:rPr>
              <a:t>Низький рівень:</a:t>
            </a:r>
            <a:r>
              <a:rPr lang="uk-UA" b="1" dirty="0">
                <a:solidFill>
                  <a:schemeClr val="bg1"/>
                </a:solidFill>
              </a:rPr>
              <a:t> </a:t>
            </a:r>
            <a:r>
              <a:rPr lang="uk-UA" dirty="0">
                <a:solidFill>
                  <a:schemeClr val="bg1"/>
                </a:solidFill>
              </a:rPr>
              <a:t>у мовленні дітей налічується до 9 помилок  різного характеру за результатами виконання всіх завдань. Вони називають правильно менше 8 зменшено-пестливих суфіксів.</a:t>
            </a:r>
            <a:endParaRPr lang="ru-RU" dirty="0">
              <a:solidFill>
                <a:schemeClr val="bg1"/>
              </a:solidFill>
            </a:endParaRPr>
          </a:p>
          <a:p>
            <a:pPr>
              <a:buFont typeface="Wingdings" panose="05000000000000000000" pitchFamily="2" charset="2"/>
              <a:buChar char="§"/>
            </a:pPr>
            <a:endParaRPr lang="ru-RU" dirty="0">
              <a:solidFill>
                <a:schemeClr val="bg1"/>
              </a:solidFill>
            </a:endParaRPr>
          </a:p>
        </p:txBody>
      </p:sp>
    </p:spTree>
    <p:extLst>
      <p:ext uri="{BB962C8B-B14F-4D97-AF65-F5344CB8AC3E}">
        <p14:creationId xmlns:p14="http://schemas.microsoft.com/office/powerpoint/2010/main" val="30850054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32012"/>
            <a:ext cx="3821373" cy="1064525"/>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solidFill>
                <a:schemeClr val="tx1"/>
              </a:solidFill>
            </a:endParaRPr>
          </a:p>
          <a:p>
            <a:pPr algn="ctr"/>
            <a:r>
              <a:rPr lang="uk-UA" b="1" dirty="0">
                <a:solidFill>
                  <a:schemeClr val="tx1"/>
                </a:solidFill>
              </a:rPr>
              <a:t>Показник: синтаксична будова мовлення</a:t>
            </a:r>
            <a:endParaRPr lang="ru-RU" b="1" dirty="0">
              <a:solidFill>
                <a:schemeClr val="tx1"/>
              </a:solidFill>
            </a:endParaRPr>
          </a:p>
          <a:p>
            <a:pPr algn="ctr"/>
            <a:endParaRPr lang="ru-RU" b="1" dirty="0">
              <a:solidFill>
                <a:schemeClr val="tx1"/>
              </a:solidFill>
            </a:endParaRPr>
          </a:p>
        </p:txBody>
      </p:sp>
      <p:sp>
        <p:nvSpPr>
          <p:cNvPr id="2" name="Блок-схема: альтернативный процесс 1"/>
          <p:cNvSpPr/>
          <p:nvPr/>
        </p:nvSpPr>
        <p:spPr>
          <a:xfrm>
            <a:off x="477672" y="1596788"/>
            <a:ext cx="8270543" cy="2442949"/>
          </a:xfrm>
          <a:prstGeom prst="flowChartAlternateProcess">
            <a:avLst/>
          </a:prstGeom>
          <a:solidFill>
            <a:srgbClr val="D759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t>За означеним показником </a:t>
            </a:r>
            <a:r>
              <a:rPr lang="uk-UA" b="1" dirty="0" err="1"/>
              <a:t>з’ясувається</a:t>
            </a:r>
            <a:r>
              <a:rPr lang="uk-UA" b="1" dirty="0"/>
              <a:t> наявність у мовленні дітей різних видів речень та вміння дотримуватись нормативного порядку слів у реченні.</a:t>
            </a:r>
            <a:endParaRPr lang="ru-RU" b="1" dirty="0"/>
          </a:p>
          <a:p>
            <a:r>
              <a:rPr lang="uk-UA" b="1" dirty="0"/>
              <a:t>Задля цього розповіді дітей записуються на диктофон. Відповіді дітей аналізуються, дані записуються в “Індивідуальну картку засвоєння синтаксичної будови мовлення”. </a:t>
            </a:r>
            <a:r>
              <a:rPr lang="uk-UA" b="1" dirty="0" err="1"/>
              <a:t>Наводемо</a:t>
            </a:r>
            <a:r>
              <a:rPr lang="uk-UA" b="1" dirty="0"/>
              <a:t> індивідуальну картку засвоєння синтаксичної будови мовлення.</a:t>
            </a:r>
            <a:endParaRPr lang="ru-RU" b="1" dirty="0"/>
          </a:p>
          <a:p>
            <a:pPr algn="ctr"/>
            <a:r>
              <a:rPr lang="ru-RU" b="1" u="sng" dirty="0" err="1"/>
              <a:t>Індивідуальна</a:t>
            </a:r>
            <a:r>
              <a:rPr lang="ru-RU" b="1" u="sng" dirty="0"/>
              <a:t> </a:t>
            </a:r>
            <a:r>
              <a:rPr lang="ru-RU" b="1" u="sng" dirty="0" err="1"/>
              <a:t>картка</a:t>
            </a:r>
            <a:r>
              <a:rPr lang="ru-RU" b="1" u="sng" dirty="0"/>
              <a:t> </a:t>
            </a:r>
            <a:r>
              <a:rPr lang="ru-RU" b="1" u="sng" dirty="0" err="1"/>
              <a:t>засвоєння</a:t>
            </a:r>
            <a:r>
              <a:rPr lang="ru-RU" b="1" u="sng" dirty="0"/>
              <a:t> </a:t>
            </a:r>
            <a:r>
              <a:rPr lang="ru-RU" b="1" u="sng" dirty="0" err="1"/>
              <a:t>синтаксичної</a:t>
            </a:r>
            <a:r>
              <a:rPr lang="ru-RU" b="1" u="sng" dirty="0"/>
              <a:t> </a:t>
            </a:r>
            <a:r>
              <a:rPr lang="ru-RU" b="1" u="sng" dirty="0" err="1"/>
              <a:t>будови</a:t>
            </a:r>
            <a:r>
              <a:rPr lang="ru-RU" b="1" u="sng" dirty="0"/>
              <a:t> </a:t>
            </a:r>
            <a:r>
              <a:rPr lang="ru-RU" b="1" u="sng" dirty="0" err="1"/>
              <a:t>мовлення</a:t>
            </a:r>
            <a:r>
              <a:rPr lang="ru-RU" b="1" u="sng" dirty="0"/>
              <a:t> </a:t>
            </a:r>
          </a:p>
        </p:txBody>
      </p:sp>
      <p:graphicFrame>
        <p:nvGraphicFramePr>
          <p:cNvPr id="5" name="Таблица 4"/>
          <p:cNvGraphicFramePr>
            <a:graphicFrameLocks noGrp="1"/>
          </p:cNvGraphicFramePr>
          <p:nvPr>
            <p:extLst>
              <p:ext uri="{D42A27DB-BD31-4B8C-83A1-F6EECF244321}">
                <p14:modId xmlns:p14="http://schemas.microsoft.com/office/powerpoint/2010/main" val="638068341"/>
              </p:ext>
            </p:extLst>
          </p:nvPr>
        </p:nvGraphicFramePr>
        <p:xfrm>
          <a:off x="1080755" y="4501484"/>
          <a:ext cx="7064375" cy="2095500"/>
        </p:xfrm>
        <a:graphic>
          <a:graphicData uri="http://schemas.openxmlformats.org/drawingml/2006/table">
            <a:tbl>
              <a:tblPr>
                <a:tableStyleId>{00A15C55-8517-42AA-B614-E9B94910E393}</a:tableStyleId>
              </a:tblPr>
              <a:tblGrid>
                <a:gridCol w="924560">
                  <a:extLst>
                    <a:ext uri="{9D8B030D-6E8A-4147-A177-3AD203B41FA5}">
                      <a16:colId xmlns:a16="http://schemas.microsoft.com/office/drawing/2014/main" val="20000"/>
                    </a:ext>
                  </a:extLst>
                </a:gridCol>
                <a:gridCol w="897890">
                  <a:extLst>
                    <a:ext uri="{9D8B030D-6E8A-4147-A177-3AD203B41FA5}">
                      <a16:colId xmlns:a16="http://schemas.microsoft.com/office/drawing/2014/main" val="20001"/>
                    </a:ext>
                  </a:extLst>
                </a:gridCol>
                <a:gridCol w="897890">
                  <a:extLst>
                    <a:ext uri="{9D8B030D-6E8A-4147-A177-3AD203B41FA5}">
                      <a16:colId xmlns:a16="http://schemas.microsoft.com/office/drawing/2014/main" val="20002"/>
                    </a:ext>
                  </a:extLst>
                </a:gridCol>
                <a:gridCol w="924560">
                  <a:extLst>
                    <a:ext uri="{9D8B030D-6E8A-4147-A177-3AD203B41FA5}">
                      <a16:colId xmlns:a16="http://schemas.microsoft.com/office/drawing/2014/main" val="20003"/>
                    </a:ext>
                  </a:extLst>
                </a:gridCol>
                <a:gridCol w="843915">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746760">
                  <a:extLst>
                    <a:ext uri="{9D8B030D-6E8A-4147-A177-3AD203B41FA5}">
                      <a16:colId xmlns:a16="http://schemas.microsoft.com/office/drawing/2014/main" val="20007"/>
                    </a:ext>
                  </a:extLst>
                </a:gridCol>
              </a:tblGrid>
              <a:tr h="0">
                <a:tc rowSpan="3">
                  <a:txBody>
                    <a:bodyPr/>
                    <a:lstStyle/>
                    <a:p>
                      <a:pPr algn="ctr">
                        <a:lnSpc>
                          <a:spcPct val="150000"/>
                        </a:lnSpc>
                        <a:spcAft>
                          <a:spcPts val="0"/>
                        </a:spcAft>
                      </a:pPr>
                      <a:r>
                        <a:rPr lang="uk-UA" sz="1400" b="1" dirty="0" err="1">
                          <a:effectLst/>
                        </a:rPr>
                        <a:t>Пріз</a:t>
                      </a:r>
                      <a:r>
                        <a:rPr lang="uk-UA" sz="1400" b="1" dirty="0">
                          <a:effectLst/>
                        </a:rPr>
                        <a:t>-вище, ім’я </a:t>
                      </a:r>
                      <a:r>
                        <a:rPr lang="uk-UA" sz="1400" b="1" dirty="0" err="1">
                          <a:effectLst/>
                        </a:rPr>
                        <a:t>дити</a:t>
                      </a:r>
                      <a:r>
                        <a:rPr lang="ru-RU" sz="1400" b="1" dirty="0">
                          <a:effectLst/>
                        </a:rPr>
                        <a:t>-</a:t>
                      </a:r>
                      <a:r>
                        <a:rPr lang="uk-UA" sz="1400" b="1" dirty="0" err="1">
                          <a:effectLst/>
                        </a:rPr>
                        <a:t>ни</a:t>
                      </a:r>
                      <a:endParaRPr lang="ru-RU" sz="1400" b="1" dirty="0">
                        <a:effectLst/>
                        <a:latin typeface="Times New Roman"/>
                        <a:ea typeface="Times New Roman"/>
                      </a:endParaRPr>
                    </a:p>
                  </a:txBody>
                  <a:tcPr marL="68580" marR="68580" marT="0" marB="0" anchor="ctr">
                    <a:solidFill>
                      <a:srgbClr val="F43C49"/>
                    </a:solidFill>
                  </a:tcPr>
                </a:tc>
                <a:tc gridSpan="6">
                  <a:txBody>
                    <a:bodyPr/>
                    <a:lstStyle/>
                    <a:p>
                      <a:pPr algn="ctr">
                        <a:lnSpc>
                          <a:spcPct val="150000"/>
                        </a:lnSpc>
                        <a:spcAft>
                          <a:spcPts val="0"/>
                        </a:spcAft>
                      </a:pPr>
                      <a:r>
                        <a:rPr lang="uk-UA" sz="1400" b="1">
                          <a:effectLst/>
                        </a:rPr>
                        <a:t>Кількість речень</a:t>
                      </a:r>
                      <a:endParaRPr lang="ru-RU" sz="1400" b="1">
                        <a:effectLst/>
                        <a:latin typeface="Times New Roman"/>
                        <a:ea typeface="Times New Roman"/>
                      </a:endParaRPr>
                    </a:p>
                  </a:txBody>
                  <a:tcPr marL="68580" marR="68580" marT="0" marB="0" anchor="ctr">
                    <a:solidFill>
                      <a:srgbClr val="F43C49"/>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3">
                  <a:txBody>
                    <a:bodyPr/>
                    <a:lstStyle/>
                    <a:p>
                      <a:pPr algn="ctr">
                        <a:lnSpc>
                          <a:spcPct val="150000"/>
                        </a:lnSpc>
                        <a:spcAft>
                          <a:spcPts val="0"/>
                        </a:spcAft>
                      </a:pPr>
                      <a:r>
                        <a:rPr lang="uk-UA" sz="1400" b="1">
                          <a:effectLst/>
                        </a:rPr>
                        <a:t>Кіль-кість сполуч</a:t>
                      </a:r>
                      <a:r>
                        <a:rPr lang="ru-RU" sz="1400" b="1">
                          <a:effectLst/>
                        </a:rPr>
                        <a:t>-</a:t>
                      </a:r>
                      <a:r>
                        <a:rPr lang="uk-UA" sz="1400" b="1">
                          <a:effectLst/>
                        </a:rPr>
                        <a:t>ників</a:t>
                      </a:r>
                      <a:endParaRPr lang="ru-RU" sz="1400" b="1">
                        <a:effectLst/>
                        <a:latin typeface="Times New Roman"/>
                        <a:ea typeface="Times New Roman"/>
                      </a:endParaRPr>
                    </a:p>
                  </a:txBody>
                  <a:tcPr marL="68580" marR="68580" marT="0" marB="0" anchor="ctr">
                    <a:solidFill>
                      <a:srgbClr val="F43C49"/>
                    </a:solidFill>
                  </a:tcPr>
                </a:tc>
                <a:extLst>
                  <a:ext uri="{0D108BD9-81ED-4DB2-BD59-A6C34878D82A}">
                    <a16:rowId xmlns:a16="http://schemas.microsoft.com/office/drawing/2014/main" val="10000"/>
                  </a:ext>
                </a:extLst>
              </a:tr>
              <a:tr h="495300">
                <a:tc vMerge="1">
                  <a:txBody>
                    <a:bodyPr/>
                    <a:lstStyle/>
                    <a:p>
                      <a:endParaRPr lang="ru-RU"/>
                    </a:p>
                  </a:txBody>
                  <a:tcPr/>
                </a:tc>
                <a:tc rowSpan="2">
                  <a:txBody>
                    <a:bodyPr/>
                    <a:lstStyle/>
                    <a:p>
                      <a:pPr algn="ctr">
                        <a:lnSpc>
                          <a:spcPct val="150000"/>
                        </a:lnSpc>
                        <a:spcAft>
                          <a:spcPts val="0"/>
                        </a:spcAft>
                      </a:pPr>
                      <a:r>
                        <a:rPr lang="uk-UA" sz="1400" b="1" dirty="0">
                          <a:effectLst/>
                        </a:rPr>
                        <a:t>Прості, </a:t>
                      </a:r>
                      <a:r>
                        <a:rPr lang="uk-UA" sz="1400" b="1" dirty="0" err="1">
                          <a:effectLst/>
                        </a:rPr>
                        <a:t>непоши-рені</a:t>
                      </a:r>
                      <a:endParaRPr lang="ru-RU" sz="1400" b="1" dirty="0">
                        <a:effectLst/>
                        <a:latin typeface="Times New Roman"/>
                        <a:ea typeface="Times New Roman"/>
                      </a:endParaRPr>
                    </a:p>
                  </a:txBody>
                  <a:tcPr marL="68580" marR="68580" marT="0" marB="0" anchor="ctr">
                    <a:solidFill>
                      <a:srgbClr val="F43C49"/>
                    </a:solidFill>
                  </a:tcPr>
                </a:tc>
                <a:tc rowSpan="2">
                  <a:txBody>
                    <a:bodyPr/>
                    <a:lstStyle/>
                    <a:p>
                      <a:pPr algn="ctr">
                        <a:lnSpc>
                          <a:spcPct val="150000"/>
                        </a:lnSpc>
                        <a:spcAft>
                          <a:spcPts val="0"/>
                        </a:spcAft>
                      </a:pPr>
                      <a:r>
                        <a:rPr lang="uk-UA" sz="1400" b="1">
                          <a:effectLst/>
                        </a:rPr>
                        <a:t>Прості, поширені</a:t>
                      </a:r>
                      <a:endParaRPr lang="ru-RU" sz="1400" b="1">
                        <a:effectLst/>
                        <a:latin typeface="Times New Roman"/>
                        <a:ea typeface="Times New Roman"/>
                      </a:endParaRPr>
                    </a:p>
                  </a:txBody>
                  <a:tcPr marL="68580" marR="68580" marT="0" marB="0" anchor="ctr">
                    <a:solidFill>
                      <a:srgbClr val="F43C49"/>
                    </a:solidFill>
                  </a:tcPr>
                </a:tc>
                <a:tc gridSpan="2">
                  <a:txBody>
                    <a:bodyPr/>
                    <a:lstStyle/>
                    <a:p>
                      <a:pPr algn="ctr">
                        <a:lnSpc>
                          <a:spcPct val="150000"/>
                        </a:lnSpc>
                        <a:spcAft>
                          <a:spcPts val="0"/>
                        </a:spcAft>
                      </a:pPr>
                      <a:r>
                        <a:rPr lang="uk-UA" sz="1400" b="1">
                          <a:effectLst/>
                        </a:rPr>
                        <a:t>Складні </a:t>
                      </a:r>
                      <a:endParaRPr lang="ru-RU" sz="1400" b="1">
                        <a:effectLst/>
                        <a:latin typeface="Times New Roman"/>
                        <a:ea typeface="Times New Roman"/>
                      </a:endParaRPr>
                    </a:p>
                  </a:txBody>
                  <a:tcPr marL="68580" marR="68580" marT="0" marB="0" anchor="ctr">
                    <a:solidFill>
                      <a:srgbClr val="F43C49"/>
                    </a:solidFill>
                  </a:tcPr>
                </a:tc>
                <a:tc hMerge="1">
                  <a:txBody>
                    <a:bodyPr/>
                    <a:lstStyle/>
                    <a:p>
                      <a:endParaRPr lang="ru-RU"/>
                    </a:p>
                  </a:txBody>
                  <a:tcPr/>
                </a:tc>
                <a:tc rowSpan="2">
                  <a:txBody>
                    <a:bodyPr/>
                    <a:lstStyle/>
                    <a:p>
                      <a:pPr algn="ctr">
                        <a:lnSpc>
                          <a:spcPct val="150000"/>
                        </a:lnSpc>
                        <a:spcAft>
                          <a:spcPts val="0"/>
                        </a:spcAft>
                      </a:pPr>
                      <a:r>
                        <a:rPr lang="uk-UA" sz="1400" b="1">
                          <a:effectLst/>
                        </a:rPr>
                        <a:t>З пря-мою мовою</a:t>
                      </a:r>
                      <a:endParaRPr lang="ru-RU" sz="1400" b="1">
                        <a:effectLst/>
                        <a:latin typeface="Times New Roman"/>
                        <a:ea typeface="Times New Roman"/>
                      </a:endParaRPr>
                    </a:p>
                  </a:txBody>
                  <a:tcPr marL="68580" marR="68580" marT="0" marB="0" anchor="ctr">
                    <a:solidFill>
                      <a:srgbClr val="F43C49"/>
                    </a:solidFill>
                  </a:tcPr>
                </a:tc>
                <a:tc rowSpan="2">
                  <a:txBody>
                    <a:bodyPr/>
                    <a:lstStyle/>
                    <a:p>
                      <a:pPr algn="ctr">
                        <a:lnSpc>
                          <a:spcPct val="150000"/>
                        </a:lnSpc>
                        <a:spcAft>
                          <a:spcPts val="0"/>
                        </a:spcAft>
                      </a:pPr>
                      <a:r>
                        <a:rPr lang="uk-UA" sz="1400" b="1">
                          <a:effectLst/>
                        </a:rPr>
                        <a:t>З однорід-ними членами</a:t>
                      </a:r>
                      <a:endParaRPr lang="ru-RU" sz="1400" b="1">
                        <a:effectLst/>
                        <a:latin typeface="Times New Roman"/>
                        <a:ea typeface="Times New Roman"/>
                      </a:endParaRPr>
                    </a:p>
                  </a:txBody>
                  <a:tcPr marL="68580" marR="68580" marT="0" marB="0" anchor="ctr">
                    <a:solidFill>
                      <a:srgbClr val="F43C49"/>
                    </a:solidFill>
                  </a:tcPr>
                </a:tc>
                <a:tc vMerge="1">
                  <a:txBody>
                    <a:bodyPr/>
                    <a:lstStyle/>
                    <a:p>
                      <a:endParaRPr lang="ru-RU"/>
                    </a:p>
                  </a:txBody>
                  <a:tcPr/>
                </a:tc>
                <a:extLst>
                  <a:ext uri="{0D108BD9-81ED-4DB2-BD59-A6C34878D82A}">
                    <a16:rowId xmlns:a16="http://schemas.microsoft.com/office/drawing/2014/main" val="10001"/>
                  </a:ext>
                </a:extLst>
              </a:tr>
              <a:tr h="41910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50000"/>
                        </a:lnSpc>
                        <a:spcAft>
                          <a:spcPts val="0"/>
                        </a:spcAft>
                      </a:pPr>
                      <a:r>
                        <a:rPr lang="uk-UA" sz="1400" b="1">
                          <a:effectLst/>
                        </a:rPr>
                        <a:t>Склад-носурядні</a:t>
                      </a:r>
                      <a:endParaRPr lang="ru-RU" sz="1400" b="1">
                        <a:effectLst/>
                        <a:latin typeface="Times New Roman"/>
                        <a:ea typeface="Times New Roman"/>
                      </a:endParaRPr>
                    </a:p>
                  </a:txBody>
                  <a:tcPr marL="68580" marR="68580" marT="0" marB="0" anchor="ctr">
                    <a:solidFill>
                      <a:srgbClr val="F43C49"/>
                    </a:solidFill>
                  </a:tcPr>
                </a:tc>
                <a:tc>
                  <a:txBody>
                    <a:bodyPr/>
                    <a:lstStyle/>
                    <a:p>
                      <a:pPr algn="ctr">
                        <a:lnSpc>
                          <a:spcPct val="150000"/>
                        </a:lnSpc>
                        <a:spcAft>
                          <a:spcPts val="0"/>
                        </a:spcAft>
                      </a:pPr>
                      <a:r>
                        <a:rPr lang="uk-UA" sz="1400" b="1">
                          <a:effectLst/>
                        </a:rPr>
                        <a:t>Складно-підрядні</a:t>
                      </a:r>
                      <a:endParaRPr lang="ru-RU" sz="1400" b="1">
                        <a:effectLst/>
                        <a:latin typeface="Times New Roman"/>
                        <a:ea typeface="Times New Roman"/>
                      </a:endParaRPr>
                    </a:p>
                  </a:txBody>
                  <a:tcPr marL="68580" marR="68580" marT="0" marB="0" anchor="ctr">
                    <a:solidFill>
                      <a:srgbClr val="F43C49"/>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2"/>
                  </a:ext>
                </a:extLst>
              </a:tr>
              <a:tr h="0">
                <a:tc>
                  <a:txBody>
                    <a:bodyPr/>
                    <a:lstStyle/>
                    <a:p>
                      <a:pPr algn="ctr">
                        <a:lnSpc>
                          <a:spcPct val="150000"/>
                        </a:lnSpc>
                        <a:spcAft>
                          <a:spcPts val="0"/>
                        </a:spcAft>
                      </a:pPr>
                      <a:r>
                        <a:rPr lang="uk-UA" sz="1400" b="1">
                          <a:effectLst/>
                        </a:rPr>
                        <a:t> </a:t>
                      </a:r>
                      <a:endParaRPr lang="ru-RU" sz="1400" b="1">
                        <a:effectLst/>
                        <a:latin typeface="Times New Roman"/>
                        <a:ea typeface="Times New Roman"/>
                      </a:endParaRPr>
                    </a:p>
                  </a:txBody>
                  <a:tcPr marL="68580" marR="68580" marT="0" marB="0" anchor="ctr">
                    <a:solidFill>
                      <a:srgbClr val="F43C49"/>
                    </a:solidFill>
                  </a:tcPr>
                </a:tc>
                <a:tc>
                  <a:txBody>
                    <a:bodyPr/>
                    <a:lstStyle/>
                    <a:p>
                      <a:pPr algn="ctr">
                        <a:lnSpc>
                          <a:spcPct val="150000"/>
                        </a:lnSpc>
                        <a:spcAft>
                          <a:spcPts val="0"/>
                        </a:spcAft>
                      </a:pPr>
                      <a:r>
                        <a:rPr lang="uk-UA" sz="1400" b="1">
                          <a:effectLst/>
                        </a:rPr>
                        <a:t> </a:t>
                      </a:r>
                      <a:endParaRPr lang="ru-RU" sz="1400" b="1">
                        <a:effectLst/>
                        <a:latin typeface="Times New Roman"/>
                        <a:ea typeface="Times New Roman"/>
                      </a:endParaRPr>
                    </a:p>
                  </a:txBody>
                  <a:tcPr marL="68580" marR="68580" marT="0" marB="0" anchor="ctr">
                    <a:solidFill>
                      <a:srgbClr val="F43C49"/>
                    </a:solidFill>
                  </a:tcPr>
                </a:tc>
                <a:tc>
                  <a:txBody>
                    <a:bodyPr/>
                    <a:lstStyle/>
                    <a:p>
                      <a:pPr algn="ctr">
                        <a:lnSpc>
                          <a:spcPct val="150000"/>
                        </a:lnSpc>
                        <a:spcAft>
                          <a:spcPts val="0"/>
                        </a:spcAft>
                      </a:pPr>
                      <a:r>
                        <a:rPr lang="uk-UA" sz="1400" b="1">
                          <a:effectLst/>
                        </a:rPr>
                        <a:t> </a:t>
                      </a:r>
                      <a:endParaRPr lang="ru-RU" sz="1400" b="1">
                        <a:effectLst/>
                        <a:latin typeface="Times New Roman"/>
                        <a:ea typeface="Times New Roman"/>
                      </a:endParaRPr>
                    </a:p>
                  </a:txBody>
                  <a:tcPr marL="68580" marR="68580" marT="0" marB="0" anchor="ctr">
                    <a:solidFill>
                      <a:srgbClr val="F43C49"/>
                    </a:solidFill>
                  </a:tcPr>
                </a:tc>
                <a:tc>
                  <a:txBody>
                    <a:bodyPr/>
                    <a:lstStyle/>
                    <a:p>
                      <a:pPr algn="ctr">
                        <a:lnSpc>
                          <a:spcPct val="150000"/>
                        </a:lnSpc>
                        <a:spcAft>
                          <a:spcPts val="0"/>
                        </a:spcAft>
                      </a:pPr>
                      <a:r>
                        <a:rPr lang="uk-UA" sz="1400" b="1">
                          <a:effectLst/>
                        </a:rPr>
                        <a:t> </a:t>
                      </a:r>
                      <a:endParaRPr lang="ru-RU" sz="1400" b="1">
                        <a:effectLst/>
                        <a:latin typeface="Times New Roman"/>
                        <a:ea typeface="Times New Roman"/>
                      </a:endParaRPr>
                    </a:p>
                  </a:txBody>
                  <a:tcPr marL="68580" marR="68580" marT="0" marB="0" anchor="ctr">
                    <a:solidFill>
                      <a:srgbClr val="F43C49"/>
                    </a:solidFill>
                  </a:tcPr>
                </a:tc>
                <a:tc>
                  <a:txBody>
                    <a:bodyPr/>
                    <a:lstStyle/>
                    <a:p>
                      <a:pPr algn="ctr">
                        <a:lnSpc>
                          <a:spcPct val="150000"/>
                        </a:lnSpc>
                        <a:spcAft>
                          <a:spcPts val="0"/>
                        </a:spcAft>
                      </a:pPr>
                      <a:r>
                        <a:rPr lang="uk-UA" sz="1400" b="1">
                          <a:effectLst/>
                        </a:rPr>
                        <a:t> </a:t>
                      </a:r>
                      <a:endParaRPr lang="ru-RU" sz="1400" b="1">
                        <a:effectLst/>
                        <a:latin typeface="Times New Roman"/>
                        <a:ea typeface="Times New Roman"/>
                      </a:endParaRPr>
                    </a:p>
                  </a:txBody>
                  <a:tcPr marL="68580" marR="68580" marT="0" marB="0" anchor="ctr">
                    <a:solidFill>
                      <a:srgbClr val="F43C49"/>
                    </a:solidFill>
                  </a:tcPr>
                </a:tc>
                <a:tc>
                  <a:txBody>
                    <a:bodyPr/>
                    <a:lstStyle/>
                    <a:p>
                      <a:pPr algn="ctr">
                        <a:lnSpc>
                          <a:spcPct val="150000"/>
                        </a:lnSpc>
                        <a:spcAft>
                          <a:spcPts val="0"/>
                        </a:spcAft>
                      </a:pPr>
                      <a:r>
                        <a:rPr lang="uk-UA" sz="1400" b="1">
                          <a:effectLst/>
                        </a:rPr>
                        <a:t> </a:t>
                      </a:r>
                      <a:endParaRPr lang="ru-RU" sz="1400" b="1">
                        <a:effectLst/>
                        <a:latin typeface="Times New Roman"/>
                        <a:ea typeface="Times New Roman"/>
                      </a:endParaRPr>
                    </a:p>
                  </a:txBody>
                  <a:tcPr marL="68580" marR="68580" marT="0" marB="0" anchor="ctr">
                    <a:solidFill>
                      <a:srgbClr val="F43C49"/>
                    </a:solidFill>
                  </a:tcPr>
                </a:tc>
                <a:tc>
                  <a:txBody>
                    <a:bodyPr/>
                    <a:lstStyle/>
                    <a:p>
                      <a:pPr algn="ctr">
                        <a:lnSpc>
                          <a:spcPct val="150000"/>
                        </a:lnSpc>
                        <a:spcAft>
                          <a:spcPts val="0"/>
                        </a:spcAft>
                      </a:pPr>
                      <a:r>
                        <a:rPr lang="uk-UA" sz="1400" b="1">
                          <a:effectLst/>
                        </a:rPr>
                        <a:t> </a:t>
                      </a:r>
                      <a:endParaRPr lang="ru-RU" sz="1400" b="1">
                        <a:effectLst/>
                        <a:latin typeface="Times New Roman"/>
                        <a:ea typeface="Times New Roman"/>
                      </a:endParaRPr>
                    </a:p>
                  </a:txBody>
                  <a:tcPr marL="68580" marR="68580" marT="0" marB="0" anchor="ctr">
                    <a:solidFill>
                      <a:srgbClr val="F43C49"/>
                    </a:solidFill>
                  </a:tcPr>
                </a:tc>
                <a:tc>
                  <a:txBody>
                    <a:bodyPr/>
                    <a:lstStyle/>
                    <a:p>
                      <a:pPr algn="ctr">
                        <a:lnSpc>
                          <a:spcPct val="150000"/>
                        </a:lnSpc>
                        <a:spcAft>
                          <a:spcPts val="0"/>
                        </a:spcAft>
                      </a:pPr>
                      <a:r>
                        <a:rPr lang="uk-UA" sz="1400" b="1" dirty="0">
                          <a:effectLst/>
                        </a:rPr>
                        <a:t> </a:t>
                      </a:r>
                      <a:endParaRPr lang="ru-RU" sz="1400" b="1" dirty="0">
                        <a:effectLst/>
                        <a:latin typeface="Times New Roman"/>
                        <a:ea typeface="Times New Roman"/>
                      </a:endParaRPr>
                    </a:p>
                  </a:txBody>
                  <a:tcPr marL="68580" marR="68580" marT="0" marB="0" anchor="ctr">
                    <a:solidFill>
                      <a:srgbClr val="F43C49"/>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850054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sp>
        <p:nvSpPr>
          <p:cNvPr id="2" name="Блок-схема: альтернативный процесс 1"/>
          <p:cNvSpPr/>
          <p:nvPr/>
        </p:nvSpPr>
        <p:spPr>
          <a:xfrm>
            <a:off x="614149" y="1050878"/>
            <a:ext cx="7874758" cy="4824484"/>
          </a:xfrm>
          <a:prstGeom prst="flowChartAlternateProcess">
            <a:avLst/>
          </a:prstGeom>
          <a:solidFill>
            <a:srgbClr val="F43C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Як і за попередніми показниками, виокремлюють високий, достатній, середній і низький рівні засвоєння синтаксичної будови мовлення. </a:t>
            </a:r>
            <a:r>
              <a:rPr lang="uk-UA" dirty="0">
                <a:solidFill>
                  <a:srgbClr val="33CCFF"/>
                </a:solidFill>
              </a:rPr>
              <a:t>Показниками</a:t>
            </a:r>
            <a:r>
              <a:rPr lang="uk-UA" dirty="0"/>
              <a:t> високого рівня засвоєння синтаксичної будови мовлення є вміння дитини будувати просте поширене речення з однорідними членами; складносурядне речення із сполучниками (до 13-15 слів); складнопідрядне речення із сполучниками (до 15-20 слів); речення із прямою мовою (без допомоги дорослого); вміння дотримуватись правильного (нормативного) порядку слів у реченні; вживання до 20-25 сполучників і сполучних слів; у розповіді налічується до 15 речень різного типу.</a:t>
            </a:r>
            <a:endParaRPr lang="ru-RU" dirty="0"/>
          </a:p>
          <a:p>
            <a:pPr algn="ctr"/>
            <a:endParaRPr lang="ru-RU" dirty="0"/>
          </a:p>
        </p:txBody>
      </p:sp>
    </p:spTree>
    <p:extLst>
      <p:ext uri="{BB962C8B-B14F-4D97-AF65-F5344CB8AC3E}">
        <p14:creationId xmlns:p14="http://schemas.microsoft.com/office/powerpoint/2010/main" val="3085005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p:cNvPr>
          <p:cNvSpPr/>
          <p:nvPr/>
        </p:nvSpPr>
        <p:spPr>
          <a:xfrm>
            <a:off x="1696660" y="781890"/>
            <a:ext cx="6170023" cy="715581"/>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defTabSz="685800">
              <a:defRPr/>
            </a:pPr>
            <a:r>
              <a:rPr lang="ru-RU" sz="4050" b="1" dirty="0">
                <a:ln/>
                <a:solidFill>
                  <a:srgbClr val="FFC000"/>
                </a:solidFill>
                <a:latin typeface="Calibri"/>
              </a:rPr>
              <a:t>Модель </a:t>
            </a:r>
            <a:r>
              <a:rPr lang="ru-RU" sz="4050" b="1" dirty="0" err="1">
                <a:ln/>
                <a:solidFill>
                  <a:srgbClr val="FFC000"/>
                </a:solidFill>
                <a:latin typeface="Calibri"/>
              </a:rPr>
              <a:t>майбутнього</a:t>
            </a:r>
            <a:r>
              <a:rPr lang="ru-RU" sz="4050" b="1" dirty="0">
                <a:ln/>
                <a:solidFill>
                  <a:srgbClr val="FFC000"/>
                </a:solidFill>
                <a:latin typeface="Calibri"/>
              </a:rPr>
              <a:t> </a:t>
            </a:r>
            <a:r>
              <a:rPr lang="ru-RU" sz="4050" b="1" dirty="0" err="1">
                <a:ln/>
                <a:solidFill>
                  <a:srgbClr val="FFC000"/>
                </a:solidFill>
                <a:latin typeface="Calibri"/>
              </a:rPr>
              <a:t>учня</a:t>
            </a:r>
            <a:endParaRPr lang="ru-RU" sz="4050" b="1" dirty="0">
              <a:ln/>
              <a:solidFill>
                <a:srgbClr val="FFC000"/>
              </a:solidFill>
              <a:latin typeface="Calibri"/>
            </a:endParaRPr>
          </a:p>
        </p:txBody>
      </p:sp>
      <p:sp>
        <p:nvSpPr>
          <p:cNvPr id="7" name="Сердце 6">
            <a:extLst/>
          </p:cNvPr>
          <p:cNvSpPr/>
          <p:nvPr/>
        </p:nvSpPr>
        <p:spPr>
          <a:xfrm>
            <a:off x="3244454" y="1553766"/>
            <a:ext cx="2383631" cy="1731169"/>
          </a:xfrm>
          <a:prstGeom prst="heart">
            <a:avLst/>
          </a:prstGeom>
          <a:solidFill>
            <a:srgbClr val="FF0000"/>
          </a:solidFill>
        </p:spPr>
        <p:style>
          <a:lnRef idx="2">
            <a:schemeClr val="accent6"/>
          </a:lnRef>
          <a:fillRef idx="1">
            <a:schemeClr val="lt1"/>
          </a:fillRef>
          <a:effectRef idx="0">
            <a:schemeClr val="accent6"/>
          </a:effectRef>
          <a:fontRef idx="minor">
            <a:schemeClr val="dk1"/>
          </a:fontRef>
        </p:style>
        <p:txBody>
          <a:bodyPr anchor="ctr"/>
          <a:lstStyle/>
          <a:p>
            <a:pPr algn="ctr" defTabSz="685800">
              <a:defRPr/>
            </a:pPr>
            <a:endParaRPr lang="x-none" sz="1350" dirty="0">
              <a:solidFill>
                <a:prstClr val="black"/>
              </a:solidFill>
              <a:latin typeface="Calibri"/>
            </a:endParaRPr>
          </a:p>
        </p:txBody>
      </p:sp>
      <p:pic>
        <p:nvPicPr>
          <p:cNvPr id="9220" name="Рисунок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6688" y="1874044"/>
            <a:ext cx="1190625" cy="1208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a:extLst/>
          </p:cNvPr>
          <p:cNvSpPr/>
          <p:nvPr/>
        </p:nvSpPr>
        <p:spPr>
          <a:xfrm>
            <a:off x="2597360" y="3082752"/>
            <a:ext cx="3949287" cy="715581"/>
          </a:xfrm>
          <a:prstGeom prst="rect">
            <a:avLst/>
          </a:prstGeom>
          <a:noFill/>
        </p:spPr>
        <p:txBody>
          <a:bodyPr wrap="none">
            <a:spAutoFit/>
          </a:bodyPr>
          <a:lstStyle/>
          <a:p>
            <a:pPr algn="ctr" defTabSz="685800">
              <a:defRPr/>
            </a:pPr>
            <a:r>
              <a:rPr lang="ru-RU" sz="4050" b="1" dirty="0" err="1">
                <a:ln w="22225">
                  <a:solidFill>
                    <a:srgbClr val="ED7D31"/>
                  </a:solidFill>
                  <a:prstDash val="solid"/>
                </a:ln>
                <a:solidFill>
                  <a:srgbClr val="ED7D31">
                    <a:lumMod val="40000"/>
                    <a:lumOff val="60000"/>
                  </a:srgbClr>
                </a:solidFill>
                <a:latin typeface="Calibri"/>
              </a:rPr>
              <a:t>Любляча</a:t>
            </a:r>
            <a:r>
              <a:rPr lang="ru-RU" sz="4050" b="1" dirty="0">
                <a:ln w="22225">
                  <a:solidFill>
                    <a:srgbClr val="ED7D31"/>
                  </a:solidFill>
                  <a:prstDash val="solid"/>
                </a:ln>
                <a:solidFill>
                  <a:srgbClr val="ED7D31">
                    <a:lumMod val="40000"/>
                    <a:lumOff val="60000"/>
                  </a:srgbClr>
                </a:solidFill>
                <a:latin typeface="Calibri"/>
              </a:rPr>
              <a:t> </a:t>
            </a:r>
            <a:r>
              <a:rPr lang="ru-RU" sz="4050" b="1" dirty="0" err="1">
                <a:ln w="22225">
                  <a:solidFill>
                    <a:srgbClr val="ED7D31"/>
                  </a:solidFill>
                  <a:prstDash val="solid"/>
                </a:ln>
                <a:solidFill>
                  <a:srgbClr val="ED7D31">
                    <a:lumMod val="40000"/>
                    <a:lumOff val="60000"/>
                  </a:srgbClr>
                </a:solidFill>
                <a:latin typeface="Calibri"/>
              </a:rPr>
              <a:t>дитина</a:t>
            </a:r>
            <a:endParaRPr lang="ru-RU" sz="4050" b="1" dirty="0">
              <a:ln w="22225">
                <a:solidFill>
                  <a:srgbClr val="ED7D31"/>
                </a:solidFill>
                <a:prstDash val="solid"/>
              </a:ln>
              <a:solidFill>
                <a:srgbClr val="ED7D31">
                  <a:lumMod val="40000"/>
                  <a:lumOff val="60000"/>
                </a:srgbClr>
              </a:solidFill>
              <a:latin typeface="Calibri"/>
            </a:endParaRPr>
          </a:p>
        </p:txBody>
      </p:sp>
      <p:sp>
        <p:nvSpPr>
          <p:cNvPr id="9" name="Стрелка: вправо с вырезом 8">
            <a:extLst/>
          </p:cNvPr>
          <p:cNvSpPr/>
          <p:nvPr/>
        </p:nvSpPr>
        <p:spPr>
          <a:xfrm rot="789577">
            <a:off x="1854994" y="1687116"/>
            <a:ext cx="1283494" cy="995363"/>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x-none" sz="1350">
              <a:solidFill>
                <a:prstClr val="white"/>
              </a:solidFill>
              <a:latin typeface="Calibri"/>
            </a:endParaRPr>
          </a:p>
        </p:txBody>
      </p:sp>
      <p:sp>
        <p:nvSpPr>
          <p:cNvPr id="10" name="TextBox 9"/>
          <p:cNvSpPr txBox="1">
            <a:spLocks noChangeArrowheads="1"/>
          </p:cNvSpPr>
          <p:nvPr/>
        </p:nvSpPr>
        <p:spPr bwMode="auto">
          <a:xfrm rot="789577">
            <a:off x="2051447" y="2035351"/>
            <a:ext cx="10239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uk-UA" altLang="uk-UA" sz="1350" b="1">
                <a:solidFill>
                  <a:prstClr val="black"/>
                </a:solidFill>
              </a:rPr>
              <a:t>ВИХОВАНА</a:t>
            </a:r>
            <a:endParaRPr lang="ru-RU" altLang="uk-UA" sz="1350" b="1">
              <a:solidFill>
                <a:prstClr val="black"/>
              </a:solidFill>
            </a:endParaRPr>
          </a:p>
        </p:txBody>
      </p:sp>
      <p:sp>
        <p:nvSpPr>
          <p:cNvPr id="11" name="Стрелка: вправо с вырезом 10">
            <a:extLst/>
          </p:cNvPr>
          <p:cNvSpPr/>
          <p:nvPr/>
        </p:nvSpPr>
        <p:spPr>
          <a:xfrm rot="1156987">
            <a:off x="473869" y="1774032"/>
            <a:ext cx="1518047" cy="108823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x-none" sz="1350">
              <a:solidFill>
                <a:prstClr val="white"/>
              </a:solidFill>
              <a:latin typeface="Calibri"/>
            </a:endParaRPr>
          </a:p>
        </p:txBody>
      </p:sp>
      <p:sp>
        <p:nvSpPr>
          <p:cNvPr id="12" name="TextBox 11"/>
          <p:cNvSpPr txBox="1">
            <a:spLocks noChangeArrowheads="1"/>
          </p:cNvSpPr>
          <p:nvPr/>
        </p:nvSpPr>
        <p:spPr bwMode="auto">
          <a:xfrm rot="1144082">
            <a:off x="738187" y="1980003"/>
            <a:ext cx="1147763"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uk-UA" altLang="uk-UA" sz="1350" b="1">
                <a:solidFill>
                  <a:prstClr val="black"/>
                </a:solidFill>
              </a:rPr>
              <a:t>ТВОРЧА, </a:t>
            </a:r>
          </a:p>
          <a:p>
            <a:pPr defTabSz="685800" fontAlgn="base">
              <a:spcBef>
                <a:spcPct val="0"/>
              </a:spcBef>
              <a:spcAft>
                <a:spcPct val="0"/>
              </a:spcAft>
            </a:pPr>
            <a:r>
              <a:rPr lang="uk-UA" altLang="uk-UA" sz="1350" b="1">
                <a:solidFill>
                  <a:prstClr val="black"/>
                </a:solidFill>
              </a:rPr>
              <a:t>ЕСТЕТИЧНО</a:t>
            </a:r>
          </a:p>
          <a:p>
            <a:pPr defTabSz="685800" fontAlgn="base">
              <a:spcBef>
                <a:spcPct val="0"/>
              </a:spcBef>
              <a:spcAft>
                <a:spcPct val="0"/>
              </a:spcAft>
            </a:pPr>
            <a:r>
              <a:rPr lang="uk-UA" altLang="uk-UA" sz="1350" b="1">
                <a:solidFill>
                  <a:prstClr val="black"/>
                </a:solidFill>
              </a:rPr>
              <a:t>РОЗВИНЕНА</a:t>
            </a:r>
            <a:endParaRPr lang="ru-RU" altLang="uk-UA" sz="1350" b="1">
              <a:solidFill>
                <a:prstClr val="black"/>
              </a:solidFill>
            </a:endParaRPr>
          </a:p>
        </p:txBody>
      </p:sp>
      <p:sp>
        <p:nvSpPr>
          <p:cNvPr id="13" name="Стрелка: вправо с вырезом 12">
            <a:extLst/>
          </p:cNvPr>
          <p:cNvSpPr/>
          <p:nvPr/>
        </p:nvSpPr>
        <p:spPr>
          <a:xfrm rot="20339863">
            <a:off x="829866" y="3042047"/>
            <a:ext cx="1712119" cy="1056084"/>
          </a:xfrm>
          <a:prstGeom prst="notched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defTabSz="685800">
              <a:defRPr/>
            </a:pPr>
            <a:endParaRPr lang="x-none" sz="1350">
              <a:solidFill>
                <a:prstClr val="black"/>
              </a:solidFill>
              <a:latin typeface="Calibri"/>
            </a:endParaRPr>
          </a:p>
        </p:txBody>
      </p:sp>
      <p:sp>
        <p:nvSpPr>
          <p:cNvPr id="14" name="TextBox 13"/>
          <p:cNvSpPr txBox="1">
            <a:spLocks noChangeArrowheads="1"/>
          </p:cNvSpPr>
          <p:nvPr/>
        </p:nvSpPr>
        <p:spPr bwMode="auto">
          <a:xfrm rot="20492364">
            <a:off x="987029" y="3292361"/>
            <a:ext cx="145970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uk-UA" altLang="uk-UA" sz="1350" b="1">
                <a:solidFill>
                  <a:prstClr val="black"/>
                </a:solidFill>
              </a:rPr>
              <a:t>ЖИТТЄРАДІСНА</a:t>
            </a:r>
          </a:p>
          <a:p>
            <a:pPr defTabSz="685800" fontAlgn="base">
              <a:spcBef>
                <a:spcPct val="0"/>
              </a:spcBef>
              <a:spcAft>
                <a:spcPct val="0"/>
              </a:spcAft>
            </a:pPr>
            <a:r>
              <a:rPr lang="uk-UA" altLang="uk-UA" sz="1350" b="1">
                <a:solidFill>
                  <a:prstClr val="black"/>
                </a:solidFill>
              </a:rPr>
              <a:t>САМОДОСТАТНЯ</a:t>
            </a:r>
            <a:endParaRPr lang="ru-RU" altLang="uk-UA" sz="1350" b="1">
              <a:solidFill>
                <a:prstClr val="black"/>
              </a:solidFill>
            </a:endParaRPr>
          </a:p>
        </p:txBody>
      </p:sp>
      <p:sp>
        <p:nvSpPr>
          <p:cNvPr id="15" name="Стрелка: вправо с вырезом 14">
            <a:extLst/>
          </p:cNvPr>
          <p:cNvSpPr/>
          <p:nvPr/>
        </p:nvSpPr>
        <p:spPr>
          <a:xfrm rot="19533664">
            <a:off x="1793081" y="3852863"/>
            <a:ext cx="1620441" cy="916781"/>
          </a:xfrm>
          <a:prstGeom prst="notch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x-none" sz="1350">
              <a:solidFill>
                <a:prstClr val="white"/>
              </a:solidFill>
              <a:latin typeface="Calibri"/>
            </a:endParaRPr>
          </a:p>
        </p:txBody>
      </p:sp>
      <p:sp>
        <p:nvSpPr>
          <p:cNvPr id="16" name="TextBox 15"/>
          <p:cNvSpPr txBox="1">
            <a:spLocks noChangeArrowheads="1"/>
          </p:cNvSpPr>
          <p:nvPr/>
        </p:nvSpPr>
        <p:spPr bwMode="auto">
          <a:xfrm rot="19689690">
            <a:off x="1910954" y="4078174"/>
            <a:ext cx="147756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uk-UA" altLang="uk-UA" sz="1350" b="1">
                <a:solidFill>
                  <a:prstClr val="black"/>
                </a:solidFill>
              </a:rPr>
              <a:t>САМОСТІЙНА,</a:t>
            </a:r>
          </a:p>
          <a:p>
            <a:pPr defTabSz="685800" fontAlgn="base">
              <a:spcBef>
                <a:spcPct val="0"/>
              </a:spcBef>
              <a:spcAft>
                <a:spcPct val="0"/>
              </a:spcAft>
            </a:pPr>
            <a:r>
              <a:rPr lang="uk-UA" altLang="uk-UA" sz="1350" b="1">
                <a:solidFill>
                  <a:prstClr val="black"/>
                </a:solidFill>
              </a:rPr>
              <a:t>САМОДОСТАТНЯ</a:t>
            </a:r>
            <a:endParaRPr lang="ru-RU" altLang="uk-UA" sz="1350" b="1">
              <a:solidFill>
                <a:prstClr val="black"/>
              </a:solidFill>
            </a:endParaRPr>
          </a:p>
        </p:txBody>
      </p:sp>
      <p:sp>
        <p:nvSpPr>
          <p:cNvPr id="17" name="Стрелка: вправо с вырезом 16">
            <a:extLst/>
          </p:cNvPr>
          <p:cNvSpPr/>
          <p:nvPr/>
        </p:nvSpPr>
        <p:spPr>
          <a:xfrm rot="16200000">
            <a:off x="2876551" y="4164807"/>
            <a:ext cx="1779984" cy="100131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x-none" sz="1350">
              <a:solidFill>
                <a:prstClr val="white"/>
              </a:solidFill>
              <a:latin typeface="Calibri"/>
            </a:endParaRPr>
          </a:p>
        </p:txBody>
      </p:sp>
      <p:sp>
        <p:nvSpPr>
          <p:cNvPr id="18" name="TextBox 17"/>
          <p:cNvSpPr txBox="1">
            <a:spLocks noChangeArrowheads="1"/>
          </p:cNvSpPr>
          <p:nvPr/>
        </p:nvSpPr>
        <p:spPr bwMode="auto">
          <a:xfrm rot="16200000">
            <a:off x="2932509" y="4307965"/>
            <a:ext cx="174188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uk-UA" altLang="uk-UA" sz="1350" b="1">
                <a:solidFill>
                  <a:prstClr val="black"/>
                </a:solidFill>
              </a:rPr>
              <a:t>СОЦ.-АДАПТОВАНА,</a:t>
            </a:r>
          </a:p>
          <a:p>
            <a:pPr defTabSz="685800" fontAlgn="base">
              <a:spcBef>
                <a:spcPct val="0"/>
              </a:spcBef>
              <a:spcAft>
                <a:spcPct val="0"/>
              </a:spcAft>
            </a:pPr>
            <a:r>
              <a:rPr lang="uk-UA" altLang="uk-UA" sz="1350" b="1">
                <a:solidFill>
                  <a:prstClr val="black"/>
                </a:solidFill>
              </a:rPr>
              <a:t>НЕПОВТОРНА</a:t>
            </a:r>
            <a:endParaRPr lang="ru-RU" altLang="uk-UA" sz="1350" b="1">
              <a:solidFill>
                <a:prstClr val="black"/>
              </a:solidFill>
            </a:endParaRPr>
          </a:p>
        </p:txBody>
      </p:sp>
      <p:sp>
        <p:nvSpPr>
          <p:cNvPr id="19" name="Стрелка: вправо с вырезом 18">
            <a:extLst/>
          </p:cNvPr>
          <p:cNvSpPr/>
          <p:nvPr/>
        </p:nvSpPr>
        <p:spPr>
          <a:xfrm rot="16200000">
            <a:off x="3994547" y="4146947"/>
            <a:ext cx="1775222" cy="1008459"/>
          </a:xfrm>
          <a:prstGeom prst="notchedRightArrow">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x-none" sz="1350" dirty="0">
              <a:solidFill>
                <a:prstClr val="white"/>
              </a:solidFill>
              <a:latin typeface="Calibri"/>
            </a:endParaRPr>
          </a:p>
        </p:txBody>
      </p:sp>
      <p:sp>
        <p:nvSpPr>
          <p:cNvPr id="20" name="TextBox 19"/>
          <p:cNvSpPr txBox="1">
            <a:spLocks noChangeArrowheads="1"/>
          </p:cNvSpPr>
          <p:nvPr/>
        </p:nvSpPr>
        <p:spPr bwMode="auto">
          <a:xfrm rot="16200000">
            <a:off x="4014788" y="4239213"/>
            <a:ext cx="1666875"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uk-UA" altLang="uk-UA" sz="1350" b="1">
                <a:solidFill>
                  <a:prstClr val="black"/>
                </a:solidFill>
              </a:rPr>
              <a:t>ДИСЦИПЛІНОВАНА,</a:t>
            </a:r>
          </a:p>
          <a:p>
            <a:pPr defTabSz="685800" fontAlgn="base">
              <a:spcBef>
                <a:spcPct val="0"/>
              </a:spcBef>
              <a:spcAft>
                <a:spcPct val="0"/>
              </a:spcAft>
            </a:pPr>
            <a:r>
              <a:rPr lang="uk-UA" altLang="uk-UA" sz="1350" b="1">
                <a:solidFill>
                  <a:prstClr val="black"/>
                </a:solidFill>
              </a:rPr>
              <a:t>ОРГАНІЗОВАНА</a:t>
            </a:r>
            <a:endParaRPr lang="ru-RU" altLang="uk-UA" sz="1350" b="1">
              <a:solidFill>
                <a:prstClr val="black"/>
              </a:solidFill>
            </a:endParaRPr>
          </a:p>
        </p:txBody>
      </p:sp>
      <p:sp>
        <p:nvSpPr>
          <p:cNvPr id="21" name="Стрелка: вправо с вырезом 20">
            <a:extLst/>
          </p:cNvPr>
          <p:cNvSpPr/>
          <p:nvPr/>
        </p:nvSpPr>
        <p:spPr>
          <a:xfrm rot="16200000">
            <a:off x="5226249" y="3985618"/>
            <a:ext cx="1775222" cy="1152525"/>
          </a:xfrm>
          <a:prstGeom prst="notchedRight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x-none" sz="1350">
              <a:solidFill>
                <a:prstClr val="white"/>
              </a:solidFill>
              <a:latin typeface="Calibri"/>
            </a:endParaRPr>
          </a:p>
        </p:txBody>
      </p:sp>
      <p:sp>
        <p:nvSpPr>
          <p:cNvPr id="22" name="TextBox 21"/>
          <p:cNvSpPr txBox="1">
            <a:spLocks noChangeArrowheads="1"/>
          </p:cNvSpPr>
          <p:nvPr/>
        </p:nvSpPr>
        <p:spPr bwMode="auto">
          <a:xfrm rot="16200000">
            <a:off x="5363766" y="4083836"/>
            <a:ext cx="1389459"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uk-UA" altLang="uk-UA" sz="1350" b="1">
                <a:solidFill>
                  <a:prstClr val="black"/>
                </a:solidFill>
              </a:rPr>
              <a:t>ВОЛЬОВА,</a:t>
            </a:r>
          </a:p>
          <a:p>
            <a:pPr defTabSz="685800" fontAlgn="base">
              <a:spcBef>
                <a:spcPct val="0"/>
              </a:spcBef>
              <a:spcAft>
                <a:spcPct val="0"/>
              </a:spcAft>
            </a:pPr>
            <a:r>
              <a:rPr lang="uk-UA" altLang="uk-UA" sz="1350" b="1">
                <a:solidFill>
                  <a:prstClr val="black"/>
                </a:solidFill>
              </a:rPr>
              <a:t>СИЛЬНА ДУХОМ</a:t>
            </a:r>
            <a:endParaRPr lang="ru-RU" altLang="uk-UA" sz="1350" b="1">
              <a:solidFill>
                <a:prstClr val="black"/>
              </a:solidFill>
            </a:endParaRPr>
          </a:p>
        </p:txBody>
      </p:sp>
      <p:sp>
        <p:nvSpPr>
          <p:cNvPr id="23" name="Стрелка: вправо с вырезом 22">
            <a:extLst/>
          </p:cNvPr>
          <p:cNvSpPr/>
          <p:nvPr/>
        </p:nvSpPr>
        <p:spPr>
          <a:xfrm rot="12941909">
            <a:off x="6532960" y="3475435"/>
            <a:ext cx="1643063" cy="1087040"/>
          </a:xfrm>
          <a:prstGeom prst="notchedRightArrow">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x-none" sz="1350">
              <a:solidFill>
                <a:prstClr val="white"/>
              </a:solidFill>
              <a:latin typeface="Calibri"/>
            </a:endParaRPr>
          </a:p>
        </p:txBody>
      </p:sp>
      <p:sp>
        <p:nvSpPr>
          <p:cNvPr id="24" name="TextBox 23"/>
          <p:cNvSpPr txBox="1">
            <a:spLocks noChangeArrowheads="1"/>
          </p:cNvSpPr>
          <p:nvPr/>
        </p:nvSpPr>
        <p:spPr bwMode="auto">
          <a:xfrm rot="2129499">
            <a:off x="6742510" y="3626347"/>
            <a:ext cx="14323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fontAlgn="base">
              <a:spcBef>
                <a:spcPct val="0"/>
              </a:spcBef>
              <a:spcAft>
                <a:spcPct val="0"/>
              </a:spcAft>
            </a:pPr>
            <a:r>
              <a:rPr lang="uk-UA" altLang="uk-UA" sz="1350" b="1">
                <a:solidFill>
                  <a:prstClr val="black"/>
                </a:solidFill>
              </a:rPr>
              <a:t>ІНТЕЛЕКТОЛЬНО-</a:t>
            </a:r>
          </a:p>
          <a:p>
            <a:pPr algn="ctr" defTabSz="685800" fontAlgn="base">
              <a:spcBef>
                <a:spcPct val="0"/>
              </a:spcBef>
              <a:spcAft>
                <a:spcPct val="0"/>
              </a:spcAft>
            </a:pPr>
            <a:r>
              <a:rPr lang="uk-UA" altLang="uk-UA" sz="1350" b="1">
                <a:solidFill>
                  <a:prstClr val="black"/>
                </a:solidFill>
              </a:rPr>
              <a:t>РОЗВИНЕНА,</a:t>
            </a:r>
          </a:p>
          <a:p>
            <a:pPr algn="ctr" defTabSz="685800" fontAlgn="base">
              <a:spcBef>
                <a:spcPct val="0"/>
              </a:spcBef>
              <a:spcAft>
                <a:spcPct val="0"/>
              </a:spcAft>
            </a:pPr>
            <a:r>
              <a:rPr lang="uk-UA" altLang="uk-UA" sz="1350" b="1">
                <a:solidFill>
                  <a:prstClr val="black"/>
                </a:solidFill>
              </a:rPr>
              <a:t>РОЗУМНА</a:t>
            </a:r>
            <a:endParaRPr lang="ru-RU" altLang="uk-UA" sz="1350" b="1">
              <a:solidFill>
                <a:prstClr val="black"/>
              </a:solidFill>
            </a:endParaRPr>
          </a:p>
        </p:txBody>
      </p:sp>
      <p:sp>
        <p:nvSpPr>
          <p:cNvPr id="25" name="Стрелка: вправо с вырезом 24">
            <a:extLst/>
          </p:cNvPr>
          <p:cNvSpPr/>
          <p:nvPr/>
        </p:nvSpPr>
        <p:spPr>
          <a:xfrm rot="11237940">
            <a:off x="6578204" y="2419350"/>
            <a:ext cx="1801415" cy="982266"/>
          </a:xfrm>
          <a:prstGeom prst="notched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x-none" sz="1350">
              <a:solidFill>
                <a:prstClr val="white"/>
              </a:solidFill>
              <a:latin typeface="Calibri"/>
            </a:endParaRPr>
          </a:p>
        </p:txBody>
      </p:sp>
      <p:sp>
        <p:nvSpPr>
          <p:cNvPr id="26" name="TextBox 25"/>
          <p:cNvSpPr txBox="1">
            <a:spLocks noChangeArrowheads="1"/>
          </p:cNvSpPr>
          <p:nvPr/>
        </p:nvSpPr>
        <p:spPr bwMode="auto">
          <a:xfrm rot="523147">
            <a:off x="6728223" y="2565790"/>
            <a:ext cx="1635919"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uk-UA" altLang="uk-UA" sz="1350" b="1">
                <a:solidFill>
                  <a:prstClr val="black"/>
                </a:solidFill>
              </a:rPr>
              <a:t>ПОІНФОРМОВАНА,</a:t>
            </a:r>
          </a:p>
          <a:p>
            <a:pPr defTabSz="685800" fontAlgn="base">
              <a:spcBef>
                <a:spcPct val="0"/>
              </a:spcBef>
              <a:spcAft>
                <a:spcPct val="0"/>
              </a:spcAft>
            </a:pPr>
            <a:r>
              <a:rPr lang="uk-UA" altLang="uk-UA" sz="1350" b="1">
                <a:solidFill>
                  <a:prstClr val="black"/>
                </a:solidFill>
              </a:rPr>
              <a:t>КОМУНІКАБЕЛЬНА,</a:t>
            </a:r>
          </a:p>
          <a:p>
            <a:pPr defTabSz="685800" fontAlgn="base">
              <a:spcBef>
                <a:spcPct val="0"/>
              </a:spcBef>
              <a:spcAft>
                <a:spcPct val="0"/>
              </a:spcAft>
            </a:pPr>
            <a:r>
              <a:rPr lang="uk-UA" altLang="uk-UA" sz="1350" b="1">
                <a:solidFill>
                  <a:prstClr val="black"/>
                </a:solidFill>
              </a:rPr>
              <a:t>ВІДВЕРТА</a:t>
            </a:r>
            <a:endParaRPr lang="ru-RU" altLang="uk-UA" sz="1350" b="1">
              <a:solidFill>
                <a:prstClr val="black"/>
              </a:solidFill>
            </a:endParaRPr>
          </a:p>
        </p:txBody>
      </p:sp>
      <p:sp>
        <p:nvSpPr>
          <p:cNvPr id="27" name="Стрелка: вправо с вырезом 26">
            <a:extLst/>
          </p:cNvPr>
          <p:cNvSpPr/>
          <p:nvPr/>
        </p:nvSpPr>
        <p:spPr>
          <a:xfrm rot="9653095">
            <a:off x="5732860" y="1238250"/>
            <a:ext cx="1913334" cy="1109663"/>
          </a:xfrm>
          <a:prstGeom prst="notched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x-none" sz="1350">
              <a:solidFill>
                <a:prstClr val="white"/>
              </a:solidFill>
              <a:latin typeface="Calibri"/>
            </a:endParaRPr>
          </a:p>
        </p:txBody>
      </p:sp>
      <p:sp>
        <p:nvSpPr>
          <p:cNvPr id="28" name="TextBox 27"/>
          <p:cNvSpPr txBox="1">
            <a:spLocks noChangeArrowheads="1"/>
          </p:cNvSpPr>
          <p:nvPr/>
        </p:nvSpPr>
        <p:spPr bwMode="auto">
          <a:xfrm rot="20768429">
            <a:off x="5854304" y="1525474"/>
            <a:ext cx="191095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uk-UA" altLang="uk-UA" sz="1350" b="1">
                <a:solidFill>
                  <a:prstClr val="black"/>
                </a:solidFill>
              </a:rPr>
              <a:t>ЗДОРОВА(</a:t>
            </a:r>
            <a:r>
              <a:rPr lang="uk-UA" altLang="uk-UA" sz="1350" i="1">
                <a:solidFill>
                  <a:prstClr val="black"/>
                </a:solidFill>
              </a:rPr>
              <a:t>ФІЗИЧНО,</a:t>
            </a:r>
          </a:p>
          <a:p>
            <a:pPr defTabSz="685800" fontAlgn="base">
              <a:spcBef>
                <a:spcPct val="0"/>
              </a:spcBef>
              <a:spcAft>
                <a:spcPct val="0"/>
              </a:spcAft>
            </a:pPr>
            <a:r>
              <a:rPr lang="uk-UA" altLang="uk-UA" sz="1350" i="1">
                <a:solidFill>
                  <a:prstClr val="black"/>
                </a:solidFill>
              </a:rPr>
              <a:t>ПСИХІЧНО,ДУХОВНО</a:t>
            </a:r>
            <a:r>
              <a:rPr lang="uk-UA" altLang="uk-UA" sz="1350" b="1">
                <a:solidFill>
                  <a:prstClr val="black"/>
                </a:solidFill>
              </a:rPr>
              <a:t>)</a:t>
            </a:r>
            <a:endParaRPr lang="ru-RU" altLang="uk-UA" sz="1350">
              <a:solidFill>
                <a:prstClr val="black"/>
              </a:solidFill>
            </a:endParaRPr>
          </a:p>
        </p:txBody>
      </p:sp>
      <p:sp>
        <p:nvSpPr>
          <p:cNvPr id="29" name="Прямоугольник 28">
            <a:extLst/>
          </p:cNvPr>
          <p:cNvSpPr/>
          <p:nvPr/>
        </p:nvSpPr>
        <p:spPr>
          <a:xfrm>
            <a:off x="-410766" y="5520929"/>
            <a:ext cx="10585847" cy="507831"/>
          </a:xfrm>
          <a:prstGeom prst="rect">
            <a:avLst/>
          </a:prstGeom>
          <a:noFill/>
        </p:spPr>
        <p:txBody>
          <a:bodyPr>
            <a:spAutoFit/>
          </a:bodyPr>
          <a:lstStyle/>
          <a:p>
            <a:pPr algn="ctr" defTabSz="685800">
              <a:defRPr/>
            </a:pPr>
            <a:r>
              <a:rPr lang="ru-RU" sz="2700" b="1" dirty="0">
                <a:ln w="0"/>
                <a:solidFill>
                  <a:prstClr val="black"/>
                </a:solidFill>
                <a:effectLst>
                  <a:outerShdw blurRad="38100" dist="19050" dir="2700000" algn="tl" rotWithShape="0">
                    <a:prstClr val="black">
                      <a:alpha val="40000"/>
                    </a:prstClr>
                  </a:outerShdw>
                </a:effectLst>
                <a:latin typeface="Calibri"/>
              </a:rPr>
              <a:t>ВСЕБІЧНО РОЗВИНЕНА КОМПЕТЕНТНА ОСОБИСТІСТЬ</a:t>
            </a:r>
          </a:p>
        </p:txBody>
      </p:sp>
    </p:spTree>
    <p:extLst>
      <p:ext uri="{BB962C8B-B14F-4D97-AF65-F5344CB8AC3E}">
        <p14:creationId xmlns:p14="http://schemas.microsoft.com/office/powerpoint/2010/main" val="119247320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1999"/>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1999"/>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2000" fill="hold"/>
                                        <p:tgtEl>
                                          <p:spTgt spid="14"/>
                                        </p:tgtEl>
                                        <p:attrNameLst>
                                          <p:attrName>ppt_x</p:attrName>
                                        </p:attrNameLst>
                                      </p:cBhvr>
                                      <p:tavLst>
                                        <p:tav tm="0">
                                          <p:val>
                                            <p:strVal val="#ppt_x"/>
                                          </p:val>
                                        </p:tav>
                                        <p:tav tm="100000">
                                          <p:val>
                                            <p:strVal val="#ppt_x"/>
                                          </p:val>
                                        </p:tav>
                                      </p:tavLst>
                                    </p:anim>
                                    <p:anim calcmode="lin" valueType="num">
                                      <p:cBhvr additive="base">
                                        <p:cTn id="19" dur="20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2000" fill="hold"/>
                                        <p:tgtEl>
                                          <p:spTgt spid="13"/>
                                        </p:tgtEl>
                                        <p:attrNameLst>
                                          <p:attrName>ppt_x</p:attrName>
                                        </p:attrNameLst>
                                      </p:cBhvr>
                                      <p:tavLst>
                                        <p:tav tm="0">
                                          <p:val>
                                            <p:strVal val="#ppt_x"/>
                                          </p:val>
                                        </p:tav>
                                        <p:tav tm="100000">
                                          <p:val>
                                            <p:strVal val="#ppt_x"/>
                                          </p:val>
                                        </p:tav>
                                      </p:tavLst>
                                    </p:anim>
                                    <p:anim calcmode="lin" valueType="num">
                                      <p:cBhvr additive="base">
                                        <p:cTn id="23"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2000"/>
                                        <p:tgtEl>
                                          <p:spTgt spid="18"/>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2000"/>
                                        <p:tgtEl>
                                          <p:spTgt spid="1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2000"/>
                                        <p:tgtEl>
                                          <p:spTgt spid="2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2000"/>
                                        <p:tgtEl>
                                          <p:spTgt spid="1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circle(in)">
                                      <p:cBhvr>
                                        <p:cTn id="56" dur="2000"/>
                                        <p:tgtEl>
                                          <p:spTgt spid="22"/>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circle(in)">
                                      <p:cBhvr>
                                        <p:cTn id="59" dur="2000"/>
                                        <p:tgtEl>
                                          <p:spTgt spid="2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heel(1)">
                                      <p:cBhvr>
                                        <p:cTn id="64" dur="2000"/>
                                        <p:tgtEl>
                                          <p:spTgt spid="24"/>
                                        </p:tgtEl>
                                      </p:cBhvr>
                                    </p:animEffect>
                                  </p:childTnLst>
                                </p:cTn>
                              </p:par>
                              <p:par>
                                <p:cTn id="65" presetID="21" presetClass="entr" presetSubtype="1"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heel(1)">
                                      <p:cBhvr>
                                        <p:cTn id="67" dur="2000"/>
                                        <p:tgtEl>
                                          <p:spTgt spid="2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2000"/>
                                        <p:tgtEl>
                                          <p:spTgt spid="26"/>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randombar(horizontal)">
                                      <p:cBhvr>
                                        <p:cTn id="75" dur="2000"/>
                                        <p:tgtEl>
                                          <p:spTgt spid="25"/>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31" presetClass="entr" presetSubtype="0" fill="hold" grpId="0" nodeType="click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1000" fill="hold"/>
                                        <p:tgtEl>
                                          <p:spTgt spid="28"/>
                                        </p:tgtEl>
                                        <p:attrNameLst>
                                          <p:attrName>ppt_w</p:attrName>
                                        </p:attrNameLst>
                                      </p:cBhvr>
                                      <p:tavLst>
                                        <p:tav tm="0">
                                          <p:val>
                                            <p:fltVal val="0"/>
                                          </p:val>
                                        </p:tav>
                                        <p:tav tm="100000">
                                          <p:val>
                                            <p:strVal val="#ppt_w"/>
                                          </p:val>
                                        </p:tav>
                                      </p:tavLst>
                                    </p:anim>
                                    <p:anim calcmode="lin" valueType="num">
                                      <p:cBhvr>
                                        <p:cTn id="81" dur="1000" fill="hold"/>
                                        <p:tgtEl>
                                          <p:spTgt spid="28"/>
                                        </p:tgtEl>
                                        <p:attrNameLst>
                                          <p:attrName>ppt_h</p:attrName>
                                        </p:attrNameLst>
                                      </p:cBhvr>
                                      <p:tavLst>
                                        <p:tav tm="0">
                                          <p:val>
                                            <p:fltVal val="0"/>
                                          </p:val>
                                        </p:tav>
                                        <p:tav tm="100000">
                                          <p:val>
                                            <p:strVal val="#ppt_h"/>
                                          </p:val>
                                        </p:tav>
                                      </p:tavLst>
                                    </p:anim>
                                    <p:anim calcmode="lin" valueType="num">
                                      <p:cBhvr>
                                        <p:cTn id="82" dur="1000" fill="hold"/>
                                        <p:tgtEl>
                                          <p:spTgt spid="28"/>
                                        </p:tgtEl>
                                        <p:attrNameLst>
                                          <p:attrName>style.rotation</p:attrName>
                                        </p:attrNameLst>
                                      </p:cBhvr>
                                      <p:tavLst>
                                        <p:tav tm="0">
                                          <p:val>
                                            <p:fltVal val="90"/>
                                          </p:val>
                                        </p:tav>
                                        <p:tav tm="100000">
                                          <p:val>
                                            <p:fltVal val="0"/>
                                          </p:val>
                                        </p:tav>
                                      </p:tavLst>
                                    </p:anim>
                                    <p:animEffect transition="in" filter="fade">
                                      <p:cBhvr>
                                        <p:cTn id="83" dur="1000"/>
                                        <p:tgtEl>
                                          <p:spTgt spid="28"/>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1000" fill="hold"/>
                                        <p:tgtEl>
                                          <p:spTgt spid="27"/>
                                        </p:tgtEl>
                                        <p:attrNameLst>
                                          <p:attrName>ppt_w</p:attrName>
                                        </p:attrNameLst>
                                      </p:cBhvr>
                                      <p:tavLst>
                                        <p:tav tm="0">
                                          <p:val>
                                            <p:fltVal val="0"/>
                                          </p:val>
                                        </p:tav>
                                        <p:tav tm="100000">
                                          <p:val>
                                            <p:strVal val="#ppt_w"/>
                                          </p:val>
                                        </p:tav>
                                      </p:tavLst>
                                    </p:anim>
                                    <p:anim calcmode="lin" valueType="num">
                                      <p:cBhvr>
                                        <p:cTn id="87" dur="1000" fill="hold"/>
                                        <p:tgtEl>
                                          <p:spTgt spid="27"/>
                                        </p:tgtEl>
                                        <p:attrNameLst>
                                          <p:attrName>ppt_h</p:attrName>
                                        </p:attrNameLst>
                                      </p:cBhvr>
                                      <p:tavLst>
                                        <p:tav tm="0">
                                          <p:val>
                                            <p:fltVal val="0"/>
                                          </p:val>
                                        </p:tav>
                                        <p:tav tm="100000">
                                          <p:val>
                                            <p:strVal val="#ppt_h"/>
                                          </p:val>
                                        </p:tav>
                                      </p:tavLst>
                                    </p:anim>
                                    <p:anim calcmode="lin" valueType="num">
                                      <p:cBhvr>
                                        <p:cTn id="88" dur="1000" fill="hold"/>
                                        <p:tgtEl>
                                          <p:spTgt spid="27"/>
                                        </p:tgtEl>
                                        <p:attrNameLst>
                                          <p:attrName>style.rotation</p:attrName>
                                        </p:attrNameLst>
                                      </p:cBhvr>
                                      <p:tavLst>
                                        <p:tav tm="0">
                                          <p:val>
                                            <p:fltVal val="90"/>
                                          </p:val>
                                        </p:tav>
                                        <p:tav tm="100000">
                                          <p:val>
                                            <p:fltVal val="0"/>
                                          </p:val>
                                        </p:tav>
                                      </p:tavLst>
                                    </p:anim>
                                    <p:animEffect transition="in" filter="fade">
                                      <p:cBhvr>
                                        <p:cTn id="89" dur="1000"/>
                                        <p:tgtEl>
                                          <p:spTgt spid="27"/>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9"/>
                                        </p:tgtEl>
                                        <p:attrNameLst>
                                          <p:attrName>style.visibility</p:attrName>
                                        </p:attrNameLst>
                                      </p:cBhvr>
                                      <p:to>
                                        <p:strVal val="visible"/>
                                      </p:to>
                                    </p:set>
                                    <p:anim calcmode="lin" valueType="num">
                                      <p:cBhvr>
                                        <p:cTn id="94" dur="2000" fill="hold"/>
                                        <p:tgtEl>
                                          <p:spTgt spid="29"/>
                                        </p:tgtEl>
                                        <p:attrNameLst>
                                          <p:attrName>ppt_w</p:attrName>
                                        </p:attrNameLst>
                                      </p:cBhvr>
                                      <p:tavLst>
                                        <p:tav tm="0">
                                          <p:val>
                                            <p:fltVal val="0"/>
                                          </p:val>
                                        </p:tav>
                                        <p:tav tm="100000">
                                          <p:val>
                                            <p:strVal val="#ppt_w"/>
                                          </p:val>
                                        </p:tav>
                                      </p:tavLst>
                                    </p:anim>
                                    <p:anim calcmode="lin" valueType="num">
                                      <p:cBhvr>
                                        <p:cTn id="95" dur="2000" fill="hold"/>
                                        <p:tgtEl>
                                          <p:spTgt spid="29"/>
                                        </p:tgtEl>
                                        <p:attrNameLst>
                                          <p:attrName>ppt_h</p:attrName>
                                        </p:attrNameLst>
                                      </p:cBhvr>
                                      <p:tavLst>
                                        <p:tav tm="0">
                                          <p:val>
                                            <p:fltVal val="0"/>
                                          </p:val>
                                        </p:tav>
                                        <p:tav tm="100000">
                                          <p:val>
                                            <p:strVal val="#ppt_h"/>
                                          </p:val>
                                        </p:tav>
                                      </p:tavLst>
                                    </p:anim>
                                    <p:animEffect transition="in" filter="fade">
                                      <p:cBhvr>
                                        <p:cTn id="96"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p:bldP spid="13" grpId="0" animBg="1"/>
      <p:bldP spid="14" grpId="0"/>
      <p:bldP spid="15" grpId="0" animBg="1"/>
      <p:bldP spid="16" grpId="0"/>
      <p:bldP spid="17" grpId="0" animBg="1"/>
      <p:bldP spid="18" grpId="0"/>
      <p:bldP spid="19" grpId="0" animBg="1"/>
      <p:bldP spid="20" grpId="0"/>
      <p:bldP spid="21" grpId="0" animBg="1"/>
      <p:bldP spid="22" grpId="0"/>
      <p:bldP spid="23" grpId="0" animBg="1"/>
      <p:bldP spid="24" grpId="0"/>
      <p:bldP spid="25" grpId="0" animBg="1"/>
      <p:bldP spid="26" grpId="0"/>
      <p:bldP spid="27" grpId="0" animBg="1"/>
      <p:bldP spid="28" grpId="0"/>
      <p:bldP spid="2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альтернативный процесс 1"/>
          <p:cNvSpPr/>
          <p:nvPr/>
        </p:nvSpPr>
        <p:spPr>
          <a:xfrm>
            <a:off x="74814" y="183376"/>
            <a:ext cx="9144001" cy="6414448"/>
          </a:xfrm>
          <a:prstGeom prst="flowChartAlternateProcess">
            <a:avLst/>
          </a:prstGeom>
          <a:solidFill>
            <a:srgbClr val="D759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t>Для </a:t>
            </a:r>
            <a:r>
              <a:rPr lang="uk-UA" b="1" dirty="0">
                <a:solidFill>
                  <a:srgbClr val="33CCFF"/>
                </a:solidFill>
              </a:rPr>
              <a:t>достатнього рівня </a:t>
            </a:r>
            <a:r>
              <a:rPr lang="uk-UA" b="1" dirty="0"/>
              <a:t>засвоєння синтаксичної будови мовлення характерно: </a:t>
            </a:r>
          </a:p>
          <a:p>
            <a:pPr marL="285750" indent="-285750">
              <a:buFont typeface="Wingdings" panose="05000000000000000000" pitchFamily="2" charset="2"/>
              <a:buChar char="§"/>
            </a:pPr>
            <a:r>
              <a:rPr lang="uk-UA" dirty="0"/>
              <a:t>вміння будувати просте поширене речення з однорідними членами;</a:t>
            </a:r>
          </a:p>
          <a:p>
            <a:pPr marL="285750" indent="-285750">
              <a:buFont typeface="Wingdings" panose="05000000000000000000" pitchFamily="2" charset="2"/>
              <a:buChar char="§"/>
            </a:pPr>
            <a:r>
              <a:rPr lang="uk-UA" dirty="0"/>
              <a:t> складносурядне речення із сполучниками (до 12 слів); </a:t>
            </a:r>
          </a:p>
          <a:p>
            <a:pPr marL="285750" indent="-285750">
              <a:buFont typeface="Wingdings" panose="05000000000000000000" pitchFamily="2" charset="2"/>
              <a:buChar char="§"/>
            </a:pPr>
            <a:r>
              <a:rPr lang="uk-UA" dirty="0"/>
              <a:t>складнопідрядне речення із сполучниками (до 15 слів); </a:t>
            </a:r>
          </a:p>
          <a:p>
            <a:pPr marL="285750" indent="-285750">
              <a:buFont typeface="Wingdings" panose="05000000000000000000" pitchFamily="2" charset="2"/>
              <a:buChar char="§"/>
            </a:pPr>
            <a:r>
              <a:rPr lang="uk-UA" dirty="0"/>
              <a:t>речення із прямою мовою (з допомогою дорослого).</a:t>
            </a:r>
          </a:p>
          <a:p>
            <a:r>
              <a:rPr lang="uk-UA" dirty="0"/>
              <a:t> Спостерігається порушення подекуди нормативного порядку слів у реченні. Діти вживають до 15 сполучників і сполучних слів; у розповіді налічується до 10 речень різного типу.</a:t>
            </a:r>
            <a:endParaRPr lang="ru-RU" dirty="0"/>
          </a:p>
          <a:p>
            <a:r>
              <a:rPr lang="uk-UA" b="1" dirty="0">
                <a:solidFill>
                  <a:srgbClr val="33CCFF"/>
                </a:solidFill>
              </a:rPr>
              <a:t>Середній рівень</a:t>
            </a:r>
            <a:r>
              <a:rPr lang="uk-UA" dirty="0">
                <a:solidFill>
                  <a:srgbClr val="33CCFF"/>
                </a:solidFill>
              </a:rPr>
              <a:t>: </a:t>
            </a:r>
          </a:p>
          <a:p>
            <a:r>
              <a:rPr lang="uk-UA" dirty="0"/>
              <a:t>діти цього рівня будують прості речення без однорідних членів; складносурядне речення здебільшого без сполучників (до 10 слів); складнопідрядне речення із сполучниками (до 10 слів); не вміють самостійно будувати речення із прямою мовою. Досить часто спостерігається порушення нормативного порядку слів у реченні; вживає до 5-8 сполучників і сполучних слів; у розповіді налічується до 7-8 речень, здебільшого прості поширені та складносурядні.</a:t>
            </a:r>
            <a:endParaRPr lang="ru-RU" dirty="0"/>
          </a:p>
          <a:p>
            <a:r>
              <a:rPr lang="uk-UA" b="1" dirty="0">
                <a:solidFill>
                  <a:srgbClr val="33CCFF"/>
                </a:solidFill>
              </a:rPr>
              <a:t>Низький: </a:t>
            </a:r>
          </a:p>
          <a:p>
            <a:r>
              <a:rPr lang="uk-UA" dirty="0"/>
              <a:t>будує прості непоширені речення; складносурядні речення здебільшого без сполучників (до 6-8 слів); складнопідрядне речення із сполучниками (до 8-9 слів); відсутні речення з однорідними членами та з прямою мовою, досить часто порушення нормативного порядку слів у реченні; вживає до 5 сполучників і сполучних слів; в розповіді налічується до 5 речень, здебільшого прості непоширені, поширені та складносурядні.</a:t>
            </a:r>
            <a:endParaRPr lang="ru-RU" dirty="0"/>
          </a:p>
          <a:p>
            <a:pPr algn="ctr"/>
            <a:endParaRPr lang="ru-RU" dirty="0"/>
          </a:p>
        </p:txBody>
      </p:sp>
    </p:spTree>
    <p:extLst>
      <p:ext uri="{BB962C8B-B14F-4D97-AF65-F5344CB8AC3E}">
        <p14:creationId xmlns:p14="http://schemas.microsoft.com/office/powerpoint/2010/main" val="30850054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20000"/>
          </a:bodyPr>
          <a:lstStyle/>
          <a:p>
            <a:r>
              <a:rPr lang="uk-UA" dirty="0">
                <a:solidFill>
                  <a:schemeClr val="bg1"/>
                </a:solidFill>
              </a:rPr>
              <a:t>Вміння дітей оцінювати і контролювати мовлення одноліток, своє власне мовлення з’ясовувалось за адаптованою методикою А.М. </a:t>
            </a:r>
            <a:r>
              <a:rPr lang="uk-UA" dirty="0" err="1">
                <a:solidFill>
                  <a:schemeClr val="bg1"/>
                </a:solidFill>
              </a:rPr>
              <a:t>Богуш</a:t>
            </a:r>
            <a:r>
              <a:rPr lang="uk-UA" dirty="0">
                <a:solidFill>
                  <a:schemeClr val="bg1"/>
                </a:solidFill>
              </a:rPr>
              <a:t> [18:212]</a:t>
            </a:r>
            <a:endParaRPr lang="ru-RU" dirty="0">
              <a:solidFill>
                <a:schemeClr val="bg1"/>
              </a:solidFill>
            </a:endParaRPr>
          </a:p>
          <a:p>
            <a:r>
              <a:rPr lang="uk-UA" dirty="0">
                <a:solidFill>
                  <a:schemeClr val="bg1"/>
                </a:solidFill>
              </a:rPr>
              <a:t>Показник сформованості </a:t>
            </a:r>
            <a:r>
              <a:rPr lang="uk-UA" dirty="0" err="1">
                <a:solidFill>
                  <a:schemeClr val="bg1"/>
                </a:solidFill>
              </a:rPr>
              <a:t>оцінно</a:t>
            </a:r>
            <a:r>
              <a:rPr lang="uk-UA" dirty="0">
                <a:solidFill>
                  <a:schemeClr val="bg1"/>
                </a:solidFill>
              </a:rPr>
              <a:t>-контрольних дій обчислювався за формулою:</a:t>
            </a:r>
          </a:p>
          <a:p>
            <a:pPr marL="0" indent="0">
              <a:buNone/>
            </a:pPr>
            <a:endParaRPr lang="uk-UA" dirty="0">
              <a:solidFill>
                <a:schemeClr val="bg1"/>
              </a:solidFill>
            </a:endParaRPr>
          </a:p>
          <a:p>
            <a:r>
              <a:rPr lang="uk-UA" dirty="0">
                <a:solidFill>
                  <a:schemeClr val="bg1"/>
                </a:solidFill>
              </a:rPr>
              <a:t>де F – показник сформованості </a:t>
            </a:r>
            <a:r>
              <a:rPr lang="uk-UA" dirty="0" err="1">
                <a:solidFill>
                  <a:schemeClr val="bg1"/>
                </a:solidFill>
              </a:rPr>
              <a:t>оцінно</a:t>
            </a:r>
            <a:r>
              <a:rPr lang="uk-UA" dirty="0">
                <a:solidFill>
                  <a:schemeClr val="bg1"/>
                </a:solidFill>
              </a:rPr>
              <a:t>-контрольних дій, n – кількість знайдених помилок, m – загальна кількість помилок. Показник F – 0,75 – 1 – є </a:t>
            </a:r>
            <a:r>
              <a:rPr lang="uk-UA" dirty="0">
                <a:solidFill>
                  <a:srgbClr val="33CCFF"/>
                </a:solidFill>
              </a:rPr>
              <a:t>високим</a:t>
            </a:r>
            <a:r>
              <a:rPr lang="uk-UA" dirty="0">
                <a:solidFill>
                  <a:schemeClr val="bg1"/>
                </a:solidFill>
              </a:rPr>
              <a:t>; 0,5 – 0,75 = </a:t>
            </a:r>
            <a:r>
              <a:rPr lang="uk-UA" dirty="0">
                <a:solidFill>
                  <a:srgbClr val="33CCFF"/>
                </a:solidFill>
              </a:rPr>
              <a:t>достатній</a:t>
            </a:r>
            <a:r>
              <a:rPr lang="uk-UA" dirty="0">
                <a:solidFill>
                  <a:schemeClr val="bg1"/>
                </a:solidFill>
              </a:rPr>
              <a:t>; 0,25 – 0,5 – </a:t>
            </a:r>
            <a:r>
              <a:rPr lang="uk-UA" dirty="0">
                <a:solidFill>
                  <a:srgbClr val="33CCFF"/>
                </a:solidFill>
              </a:rPr>
              <a:t>середній</a:t>
            </a:r>
            <a:r>
              <a:rPr lang="uk-UA" dirty="0">
                <a:solidFill>
                  <a:schemeClr val="bg1"/>
                </a:solidFill>
              </a:rPr>
              <a:t>; 0 – 0,25 – </a:t>
            </a:r>
            <a:r>
              <a:rPr lang="uk-UA" dirty="0">
                <a:solidFill>
                  <a:srgbClr val="33CCFF"/>
                </a:solidFill>
              </a:rPr>
              <a:t>низький</a:t>
            </a:r>
            <a:r>
              <a:rPr lang="uk-UA" dirty="0">
                <a:solidFill>
                  <a:schemeClr val="bg1"/>
                </a:solidFill>
              </a:rPr>
              <a:t>.</a:t>
            </a:r>
            <a:endParaRPr lang="ru-RU" dirty="0">
              <a:solidFill>
                <a:schemeClr val="bg1"/>
              </a:solidFill>
            </a:endParaRPr>
          </a:p>
          <a:p>
            <a:r>
              <a:rPr lang="uk-UA" dirty="0">
                <a:solidFill>
                  <a:schemeClr val="bg1"/>
                </a:solidFill>
              </a:rPr>
              <a:t>За одержаними результатами визначають рівні сформованості граматичної  компетенції.</a:t>
            </a:r>
            <a:endParaRPr lang="ru-RU" dirty="0">
              <a:solidFill>
                <a:schemeClr val="bg1"/>
              </a:solidFill>
            </a:endParaRPr>
          </a:p>
          <a:p>
            <a:endParaRPr lang="ru-RU" dirty="0">
              <a:solidFill>
                <a:schemeClr val="bg1"/>
              </a:solidFill>
            </a:endParaRPr>
          </a:p>
          <a:p>
            <a:endParaRPr lang="ru-RU" dirty="0">
              <a:solidFill>
                <a:schemeClr val="bg1"/>
              </a:solidFill>
            </a:endParaRPr>
          </a:p>
        </p:txBody>
      </p:sp>
      <p:sp>
        <p:nvSpPr>
          <p:cNvPr id="4" name="Прямоугольник 3"/>
          <p:cNvSpPr/>
          <p:nvPr/>
        </p:nvSpPr>
        <p:spPr>
          <a:xfrm>
            <a:off x="0" y="232012"/>
            <a:ext cx="3821373" cy="1064525"/>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tx1"/>
                </a:solidFill>
              </a:rPr>
              <a:t>Показник: наявність </a:t>
            </a:r>
            <a:r>
              <a:rPr lang="uk-UA" b="1" dirty="0" err="1">
                <a:solidFill>
                  <a:schemeClr val="tx1"/>
                </a:solidFill>
              </a:rPr>
              <a:t>оцінно</a:t>
            </a:r>
            <a:r>
              <a:rPr lang="uk-UA" b="1" dirty="0">
                <a:solidFill>
                  <a:schemeClr val="tx1"/>
                </a:solidFill>
              </a:rPr>
              <a:t>-контрольних дій</a:t>
            </a:r>
            <a:endParaRPr lang="ru-RU" b="1" dirty="0">
              <a:solidFill>
                <a:schemeClr val="tx1"/>
              </a:solidFill>
            </a:endParaRPr>
          </a:p>
          <a:p>
            <a:pPr algn="ctr"/>
            <a:endParaRPr lang="ru-RU" dirty="0">
              <a:solidFill>
                <a:schemeClr val="tx1"/>
              </a:solidFill>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327" t="40485" r="38219" b="53918"/>
          <a:stretch/>
        </p:blipFill>
        <p:spPr bwMode="auto">
          <a:xfrm>
            <a:off x="5090614" y="3152632"/>
            <a:ext cx="1206461" cy="696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50054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1194" y="887104"/>
            <a:ext cx="8570794" cy="5609230"/>
          </a:xfrm>
        </p:spPr>
        <p:txBody>
          <a:bodyPr>
            <a:normAutofit fontScale="77500" lnSpcReduction="20000"/>
          </a:bodyPr>
          <a:lstStyle/>
          <a:p>
            <a:pPr marL="0" indent="0">
              <a:buNone/>
            </a:pPr>
            <a:r>
              <a:rPr lang="uk-UA" b="1" u="sng" dirty="0">
                <a:solidFill>
                  <a:srgbClr val="33CCFF"/>
                </a:solidFill>
              </a:rPr>
              <a:t>Високий рівень граматичної компетенції</a:t>
            </a:r>
            <a:r>
              <a:rPr lang="uk-UA" b="1" u="sng" dirty="0">
                <a:solidFill>
                  <a:schemeClr val="bg1"/>
                </a:solidFill>
              </a:rPr>
              <a:t>: </a:t>
            </a:r>
          </a:p>
          <a:p>
            <a:r>
              <a:rPr lang="uk-UA" dirty="0">
                <a:solidFill>
                  <a:schemeClr val="bg1"/>
                </a:solidFill>
              </a:rPr>
              <a:t>дитина правильно вживає всі граматичні форми (рід, число, відмінок, час дієслова); </a:t>
            </a:r>
          </a:p>
          <a:p>
            <a:r>
              <a:rPr lang="uk-UA" dirty="0">
                <a:solidFill>
                  <a:schemeClr val="bg1"/>
                </a:solidFill>
              </a:rPr>
              <a:t>дотримується нормативних показників у вживанні суфіксів, префіксів, чергуванні приголосних та інших граматичних форм,</a:t>
            </a:r>
          </a:p>
          <a:p>
            <a:r>
              <a:rPr lang="uk-UA" dirty="0">
                <a:solidFill>
                  <a:schemeClr val="bg1"/>
                </a:solidFill>
              </a:rPr>
              <a:t> розуміє та вживає іменники, утворені за допомогою зменшено-пестливих суфіксів (18-25 з 25 запропонованих) в усіх граматичних формах.</a:t>
            </a:r>
          </a:p>
          <a:p>
            <a:pPr marL="0" indent="0">
              <a:buNone/>
            </a:pPr>
            <a:r>
              <a:rPr lang="uk-UA" dirty="0">
                <a:solidFill>
                  <a:schemeClr val="bg1"/>
                </a:solidFill>
              </a:rPr>
              <a:t> </a:t>
            </a:r>
            <a:r>
              <a:rPr lang="uk-UA" b="1" dirty="0">
                <a:solidFill>
                  <a:schemeClr val="bg1"/>
                </a:solidFill>
              </a:rPr>
              <a:t>Коефіцієнт морфологічної правильності мовлення є </a:t>
            </a:r>
            <a:r>
              <a:rPr lang="uk-UA" b="1" dirty="0">
                <a:solidFill>
                  <a:srgbClr val="33CCFF"/>
                </a:solidFill>
              </a:rPr>
              <a:t>високим</a:t>
            </a:r>
            <a:r>
              <a:rPr lang="uk-UA" b="1" dirty="0">
                <a:solidFill>
                  <a:schemeClr val="bg1"/>
                </a:solidFill>
              </a:rPr>
              <a:t> (0,75 – 1). </a:t>
            </a:r>
          </a:p>
          <a:p>
            <a:r>
              <a:rPr lang="uk-UA" dirty="0">
                <a:solidFill>
                  <a:schemeClr val="bg1"/>
                </a:solidFill>
              </a:rPr>
              <a:t>Вміє будувати просте поширене речення з однорідними членами; </a:t>
            </a:r>
          </a:p>
          <a:p>
            <a:r>
              <a:rPr lang="uk-UA" dirty="0">
                <a:solidFill>
                  <a:schemeClr val="bg1"/>
                </a:solidFill>
              </a:rPr>
              <a:t>складносурядне речення із сполучниками (до 13-15 слів); </a:t>
            </a:r>
          </a:p>
          <a:p>
            <a:r>
              <a:rPr lang="uk-UA" dirty="0">
                <a:solidFill>
                  <a:schemeClr val="bg1"/>
                </a:solidFill>
              </a:rPr>
              <a:t>складнопідрядне речення із сполучниками (до 15-20 слів);</a:t>
            </a:r>
          </a:p>
          <a:p>
            <a:r>
              <a:rPr lang="uk-UA" dirty="0">
                <a:solidFill>
                  <a:schemeClr val="bg1"/>
                </a:solidFill>
              </a:rPr>
              <a:t> речення із прямою мовою (без допомоги дорослого), характерний правильний (нормативний) порядок слів у реченні; </a:t>
            </a:r>
          </a:p>
          <a:p>
            <a:r>
              <a:rPr lang="uk-UA" dirty="0">
                <a:solidFill>
                  <a:schemeClr val="bg1"/>
                </a:solidFill>
              </a:rPr>
              <a:t>вживає до 20-25 сполучників і сполучних слів;</a:t>
            </a:r>
          </a:p>
          <a:p>
            <a:r>
              <a:rPr lang="uk-UA" dirty="0">
                <a:solidFill>
                  <a:schemeClr val="bg1"/>
                </a:solidFill>
              </a:rPr>
              <a:t> в розповіді налічується до 15 речень різного типу. </a:t>
            </a:r>
          </a:p>
          <a:p>
            <a:pPr marL="0" indent="0">
              <a:buNone/>
            </a:pPr>
            <a:endParaRPr lang="ru-RU" dirty="0">
              <a:solidFill>
                <a:schemeClr val="bg1"/>
              </a:solidFill>
            </a:endParaRPr>
          </a:p>
        </p:txBody>
      </p:sp>
    </p:spTree>
    <p:extLst>
      <p:ext uri="{BB962C8B-B14F-4D97-AF65-F5344CB8AC3E}">
        <p14:creationId xmlns:p14="http://schemas.microsoft.com/office/powerpoint/2010/main" val="30850054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1194" y="764275"/>
            <a:ext cx="8174156" cy="5412688"/>
          </a:xfrm>
        </p:spPr>
        <p:txBody>
          <a:bodyPr>
            <a:normAutofit fontScale="77500" lnSpcReduction="20000"/>
          </a:bodyPr>
          <a:lstStyle/>
          <a:p>
            <a:pPr marL="0" indent="0">
              <a:buNone/>
            </a:pPr>
            <a:r>
              <a:rPr lang="uk-UA" b="1" u="sng" dirty="0">
                <a:solidFill>
                  <a:srgbClr val="33CCFF"/>
                </a:solidFill>
              </a:rPr>
              <a:t>Достатній рівень: </a:t>
            </a:r>
          </a:p>
          <a:p>
            <a:pPr>
              <a:buFont typeface="Wingdings" panose="05000000000000000000" pitchFamily="2" charset="2"/>
              <a:buChar char="ü"/>
            </a:pPr>
            <a:r>
              <a:rPr lang="uk-UA" dirty="0">
                <a:solidFill>
                  <a:schemeClr val="bg1"/>
                </a:solidFill>
              </a:rPr>
              <a:t>дитина правильно вживає всі граматичні форми в мовленні, трапляється від 2 до 5 помилок різного характеру за результатами виконання всіх завдань; </a:t>
            </a:r>
          </a:p>
          <a:p>
            <a:pPr>
              <a:buFont typeface="Wingdings" panose="05000000000000000000" pitchFamily="2" charset="2"/>
              <a:buChar char="ü"/>
            </a:pPr>
            <a:r>
              <a:rPr lang="uk-UA" dirty="0">
                <a:solidFill>
                  <a:schemeClr val="bg1"/>
                </a:solidFill>
              </a:rPr>
              <a:t>називає правильно 14-17 зменшено-пестливих суфіксів. </a:t>
            </a:r>
          </a:p>
          <a:p>
            <a:pPr marL="0" indent="0">
              <a:buNone/>
            </a:pPr>
            <a:r>
              <a:rPr lang="uk-UA" b="1" u="sng" dirty="0">
                <a:solidFill>
                  <a:schemeClr val="bg1"/>
                </a:solidFill>
              </a:rPr>
              <a:t>Коефіцієнт морфологічної правильності мовлення – 0, 5 – 0,75. </a:t>
            </a:r>
          </a:p>
          <a:p>
            <a:pPr>
              <a:buFont typeface="Wingdings" panose="05000000000000000000" pitchFamily="2" charset="2"/>
              <a:buChar char="ü"/>
            </a:pPr>
            <a:r>
              <a:rPr lang="uk-UA" dirty="0">
                <a:solidFill>
                  <a:schemeClr val="bg1"/>
                </a:solidFill>
              </a:rPr>
              <a:t>Вміє будувати просте поширене речення з однорідними членами; </a:t>
            </a:r>
          </a:p>
          <a:p>
            <a:pPr>
              <a:buFont typeface="Wingdings" panose="05000000000000000000" pitchFamily="2" charset="2"/>
              <a:buChar char="ü"/>
            </a:pPr>
            <a:r>
              <a:rPr lang="uk-UA" dirty="0">
                <a:solidFill>
                  <a:schemeClr val="bg1"/>
                </a:solidFill>
              </a:rPr>
              <a:t>складносурядне речення із сполучниками (до 12 слів); </a:t>
            </a:r>
          </a:p>
          <a:p>
            <a:pPr>
              <a:buFont typeface="Wingdings" panose="05000000000000000000" pitchFamily="2" charset="2"/>
              <a:buChar char="ü"/>
            </a:pPr>
            <a:r>
              <a:rPr lang="uk-UA" dirty="0">
                <a:solidFill>
                  <a:schemeClr val="bg1"/>
                </a:solidFill>
              </a:rPr>
              <a:t>складнопідрядне речення із сполучниками (до 15 слів); </a:t>
            </a:r>
          </a:p>
          <a:p>
            <a:pPr>
              <a:buFont typeface="Wingdings" panose="05000000000000000000" pitchFamily="2" charset="2"/>
              <a:buChar char="ü"/>
            </a:pPr>
            <a:r>
              <a:rPr lang="uk-UA" dirty="0">
                <a:solidFill>
                  <a:schemeClr val="bg1"/>
                </a:solidFill>
              </a:rPr>
              <a:t>речення із прямою мовою (з допомогою дорослого). </a:t>
            </a:r>
          </a:p>
          <a:p>
            <a:pPr marL="0" indent="0">
              <a:buNone/>
            </a:pPr>
            <a:r>
              <a:rPr lang="uk-UA" u="sng" dirty="0">
                <a:solidFill>
                  <a:schemeClr val="bg1"/>
                </a:solidFill>
              </a:rPr>
              <a:t>Подекуди спостерігається порушення нормативного порядку слів у реченні; вживає до 15 сполучників і сполучних слів; у розповіді налічується до 10 речень різного типу. </a:t>
            </a:r>
          </a:p>
          <a:p>
            <a:pPr marL="0" indent="0">
              <a:buNone/>
            </a:pPr>
            <a:r>
              <a:rPr lang="uk-UA" u="sng" dirty="0">
                <a:solidFill>
                  <a:srgbClr val="33CCFF"/>
                </a:solidFill>
              </a:rPr>
              <a:t>Достатній коефіцієнт </a:t>
            </a:r>
            <a:r>
              <a:rPr lang="uk-UA" u="sng" dirty="0">
                <a:solidFill>
                  <a:schemeClr val="bg1"/>
                </a:solidFill>
              </a:rPr>
              <a:t>– 0,5 – 0,75  розвитку </a:t>
            </a:r>
            <a:r>
              <a:rPr lang="uk-UA" u="sng" dirty="0" err="1">
                <a:solidFill>
                  <a:schemeClr val="bg1"/>
                </a:solidFill>
              </a:rPr>
              <a:t>оцінно</a:t>
            </a:r>
            <a:r>
              <a:rPr lang="uk-UA" u="sng" dirty="0">
                <a:solidFill>
                  <a:schemeClr val="bg1"/>
                </a:solidFill>
              </a:rPr>
              <a:t>-контрольних дій.</a:t>
            </a:r>
            <a:endParaRPr lang="ru-RU" u="sng" dirty="0">
              <a:solidFill>
                <a:schemeClr val="bg1"/>
              </a:solidFill>
            </a:endParaRPr>
          </a:p>
          <a:p>
            <a:endParaRPr lang="ru-RU" dirty="0">
              <a:solidFill>
                <a:schemeClr val="bg1"/>
              </a:solidFill>
            </a:endParaRPr>
          </a:p>
        </p:txBody>
      </p:sp>
    </p:spTree>
    <p:extLst>
      <p:ext uri="{BB962C8B-B14F-4D97-AF65-F5344CB8AC3E}">
        <p14:creationId xmlns:p14="http://schemas.microsoft.com/office/powerpoint/2010/main" val="30850054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4841" y="423082"/>
            <a:ext cx="8516203" cy="6032310"/>
          </a:xfrm>
        </p:spPr>
        <p:txBody>
          <a:bodyPr>
            <a:normAutofit fontScale="85000" lnSpcReduction="20000"/>
          </a:bodyPr>
          <a:lstStyle/>
          <a:p>
            <a:pPr marL="0" indent="0">
              <a:buNone/>
            </a:pPr>
            <a:r>
              <a:rPr lang="uk-UA" b="1" dirty="0">
                <a:solidFill>
                  <a:srgbClr val="33CCFF"/>
                </a:solidFill>
              </a:rPr>
              <a:t>Середній рівень:</a:t>
            </a:r>
          </a:p>
          <a:p>
            <a:pPr>
              <a:buFont typeface="Wingdings" panose="05000000000000000000" pitchFamily="2" charset="2"/>
              <a:buChar char="v"/>
            </a:pPr>
            <a:r>
              <a:rPr lang="uk-UA" b="1" dirty="0">
                <a:solidFill>
                  <a:schemeClr val="bg1"/>
                </a:solidFill>
              </a:rPr>
              <a:t> </a:t>
            </a:r>
            <a:r>
              <a:rPr lang="uk-UA" dirty="0">
                <a:solidFill>
                  <a:schemeClr val="bg1"/>
                </a:solidFill>
              </a:rPr>
              <a:t>у мовленні дитини трапляється 6-8  помилок різного характеру за результатами виконання всіх завдань; </a:t>
            </a:r>
          </a:p>
          <a:p>
            <a:pPr>
              <a:buFont typeface="Wingdings" panose="05000000000000000000" pitchFamily="2" charset="2"/>
              <a:buChar char="v"/>
            </a:pPr>
            <a:r>
              <a:rPr lang="uk-UA" dirty="0">
                <a:solidFill>
                  <a:schemeClr val="bg1"/>
                </a:solidFill>
              </a:rPr>
              <a:t>називає 8-13 зменшено-пестливих суфіксів правильно.</a:t>
            </a:r>
          </a:p>
          <a:p>
            <a:pPr marL="0" indent="0">
              <a:buNone/>
            </a:pPr>
            <a:r>
              <a:rPr lang="uk-UA" dirty="0">
                <a:solidFill>
                  <a:schemeClr val="bg1"/>
                </a:solidFill>
              </a:rPr>
              <a:t> </a:t>
            </a:r>
            <a:r>
              <a:rPr lang="uk-UA" b="1" u="sng" dirty="0">
                <a:solidFill>
                  <a:schemeClr val="bg1"/>
                </a:solidFill>
              </a:rPr>
              <a:t>Коефіцієнт морфологічної правильності мовлення становить 0,25 – 0,5. </a:t>
            </a:r>
          </a:p>
          <a:p>
            <a:pPr>
              <a:buFont typeface="Wingdings" panose="05000000000000000000" pitchFamily="2" charset="2"/>
              <a:buChar char="v"/>
            </a:pPr>
            <a:r>
              <a:rPr lang="uk-UA" dirty="0">
                <a:solidFill>
                  <a:schemeClr val="bg1"/>
                </a:solidFill>
              </a:rPr>
              <a:t>Будує прості речення без однорідних членів; </a:t>
            </a:r>
          </a:p>
          <a:p>
            <a:pPr>
              <a:buFont typeface="Wingdings" panose="05000000000000000000" pitchFamily="2" charset="2"/>
              <a:buChar char="v"/>
            </a:pPr>
            <a:r>
              <a:rPr lang="uk-UA" dirty="0">
                <a:solidFill>
                  <a:schemeClr val="bg1"/>
                </a:solidFill>
              </a:rPr>
              <a:t>складносурядне речення здебільшого без сполучників (до 10 слів); </a:t>
            </a:r>
          </a:p>
          <a:p>
            <a:pPr>
              <a:buFont typeface="Wingdings" panose="05000000000000000000" pitchFamily="2" charset="2"/>
              <a:buChar char="v"/>
            </a:pPr>
            <a:r>
              <a:rPr lang="uk-UA" dirty="0">
                <a:solidFill>
                  <a:schemeClr val="bg1"/>
                </a:solidFill>
              </a:rPr>
              <a:t>складнопідрядне речення із сполучниками (до 10 слів); </a:t>
            </a:r>
          </a:p>
          <a:p>
            <a:pPr>
              <a:buFont typeface="Wingdings" panose="05000000000000000000" pitchFamily="2" charset="2"/>
              <a:buChar char="v"/>
            </a:pPr>
            <a:r>
              <a:rPr lang="uk-UA" dirty="0">
                <a:solidFill>
                  <a:schemeClr val="bg1"/>
                </a:solidFill>
              </a:rPr>
              <a:t>не вміє самостійно будувати речення із прямою мовою, досить часто спостерігаються порушення нормативного порядку слів у реченні. </a:t>
            </a:r>
          </a:p>
          <a:p>
            <a:pPr>
              <a:buFont typeface="Wingdings" panose="05000000000000000000" pitchFamily="2" charset="2"/>
              <a:buChar char="v"/>
            </a:pPr>
            <a:r>
              <a:rPr lang="uk-UA" dirty="0">
                <a:solidFill>
                  <a:schemeClr val="bg1"/>
                </a:solidFill>
              </a:rPr>
              <a:t>Дитина вживає до 5-8 сполучників і сполучних слів; у розповіді налічується до 7-8 речень, здебільшого прості поширені та складносурядні. </a:t>
            </a:r>
          </a:p>
          <a:p>
            <a:pPr marL="0" indent="0">
              <a:buNone/>
            </a:pPr>
            <a:r>
              <a:rPr lang="uk-UA" b="1" u="sng" dirty="0">
                <a:solidFill>
                  <a:schemeClr val="bg1"/>
                </a:solidFill>
              </a:rPr>
              <a:t>Показник сформованості </a:t>
            </a:r>
            <a:r>
              <a:rPr lang="uk-UA" b="1" u="sng" dirty="0" err="1">
                <a:solidFill>
                  <a:schemeClr val="bg1"/>
                </a:solidFill>
              </a:rPr>
              <a:t>оцінно</a:t>
            </a:r>
            <a:r>
              <a:rPr lang="uk-UA" b="1" u="sng" dirty="0">
                <a:solidFill>
                  <a:schemeClr val="bg1"/>
                </a:solidFill>
              </a:rPr>
              <a:t>-контрольних дій дорівнює  0,25 – 0,5.</a:t>
            </a:r>
            <a:endParaRPr lang="ru-RU" b="1" u="sng" dirty="0">
              <a:solidFill>
                <a:schemeClr val="bg1"/>
              </a:solidFill>
            </a:endParaRPr>
          </a:p>
          <a:p>
            <a:endParaRPr lang="ru-RU" dirty="0">
              <a:solidFill>
                <a:schemeClr val="bg1"/>
              </a:solidFill>
            </a:endParaRPr>
          </a:p>
        </p:txBody>
      </p:sp>
    </p:spTree>
    <p:extLst>
      <p:ext uri="{BB962C8B-B14F-4D97-AF65-F5344CB8AC3E}">
        <p14:creationId xmlns:p14="http://schemas.microsoft.com/office/powerpoint/2010/main" val="30850054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0" y="491319"/>
            <a:ext cx="7886700" cy="5685644"/>
          </a:xfrm>
        </p:spPr>
        <p:txBody>
          <a:bodyPr>
            <a:normAutofit fontScale="77500" lnSpcReduction="20000"/>
          </a:bodyPr>
          <a:lstStyle/>
          <a:p>
            <a:pPr marL="0" indent="0">
              <a:buNone/>
            </a:pPr>
            <a:r>
              <a:rPr lang="uk-UA" b="1" dirty="0">
                <a:solidFill>
                  <a:srgbClr val="33CCFF"/>
                </a:solidFill>
              </a:rPr>
              <a:t>Низький рівень: </a:t>
            </a:r>
          </a:p>
          <a:p>
            <a:pPr>
              <a:buFont typeface="Wingdings" panose="05000000000000000000" pitchFamily="2" charset="2"/>
              <a:buChar char="Ø"/>
            </a:pPr>
            <a:r>
              <a:rPr lang="uk-UA" dirty="0">
                <a:solidFill>
                  <a:schemeClr val="bg1"/>
                </a:solidFill>
              </a:rPr>
              <a:t>у мовленні дитини трапляється до 9 помилок  різного характеру за результатами виконання всіх завдань; </a:t>
            </a:r>
          </a:p>
          <a:p>
            <a:pPr>
              <a:buFont typeface="Wingdings" panose="05000000000000000000" pitchFamily="2" charset="2"/>
              <a:buChar char="Ø"/>
            </a:pPr>
            <a:r>
              <a:rPr lang="uk-UA" dirty="0">
                <a:solidFill>
                  <a:schemeClr val="bg1"/>
                </a:solidFill>
              </a:rPr>
              <a:t>називає правильно менше 8 зменшено-пестливих суфіксів. </a:t>
            </a:r>
          </a:p>
          <a:p>
            <a:pPr marL="0" indent="0">
              <a:buNone/>
            </a:pPr>
            <a:r>
              <a:rPr lang="uk-UA" b="1" u="sng" dirty="0">
                <a:solidFill>
                  <a:schemeClr val="bg1"/>
                </a:solidFill>
              </a:rPr>
              <a:t>Коефіцієнт сформованості морфологічної правильності мовлення дорівнює 0 – 0,25. </a:t>
            </a:r>
          </a:p>
          <a:p>
            <a:pPr>
              <a:buFont typeface="Wingdings" panose="05000000000000000000" pitchFamily="2" charset="2"/>
              <a:buChar char="Ø"/>
            </a:pPr>
            <a:r>
              <a:rPr lang="uk-UA" dirty="0">
                <a:solidFill>
                  <a:schemeClr val="bg1"/>
                </a:solidFill>
              </a:rPr>
              <a:t>Дитина будує прості непоширені речення, складносурядні речення здебільшого без сполучників (до 6-8 слів); </a:t>
            </a:r>
          </a:p>
          <a:p>
            <a:pPr>
              <a:buFont typeface="Wingdings" panose="05000000000000000000" pitchFamily="2" charset="2"/>
              <a:buChar char="Ø"/>
            </a:pPr>
            <a:r>
              <a:rPr lang="uk-UA" dirty="0">
                <a:solidFill>
                  <a:schemeClr val="bg1"/>
                </a:solidFill>
              </a:rPr>
              <a:t>складнопідрядне речення із сполучниками (до 8-9 слів); </a:t>
            </a:r>
          </a:p>
          <a:p>
            <a:pPr>
              <a:buFont typeface="Wingdings" panose="05000000000000000000" pitchFamily="2" charset="2"/>
              <a:buChar char="Ø"/>
            </a:pPr>
            <a:r>
              <a:rPr lang="uk-UA" dirty="0">
                <a:solidFill>
                  <a:schemeClr val="bg1"/>
                </a:solidFill>
              </a:rPr>
              <a:t>відсутні речення з однорідними членами та з прямою мовою, досить часто спостерігаються порушення нормативного порядку слів у реченні.</a:t>
            </a:r>
          </a:p>
          <a:p>
            <a:pPr>
              <a:buFont typeface="Wingdings" panose="05000000000000000000" pitchFamily="2" charset="2"/>
              <a:buChar char="Ø"/>
            </a:pPr>
            <a:r>
              <a:rPr lang="uk-UA" dirty="0">
                <a:solidFill>
                  <a:schemeClr val="bg1"/>
                </a:solidFill>
              </a:rPr>
              <a:t> Вживає до 5 сполучників і сполучних слів; у розповіді налічується до 5 речень, здебільшого прості непоширені, поширені та складносурядні;</a:t>
            </a:r>
          </a:p>
          <a:p>
            <a:pPr marL="0" indent="0">
              <a:buNone/>
            </a:pPr>
            <a:r>
              <a:rPr lang="uk-UA" b="1" u="sng" dirty="0">
                <a:solidFill>
                  <a:schemeClr val="bg1"/>
                </a:solidFill>
              </a:rPr>
              <a:t>Коефіцієнт розвитку </a:t>
            </a:r>
            <a:r>
              <a:rPr lang="uk-UA" b="1" u="sng" dirty="0" err="1">
                <a:solidFill>
                  <a:schemeClr val="bg1"/>
                </a:solidFill>
              </a:rPr>
              <a:t>оцінно</a:t>
            </a:r>
            <a:r>
              <a:rPr lang="uk-UA" b="1" u="sng" dirty="0">
                <a:solidFill>
                  <a:schemeClr val="bg1"/>
                </a:solidFill>
              </a:rPr>
              <a:t>-контрольних дій становить 0 – 0,25.</a:t>
            </a:r>
            <a:endParaRPr lang="ru-RU" b="1" u="sng" dirty="0">
              <a:solidFill>
                <a:schemeClr val="bg1"/>
              </a:solidFill>
            </a:endParaRPr>
          </a:p>
          <a:p>
            <a:endParaRPr lang="ru-RU" dirty="0">
              <a:solidFill>
                <a:schemeClr val="bg1"/>
              </a:solidFill>
            </a:endParaRPr>
          </a:p>
        </p:txBody>
      </p:sp>
    </p:spTree>
    <p:extLst>
      <p:ext uri="{BB962C8B-B14F-4D97-AF65-F5344CB8AC3E}">
        <p14:creationId xmlns:p14="http://schemas.microsoft.com/office/powerpoint/2010/main" val="30850054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0" y="491319"/>
            <a:ext cx="7886700" cy="5685644"/>
          </a:xfrm>
        </p:spPr>
        <p:txBody>
          <a:bodyPr>
            <a:normAutofit/>
          </a:bodyPr>
          <a:lstStyle/>
          <a:p>
            <a:pPr algn="ctr">
              <a:lnSpc>
                <a:spcPct val="200000"/>
              </a:lnSpc>
            </a:pPr>
            <a:endParaRPr lang="uk-UA" b="1" u="sng" dirty="0">
              <a:solidFill>
                <a:schemeClr val="bg1"/>
              </a:solidFill>
            </a:endParaRPr>
          </a:p>
          <a:p>
            <a:pPr algn="ctr">
              <a:lnSpc>
                <a:spcPct val="200000"/>
              </a:lnSpc>
            </a:pPr>
            <a:r>
              <a:rPr lang="uk-UA" b="1" u="sng" dirty="0">
                <a:solidFill>
                  <a:schemeClr val="bg1"/>
                </a:solidFill>
              </a:rPr>
              <a:t>Результати за трьома показниками </a:t>
            </a:r>
          </a:p>
          <a:p>
            <a:pPr algn="ctr">
              <a:lnSpc>
                <a:spcPct val="200000"/>
              </a:lnSpc>
            </a:pPr>
            <a:r>
              <a:rPr lang="uk-UA" b="1" u="sng" dirty="0">
                <a:solidFill>
                  <a:schemeClr val="bg1"/>
                </a:solidFill>
              </a:rPr>
              <a:t>дозволяють обчислити </a:t>
            </a:r>
          </a:p>
          <a:p>
            <a:pPr algn="ctr">
              <a:lnSpc>
                <a:spcPct val="200000"/>
              </a:lnSpc>
            </a:pPr>
            <a:r>
              <a:rPr lang="uk-UA" b="1" u="sng" dirty="0">
                <a:solidFill>
                  <a:srgbClr val="F43C49"/>
                </a:solidFill>
              </a:rPr>
              <a:t>середнє арифметичне і вивести </a:t>
            </a:r>
          </a:p>
          <a:p>
            <a:pPr algn="ctr">
              <a:lnSpc>
                <a:spcPct val="200000"/>
              </a:lnSpc>
            </a:pPr>
            <a:r>
              <a:rPr lang="uk-UA" b="1" u="sng" dirty="0">
                <a:solidFill>
                  <a:srgbClr val="00FFFF"/>
                </a:solidFill>
              </a:rPr>
              <a:t>рівні сформованості граматичної компетенції </a:t>
            </a:r>
            <a:endParaRPr lang="ru-RU" b="1" u="sng" dirty="0">
              <a:solidFill>
                <a:srgbClr val="00FFFF"/>
              </a:solidFill>
            </a:endParaRPr>
          </a:p>
          <a:p>
            <a:endParaRPr lang="ru-RU" dirty="0">
              <a:solidFill>
                <a:schemeClr val="bg1"/>
              </a:solidFill>
            </a:endParaRPr>
          </a:p>
        </p:txBody>
      </p:sp>
    </p:spTree>
    <p:extLst>
      <p:ext uri="{BB962C8B-B14F-4D97-AF65-F5344CB8AC3E}">
        <p14:creationId xmlns:p14="http://schemas.microsoft.com/office/powerpoint/2010/main" val="4749793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0" y="2303297"/>
            <a:ext cx="7886700" cy="4351338"/>
          </a:xfrm>
        </p:spPr>
        <p:txBody>
          <a:bodyPr>
            <a:normAutofit/>
          </a:bodyPr>
          <a:lstStyle/>
          <a:p>
            <a:pPr marL="0" indent="0" algn="ctr">
              <a:buNone/>
            </a:pPr>
            <a:r>
              <a:rPr lang="uk-UA" sz="4400" b="1" dirty="0" err="1">
                <a:solidFill>
                  <a:schemeClr val="bg1"/>
                </a:solidFill>
              </a:rPr>
              <a:t>Діамонологічна</a:t>
            </a:r>
            <a:r>
              <a:rPr lang="uk-UA" sz="4400" b="1" dirty="0">
                <a:solidFill>
                  <a:schemeClr val="bg1"/>
                </a:solidFill>
              </a:rPr>
              <a:t> компетенція </a:t>
            </a:r>
            <a:endParaRPr lang="ru-RU" sz="4400" b="1" dirty="0">
              <a:solidFill>
                <a:schemeClr val="bg1"/>
              </a:solidFill>
            </a:endParaRPr>
          </a:p>
          <a:p>
            <a:pPr marL="0" indent="0" algn="ctr">
              <a:buNone/>
            </a:pPr>
            <a:endParaRPr lang="ru-RU" sz="4400" dirty="0">
              <a:solidFill>
                <a:schemeClr val="bg1"/>
              </a:solidFill>
            </a:endParaRPr>
          </a:p>
        </p:txBody>
      </p:sp>
    </p:spTree>
    <p:extLst>
      <p:ext uri="{BB962C8B-B14F-4D97-AF65-F5344CB8AC3E}">
        <p14:creationId xmlns:p14="http://schemas.microsoft.com/office/powerpoint/2010/main" val="30850054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4" name="Прямоугольник 3"/>
          <p:cNvSpPr/>
          <p:nvPr/>
        </p:nvSpPr>
        <p:spPr>
          <a:xfrm>
            <a:off x="0" y="232012"/>
            <a:ext cx="3821373" cy="1064525"/>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002060"/>
                </a:solidFill>
              </a:rPr>
              <a:t>Показник: вміння будувати діалог з партнером</a:t>
            </a:r>
            <a:endParaRPr lang="ru-RU" b="1" dirty="0">
              <a:solidFill>
                <a:srgbClr val="002060"/>
              </a:solidFill>
            </a:endParaRPr>
          </a:p>
          <a:p>
            <a:pPr algn="ctr"/>
            <a:endParaRPr lang="ru-RU" dirty="0">
              <a:solidFill>
                <a:srgbClr val="002060"/>
              </a:solidFill>
            </a:endParaRPr>
          </a:p>
        </p:txBody>
      </p:sp>
      <p:sp>
        <p:nvSpPr>
          <p:cNvPr id="2" name="Прямоугольник 1"/>
          <p:cNvSpPr/>
          <p:nvPr/>
        </p:nvSpPr>
        <p:spPr>
          <a:xfrm>
            <a:off x="300251" y="1473958"/>
            <a:ext cx="8407021" cy="524074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t>У межах означеної компетенції з’ясовується насамперед уміння дітей самостійно будувати діалог.</a:t>
            </a:r>
            <a:endParaRPr lang="ru-RU" b="1" dirty="0"/>
          </a:p>
          <a:p>
            <a:r>
              <a:rPr lang="uk-UA" dirty="0"/>
              <a:t>Показниками сформованості розвитку діалогічного мовлення є:</a:t>
            </a:r>
            <a:endParaRPr lang="ru-RU" dirty="0"/>
          </a:p>
          <a:p>
            <a:r>
              <a:rPr lang="uk-UA" b="1" u="sng" dirty="0">
                <a:solidFill>
                  <a:srgbClr val="00FFFF"/>
                </a:solidFill>
              </a:rPr>
              <a:t>Для високого рівня</a:t>
            </a:r>
            <a:r>
              <a:rPr lang="uk-UA" b="1" u="sng" dirty="0"/>
              <a:t>: </a:t>
            </a:r>
            <a:r>
              <a:rPr lang="uk-UA" dirty="0"/>
              <a:t>у структурі діалогу – 7-8 діалогічних єдностей, діалоги мають складну структуру, використовуються різноманітні види реплік: узагальнення, запитання – повідомлення, пропозиція – згода, прохання – відмова. Репліки-реакції часто повторюють репліки-стимули. Діти означеного рівня складають діалог без допомоги педагога, виявляють ініціативу і активність у складанні діалогу.</a:t>
            </a:r>
            <a:endParaRPr lang="ru-RU" dirty="0"/>
          </a:p>
          <a:p>
            <a:r>
              <a:rPr lang="uk-UA" b="1" u="sng" dirty="0">
                <a:solidFill>
                  <a:srgbClr val="00FFFF"/>
                </a:solidFill>
              </a:rPr>
              <a:t>Для достатнього рівня</a:t>
            </a:r>
            <a:r>
              <a:rPr lang="uk-UA" b="1" u="sng" dirty="0"/>
              <a:t>: </a:t>
            </a:r>
            <a:r>
              <a:rPr lang="uk-UA" dirty="0"/>
              <a:t>наявність 5-6 діалогічних єдностей у структурі діалогу, діалоги короткі за структурою, репліки складаються з одного речення. Діти складають діалог без допомоги педагога, виявляють ініціативу і активність у складанні діалогу.</a:t>
            </a:r>
            <a:endParaRPr lang="ru-RU" dirty="0"/>
          </a:p>
          <a:p>
            <a:r>
              <a:rPr lang="uk-UA" b="1" u="sng" dirty="0">
                <a:solidFill>
                  <a:srgbClr val="00FFFF"/>
                </a:solidFill>
              </a:rPr>
              <a:t>Для середнього рівня</a:t>
            </a:r>
            <a:r>
              <a:rPr lang="uk-UA" dirty="0"/>
              <a:t>: наявність 3-4 діалогічних єдностей; діалог будують з допомогою педагога, використовують прості, короткі, однослівні речення. Спостерігається подекуди часткове заміщення реплік жестами; відсутня активність й ініціативність; діалог будується за схемою: “стимул-відповідь”.</a:t>
            </a:r>
            <a:endParaRPr lang="ru-RU" dirty="0"/>
          </a:p>
          <a:p>
            <a:r>
              <a:rPr lang="uk-UA" b="1" u="sng" dirty="0">
                <a:solidFill>
                  <a:srgbClr val="00FFFF"/>
                </a:solidFill>
              </a:rPr>
              <a:t>Для низького рівня:</a:t>
            </a:r>
            <a:r>
              <a:rPr lang="uk-UA" b="1" u="sng" dirty="0"/>
              <a:t> </a:t>
            </a:r>
            <a:r>
              <a:rPr lang="uk-UA" dirty="0"/>
              <a:t>наявність 1-2 діалогічних єдностей, відсутність самостійності й ініціативи. Діти пасивні, постійно потребують допомоги Педагога. </a:t>
            </a:r>
            <a:endParaRPr lang="ru-RU" dirty="0"/>
          </a:p>
          <a:p>
            <a:pPr algn="ctr"/>
            <a:endParaRPr lang="ru-RU" dirty="0"/>
          </a:p>
        </p:txBody>
      </p:sp>
    </p:spTree>
    <p:extLst>
      <p:ext uri="{BB962C8B-B14F-4D97-AF65-F5344CB8AC3E}">
        <p14:creationId xmlns:p14="http://schemas.microsoft.com/office/powerpoint/2010/main" val="30850054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32012"/>
            <a:ext cx="3821373" cy="1064525"/>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002060"/>
                </a:solidFill>
              </a:rPr>
              <a:t>Показник: зв’язні висловлювання репродуктивного характеру</a:t>
            </a:r>
            <a:endParaRPr lang="ru-RU" b="1" dirty="0">
              <a:solidFill>
                <a:srgbClr val="002060"/>
              </a:solidFill>
            </a:endParaRPr>
          </a:p>
          <a:p>
            <a:pPr algn="ctr"/>
            <a:endParaRPr lang="ru-RU" dirty="0">
              <a:solidFill>
                <a:srgbClr val="002060"/>
              </a:solidFill>
            </a:endParaRPr>
          </a:p>
        </p:txBody>
      </p:sp>
      <p:sp>
        <p:nvSpPr>
          <p:cNvPr id="2" name="Прямоугольная выноска 1"/>
          <p:cNvSpPr/>
          <p:nvPr/>
        </p:nvSpPr>
        <p:spPr>
          <a:xfrm>
            <a:off x="327546" y="1487606"/>
            <a:ext cx="7874758" cy="1214651"/>
          </a:xfrm>
          <a:prstGeom prst="wedgeRectCallout">
            <a:avLst>
              <a:gd name="adj1" fmla="val -21180"/>
              <a:gd name="adj2" fmla="val 77107"/>
            </a:avLst>
          </a:prstGeom>
          <a:solidFill>
            <a:srgbClr val="D759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a:p>
            <a:pPr algn="ctr"/>
            <a:r>
              <a:rPr lang="uk-UA" dirty="0"/>
              <a:t>За означеним показником з’ясовується уміння дітей переказувати знайомі літературні тексти (оповідання, казки) та складання розповіді за сюжетною дидактичною картиною. Показниками рівнів розвитку монологічного мовлення репродуктивного характеру є:</a:t>
            </a:r>
            <a:endParaRPr lang="ru-RU" dirty="0"/>
          </a:p>
          <a:p>
            <a:pPr algn="ctr"/>
            <a:endParaRPr lang="ru-RU" dirty="0"/>
          </a:p>
        </p:txBody>
      </p:sp>
      <p:sp>
        <p:nvSpPr>
          <p:cNvPr id="5" name="Прямоугольная выноска 4"/>
          <p:cNvSpPr/>
          <p:nvPr/>
        </p:nvSpPr>
        <p:spPr>
          <a:xfrm>
            <a:off x="327546" y="3138985"/>
            <a:ext cx="7751929" cy="1501254"/>
          </a:xfrm>
          <a:prstGeom prst="wedgeRectCallout">
            <a:avLst/>
          </a:prstGeom>
          <a:solidFill>
            <a:srgbClr val="F43C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a:p>
            <a:pPr algn="ctr"/>
            <a:r>
              <a:rPr lang="uk-UA" b="1" u="sng" dirty="0">
                <a:solidFill>
                  <a:srgbClr val="00FFFF"/>
                </a:solidFill>
              </a:rPr>
              <a:t>Високий рівень</a:t>
            </a:r>
            <a:r>
              <a:rPr lang="uk-UA" dirty="0">
                <a:solidFill>
                  <a:srgbClr val="00FFFF"/>
                </a:solidFill>
              </a:rPr>
              <a:t>: </a:t>
            </a:r>
            <a:r>
              <a:rPr lang="uk-UA" dirty="0"/>
              <a:t>вміння переказувати текст самостійно відповідно до вказівки педагога (повно, за частинами, вибірково, від імені героя та ін.), без пауз і пропусків тексту, із вдалою заміною слів автора словами синонімами. Вміння самостійно складати розповіді за сюжетною картинкою, придумувати назву до своєї розповіді, </a:t>
            </a:r>
            <a:r>
              <a:rPr lang="uk-UA" dirty="0">
                <a:solidFill>
                  <a:srgbClr val="00FFFF"/>
                </a:solidFill>
              </a:rPr>
              <a:t>кількість речень у розповіді 10 – 15.</a:t>
            </a:r>
            <a:endParaRPr lang="ru-RU" dirty="0">
              <a:solidFill>
                <a:srgbClr val="00FFFF"/>
              </a:solidFill>
            </a:endParaRPr>
          </a:p>
          <a:p>
            <a:pPr algn="ctr"/>
            <a:endParaRPr lang="ru-RU" dirty="0"/>
          </a:p>
        </p:txBody>
      </p:sp>
      <p:sp>
        <p:nvSpPr>
          <p:cNvPr id="6" name="Прямоугольная выноска 5"/>
          <p:cNvSpPr/>
          <p:nvPr/>
        </p:nvSpPr>
        <p:spPr>
          <a:xfrm>
            <a:off x="327546" y="5036025"/>
            <a:ext cx="7874758" cy="1214651"/>
          </a:xfrm>
          <a:prstGeom prst="wedgeRectCallout">
            <a:avLst>
              <a:gd name="adj1" fmla="val -21180"/>
              <a:gd name="adj2" fmla="val 77107"/>
            </a:avLst>
          </a:prstGeom>
          <a:solidFill>
            <a:srgbClr val="D759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a:p>
            <a:pPr algn="ctr"/>
            <a:r>
              <a:rPr lang="uk-UA" b="1" dirty="0">
                <a:solidFill>
                  <a:srgbClr val="00FFFF"/>
                </a:solidFill>
              </a:rPr>
              <a:t>Достатній рівень: </a:t>
            </a:r>
            <a:r>
              <a:rPr lang="uk-UA" dirty="0"/>
              <a:t>вміння переказувати текст самостійно і з допомогою вихователя; у процесі розповіді подекуди наявні паузи і незначні пропуски тексту, невдале використання синонімів. </a:t>
            </a:r>
            <a:r>
              <a:rPr lang="uk-UA" dirty="0">
                <a:solidFill>
                  <a:srgbClr val="00FFFF"/>
                </a:solidFill>
              </a:rPr>
              <a:t>Кількість речень у розповіді – до 10, </a:t>
            </a:r>
            <a:r>
              <a:rPr lang="uk-UA" dirty="0"/>
              <a:t>вміє придумувати назву розповіді.</a:t>
            </a:r>
            <a:endParaRPr lang="ru-RU" dirty="0"/>
          </a:p>
          <a:p>
            <a:pPr algn="ctr"/>
            <a:endParaRPr lang="ru-RU" dirty="0"/>
          </a:p>
        </p:txBody>
      </p:sp>
    </p:spTree>
    <p:extLst>
      <p:ext uri="{BB962C8B-B14F-4D97-AF65-F5344CB8AC3E}">
        <p14:creationId xmlns:p14="http://schemas.microsoft.com/office/powerpoint/2010/main" val="3085005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p:cNvPr>
          <p:cNvSpPr txBox="1"/>
          <p:nvPr/>
        </p:nvSpPr>
        <p:spPr>
          <a:xfrm>
            <a:off x="264319" y="1026319"/>
            <a:ext cx="8661797" cy="5009064"/>
          </a:xfrm>
          <a:prstGeom prst="rect">
            <a:avLst/>
          </a:prstGeom>
          <a:noFill/>
        </p:spPr>
        <p:txBody>
          <a:bodyPr>
            <a:spAutoFit/>
          </a:bodyPr>
          <a:lstStyle/>
          <a:p>
            <a:pPr algn="ctr" defTabSz="685800">
              <a:defRPr/>
            </a:pPr>
            <a:r>
              <a:rPr lang="uk-UA" sz="2400" b="1" dirty="0">
                <a:solidFill>
                  <a:srgbClr val="FF0000"/>
                </a:solidFill>
                <a:latin typeface="Times New Roman" panose="02020603050405020304" pitchFamily="18" charset="0"/>
                <a:cs typeface="Times New Roman" panose="02020603050405020304" pitchFamily="18" charset="0"/>
              </a:rPr>
              <a:t>ПЕРЕЛІК НАВИЧОК ПОВЕДІНКИ, ЯКІ ПОВИННІ БУТИ СФОРМОВАНІ У ДІТЕЙ НА МОМЕНТ ВСТУПУ ДО ШКОЛИ:</a:t>
            </a:r>
          </a:p>
          <a:p>
            <a:pPr marL="214313" indent="-214313" defTabSz="685800">
              <a:buFont typeface="Wingdings" panose="05000000000000000000" pitchFamily="2" charset="2"/>
              <a:buChar char="v"/>
              <a:defRPr/>
            </a:pPr>
            <a:r>
              <a:rPr lang="uk-UA" dirty="0">
                <a:solidFill>
                  <a:prstClr val="black"/>
                </a:solidFill>
                <a:latin typeface="Times New Roman" panose="02020603050405020304" pitchFamily="18" charset="0"/>
                <a:cs typeface="Times New Roman" panose="02020603050405020304" pitchFamily="18" charset="0"/>
              </a:rPr>
              <a:t>Обов'язково бути присутнім на занятті;</a:t>
            </a:r>
          </a:p>
          <a:p>
            <a:pPr marL="214313" indent="-214313" defTabSz="685800">
              <a:buFont typeface="Wingdings" panose="05000000000000000000" pitchFamily="2" charset="2"/>
              <a:buChar char="v"/>
              <a:defRPr/>
            </a:pPr>
            <a:r>
              <a:rPr lang="uk-UA" dirty="0">
                <a:solidFill>
                  <a:prstClr val="black"/>
                </a:solidFill>
                <a:latin typeface="Times New Roman" panose="02020603050405020304" pitchFamily="18" charset="0"/>
                <a:cs typeface="Times New Roman" panose="02020603050405020304" pitchFamily="18" charset="0"/>
              </a:rPr>
              <a:t>Уважно слухати вихователя і з першого разу виконувати всі його вказівки;</a:t>
            </a:r>
          </a:p>
          <a:p>
            <a:pPr marL="214313" indent="-214313" defTabSz="685800">
              <a:buFont typeface="Wingdings" panose="05000000000000000000" pitchFamily="2" charset="2"/>
              <a:buChar char="v"/>
              <a:defRPr/>
            </a:pPr>
            <a:r>
              <a:rPr lang="uk-UA" dirty="0">
                <a:solidFill>
                  <a:prstClr val="black"/>
                </a:solidFill>
                <a:latin typeface="Times New Roman" panose="02020603050405020304" pitchFamily="18" charset="0"/>
                <a:cs typeface="Times New Roman" panose="02020603050405020304" pitchFamily="18" charset="0"/>
              </a:rPr>
              <a:t>Піднімати руку, якщо хочеш запитати чи відповісти;</a:t>
            </a:r>
          </a:p>
          <a:p>
            <a:pPr marL="214313" indent="-214313" defTabSz="685800">
              <a:buFont typeface="Wingdings" panose="05000000000000000000" pitchFamily="2" charset="2"/>
              <a:buChar char="v"/>
              <a:defRPr/>
            </a:pPr>
            <a:r>
              <a:rPr lang="uk-UA" dirty="0">
                <a:solidFill>
                  <a:prstClr val="black"/>
                </a:solidFill>
                <a:latin typeface="Times New Roman" panose="02020603050405020304" pitchFamily="18" charset="0"/>
                <a:cs typeface="Times New Roman" panose="02020603050405020304" pitchFamily="18" charset="0"/>
              </a:rPr>
              <a:t>Всі завдання виконувати до кінця;</a:t>
            </a:r>
          </a:p>
          <a:p>
            <a:pPr marL="214313" indent="-214313" defTabSz="685800">
              <a:buFont typeface="Wingdings" panose="05000000000000000000" pitchFamily="2" charset="2"/>
              <a:buChar char="v"/>
              <a:defRPr/>
            </a:pPr>
            <a:r>
              <a:rPr lang="uk-UA" dirty="0">
                <a:solidFill>
                  <a:prstClr val="black"/>
                </a:solidFill>
                <a:latin typeface="Times New Roman" panose="02020603050405020304" pitchFamily="18" charset="0"/>
                <a:cs typeface="Times New Roman" panose="02020603050405020304" pitchFamily="18" charset="0"/>
              </a:rPr>
              <a:t>Працювати за планом, запропонованим вчителем;</a:t>
            </a:r>
          </a:p>
          <a:p>
            <a:pPr marL="214313" indent="-214313" defTabSz="685800">
              <a:buFont typeface="Wingdings" panose="05000000000000000000" pitchFamily="2" charset="2"/>
              <a:buChar char="v"/>
              <a:defRPr/>
            </a:pPr>
            <a:r>
              <a:rPr lang="uk-UA" dirty="0">
                <a:solidFill>
                  <a:prstClr val="black"/>
                </a:solidFill>
                <a:latin typeface="Times New Roman" panose="02020603050405020304" pitchFamily="18" charset="0"/>
                <a:cs typeface="Times New Roman" panose="02020603050405020304" pitchFamily="18" charset="0"/>
              </a:rPr>
              <a:t>Починати і закінчувати завдання разом з усіма дітьми;</a:t>
            </a:r>
          </a:p>
          <a:p>
            <a:pPr marL="214313" indent="-214313" defTabSz="685800">
              <a:buFont typeface="Wingdings" panose="05000000000000000000" pitchFamily="2" charset="2"/>
              <a:buChar char="v"/>
              <a:defRPr/>
            </a:pPr>
            <a:r>
              <a:rPr lang="uk-UA" dirty="0">
                <a:solidFill>
                  <a:prstClr val="black"/>
                </a:solidFill>
                <a:latin typeface="Times New Roman" panose="02020603050405020304" pitchFamily="18" charset="0"/>
                <a:cs typeface="Times New Roman" panose="02020603050405020304" pitchFamily="18" charset="0"/>
              </a:rPr>
              <a:t>Бути уважним до свого товариша, не заважати йому;</a:t>
            </a:r>
          </a:p>
          <a:p>
            <a:pPr marL="214313" indent="-214313" defTabSz="685800">
              <a:buFont typeface="Wingdings" panose="05000000000000000000" pitchFamily="2" charset="2"/>
              <a:buChar char="v"/>
              <a:defRPr/>
            </a:pPr>
            <a:r>
              <a:rPr lang="uk-UA" dirty="0">
                <a:solidFill>
                  <a:prstClr val="black"/>
                </a:solidFill>
                <a:latin typeface="Times New Roman" panose="02020603050405020304" pitchFamily="18" charset="0"/>
                <a:cs typeface="Times New Roman" panose="02020603050405020304" pitchFamily="18" charset="0"/>
              </a:rPr>
              <a:t>Не підказувати;</a:t>
            </a:r>
          </a:p>
          <a:p>
            <a:pPr marL="214313" indent="-214313" defTabSz="685800">
              <a:buFont typeface="Wingdings" panose="05000000000000000000" pitchFamily="2" charset="2"/>
              <a:buChar char="v"/>
              <a:defRPr/>
            </a:pPr>
            <a:r>
              <a:rPr lang="uk-UA" dirty="0">
                <a:solidFill>
                  <a:prstClr val="black"/>
                </a:solidFill>
                <a:latin typeface="Times New Roman" panose="02020603050405020304" pitchFamily="18" charset="0"/>
                <a:cs typeface="Times New Roman" panose="02020603050405020304" pitchFamily="18" charset="0"/>
              </a:rPr>
              <a:t>Працювати самостійно;</a:t>
            </a:r>
          </a:p>
          <a:p>
            <a:pPr marL="214313" indent="-214313" defTabSz="685800">
              <a:buFont typeface="Wingdings" panose="05000000000000000000" pitchFamily="2" charset="2"/>
              <a:buChar char="v"/>
              <a:defRPr/>
            </a:pPr>
            <a:r>
              <a:rPr lang="uk-UA" dirty="0">
                <a:solidFill>
                  <a:prstClr val="black"/>
                </a:solidFill>
                <a:latin typeface="Times New Roman" panose="02020603050405020304" pitchFamily="18" charset="0"/>
                <a:cs typeface="Times New Roman" panose="02020603050405020304" pitchFamily="18" charset="0"/>
              </a:rPr>
              <a:t>Ділитися з товаришем;</a:t>
            </a:r>
          </a:p>
          <a:p>
            <a:pPr marL="214313" indent="-214313" defTabSz="685800">
              <a:buFont typeface="Wingdings" panose="05000000000000000000" pitchFamily="2" charset="2"/>
              <a:buChar char="v"/>
              <a:defRPr/>
            </a:pPr>
            <a:r>
              <a:rPr lang="uk-UA" dirty="0" err="1">
                <a:solidFill>
                  <a:prstClr val="black"/>
                </a:solidFill>
                <a:latin typeface="Times New Roman" panose="02020603050405020304" pitchFamily="18" charset="0"/>
                <a:cs typeface="Times New Roman" panose="02020603050405020304" pitchFamily="18" charset="0"/>
              </a:rPr>
              <a:t>Продуктивно</a:t>
            </a:r>
            <a:r>
              <a:rPr lang="uk-UA" dirty="0">
                <a:solidFill>
                  <a:prstClr val="black"/>
                </a:solidFill>
                <a:latin typeface="Times New Roman" panose="02020603050405020304" pitchFamily="18" charset="0"/>
                <a:cs typeface="Times New Roman" panose="02020603050405020304" pitchFamily="18" charset="0"/>
              </a:rPr>
              <a:t> сприймати зауваження;</a:t>
            </a:r>
          </a:p>
          <a:p>
            <a:pPr marL="214313" indent="-214313" defTabSz="685800">
              <a:buFont typeface="Wingdings" panose="05000000000000000000" pitchFamily="2" charset="2"/>
              <a:buChar char="v"/>
              <a:defRPr/>
            </a:pPr>
            <a:r>
              <a:rPr lang="uk-UA" dirty="0">
                <a:solidFill>
                  <a:prstClr val="black"/>
                </a:solidFill>
                <a:latin typeface="Times New Roman" panose="02020603050405020304" pitchFamily="18" charset="0"/>
                <a:cs typeface="Times New Roman" panose="02020603050405020304" pitchFamily="18" charset="0"/>
              </a:rPr>
              <a:t>Не ображатися;</a:t>
            </a:r>
          </a:p>
          <a:p>
            <a:pPr marL="214313" indent="-214313" defTabSz="685800">
              <a:buFont typeface="Wingdings" panose="05000000000000000000" pitchFamily="2" charset="2"/>
              <a:buChar char="v"/>
              <a:defRPr/>
            </a:pPr>
            <a:r>
              <a:rPr lang="uk-UA" dirty="0">
                <a:solidFill>
                  <a:prstClr val="black"/>
                </a:solidFill>
                <a:latin typeface="Times New Roman" panose="02020603050405020304" pitchFamily="18" charset="0"/>
                <a:cs typeface="Times New Roman" panose="02020603050405020304" pitchFamily="18" charset="0"/>
              </a:rPr>
              <a:t>Всі навчальні приладдя тримати в порядку.</a:t>
            </a:r>
          </a:p>
          <a:p>
            <a:pPr marL="214313" indent="-214313" defTabSz="685800">
              <a:buFont typeface="Wingdings" panose="05000000000000000000" pitchFamily="2" charset="2"/>
              <a:buChar char="v"/>
              <a:defRPr/>
            </a:pPr>
            <a:endParaRPr lang="uk-UA" sz="1350" dirty="0">
              <a:solidFill>
                <a:prstClr val="black"/>
              </a:solidFill>
              <a:latin typeface="Times New Roman" panose="02020603050405020304" pitchFamily="18" charset="0"/>
              <a:cs typeface="Times New Roman" panose="02020603050405020304" pitchFamily="18" charset="0"/>
            </a:endParaRPr>
          </a:p>
        </p:txBody>
      </p:sp>
      <p:pic>
        <p:nvPicPr>
          <p:cNvPr id="10243" name="Рисунок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5791" y="3173016"/>
            <a:ext cx="2600325" cy="2512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14912"/>
      </p:ext>
    </p:extLst>
  </p:cSld>
  <p:clrMapOvr>
    <a:masterClrMapping/>
  </p:clrMapOvr>
  <p:transition spd="slow">
    <p:randomBar dir="ver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ая выноска 4"/>
          <p:cNvSpPr/>
          <p:nvPr/>
        </p:nvSpPr>
        <p:spPr>
          <a:xfrm>
            <a:off x="327546" y="1241947"/>
            <a:ext cx="7751929" cy="1501254"/>
          </a:xfrm>
          <a:prstGeom prst="wedgeRectCallout">
            <a:avLst>
              <a:gd name="adj1" fmla="val -20833"/>
              <a:gd name="adj2" fmla="val 76136"/>
            </a:avLst>
          </a:prstGeom>
          <a:solidFill>
            <a:srgbClr val="F43C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00FFFF"/>
                </a:solidFill>
              </a:rPr>
              <a:t>Середній рівень: </a:t>
            </a:r>
            <a:r>
              <a:rPr lang="uk-UA" dirty="0"/>
              <a:t>переказує текст з допомогою вихователя, не дотримується вказівки; наявні паузи, незначні пропуски тексту, невдале використання синонімів. Кількість речень у розповіді – до 7-8 речень, не вміє придумувати назву розповіді.</a:t>
            </a:r>
            <a:endParaRPr lang="ru-RU" dirty="0"/>
          </a:p>
          <a:p>
            <a:pPr algn="ctr"/>
            <a:endParaRPr lang="ru-RU" dirty="0"/>
          </a:p>
        </p:txBody>
      </p:sp>
      <p:sp>
        <p:nvSpPr>
          <p:cNvPr id="6" name="Прямоугольная выноска 5"/>
          <p:cNvSpPr/>
          <p:nvPr/>
        </p:nvSpPr>
        <p:spPr>
          <a:xfrm>
            <a:off x="327546" y="3523399"/>
            <a:ext cx="7751929" cy="1501254"/>
          </a:xfrm>
          <a:prstGeom prst="wedgeRectCallout">
            <a:avLst>
              <a:gd name="adj1" fmla="val -20833"/>
              <a:gd name="adj2" fmla="val 76136"/>
            </a:avLst>
          </a:prstGeom>
          <a:solidFill>
            <a:srgbClr val="D759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00FFFF"/>
                </a:solidFill>
              </a:rPr>
              <a:t>Низький рівень: </a:t>
            </a:r>
            <a:r>
              <a:rPr lang="uk-UA" dirty="0"/>
              <a:t>переказує текст не повно, із значною допомогою вихователя, не дотримується вказівки, наявні паузи, пропуски тексту. </a:t>
            </a:r>
            <a:endParaRPr lang="ru-RU" dirty="0"/>
          </a:p>
        </p:txBody>
      </p:sp>
    </p:spTree>
    <p:extLst>
      <p:ext uri="{BB962C8B-B14F-4D97-AF65-F5344CB8AC3E}">
        <p14:creationId xmlns:p14="http://schemas.microsoft.com/office/powerpoint/2010/main" val="30850054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32012"/>
            <a:ext cx="3821373" cy="1064525"/>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002060"/>
                </a:solidFill>
              </a:rPr>
              <a:t>Показник: зв’язні висловлювання творчого характеру</a:t>
            </a:r>
            <a:endParaRPr lang="ru-RU" b="1" dirty="0">
              <a:solidFill>
                <a:srgbClr val="002060"/>
              </a:solidFill>
            </a:endParaRPr>
          </a:p>
          <a:p>
            <a:pPr algn="ctr"/>
            <a:endParaRPr lang="ru-RU" dirty="0">
              <a:solidFill>
                <a:srgbClr val="002060"/>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89990382"/>
              </p:ext>
            </p:extLst>
          </p:nvPr>
        </p:nvGraphicFramePr>
        <p:xfrm>
          <a:off x="777922" y="1463440"/>
          <a:ext cx="8038531" cy="5087486"/>
        </p:xfrm>
        <a:graphic>
          <a:graphicData uri="http://schemas.openxmlformats.org/drawingml/2006/table">
            <a:tbl>
              <a:tblPr firstRow="1" bandRow="1">
                <a:tableStyleId>{5C22544A-7EE6-4342-B048-85BDC9FD1C3A}</a:tableStyleId>
              </a:tblPr>
              <a:tblGrid>
                <a:gridCol w="8038531">
                  <a:extLst>
                    <a:ext uri="{9D8B030D-6E8A-4147-A177-3AD203B41FA5}">
                      <a16:colId xmlns:a16="http://schemas.microsoft.com/office/drawing/2014/main" val="20000"/>
                    </a:ext>
                  </a:extLst>
                </a:gridCol>
              </a:tblGrid>
              <a:tr h="1554510">
                <a:tc>
                  <a:txBody>
                    <a:bodyPr/>
                    <a:lstStyle/>
                    <a:p>
                      <a:r>
                        <a:rPr lang="uk-UA" sz="1800" b="1" kern="1200" dirty="0">
                          <a:solidFill>
                            <a:schemeClr val="bg1"/>
                          </a:solidFill>
                          <a:effectLst/>
                          <a:latin typeface="+mn-lt"/>
                          <a:ea typeface="+mn-ea"/>
                          <a:cs typeface="+mn-cs"/>
                        </a:rPr>
                        <a:t>Для з’ясування рівня розвитку монологічного мовлення творчого характеру дітям пропонувалось самостійно скласти казку з відповідною назвою, а також творчу розповідь на відповідну тему. Показниками рівнів розвитку монологічного мовлення творчого характеру виступили:</a:t>
                      </a:r>
                      <a:endParaRPr lang="ru-RU" sz="1800" b="1" kern="1200" dirty="0">
                        <a:solidFill>
                          <a:schemeClr val="bg1"/>
                        </a:solidFill>
                        <a:effectLst/>
                        <a:latin typeface="+mn-lt"/>
                        <a:ea typeface="+mn-ea"/>
                        <a:cs typeface="+mn-cs"/>
                      </a:endParaRPr>
                    </a:p>
                  </a:txBody>
                  <a:tcPr/>
                </a:tc>
                <a:extLst>
                  <a:ext uri="{0D108BD9-81ED-4DB2-BD59-A6C34878D82A}">
                    <a16:rowId xmlns:a16="http://schemas.microsoft.com/office/drawing/2014/main" val="10000"/>
                  </a:ext>
                </a:extLst>
              </a:tr>
              <a:tr h="1766488">
                <a:tc>
                  <a:txBody>
                    <a:bodyPr/>
                    <a:lstStyle/>
                    <a:p>
                      <a:pPr marL="285750" indent="-285750">
                        <a:buFont typeface="Wingdings" panose="05000000000000000000" pitchFamily="2" charset="2"/>
                        <a:buChar char="ü"/>
                      </a:pPr>
                      <a:r>
                        <a:rPr lang="uk-UA" sz="1800" b="1" u="sng" kern="1200" dirty="0">
                          <a:solidFill>
                            <a:srgbClr val="FF0000"/>
                          </a:solidFill>
                          <a:effectLst/>
                          <a:latin typeface="+mn-lt"/>
                          <a:ea typeface="+mn-ea"/>
                          <a:cs typeface="+mn-cs"/>
                        </a:rPr>
                        <a:t>Для високого рівня: </a:t>
                      </a:r>
                    </a:p>
                    <a:p>
                      <a:pPr marL="0" indent="0">
                        <a:buFont typeface="Wingdings" panose="05000000000000000000" pitchFamily="2" charset="2"/>
                        <a:buNone/>
                      </a:pPr>
                      <a:r>
                        <a:rPr lang="uk-UA" sz="1800" b="0" kern="1200" dirty="0">
                          <a:solidFill>
                            <a:srgbClr val="0000FF"/>
                          </a:solidFill>
                          <a:effectLst/>
                          <a:latin typeface="+mn-lt"/>
                          <a:ea typeface="+mn-ea"/>
                          <a:cs typeface="+mn-cs"/>
                        </a:rPr>
                        <a:t>вміння самостійно придумувати назву казки; відповідність назви і змісту казки; доцільна співвіднесеність фантастичних і реальних подій в казкових ситуаціях, їх оригінальність; вміння співвідносити запропоновану тему творчої розповіді із її сюжетом; </a:t>
                      </a:r>
                      <a:r>
                        <a:rPr lang="uk-UA" sz="1800" b="0" kern="1200" dirty="0">
                          <a:solidFill>
                            <a:srgbClr val="FF0000"/>
                          </a:solidFill>
                          <a:effectLst/>
                          <a:latin typeface="+mn-lt"/>
                          <a:ea typeface="+mn-ea"/>
                          <a:cs typeface="+mn-cs"/>
                        </a:rPr>
                        <a:t>кількість речень у розповіді – до 15;</a:t>
                      </a:r>
                      <a:endParaRPr lang="ru-RU" sz="1800" b="0" kern="1200" dirty="0">
                        <a:solidFill>
                          <a:srgbClr val="FF0000"/>
                        </a:solidFill>
                        <a:effectLst/>
                        <a:latin typeface="+mn-lt"/>
                        <a:ea typeface="+mn-ea"/>
                        <a:cs typeface="+mn-cs"/>
                      </a:endParaRPr>
                    </a:p>
                  </a:txBody>
                  <a:tcPr/>
                </a:tc>
                <a:extLst>
                  <a:ext uri="{0D108BD9-81ED-4DB2-BD59-A6C34878D82A}">
                    <a16:rowId xmlns:a16="http://schemas.microsoft.com/office/drawing/2014/main" val="10001"/>
                  </a:ext>
                </a:extLst>
              </a:tr>
              <a:tr h="1766488">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uk-UA" sz="1800" b="1" kern="1200" dirty="0">
                          <a:solidFill>
                            <a:srgbClr val="FF0000"/>
                          </a:solidFill>
                          <a:effectLst/>
                          <a:latin typeface="+mn-lt"/>
                          <a:ea typeface="+mn-ea"/>
                          <a:cs typeface="+mn-cs"/>
                        </a:rPr>
                        <a:t>Для достатнього рівня:</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uk-UA" sz="1800" b="1" kern="1200" dirty="0">
                          <a:solidFill>
                            <a:srgbClr val="0000FF"/>
                          </a:solidFill>
                          <a:effectLst/>
                          <a:latin typeface="+mn-lt"/>
                          <a:ea typeface="+mn-ea"/>
                          <a:cs typeface="+mn-cs"/>
                        </a:rPr>
                        <a:t> </a:t>
                      </a:r>
                      <a:r>
                        <a:rPr lang="uk-UA" sz="1800" b="0" kern="1200" dirty="0">
                          <a:solidFill>
                            <a:srgbClr val="0000FF"/>
                          </a:solidFill>
                          <a:effectLst/>
                          <a:latin typeface="+mn-lt"/>
                          <a:ea typeface="+mn-ea"/>
                          <a:cs typeface="+mn-cs"/>
                        </a:rPr>
                        <a:t>вміння самостійно і з допомогою вихователя придумувати назву казки; відповідність назви і змісту казки; подекуди недоцільна співвіднесеність фантастичних і реальних подій в казкових ситуаціях, їх оригінальність; вміння співвідносити запропоновану тему творчої розповіді із її сюжетом; </a:t>
                      </a:r>
                      <a:r>
                        <a:rPr lang="uk-UA" sz="1800" b="0" kern="1200" dirty="0">
                          <a:solidFill>
                            <a:srgbClr val="FF0000"/>
                          </a:solidFill>
                          <a:effectLst/>
                          <a:latin typeface="+mn-lt"/>
                          <a:ea typeface="+mn-ea"/>
                          <a:cs typeface="+mn-cs"/>
                        </a:rPr>
                        <a:t>кількість речень у розповіді – до 10;</a:t>
                      </a:r>
                      <a:endParaRPr lang="ru-RU" sz="1800" b="0" kern="1200" dirty="0">
                        <a:solidFill>
                          <a:srgbClr val="FF0000"/>
                        </a:solidFill>
                        <a:effectLst/>
                        <a:latin typeface="+mn-lt"/>
                        <a:ea typeface="+mn-ea"/>
                        <a:cs typeface="+mn-cs"/>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850054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754813350"/>
              </p:ext>
            </p:extLst>
          </p:nvPr>
        </p:nvGraphicFramePr>
        <p:xfrm>
          <a:off x="423081" y="696036"/>
          <a:ext cx="8188656" cy="5773003"/>
        </p:xfrm>
        <a:graphic>
          <a:graphicData uri="http://schemas.openxmlformats.org/drawingml/2006/table">
            <a:tbl>
              <a:tblPr firstRow="1" bandRow="1">
                <a:tableStyleId>{5C22544A-7EE6-4342-B048-85BDC9FD1C3A}</a:tableStyleId>
              </a:tblPr>
              <a:tblGrid>
                <a:gridCol w="8188656">
                  <a:extLst>
                    <a:ext uri="{9D8B030D-6E8A-4147-A177-3AD203B41FA5}">
                      <a16:colId xmlns:a16="http://schemas.microsoft.com/office/drawing/2014/main" val="20000"/>
                    </a:ext>
                  </a:extLst>
                </a:gridCol>
              </a:tblGrid>
              <a:tr h="2285147">
                <a:tc>
                  <a:txBody>
                    <a:bodyPr/>
                    <a:lstStyle/>
                    <a:p>
                      <a:pPr marL="285750" indent="-285750">
                        <a:buFont typeface="Wingdings" panose="05000000000000000000" pitchFamily="2" charset="2"/>
                        <a:buChar char="ü"/>
                      </a:pPr>
                      <a:r>
                        <a:rPr lang="uk-UA" sz="1800" b="1" kern="1200" dirty="0">
                          <a:solidFill>
                            <a:srgbClr val="FF0000"/>
                          </a:solidFill>
                          <a:effectLst/>
                          <a:latin typeface="+mn-lt"/>
                          <a:ea typeface="+mn-ea"/>
                          <a:cs typeface="+mn-cs"/>
                        </a:rPr>
                        <a:t>Для середнього рівня: </a:t>
                      </a:r>
                    </a:p>
                    <a:p>
                      <a:r>
                        <a:rPr lang="uk-UA" sz="1800" b="0" kern="1200" dirty="0">
                          <a:solidFill>
                            <a:schemeClr val="lt1"/>
                          </a:solidFill>
                          <a:effectLst/>
                          <a:latin typeface="+mn-lt"/>
                          <a:ea typeface="+mn-ea"/>
                          <a:cs typeface="+mn-cs"/>
                        </a:rPr>
                        <a:t>вміння з допомогою вихователя придумувати назву казки; спостерігається деяка невідповідність назви і змісту казки; подекуди недоцільна співвіднесеність фантастичних і реальних подій в казкових ситуаціях; вміння з допомогою педагога співвідносити запропоновану тему творчої розповіді із її сюжетом; </a:t>
                      </a:r>
                      <a:r>
                        <a:rPr lang="uk-UA" sz="1800" b="0" kern="1200" dirty="0">
                          <a:solidFill>
                            <a:srgbClr val="FF0000"/>
                          </a:solidFill>
                          <a:effectLst/>
                          <a:latin typeface="+mn-lt"/>
                          <a:ea typeface="+mn-ea"/>
                          <a:cs typeface="+mn-cs"/>
                        </a:rPr>
                        <a:t>кількість речень у розповіді – до 7-8;</a:t>
                      </a:r>
                      <a:endParaRPr lang="ru-RU" b="0" dirty="0">
                        <a:solidFill>
                          <a:srgbClr val="FF0000"/>
                        </a:solidFill>
                      </a:endParaRPr>
                    </a:p>
                  </a:txBody>
                  <a:tcPr/>
                </a:tc>
                <a:extLst>
                  <a:ext uri="{0D108BD9-81ED-4DB2-BD59-A6C34878D82A}">
                    <a16:rowId xmlns:a16="http://schemas.microsoft.com/office/drawing/2014/main" val="10000"/>
                  </a:ext>
                </a:extLst>
              </a:tr>
              <a:tr h="2285147">
                <a:tc>
                  <a:txBody>
                    <a:bodyPr/>
                    <a:lstStyle/>
                    <a:p>
                      <a:pPr marL="285750" indent="-285750">
                        <a:buFont typeface="Wingdings" panose="05000000000000000000" pitchFamily="2" charset="2"/>
                        <a:buChar char="ü"/>
                      </a:pPr>
                      <a:r>
                        <a:rPr lang="uk-UA" sz="1800" b="1" kern="1200" dirty="0">
                          <a:solidFill>
                            <a:srgbClr val="FF0000"/>
                          </a:solidFill>
                          <a:effectLst/>
                          <a:latin typeface="+mn-lt"/>
                          <a:ea typeface="+mn-ea"/>
                          <a:cs typeface="+mn-cs"/>
                        </a:rPr>
                        <a:t>Для низького рівня:</a:t>
                      </a:r>
                    </a:p>
                    <a:p>
                      <a:r>
                        <a:rPr lang="uk-UA" sz="1800" kern="1200" dirty="0">
                          <a:solidFill>
                            <a:srgbClr val="0000FF"/>
                          </a:solidFill>
                          <a:effectLst/>
                          <a:latin typeface="+mn-lt"/>
                          <a:ea typeface="+mn-ea"/>
                          <a:cs typeface="+mn-cs"/>
                        </a:rPr>
                        <a:t> вміння із значною допомогою вихователя придумувати назву казки; характерна невідповідність назви і змісту казки; недоцільна співвіднесеність фантастичних і реальних подій в казкових ситуаціях; вміння з допомогою педагога співвідносити запропоновану тему творчої розповіді із її сюжетом; </a:t>
                      </a:r>
                      <a:r>
                        <a:rPr lang="uk-UA" sz="1800" kern="1200" dirty="0">
                          <a:solidFill>
                            <a:srgbClr val="FF0000"/>
                          </a:solidFill>
                          <a:effectLst/>
                          <a:latin typeface="+mn-lt"/>
                          <a:ea typeface="+mn-ea"/>
                          <a:cs typeface="+mn-cs"/>
                        </a:rPr>
                        <a:t>кількість речень у розповіді – до 6.</a:t>
                      </a:r>
                      <a:endParaRPr lang="ru-RU" b="0" dirty="0">
                        <a:solidFill>
                          <a:srgbClr val="FF0000"/>
                        </a:solidFill>
                      </a:endParaRPr>
                    </a:p>
                  </a:txBody>
                  <a:tcPr/>
                </a:tc>
                <a:extLst>
                  <a:ext uri="{0D108BD9-81ED-4DB2-BD59-A6C34878D82A}">
                    <a16:rowId xmlns:a16="http://schemas.microsoft.com/office/drawing/2014/main" val="10001"/>
                  </a:ext>
                </a:extLst>
              </a:tr>
              <a:tr h="12027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800" b="1" i="1" u="sng" kern="1200" dirty="0">
                          <a:solidFill>
                            <a:srgbClr val="0000FF"/>
                          </a:solidFill>
                          <a:effectLst/>
                          <a:latin typeface="+mn-lt"/>
                          <a:ea typeface="+mn-ea"/>
                          <a:cs typeface="+mn-cs"/>
                        </a:rPr>
                        <a:t>За одержаними результатами визначають рівні сформованості </a:t>
                      </a:r>
                      <a:r>
                        <a:rPr lang="uk-UA" sz="1800" b="1" i="1" u="sng" kern="1200" dirty="0" err="1">
                          <a:solidFill>
                            <a:srgbClr val="0000FF"/>
                          </a:solidFill>
                          <a:effectLst/>
                          <a:latin typeface="+mn-lt"/>
                          <a:ea typeface="+mn-ea"/>
                          <a:cs typeface="+mn-cs"/>
                        </a:rPr>
                        <a:t>діамонологічної</a:t>
                      </a:r>
                      <a:r>
                        <a:rPr lang="uk-UA" sz="1800" b="1" i="1" u="sng" kern="1200" dirty="0">
                          <a:solidFill>
                            <a:srgbClr val="0000FF"/>
                          </a:solidFill>
                          <a:effectLst/>
                          <a:latin typeface="+mn-lt"/>
                          <a:ea typeface="+mn-ea"/>
                          <a:cs typeface="+mn-cs"/>
                        </a:rPr>
                        <a:t>  компетенції.</a:t>
                      </a:r>
                      <a:endParaRPr lang="ru-RU" sz="1800" b="1" i="1" u="sng" kern="1200" dirty="0">
                        <a:solidFill>
                          <a:srgbClr val="0000FF"/>
                        </a:solidFill>
                        <a:effectLst/>
                        <a:latin typeface="+mn-lt"/>
                        <a:ea typeface="+mn-ea"/>
                        <a:cs typeface="+mn-cs"/>
                      </a:endParaRPr>
                    </a:p>
                    <a:p>
                      <a:endParaRPr lang="ru-RU" b="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850054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7546" y="368490"/>
            <a:ext cx="8816454" cy="6489510"/>
          </a:xfrm>
        </p:spPr>
        <p:txBody>
          <a:bodyPr>
            <a:normAutofit fontScale="62500" lnSpcReduction="20000"/>
          </a:bodyPr>
          <a:lstStyle/>
          <a:p>
            <a:pPr marL="0" indent="0">
              <a:buNone/>
            </a:pPr>
            <a:r>
              <a:rPr lang="uk-UA" b="1" dirty="0">
                <a:solidFill>
                  <a:srgbClr val="FF0000"/>
                </a:solidFill>
              </a:rPr>
              <a:t>Високий рівень </a:t>
            </a:r>
            <a:r>
              <a:rPr lang="uk-UA" b="1" dirty="0" err="1">
                <a:solidFill>
                  <a:srgbClr val="FF0000"/>
                </a:solidFill>
              </a:rPr>
              <a:t>діамонологічної</a:t>
            </a:r>
            <a:r>
              <a:rPr lang="uk-UA" b="1" dirty="0">
                <a:solidFill>
                  <a:srgbClr val="FF0000"/>
                </a:solidFill>
              </a:rPr>
              <a:t> компетенції: </a:t>
            </a:r>
          </a:p>
          <a:p>
            <a:pPr>
              <a:buFont typeface="Wingdings" panose="05000000000000000000" pitchFamily="2" charset="2"/>
              <a:buChar char="§"/>
            </a:pPr>
            <a:r>
              <a:rPr lang="uk-UA" dirty="0">
                <a:solidFill>
                  <a:schemeClr val="bg1"/>
                </a:solidFill>
              </a:rPr>
              <a:t>у складанні діалогу дітей цього рівня налічується 7-8 діалогічних єдностей, </a:t>
            </a:r>
          </a:p>
          <a:p>
            <a:pPr>
              <a:buFont typeface="Wingdings" panose="05000000000000000000" pitchFamily="2" charset="2"/>
              <a:buChar char="§"/>
            </a:pPr>
            <a:r>
              <a:rPr lang="uk-UA" dirty="0">
                <a:solidFill>
                  <a:schemeClr val="bg1"/>
                </a:solidFill>
              </a:rPr>
              <a:t>діалоги мають складну структуру, </a:t>
            </a:r>
          </a:p>
          <a:p>
            <a:pPr>
              <a:buFont typeface="Wingdings" panose="05000000000000000000" pitchFamily="2" charset="2"/>
              <a:buChar char="§"/>
            </a:pPr>
            <a:r>
              <a:rPr lang="uk-UA" dirty="0">
                <a:solidFill>
                  <a:schemeClr val="bg1"/>
                </a:solidFill>
              </a:rPr>
              <a:t>використовуються різноманітні види реплік – узагальнення, запитання – повідомлення, пропозиція – згода, прохання – відмова, але репліки-реакції часто повторюють репліки-стимули. </a:t>
            </a:r>
          </a:p>
          <a:p>
            <a:pPr>
              <a:buFont typeface="Wingdings" panose="05000000000000000000" pitchFamily="2" charset="2"/>
              <a:buChar char="§"/>
            </a:pPr>
            <a:r>
              <a:rPr lang="uk-UA" dirty="0">
                <a:solidFill>
                  <a:schemeClr val="bg1"/>
                </a:solidFill>
              </a:rPr>
              <a:t>Діти вміють самостійно складати діалог без допомоги Педагога; </a:t>
            </a:r>
          </a:p>
          <a:p>
            <a:pPr>
              <a:buFont typeface="Wingdings" panose="05000000000000000000" pitchFamily="2" charset="2"/>
              <a:buChar char="§"/>
            </a:pPr>
            <a:r>
              <a:rPr lang="uk-UA" dirty="0">
                <a:solidFill>
                  <a:schemeClr val="bg1"/>
                </a:solidFill>
              </a:rPr>
              <a:t>виявляють ініціативу і активність у складанні діалогу; </a:t>
            </a:r>
          </a:p>
          <a:p>
            <a:pPr>
              <a:buFont typeface="Wingdings" panose="05000000000000000000" pitchFamily="2" charset="2"/>
              <a:buChar char="§"/>
            </a:pPr>
            <a:r>
              <a:rPr lang="uk-UA" dirty="0">
                <a:solidFill>
                  <a:schemeClr val="bg1"/>
                </a:solidFill>
              </a:rPr>
              <a:t>вміють переказувати текст самостійно відповідно вказівки педагога (повно, за частинами, вибірково, від імені героя та ін.), без пауз і пропусків тексту, з вдалою заміною слів автора словами синонімами. </a:t>
            </a:r>
          </a:p>
          <a:p>
            <a:pPr>
              <a:buFont typeface="Wingdings" panose="05000000000000000000" pitchFamily="2" charset="2"/>
              <a:buChar char="§"/>
            </a:pPr>
            <a:r>
              <a:rPr lang="uk-UA" dirty="0">
                <a:solidFill>
                  <a:schemeClr val="bg1"/>
                </a:solidFill>
              </a:rPr>
              <a:t>Самостійно складають розповіді за сюжетною картинкою, придумують назву до своєї розповіді. </a:t>
            </a:r>
          </a:p>
          <a:p>
            <a:pPr>
              <a:buFont typeface="Wingdings" panose="05000000000000000000" pitchFamily="2" charset="2"/>
              <a:buChar char="§"/>
            </a:pPr>
            <a:r>
              <a:rPr lang="uk-UA" dirty="0">
                <a:solidFill>
                  <a:schemeClr val="bg1"/>
                </a:solidFill>
              </a:rPr>
              <a:t>Для розповіді характерний динамічний розвиток сюжетної лінії, плавність, виразність мовлення. Кількість речень у розповіді до 10 – 15. </a:t>
            </a:r>
          </a:p>
          <a:p>
            <a:pPr>
              <a:buFont typeface="Wingdings" panose="05000000000000000000" pitchFamily="2" charset="2"/>
              <a:buChar char="§"/>
            </a:pPr>
            <a:r>
              <a:rPr lang="uk-UA" dirty="0">
                <a:solidFill>
                  <a:schemeClr val="bg1"/>
                </a:solidFill>
              </a:rPr>
              <a:t>Самостійно придумують назву казки, яка відповідає змісту казки; </a:t>
            </a:r>
          </a:p>
          <a:p>
            <a:pPr>
              <a:buFont typeface="Wingdings" panose="05000000000000000000" pitchFamily="2" charset="2"/>
              <a:buChar char="§"/>
            </a:pPr>
            <a:r>
              <a:rPr lang="uk-UA" dirty="0">
                <a:solidFill>
                  <a:schemeClr val="bg1"/>
                </a:solidFill>
              </a:rPr>
              <a:t>наявна доцільна співвіднесеність фантастичних і реальних подій в казкових ситуаціях, їх оригінальність; </a:t>
            </a:r>
          </a:p>
          <a:p>
            <a:pPr>
              <a:buFont typeface="Wingdings" panose="05000000000000000000" pitchFamily="2" charset="2"/>
              <a:buChar char="§"/>
            </a:pPr>
            <a:r>
              <a:rPr lang="uk-UA" dirty="0">
                <a:solidFill>
                  <a:schemeClr val="bg1"/>
                </a:solidFill>
              </a:rPr>
              <a:t>вміють співвідносити запропоновану тему творчої розповіді із її сюжетом; </a:t>
            </a:r>
          </a:p>
          <a:p>
            <a:pPr>
              <a:buFont typeface="Wingdings" panose="05000000000000000000" pitchFamily="2" charset="2"/>
              <a:buChar char="§"/>
            </a:pPr>
            <a:r>
              <a:rPr lang="uk-UA" dirty="0">
                <a:solidFill>
                  <a:schemeClr val="bg1"/>
                </a:solidFill>
              </a:rPr>
              <a:t>для розповіді і казки характерні логічність, закінченість побудови, граматична правильність мовлення, використання інтонаційних засобів виразності.</a:t>
            </a:r>
          </a:p>
          <a:p>
            <a:pPr>
              <a:buFont typeface="Wingdings" panose="05000000000000000000" pitchFamily="2" charset="2"/>
              <a:buChar char="§"/>
            </a:pPr>
            <a:r>
              <a:rPr lang="uk-UA" dirty="0">
                <a:solidFill>
                  <a:schemeClr val="bg1"/>
                </a:solidFill>
              </a:rPr>
              <a:t> </a:t>
            </a:r>
            <a:r>
              <a:rPr lang="uk-UA" dirty="0">
                <a:solidFill>
                  <a:srgbClr val="FF0000"/>
                </a:solidFill>
              </a:rPr>
              <a:t>Кількість речень у розповіді – до 15. </a:t>
            </a:r>
            <a:endParaRPr lang="ru-RU" dirty="0">
              <a:solidFill>
                <a:srgbClr val="FF0000"/>
              </a:solidFill>
            </a:endParaRPr>
          </a:p>
          <a:p>
            <a:endParaRPr lang="ru-RU" dirty="0">
              <a:solidFill>
                <a:schemeClr val="bg1"/>
              </a:solidFill>
            </a:endParaRPr>
          </a:p>
        </p:txBody>
      </p:sp>
    </p:spTree>
    <p:extLst>
      <p:ext uri="{BB962C8B-B14F-4D97-AF65-F5344CB8AC3E}">
        <p14:creationId xmlns:p14="http://schemas.microsoft.com/office/powerpoint/2010/main" val="449310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4024" y="955343"/>
            <a:ext cx="8337929" cy="5590110"/>
          </a:xfrm>
        </p:spPr>
        <p:txBody>
          <a:bodyPr>
            <a:normAutofit fontScale="77500" lnSpcReduction="20000"/>
          </a:bodyPr>
          <a:lstStyle/>
          <a:p>
            <a:pPr marL="0" indent="0">
              <a:buNone/>
            </a:pPr>
            <a:r>
              <a:rPr lang="uk-UA" b="1" dirty="0">
                <a:solidFill>
                  <a:srgbClr val="FF0000"/>
                </a:solidFill>
              </a:rPr>
              <a:t>Достатній рівень:</a:t>
            </a:r>
          </a:p>
          <a:p>
            <a:pPr>
              <a:buFont typeface="Wingdings" panose="05000000000000000000" pitchFamily="2" charset="2"/>
              <a:buChar char="Ø"/>
            </a:pPr>
            <a:r>
              <a:rPr lang="uk-UA" dirty="0">
                <a:solidFill>
                  <a:schemeClr val="bg1"/>
                </a:solidFill>
              </a:rPr>
              <a:t> у складанні діалогу налічується 5-6 діалогічних єдностей, </a:t>
            </a:r>
          </a:p>
          <a:p>
            <a:pPr>
              <a:buFont typeface="Wingdings" panose="05000000000000000000" pitchFamily="2" charset="2"/>
              <a:buChar char="Ø"/>
            </a:pPr>
            <a:r>
              <a:rPr lang="uk-UA" dirty="0">
                <a:solidFill>
                  <a:schemeClr val="bg1"/>
                </a:solidFill>
              </a:rPr>
              <a:t>діалоги короткі за структурою, </a:t>
            </a:r>
          </a:p>
          <a:p>
            <a:pPr>
              <a:buFont typeface="Wingdings" panose="05000000000000000000" pitchFamily="2" charset="2"/>
              <a:buChar char="Ø"/>
            </a:pPr>
            <a:r>
              <a:rPr lang="uk-UA" dirty="0">
                <a:solidFill>
                  <a:schemeClr val="bg1"/>
                </a:solidFill>
              </a:rPr>
              <a:t>репліки складаються з одного речення;</a:t>
            </a:r>
          </a:p>
          <a:p>
            <a:pPr>
              <a:buFont typeface="Wingdings" panose="05000000000000000000" pitchFamily="2" charset="2"/>
              <a:buChar char="Ø"/>
            </a:pPr>
            <a:r>
              <a:rPr lang="uk-UA" dirty="0">
                <a:solidFill>
                  <a:schemeClr val="bg1"/>
                </a:solidFill>
              </a:rPr>
              <a:t> самостійно складають діалог без допомоги Педагога, </a:t>
            </a:r>
          </a:p>
          <a:p>
            <a:pPr>
              <a:buFont typeface="Wingdings" panose="05000000000000000000" pitchFamily="2" charset="2"/>
              <a:buChar char="Ø"/>
            </a:pPr>
            <a:r>
              <a:rPr lang="uk-UA" dirty="0">
                <a:solidFill>
                  <a:schemeClr val="bg1"/>
                </a:solidFill>
              </a:rPr>
              <a:t>виявляють ініціативу і активність у складанні діалогу; </a:t>
            </a:r>
          </a:p>
          <a:p>
            <a:pPr>
              <a:buFont typeface="Wingdings" panose="05000000000000000000" pitchFamily="2" charset="2"/>
              <a:buChar char="Ø"/>
            </a:pPr>
            <a:r>
              <a:rPr lang="uk-UA" dirty="0">
                <a:solidFill>
                  <a:schemeClr val="bg1"/>
                </a:solidFill>
              </a:rPr>
              <a:t>вміння переказувати текст самостійно і з допомогою вихователя, подекуди наявні паузи і незначні пропуски тексту; </a:t>
            </a:r>
          </a:p>
          <a:p>
            <a:pPr>
              <a:buFont typeface="Wingdings" panose="05000000000000000000" pitchFamily="2" charset="2"/>
              <a:buChar char="Ø"/>
            </a:pPr>
            <a:r>
              <a:rPr lang="uk-UA" dirty="0">
                <a:solidFill>
                  <a:schemeClr val="bg1"/>
                </a:solidFill>
              </a:rPr>
              <a:t>невдало використовують синоніми.</a:t>
            </a:r>
          </a:p>
          <a:p>
            <a:pPr>
              <a:buFont typeface="Wingdings" panose="05000000000000000000" pitchFamily="2" charset="2"/>
              <a:buChar char="Ø"/>
            </a:pPr>
            <a:r>
              <a:rPr lang="uk-UA" dirty="0">
                <a:solidFill>
                  <a:schemeClr val="bg1"/>
                </a:solidFill>
              </a:rPr>
              <a:t> Кількість речень у розповіді – до 10. </a:t>
            </a:r>
          </a:p>
          <a:p>
            <a:pPr>
              <a:buFont typeface="Wingdings" panose="05000000000000000000" pitchFamily="2" charset="2"/>
              <a:buChar char="Ø"/>
            </a:pPr>
            <a:r>
              <a:rPr lang="uk-UA" dirty="0">
                <a:solidFill>
                  <a:schemeClr val="bg1"/>
                </a:solidFill>
              </a:rPr>
              <a:t>Діти придумують назву розповіді і казки (з допомогою вихователя), яка відповідає змісту. </a:t>
            </a:r>
          </a:p>
          <a:p>
            <a:pPr>
              <a:buFont typeface="Wingdings" panose="05000000000000000000" pitchFamily="2" charset="2"/>
              <a:buChar char="Ø"/>
            </a:pPr>
            <a:r>
              <a:rPr lang="uk-UA" dirty="0">
                <a:solidFill>
                  <a:schemeClr val="bg1"/>
                </a:solidFill>
              </a:rPr>
              <a:t>Спостерігається подекуди недоцільна співвіднесеність фантастичних і реальних подій в казкових ситуаціях.</a:t>
            </a:r>
          </a:p>
          <a:p>
            <a:pPr>
              <a:buFont typeface="Wingdings" panose="05000000000000000000" pitchFamily="2" charset="2"/>
              <a:buChar char="Ø"/>
            </a:pPr>
            <a:r>
              <a:rPr lang="uk-UA" dirty="0">
                <a:solidFill>
                  <a:schemeClr val="bg1"/>
                </a:solidFill>
              </a:rPr>
              <a:t> Вміють співвідносити запропоновану тему творчої розповіді із її сюжетом; кількість речень у розповіді – до 10.</a:t>
            </a:r>
            <a:endParaRPr lang="ru-RU" dirty="0">
              <a:solidFill>
                <a:schemeClr val="bg1"/>
              </a:solidFill>
            </a:endParaRPr>
          </a:p>
          <a:p>
            <a:endParaRPr lang="ru-RU" dirty="0"/>
          </a:p>
        </p:txBody>
      </p:sp>
    </p:spTree>
    <p:extLst>
      <p:ext uri="{BB962C8B-B14F-4D97-AF65-F5344CB8AC3E}">
        <p14:creationId xmlns:p14="http://schemas.microsoft.com/office/powerpoint/2010/main" val="5692035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0125" y="545911"/>
            <a:ext cx="8884693" cy="6312090"/>
          </a:xfrm>
        </p:spPr>
        <p:txBody>
          <a:bodyPr>
            <a:normAutofit fontScale="77500" lnSpcReduction="20000"/>
          </a:bodyPr>
          <a:lstStyle/>
          <a:p>
            <a:pPr marL="0" indent="0">
              <a:buNone/>
            </a:pPr>
            <a:r>
              <a:rPr lang="uk-UA" b="1" dirty="0">
                <a:solidFill>
                  <a:srgbClr val="FF0000"/>
                </a:solidFill>
              </a:rPr>
              <a:t>Середній рівень: </a:t>
            </a:r>
          </a:p>
          <a:p>
            <a:pPr>
              <a:buFont typeface="Wingdings" panose="05000000000000000000" pitchFamily="2" charset="2"/>
              <a:buChar char="v"/>
            </a:pPr>
            <a:r>
              <a:rPr lang="uk-UA" dirty="0">
                <a:solidFill>
                  <a:schemeClr val="bg1"/>
                </a:solidFill>
              </a:rPr>
              <a:t>діалог налічує 3-4 діалогічні єдності; </a:t>
            </a:r>
          </a:p>
          <a:p>
            <a:pPr>
              <a:buFont typeface="Wingdings" panose="05000000000000000000" pitchFamily="2" charset="2"/>
              <a:buChar char="v"/>
            </a:pPr>
            <a:r>
              <a:rPr lang="uk-UA" dirty="0">
                <a:solidFill>
                  <a:schemeClr val="bg1"/>
                </a:solidFill>
              </a:rPr>
              <a:t>діти використовують прості, короткі, однослівні речення; </a:t>
            </a:r>
          </a:p>
          <a:p>
            <a:pPr>
              <a:buFont typeface="Wingdings" panose="05000000000000000000" pitchFamily="2" charset="2"/>
              <a:buChar char="v"/>
            </a:pPr>
            <a:r>
              <a:rPr lang="uk-UA" dirty="0">
                <a:solidFill>
                  <a:schemeClr val="bg1"/>
                </a:solidFill>
              </a:rPr>
              <a:t>подекуди заміщують репліки жестами; відсутні активність й ініціативність. </a:t>
            </a:r>
          </a:p>
          <a:p>
            <a:pPr>
              <a:buFont typeface="Wingdings" panose="05000000000000000000" pitchFamily="2" charset="2"/>
              <a:buChar char="v"/>
            </a:pPr>
            <a:r>
              <a:rPr lang="uk-UA" dirty="0">
                <a:solidFill>
                  <a:schemeClr val="bg1"/>
                </a:solidFill>
              </a:rPr>
              <a:t>Діалог будується за схемою: </a:t>
            </a:r>
          </a:p>
          <a:p>
            <a:pPr>
              <a:buFont typeface="Wingdings" panose="05000000000000000000" pitchFamily="2" charset="2"/>
              <a:buChar char="v"/>
            </a:pPr>
            <a:r>
              <a:rPr lang="uk-UA" dirty="0">
                <a:solidFill>
                  <a:schemeClr val="bg1"/>
                </a:solidFill>
              </a:rPr>
              <a:t>“стимул-відповідь”; </a:t>
            </a:r>
          </a:p>
          <a:p>
            <a:pPr>
              <a:buFont typeface="Wingdings" panose="05000000000000000000" pitchFamily="2" charset="2"/>
              <a:buChar char="v"/>
            </a:pPr>
            <a:r>
              <a:rPr lang="uk-UA" dirty="0">
                <a:solidFill>
                  <a:schemeClr val="bg1"/>
                </a:solidFill>
              </a:rPr>
              <a:t>переказують текст з допомогою вихователя, не дотримуються вказівки; </a:t>
            </a:r>
          </a:p>
          <a:p>
            <a:pPr>
              <a:buFont typeface="Wingdings" panose="05000000000000000000" pitchFamily="2" charset="2"/>
              <a:buChar char="v"/>
            </a:pPr>
            <a:r>
              <a:rPr lang="uk-UA" dirty="0">
                <a:solidFill>
                  <a:schemeClr val="bg1"/>
                </a:solidFill>
              </a:rPr>
              <a:t>наявні паузи, незначні пропуски тексту, невдале використання синонімів.</a:t>
            </a:r>
          </a:p>
          <a:p>
            <a:pPr>
              <a:buFont typeface="Wingdings" panose="05000000000000000000" pitchFamily="2" charset="2"/>
              <a:buChar char="v"/>
            </a:pPr>
            <a:r>
              <a:rPr lang="uk-UA" dirty="0">
                <a:solidFill>
                  <a:schemeClr val="bg1"/>
                </a:solidFill>
              </a:rPr>
              <a:t> Кількість речень у розповіді сягає 7-8 речень;</a:t>
            </a:r>
          </a:p>
          <a:p>
            <a:pPr>
              <a:buFont typeface="Wingdings" panose="05000000000000000000" pitchFamily="2" charset="2"/>
              <a:buChar char="v"/>
            </a:pPr>
            <a:r>
              <a:rPr lang="uk-UA" dirty="0">
                <a:solidFill>
                  <a:schemeClr val="bg1"/>
                </a:solidFill>
              </a:rPr>
              <a:t> діти не вміють придумувати вдалу назву розповіді і казки; </a:t>
            </a:r>
          </a:p>
          <a:p>
            <a:pPr>
              <a:buFont typeface="Wingdings" panose="05000000000000000000" pitchFamily="2" charset="2"/>
              <a:buChar char="v"/>
            </a:pPr>
            <a:r>
              <a:rPr lang="uk-UA" dirty="0">
                <a:solidFill>
                  <a:schemeClr val="bg1"/>
                </a:solidFill>
              </a:rPr>
              <a:t>спостерігається невідповідність назви і змісту казки і недоцільна співвіднесеність фантастичних і реальних подій в казкових ситуаціях;</a:t>
            </a:r>
          </a:p>
          <a:p>
            <a:pPr>
              <a:buFont typeface="Wingdings" panose="05000000000000000000" pitchFamily="2" charset="2"/>
              <a:buChar char="v"/>
            </a:pPr>
            <a:r>
              <a:rPr lang="uk-UA" dirty="0">
                <a:solidFill>
                  <a:schemeClr val="bg1"/>
                </a:solidFill>
              </a:rPr>
              <a:t> з допомогою педагога співвідносять запропоновану тему творчої розповіді із її сюжетом. </a:t>
            </a:r>
          </a:p>
          <a:p>
            <a:pPr>
              <a:buFont typeface="Wingdings" panose="05000000000000000000" pitchFamily="2" charset="2"/>
              <a:buChar char="v"/>
            </a:pPr>
            <a:r>
              <a:rPr lang="uk-UA" dirty="0">
                <a:solidFill>
                  <a:schemeClr val="bg1"/>
                </a:solidFill>
              </a:rPr>
              <a:t>Для розповідей характерна певна нелогічність, помилки у структурній побудові тексту; кількість речень у розповіді – до 7-8.</a:t>
            </a:r>
            <a:endParaRPr lang="ru-RU" dirty="0">
              <a:solidFill>
                <a:schemeClr val="bg1"/>
              </a:solidFill>
            </a:endParaRPr>
          </a:p>
          <a:p>
            <a:pPr marL="0" indent="0">
              <a:buNone/>
            </a:pPr>
            <a:endParaRPr lang="ru-RU" dirty="0">
              <a:solidFill>
                <a:schemeClr val="bg1"/>
              </a:solidFill>
            </a:endParaRPr>
          </a:p>
        </p:txBody>
      </p:sp>
    </p:spTree>
    <p:extLst>
      <p:ext uri="{BB962C8B-B14F-4D97-AF65-F5344CB8AC3E}">
        <p14:creationId xmlns:p14="http://schemas.microsoft.com/office/powerpoint/2010/main" val="22135279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1069" y="423081"/>
            <a:ext cx="8666328" cy="6045958"/>
          </a:xfrm>
        </p:spPr>
        <p:txBody>
          <a:bodyPr>
            <a:normAutofit fontScale="77500" lnSpcReduction="20000"/>
          </a:bodyPr>
          <a:lstStyle/>
          <a:p>
            <a:pPr marL="0" indent="0">
              <a:buNone/>
            </a:pPr>
            <a:r>
              <a:rPr lang="uk-UA" b="1" dirty="0">
                <a:solidFill>
                  <a:srgbClr val="FF0000"/>
                </a:solidFill>
              </a:rPr>
              <a:t>Низький рівень: </a:t>
            </a:r>
          </a:p>
          <a:p>
            <a:pPr>
              <a:buFont typeface="Wingdings" panose="05000000000000000000" pitchFamily="2" charset="2"/>
              <a:buChar char="ü"/>
            </a:pPr>
            <a:r>
              <a:rPr lang="uk-UA" dirty="0">
                <a:solidFill>
                  <a:schemeClr val="bg1"/>
                </a:solidFill>
              </a:rPr>
              <a:t>діалог налічує 1-2 діалогічні єдності, </a:t>
            </a:r>
          </a:p>
          <a:p>
            <a:pPr>
              <a:buFont typeface="Wingdings" panose="05000000000000000000" pitchFamily="2" charset="2"/>
              <a:buChar char="ü"/>
            </a:pPr>
            <a:r>
              <a:rPr lang="uk-UA" dirty="0">
                <a:solidFill>
                  <a:schemeClr val="bg1"/>
                </a:solidFill>
              </a:rPr>
              <a:t>відсутні самостійність й ініціативність. </a:t>
            </a:r>
          </a:p>
          <a:p>
            <a:pPr>
              <a:buFont typeface="Wingdings" panose="05000000000000000000" pitchFamily="2" charset="2"/>
              <a:buChar char="ü"/>
            </a:pPr>
            <a:r>
              <a:rPr lang="uk-UA" dirty="0">
                <a:solidFill>
                  <a:schemeClr val="bg1"/>
                </a:solidFill>
              </a:rPr>
              <a:t>Діти пасивні, постійно потребують допомоги Педагога; </a:t>
            </a:r>
          </a:p>
          <a:p>
            <a:pPr>
              <a:buFont typeface="Wingdings" panose="05000000000000000000" pitchFamily="2" charset="2"/>
              <a:buChar char="ü"/>
            </a:pPr>
            <a:r>
              <a:rPr lang="uk-UA" dirty="0">
                <a:solidFill>
                  <a:schemeClr val="bg1"/>
                </a:solidFill>
              </a:rPr>
              <a:t>вони переказують текст не повно, із значною допомогою вихователя, не дотримуються вказівки, наявні паузи, пропуски тексту; </a:t>
            </a:r>
          </a:p>
          <a:p>
            <a:pPr>
              <a:buFont typeface="Wingdings" panose="05000000000000000000" pitchFamily="2" charset="2"/>
              <a:buChar char="ü"/>
            </a:pPr>
            <a:r>
              <a:rPr lang="uk-UA" dirty="0">
                <a:solidFill>
                  <a:schemeClr val="bg1"/>
                </a:solidFill>
              </a:rPr>
              <a:t>кількість речень у розповіді – до 5 речень, </a:t>
            </a:r>
          </a:p>
          <a:p>
            <a:pPr>
              <a:buFont typeface="Wingdings" panose="05000000000000000000" pitchFamily="2" charset="2"/>
              <a:buChar char="ü"/>
            </a:pPr>
            <a:r>
              <a:rPr lang="uk-UA" dirty="0">
                <a:solidFill>
                  <a:schemeClr val="bg1"/>
                </a:solidFill>
              </a:rPr>
              <a:t>не вміють придумувати назву розповіді і казки без допомоги вихователя;</a:t>
            </a:r>
          </a:p>
          <a:p>
            <a:pPr>
              <a:buFont typeface="Wingdings" panose="05000000000000000000" pitchFamily="2" charset="2"/>
              <a:buChar char="ü"/>
            </a:pPr>
            <a:r>
              <a:rPr lang="uk-UA" dirty="0">
                <a:solidFill>
                  <a:schemeClr val="bg1"/>
                </a:solidFill>
              </a:rPr>
              <a:t> характерна невідповідність назви і змісту казки та недоцільна співвіднесеність фантастичних і реальних подій в казкових ситуаціях. </a:t>
            </a:r>
          </a:p>
          <a:p>
            <a:pPr>
              <a:buFont typeface="Wingdings" panose="05000000000000000000" pitchFamily="2" charset="2"/>
              <a:buChar char="ü"/>
            </a:pPr>
            <a:r>
              <a:rPr lang="uk-UA" dirty="0">
                <a:solidFill>
                  <a:schemeClr val="bg1"/>
                </a:solidFill>
              </a:rPr>
              <a:t>З допомогою педагога співвідносять запропоновану тему творчої розповіді із її сюжетом;</a:t>
            </a:r>
          </a:p>
          <a:p>
            <a:pPr>
              <a:buFont typeface="Wingdings" panose="05000000000000000000" pitchFamily="2" charset="2"/>
              <a:buChar char="ü"/>
            </a:pPr>
            <a:r>
              <a:rPr lang="uk-UA" dirty="0">
                <a:solidFill>
                  <a:schemeClr val="bg1"/>
                </a:solidFill>
              </a:rPr>
              <a:t> для розповіді характерна нелогічність, помилки у структурній побудові тексту; кількість речень у розповіді – до 6.</a:t>
            </a:r>
            <a:endParaRPr lang="ru-RU" dirty="0">
              <a:solidFill>
                <a:schemeClr val="bg1"/>
              </a:solidFill>
            </a:endParaRPr>
          </a:p>
          <a:p>
            <a:pPr marL="0" indent="0" algn="ctr">
              <a:buNone/>
            </a:pPr>
            <a:r>
              <a:rPr lang="uk-UA" b="1" i="1" u="sng" dirty="0">
                <a:solidFill>
                  <a:schemeClr val="bg1"/>
                </a:solidFill>
              </a:rPr>
              <a:t>Кількісні результати розвитку </a:t>
            </a:r>
            <a:r>
              <a:rPr lang="uk-UA" b="1" i="1" u="sng" dirty="0" err="1">
                <a:solidFill>
                  <a:schemeClr val="bg1"/>
                </a:solidFill>
              </a:rPr>
              <a:t>діамонологічної</a:t>
            </a:r>
            <a:r>
              <a:rPr lang="uk-UA" b="1" i="1" u="sng" dirty="0">
                <a:solidFill>
                  <a:schemeClr val="bg1"/>
                </a:solidFill>
              </a:rPr>
              <a:t> компетенції визначають шляхом обчислення </a:t>
            </a:r>
            <a:r>
              <a:rPr lang="uk-UA" b="1" i="1" u="sng" dirty="0">
                <a:solidFill>
                  <a:srgbClr val="FF0000"/>
                </a:solidFill>
              </a:rPr>
              <a:t>середнього арифметичного </a:t>
            </a:r>
            <a:r>
              <a:rPr lang="uk-UA" b="1" i="1" u="sng" dirty="0">
                <a:solidFill>
                  <a:schemeClr val="bg1"/>
                </a:solidFill>
              </a:rPr>
              <a:t>за трьома показниками.</a:t>
            </a:r>
            <a:endParaRPr lang="ru-RU" b="1" i="1" u="sng" dirty="0">
              <a:solidFill>
                <a:schemeClr val="bg1"/>
              </a:solidFill>
            </a:endParaRPr>
          </a:p>
          <a:p>
            <a:pPr>
              <a:buFont typeface="Wingdings" panose="05000000000000000000" pitchFamily="2" charset="2"/>
              <a:buChar char="ü"/>
            </a:pPr>
            <a:endParaRPr lang="ru-RU" dirty="0">
              <a:solidFill>
                <a:schemeClr val="bg1"/>
              </a:solidFill>
            </a:endParaRPr>
          </a:p>
        </p:txBody>
      </p:sp>
    </p:spTree>
    <p:extLst>
      <p:ext uri="{BB962C8B-B14F-4D97-AF65-F5344CB8AC3E}">
        <p14:creationId xmlns:p14="http://schemas.microsoft.com/office/powerpoint/2010/main" val="34181997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ctr">
              <a:buNone/>
            </a:pPr>
            <a:r>
              <a:rPr lang="uk-UA" b="1" dirty="0">
                <a:solidFill>
                  <a:srgbClr val="FF0000"/>
                </a:solidFill>
              </a:rPr>
              <a:t>Комунікативна компетенція </a:t>
            </a:r>
          </a:p>
          <a:p>
            <a:pPr marL="0" indent="0" algn="ctr">
              <a:buNone/>
            </a:pPr>
            <a:r>
              <a:rPr lang="uk-UA" dirty="0">
                <a:solidFill>
                  <a:schemeClr val="bg1"/>
                </a:solidFill>
              </a:rPr>
              <a:t>Комунікативна компетенція передбачає насамперед уміння дитини спілкуватись з іншими людьми (однолітками, дорослими знайомими і незнайомими), використовувати відповідні засоби виразності та ініціативні прояви. Відтак, з’ясовують наявність у мовленні дітей формул мовленнєвого   етикету, які є невід’ємним чинником комунікації.</a:t>
            </a:r>
            <a:endParaRPr lang="ru-RU" dirty="0">
              <a:solidFill>
                <a:schemeClr val="bg1"/>
              </a:solidFill>
            </a:endParaRPr>
          </a:p>
          <a:p>
            <a:pPr marL="0" indent="0" algn="ctr">
              <a:buNone/>
            </a:pPr>
            <a:endParaRPr lang="ru-RU" b="1" dirty="0">
              <a:solidFill>
                <a:schemeClr val="bg1"/>
              </a:solidFill>
            </a:endParaRPr>
          </a:p>
        </p:txBody>
      </p:sp>
    </p:spTree>
    <p:extLst>
      <p:ext uri="{BB962C8B-B14F-4D97-AF65-F5344CB8AC3E}">
        <p14:creationId xmlns:p14="http://schemas.microsoft.com/office/powerpoint/2010/main" val="39931593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10349026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0" y="177421"/>
            <a:ext cx="3343701" cy="1050878"/>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002060"/>
                </a:solidFill>
              </a:rPr>
              <a:t>Показник: наявність формул мовленнєвого етикету</a:t>
            </a:r>
            <a:endParaRPr lang="ru-RU" b="1" dirty="0">
              <a:solidFill>
                <a:srgbClr val="002060"/>
              </a:solidFill>
            </a:endParaRPr>
          </a:p>
          <a:p>
            <a:pPr algn="ctr"/>
            <a:endParaRPr lang="ru-RU" dirty="0">
              <a:solidFill>
                <a:srgbClr val="002060"/>
              </a:solidFill>
            </a:endParaRPr>
          </a:p>
        </p:txBody>
      </p:sp>
      <p:sp>
        <p:nvSpPr>
          <p:cNvPr id="6" name="Прямоугольная выноска 5"/>
          <p:cNvSpPr/>
          <p:nvPr/>
        </p:nvSpPr>
        <p:spPr>
          <a:xfrm>
            <a:off x="3575713" y="313900"/>
            <a:ext cx="3944203" cy="1105468"/>
          </a:xfrm>
          <a:prstGeom prst="wedgeRectCallout">
            <a:avLst>
              <a:gd name="adj1" fmla="val -20833"/>
              <a:gd name="adj2" fmla="val 929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u="sng" dirty="0"/>
              <a:t>Показниками рівнів вживання дітьми формул мовленнєвого етикету виступили:</a:t>
            </a:r>
            <a:endParaRPr lang="ru-RU" b="1" u="sng" dirty="0"/>
          </a:p>
          <a:p>
            <a:pPr algn="ctr"/>
            <a:endParaRPr lang="ru-RU" dirty="0"/>
          </a:p>
        </p:txBody>
      </p:sp>
    </p:spTree>
    <p:extLst>
      <p:ext uri="{BB962C8B-B14F-4D97-AF65-F5344CB8AC3E}">
        <p14:creationId xmlns:p14="http://schemas.microsoft.com/office/powerpoint/2010/main" val="14688302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18364"/>
            <a:ext cx="3193576" cy="1023582"/>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002060"/>
                </a:solidFill>
              </a:rPr>
              <a:t>Показник: ініціативність спілкування</a:t>
            </a:r>
            <a:endParaRPr lang="ru-RU" b="1" dirty="0">
              <a:solidFill>
                <a:srgbClr val="002060"/>
              </a:solidFill>
            </a:endParaRPr>
          </a:p>
          <a:p>
            <a:pPr algn="ctr"/>
            <a:endParaRPr lang="ru-RU" dirty="0">
              <a:solidFill>
                <a:srgbClr val="002060"/>
              </a:solidFill>
            </a:endParaRPr>
          </a:p>
        </p:txBody>
      </p:sp>
      <p:sp>
        <p:nvSpPr>
          <p:cNvPr id="5" name="Скругленная прямоугольная выноска 4"/>
          <p:cNvSpPr/>
          <p:nvPr/>
        </p:nvSpPr>
        <p:spPr>
          <a:xfrm>
            <a:off x="259305" y="1528548"/>
            <a:ext cx="8557147" cy="1187355"/>
          </a:xfrm>
          <a:prstGeom prst="wedgeRoundRectCallout">
            <a:avLst>
              <a:gd name="adj1" fmla="val -20833"/>
              <a:gd name="adj2" fmla="val 86638"/>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002060"/>
                </a:solidFill>
              </a:rPr>
              <a:t>З’ясовується вміння дітей виявляти ініціативність у спілкуванні з однолітками і дорослими. Показниками ініціативності спілкування є:</a:t>
            </a:r>
            <a:endParaRPr lang="ru-RU" b="1" dirty="0">
              <a:solidFill>
                <a:srgbClr val="002060"/>
              </a:solidFill>
            </a:endParaRPr>
          </a:p>
          <a:p>
            <a:pPr algn="ctr"/>
            <a:endParaRPr lang="ru-RU" b="1" dirty="0">
              <a:solidFill>
                <a:srgbClr val="002060"/>
              </a:solidFill>
            </a:endParaRPr>
          </a:p>
        </p:txBody>
      </p:sp>
      <p:sp>
        <p:nvSpPr>
          <p:cNvPr id="6" name="Прямоугольная выноска 5"/>
          <p:cNvSpPr/>
          <p:nvPr/>
        </p:nvSpPr>
        <p:spPr>
          <a:xfrm>
            <a:off x="259305" y="3384646"/>
            <a:ext cx="8557147" cy="2511188"/>
          </a:xfrm>
          <a:prstGeom prst="wedgeRectCallout">
            <a:avLst>
              <a:gd name="adj1" fmla="val -20833"/>
              <a:gd name="adj2" fmla="val 70192"/>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rgbClr val="002060"/>
                </a:solidFill>
              </a:rPr>
              <a:t>Високий рівень прояву ініціативності спілкування </a:t>
            </a:r>
            <a:r>
              <a:rPr lang="uk-UA" dirty="0">
                <a:solidFill>
                  <a:srgbClr val="002060"/>
                </a:solidFill>
              </a:rPr>
              <a:t>– дитина виявляє ініціативність у 8-9 ситуаціях; достатній рівень – у 6-7 ситуаціях; середній рівень – у 4-5 ситуаціях; низький рівень – в 1-3 ситуаціях.</a:t>
            </a:r>
            <a:endParaRPr lang="ru-RU" dirty="0">
              <a:solidFill>
                <a:srgbClr val="002060"/>
              </a:solidFill>
            </a:endParaRPr>
          </a:p>
          <a:p>
            <a:r>
              <a:rPr lang="uk-UA" b="1" dirty="0">
                <a:solidFill>
                  <a:srgbClr val="002060"/>
                </a:solidFill>
              </a:rPr>
              <a:t>Високий рівень комунікативної компетенції: </a:t>
            </a:r>
            <a:r>
              <a:rPr lang="uk-UA" dirty="0">
                <a:solidFill>
                  <a:srgbClr val="002060"/>
                </a:solidFill>
              </a:rPr>
              <a:t>у мовленні дитини налічується 5-6 формул мовленнєвого етикету в кожній комунікативній ситуації; до 10 ввічливих слів; вдало використовує мовленнєві штампи; дитина виявляє ініціативність у 8-9 ситуаціях, активно вступає в бесіду.</a:t>
            </a:r>
            <a:endParaRPr lang="ru-RU" dirty="0">
              <a:solidFill>
                <a:srgbClr val="002060"/>
              </a:solidFill>
            </a:endParaRPr>
          </a:p>
          <a:p>
            <a:pPr algn="ctr"/>
            <a:endParaRPr lang="ru-RU" dirty="0">
              <a:solidFill>
                <a:srgbClr val="002060"/>
              </a:solidFill>
            </a:endParaRPr>
          </a:p>
        </p:txBody>
      </p:sp>
    </p:spTree>
    <p:extLst>
      <p:ext uri="{BB962C8B-B14F-4D97-AF65-F5344CB8AC3E}">
        <p14:creationId xmlns:p14="http://schemas.microsoft.com/office/powerpoint/2010/main" val="1470706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633412" y="827485"/>
            <a:ext cx="771167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fontAlgn="base">
              <a:spcBef>
                <a:spcPct val="0"/>
              </a:spcBef>
              <a:spcAft>
                <a:spcPct val="0"/>
              </a:spcAft>
            </a:pPr>
            <a:r>
              <a:rPr lang="uk-UA" altLang="uk-UA" sz="3000" b="1">
                <a:solidFill>
                  <a:srgbClr val="FF3300"/>
                </a:solidFill>
                <a:latin typeface="Times New Roman" panose="02020603050405020304" pitchFamily="18" charset="0"/>
                <a:cs typeface="Times New Roman" panose="02020603050405020304" pitchFamily="18" charset="0"/>
              </a:rPr>
              <a:t>ФОРМУЛА УСПІХУ - </a:t>
            </a:r>
            <a:r>
              <a:rPr lang="uk-UA" altLang="uk-UA" sz="3000" b="1">
                <a:solidFill>
                  <a:srgbClr val="002060"/>
                </a:solidFill>
                <a:latin typeface="Times New Roman" panose="02020603050405020304" pitchFamily="18" charset="0"/>
                <a:cs typeface="Times New Roman" panose="02020603050405020304" pitchFamily="18" charset="0"/>
              </a:rPr>
              <a:t>«Діти + батьки + ЗДО + школа = радість + здоров’я + комфорт"</a:t>
            </a:r>
            <a:endParaRPr lang="ru-RU" altLang="uk-UA" sz="3000" b="1">
              <a:solidFill>
                <a:srgbClr val="002060"/>
              </a:solidFill>
              <a:latin typeface="Times New Roman" panose="02020603050405020304" pitchFamily="18" charset="0"/>
              <a:cs typeface="Times New Roman" panose="02020603050405020304" pitchFamily="18" charset="0"/>
            </a:endParaRPr>
          </a:p>
        </p:txBody>
      </p:sp>
      <p:pic>
        <p:nvPicPr>
          <p:cNvPr id="6" name="Рисунок 5">
            <a:extLst/>
          </p:cNvPr>
          <p:cNvPicPr>
            <a:picLocks noChangeAspect="1"/>
          </p:cNvPicPr>
          <p:nvPr/>
        </p:nvPicPr>
        <p:blipFill>
          <a:blip r:embed="rId2" cstate="print">
            <a:extLst/>
          </a:blip>
          <a:stretch>
            <a:fillRect/>
          </a:stretch>
        </p:blipFill>
        <p:spPr>
          <a:xfrm>
            <a:off x="3257789" y="3140173"/>
            <a:ext cx="2499414" cy="1649613"/>
          </a:xfrm>
          <a:prstGeom prst="rect">
            <a:avLst/>
          </a:prstGeom>
          <a:ln>
            <a:noFill/>
          </a:ln>
          <a:effectLst>
            <a:softEdge rad="112500"/>
          </a:effectLst>
        </p:spPr>
      </p:pic>
      <p:sp>
        <p:nvSpPr>
          <p:cNvPr id="7" name="Прямоугольник 6">
            <a:extLst/>
          </p:cNvPr>
          <p:cNvSpPr/>
          <p:nvPr/>
        </p:nvSpPr>
        <p:spPr>
          <a:xfrm>
            <a:off x="2861851" y="2427552"/>
            <a:ext cx="3291287" cy="715581"/>
          </a:xfrm>
          <a:prstGeom prst="rect">
            <a:avLst/>
          </a:prstGeom>
          <a:noFill/>
        </p:spPr>
        <p:txBody>
          <a:bodyPr wrap="none">
            <a:spAutoFit/>
          </a:bodyPr>
          <a:lstStyle/>
          <a:p>
            <a:pPr algn="ctr" defTabSz="685800">
              <a:defRPr/>
            </a:pPr>
            <a:r>
              <a:rPr lang="ru-RU" sz="4050" b="1" dirty="0" err="1">
                <a:ln w="22225">
                  <a:solidFill>
                    <a:srgbClr val="ED7D31"/>
                  </a:solidFill>
                  <a:prstDash val="solid"/>
                </a:ln>
                <a:solidFill>
                  <a:srgbClr val="ED7D31">
                    <a:lumMod val="40000"/>
                    <a:lumOff val="60000"/>
                  </a:srgbClr>
                </a:solidFill>
                <a:latin typeface="Calibri"/>
              </a:rPr>
              <a:t>Всі</a:t>
            </a:r>
            <a:r>
              <a:rPr lang="ru-RU" sz="4050" b="1" dirty="0">
                <a:ln w="22225">
                  <a:solidFill>
                    <a:srgbClr val="ED7D31"/>
                  </a:solidFill>
                  <a:prstDash val="solid"/>
                </a:ln>
                <a:solidFill>
                  <a:srgbClr val="ED7D31">
                    <a:lumMod val="40000"/>
                    <a:lumOff val="60000"/>
                  </a:srgbClr>
                </a:solidFill>
                <a:latin typeface="Calibri"/>
              </a:rPr>
              <a:t> ми разом!</a:t>
            </a:r>
          </a:p>
        </p:txBody>
      </p:sp>
      <p:sp>
        <p:nvSpPr>
          <p:cNvPr id="8" name="Звезда: 6 точек 7">
            <a:extLst/>
          </p:cNvPr>
          <p:cNvSpPr/>
          <p:nvPr/>
        </p:nvSpPr>
        <p:spPr>
          <a:xfrm>
            <a:off x="205979" y="2372916"/>
            <a:ext cx="1383506" cy="1294209"/>
          </a:xfrm>
          <a:prstGeom prst="star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x-none" sz="1350">
              <a:solidFill>
                <a:prstClr val="white"/>
              </a:solidFill>
              <a:latin typeface="Calibri"/>
            </a:endParaRPr>
          </a:p>
        </p:txBody>
      </p:sp>
      <p:sp>
        <p:nvSpPr>
          <p:cNvPr id="11270" name="TextBox 8"/>
          <p:cNvSpPr txBox="1">
            <a:spLocks noChangeArrowheads="1"/>
          </p:cNvSpPr>
          <p:nvPr/>
        </p:nvSpPr>
        <p:spPr bwMode="auto">
          <a:xfrm>
            <a:off x="333375" y="2652713"/>
            <a:ext cx="1170385"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fontAlgn="base">
              <a:spcBef>
                <a:spcPct val="0"/>
              </a:spcBef>
              <a:spcAft>
                <a:spcPct val="0"/>
              </a:spcAft>
            </a:pPr>
            <a:r>
              <a:rPr lang="uk-UA" altLang="uk-UA" sz="1350">
                <a:solidFill>
                  <a:prstClr val="black"/>
                </a:solidFill>
              </a:rPr>
              <a:t>Формуємо</a:t>
            </a:r>
          </a:p>
          <a:p>
            <a:pPr algn="ctr" defTabSz="685800" fontAlgn="base">
              <a:spcBef>
                <a:spcPct val="0"/>
              </a:spcBef>
              <a:spcAft>
                <a:spcPct val="0"/>
              </a:spcAft>
            </a:pPr>
            <a:r>
              <a:rPr lang="uk-UA" altLang="uk-UA" sz="1350">
                <a:solidFill>
                  <a:prstClr val="black"/>
                </a:solidFill>
              </a:rPr>
              <a:t>Почуття гідності</a:t>
            </a:r>
            <a:endParaRPr lang="ru-RU" altLang="uk-UA" sz="1350">
              <a:solidFill>
                <a:prstClr val="black"/>
              </a:solidFill>
            </a:endParaRPr>
          </a:p>
        </p:txBody>
      </p:sp>
      <p:sp>
        <p:nvSpPr>
          <p:cNvPr id="10" name="Звезда: 6 точек 9">
            <a:extLst/>
          </p:cNvPr>
          <p:cNvSpPr/>
          <p:nvPr/>
        </p:nvSpPr>
        <p:spPr>
          <a:xfrm>
            <a:off x="1856185" y="3282554"/>
            <a:ext cx="1307306" cy="145494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x-none" sz="1350">
              <a:solidFill>
                <a:prstClr val="white"/>
              </a:solidFill>
              <a:latin typeface="Calibri"/>
            </a:endParaRPr>
          </a:p>
        </p:txBody>
      </p:sp>
      <p:sp>
        <p:nvSpPr>
          <p:cNvPr id="11272" name="TextBox 10"/>
          <p:cNvSpPr txBox="1">
            <a:spLocks noChangeArrowheads="1"/>
          </p:cNvSpPr>
          <p:nvPr/>
        </p:nvSpPr>
        <p:spPr bwMode="auto">
          <a:xfrm>
            <a:off x="2130028" y="3557587"/>
            <a:ext cx="1033463"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pPr>
            <a:r>
              <a:rPr lang="uk-UA" altLang="uk-UA" sz="1350">
                <a:solidFill>
                  <a:prstClr val="black"/>
                </a:solidFill>
              </a:rPr>
              <a:t>Розвиваємо</a:t>
            </a:r>
          </a:p>
          <a:p>
            <a:pPr defTabSz="685800" fontAlgn="base">
              <a:spcBef>
                <a:spcPct val="0"/>
              </a:spcBef>
              <a:spcAft>
                <a:spcPct val="0"/>
              </a:spcAft>
            </a:pPr>
            <a:r>
              <a:rPr lang="uk-UA" altLang="uk-UA" sz="1350">
                <a:solidFill>
                  <a:prstClr val="black"/>
                </a:solidFill>
              </a:rPr>
              <a:t>Чуйність, творчість, інтелект</a:t>
            </a:r>
            <a:endParaRPr lang="ru-RU" altLang="uk-UA" sz="1350">
              <a:solidFill>
                <a:prstClr val="black"/>
              </a:solidFill>
            </a:endParaRPr>
          </a:p>
        </p:txBody>
      </p:sp>
      <p:sp>
        <p:nvSpPr>
          <p:cNvPr id="12" name="Звезда: 6 точек 11">
            <a:extLst/>
          </p:cNvPr>
          <p:cNvSpPr/>
          <p:nvPr/>
        </p:nvSpPr>
        <p:spPr>
          <a:xfrm>
            <a:off x="495300" y="4602957"/>
            <a:ext cx="2015729" cy="1397794"/>
          </a:xfrm>
          <a:prstGeom prst="star6">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x-none" sz="1350">
              <a:solidFill>
                <a:prstClr val="white"/>
              </a:solidFill>
              <a:latin typeface="Calibri"/>
            </a:endParaRPr>
          </a:p>
        </p:txBody>
      </p:sp>
      <p:sp>
        <p:nvSpPr>
          <p:cNvPr id="11274" name="TextBox 12"/>
          <p:cNvSpPr txBox="1">
            <a:spLocks noChangeArrowheads="1"/>
          </p:cNvSpPr>
          <p:nvPr/>
        </p:nvSpPr>
        <p:spPr bwMode="auto">
          <a:xfrm>
            <a:off x="776287" y="4973241"/>
            <a:ext cx="162520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fontAlgn="base">
              <a:spcBef>
                <a:spcPct val="0"/>
              </a:spcBef>
              <a:spcAft>
                <a:spcPct val="0"/>
              </a:spcAft>
            </a:pPr>
            <a:r>
              <a:rPr lang="uk-UA" altLang="uk-UA" sz="1350">
                <a:solidFill>
                  <a:prstClr val="black"/>
                </a:solidFill>
              </a:rPr>
              <a:t>Вчимось позитивної самооцінки та</a:t>
            </a:r>
          </a:p>
          <a:p>
            <a:pPr algn="ctr" defTabSz="685800" fontAlgn="base">
              <a:spcBef>
                <a:spcPct val="0"/>
              </a:spcBef>
              <a:spcAft>
                <a:spcPct val="0"/>
              </a:spcAft>
            </a:pPr>
            <a:r>
              <a:rPr lang="uk-UA" altLang="uk-UA" sz="1350">
                <a:solidFill>
                  <a:prstClr val="black"/>
                </a:solidFill>
              </a:rPr>
              <a:t>відповідальності</a:t>
            </a:r>
            <a:endParaRPr lang="ru-RU" altLang="uk-UA" sz="1350">
              <a:solidFill>
                <a:prstClr val="black"/>
              </a:solidFill>
            </a:endParaRPr>
          </a:p>
        </p:txBody>
      </p:sp>
      <p:sp>
        <p:nvSpPr>
          <p:cNvPr id="14" name="Звезда: 6 точек 13">
            <a:extLst/>
          </p:cNvPr>
          <p:cNvSpPr/>
          <p:nvPr/>
        </p:nvSpPr>
        <p:spPr>
          <a:xfrm>
            <a:off x="5442348" y="4546998"/>
            <a:ext cx="1916906" cy="1453753"/>
          </a:xfrm>
          <a:prstGeom prst="star6">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x-none" sz="1350">
              <a:solidFill>
                <a:prstClr val="white"/>
              </a:solidFill>
              <a:latin typeface="Calibri"/>
            </a:endParaRPr>
          </a:p>
        </p:txBody>
      </p:sp>
      <p:sp>
        <p:nvSpPr>
          <p:cNvPr id="11276" name="TextBox 14"/>
          <p:cNvSpPr txBox="1">
            <a:spLocks noChangeArrowheads="1"/>
          </p:cNvSpPr>
          <p:nvPr/>
        </p:nvSpPr>
        <p:spPr bwMode="auto">
          <a:xfrm>
            <a:off x="5697141" y="4872038"/>
            <a:ext cx="14716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fontAlgn="base">
              <a:spcBef>
                <a:spcPct val="0"/>
              </a:spcBef>
              <a:spcAft>
                <a:spcPct val="0"/>
              </a:spcAft>
            </a:pPr>
            <a:r>
              <a:rPr lang="uk-UA" altLang="uk-UA" sz="1350">
                <a:solidFill>
                  <a:prstClr val="black"/>
                </a:solidFill>
              </a:rPr>
              <a:t>Відкриваємо серце для спілкування з людьми</a:t>
            </a:r>
            <a:endParaRPr lang="ru-RU" altLang="uk-UA" sz="1350">
              <a:solidFill>
                <a:prstClr val="black"/>
              </a:solidFill>
            </a:endParaRPr>
          </a:p>
        </p:txBody>
      </p:sp>
      <p:sp>
        <p:nvSpPr>
          <p:cNvPr id="16" name="Звезда: 6 точек 15">
            <a:extLst/>
          </p:cNvPr>
          <p:cNvSpPr/>
          <p:nvPr/>
        </p:nvSpPr>
        <p:spPr>
          <a:xfrm>
            <a:off x="7359254" y="3505200"/>
            <a:ext cx="1687115" cy="1694260"/>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x-none" sz="1350">
              <a:solidFill>
                <a:prstClr val="white"/>
              </a:solidFill>
              <a:latin typeface="Calibri"/>
            </a:endParaRPr>
          </a:p>
        </p:txBody>
      </p:sp>
      <p:sp>
        <p:nvSpPr>
          <p:cNvPr id="11278" name="TextBox 16"/>
          <p:cNvSpPr txBox="1">
            <a:spLocks noChangeArrowheads="1"/>
          </p:cNvSpPr>
          <p:nvPr/>
        </p:nvSpPr>
        <p:spPr bwMode="auto">
          <a:xfrm>
            <a:off x="7612857" y="3846910"/>
            <a:ext cx="1226344"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fontAlgn="base">
              <a:spcBef>
                <a:spcPct val="0"/>
              </a:spcBef>
              <a:spcAft>
                <a:spcPct val="0"/>
              </a:spcAft>
            </a:pPr>
            <a:r>
              <a:rPr lang="uk-UA" altLang="uk-UA" sz="1350">
                <a:solidFill>
                  <a:prstClr val="black"/>
                </a:solidFill>
              </a:rPr>
              <a:t>Навчаємо жити в гармонії з собою та світом</a:t>
            </a:r>
            <a:endParaRPr lang="ru-RU" altLang="uk-UA" sz="1350">
              <a:solidFill>
                <a:prstClr val="black"/>
              </a:solidFill>
            </a:endParaRPr>
          </a:p>
        </p:txBody>
      </p:sp>
      <p:sp>
        <p:nvSpPr>
          <p:cNvPr id="18" name="Звезда: 6 точек 17">
            <a:extLst/>
          </p:cNvPr>
          <p:cNvSpPr/>
          <p:nvPr/>
        </p:nvSpPr>
        <p:spPr>
          <a:xfrm>
            <a:off x="6561535" y="2265760"/>
            <a:ext cx="1383506" cy="1527572"/>
          </a:xfrm>
          <a:prstGeom prst="star6">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x-none" sz="1350">
              <a:solidFill>
                <a:prstClr val="white"/>
              </a:solidFill>
              <a:latin typeface="Calibri"/>
            </a:endParaRPr>
          </a:p>
        </p:txBody>
      </p:sp>
      <p:sp>
        <p:nvSpPr>
          <p:cNvPr id="11280" name="TextBox 18"/>
          <p:cNvSpPr txBox="1">
            <a:spLocks noChangeArrowheads="1"/>
          </p:cNvSpPr>
          <p:nvPr/>
        </p:nvSpPr>
        <p:spPr bwMode="auto">
          <a:xfrm>
            <a:off x="6874669" y="2547938"/>
            <a:ext cx="866775"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fontAlgn="base">
              <a:spcBef>
                <a:spcPct val="0"/>
              </a:spcBef>
              <a:spcAft>
                <a:spcPct val="0"/>
              </a:spcAft>
            </a:pPr>
            <a:r>
              <a:rPr lang="uk-UA" altLang="uk-UA" sz="1350">
                <a:solidFill>
                  <a:prstClr val="black"/>
                </a:solidFill>
              </a:rPr>
              <a:t>Навчаємо берегти своє здоров'я</a:t>
            </a:r>
            <a:endParaRPr lang="ru-RU" altLang="uk-UA" sz="1350">
              <a:solidFill>
                <a:prstClr val="black"/>
              </a:solidFill>
            </a:endParaRPr>
          </a:p>
        </p:txBody>
      </p:sp>
    </p:spTree>
    <p:extLst>
      <p:ext uri="{BB962C8B-B14F-4D97-AF65-F5344CB8AC3E}">
        <p14:creationId xmlns:p14="http://schemas.microsoft.com/office/powerpoint/2010/main" val="2675637964"/>
      </p:ext>
    </p:extLst>
  </p:cSld>
  <p:clrMapOvr>
    <a:masterClrMapping/>
  </p:clrMapOvr>
  <p:transition spd="slow">
    <p:comb/>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ая прямоугольная выноска 3"/>
          <p:cNvSpPr/>
          <p:nvPr/>
        </p:nvSpPr>
        <p:spPr>
          <a:xfrm>
            <a:off x="313899" y="300251"/>
            <a:ext cx="8611737" cy="1733266"/>
          </a:xfrm>
          <a:prstGeom prst="wedgeRoundRectCallout">
            <a:avLst>
              <a:gd name="adj1" fmla="val -20833"/>
              <a:gd name="adj2" fmla="val 7037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002060"/>
                </a:solidFill>
              </a:rPr>
              <a:t>Достатній рівень:</a:t>
            </a:r>
          </a:p>
          <a:p>
            <a:pPr algn="ctr"/>
            <a:r>
              <a:rPr lang="uk-UA" dirty="0">
                <a:solidFill>
                  <a:srgbClr val="002060"/>
                </a:solidFill>
              </a:rPr>
              <a:t> у мовленні дитини налічується 4-5 формул мовленнєвого етикету в кожній комунікативній ситуації; до 8 ввічливих слів; вдало використовує мовленнєві штампи в різних ситуаціях спілкування, крім деяких (наприклад, ситуація конфлікту); дитина виявляє ініціативність у  6-7 ситуаціях.</a:t>
            </a:r>
            <a:endParaRPr lang="ru-RU" dirty="0">
              <a:solidFill>
                <a:srgbClr val="002060"/>
              </a:solidFill>
            </a:endParaRPr>
          </a:p>
          <a:p>
            <a:pPr algn="ctr"/>
            <a:endParaRPr lang="ru-RU" dirty="0">
              <a:solidFill>
                <a:srgbClr val="002060"/>
              </a:solidFill>
            </a:endParaRPr>
          </a:p>
        </p:txBody>
      </p:sp>
      <p:sp>
        <p:nvSpPr>
          <p:cNvPr id="5" name="Прямоугольная выноска 4"/>
          <p:cNvSpPr/>
          <p:nvPr/>
        </p:nvSpPr>
        <p:spPr>
          <a:xfrm>
            <a:off x="313899" y="2497540"/>
            <a:ext cx="8611737" cy="1665027"/>
          </a:xfrm>
          <a:prstGeom prst="wedgeRectCallout">
            <a:avLst>
              <a:gd name="adj1" fmla="val -20833"/>
              <a:gd name="adj2" fmla="val 6905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002060"/>
                </a:solidFill>
              </a:rPr>
              <a:t>Середній рівень: </a:t>
            </a:r>
          </a:p>
          <a:p>
            <a:pPr algn="ctr"/>
            <a:r>
              <a:rPr lang="uk-UA" dirty="0">
                <a:solidFill>
                  <a:srgbClr val="002060"/>
                </a:solidFill>
              </a:rPr>
              <a:t>у мовленні дитини налічується 3-4 формули мовленнєвого етикету в кожній комунікативній ситуації; до 6 ввічливих слів; вдало використовує мовленнєві штампи лише в деяких ситуаціях спілкування; дитина виявляє ініціативність у  4-5 ситуаціях; вступає в бесіду лише після заохочення дорослого.</a:t>
            </a:r>
            <a:endParaRPr lang="ru-RU" dirty="0">
              <a:solidFill>
                <a:srgbClr val="002060"/>
              </a:solidFill>
            </a:endParaRPr>
          </a:p>
          <a:p>
            <a:pPr algn="ctr"/>
            <a:endParaRPr lang="ru-RU" dirty="0">
              <a:solidFill>
                <a:srgbClr val="002060"/>
              </a:solidFill>
            </a:endParaRPr>
          </a:p>
        </p:txBody>
      </p:sp>
      <p:sp>
        <p:nvSpPr>
          <p:cNvPr id="6" name="Скругленная прямоугольная выноска 5"/>
          <p:cNvSpPr/>
          <p:nvPr/>
        </p:nvSpPr>
        <p:spPr>
          <a:xfrm>
            <a:off x="313899" y="4572000"/>
            <a:ext cx="8516202" cy="1624083"/>
          </a:xfrm>
          <a:prstGeom prst="wedgeRoundRectCallout">
            <a:avLst>
              <a:gd name="adj1" fmla="val -21154"/>
              <a:gd name="adj2" fmla="val 33088"/>
              <a:gd name="adj3" fmla="val 16667"/>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002060"/>
                </a:solidFill>
              </a:rPr>
              <a:t>Низький рівень:</a:t>
            </a:r>
          </a:p>
          <a:p>
            <a:pPr algn="ctr"/>
            <a:r>
              <a:rPr lang="uk-UA" dirty="0">
                <a:solidFill>
                  <a:srgbClr val="002060"/>
                </a:solidFill>
              </a:rPr>
              <a:t> у мовленні дитини налічується 1-2 формули мовленнєвого етикету в кожній комунікативній ситуації; до 2-3 ввічливих слів; вдало використовує мовленнєві штампи лише в деяких ситуаціях спілкування; дитина виявляє ініціативність у  1-3 ситуаціях; пасивна,   вступає в бесіду лише після заохочення дорослого.</a:t>
            </a:r>
            <a:endParaRPr lang="ru-RU" dirty="0">
              <a:solidFill>
                <a:srgbClr val="002060"/>
              </a:solidFill>
            </a:endParaRPr>
          </a:p>
          <a:p>
            <a:pPr algn="ctr"/>
            <a:endParaRPr lang="ru-RU" dirty="0">
              <a:solidFill>
                <a:srgbClr val="002060"/>
              </a:solidFill>
            </a:endParaRPr>
          </a:p>
        </p:txBody>
      </p:sp>
    </p:spTree>
    <p:extLst>
      <p:ext uri="{BB962C8B-B14F-4D97-AF65-F5344CB8AC3E}">
        <p14:creationId xmlns:p14="http://schemas.microsoft.com/office/powerpoint/2010/main" val="12881817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2061</TotalTime>
  <Words>9226</Words>
  <Application>Microsoft Office PowerPoint</Application>
  <PresentationFormat>Экран (4:3)</PresentationFormat>
  <Paragraphs>674</Paragraphs>
  <Slides>90</Slides>
  <Notes>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7</vt:i4>
      </vt:variant>
      <vt:variant>
        <vt:lpstr>Заголовки слайдов</vt:lpstr>
      </vt:variant>
      <vt:variant>
        <vt:i4>90</vt:i4>
      </vt:variant>
    </vt:vector>
  </HeadingPairs>
  <TitlesOfParts>
    <vt:vector size="106" baseType="lpstr">
      <vt:lpstr>Arial</vt:lpstr>
      <vt:lpstr>Book Antiqua</vt:lpstr>
      <vt:lpstr>Bookman Old Style</vt:lpstr>
      <vt:lpstr>Calibri</vt:lpstr>
      <vt:lpstr>Calibri Light</vt:lpstr>
      <vt:lpstr>Corbel Light</vt:lpstr>
      <vt:lpstr>Monotype Corsiva</vt:lpstr>
      <vt:lpstr>Times New Roman</vt:lpstr>
      <vt:lpstr>Wingdings</vt:lpstr>
      <vt:lpstr>Office Theme</vt:lpstr>
      <vt:lpstr>Тема Office</vt:lpstr>
      <vt:lpstr>1_Тема Office</vt:lpstr>
      <vt:lpstr>2_Тема Office</vt:lpstr>
      <vt:lpstr>3_Тема Office</vt:lpstr>
      <vt:lpstr>4_Тема Office</vt:lpstr>
      <vt:lpstr>5_Тема Office</vt:lpstr>
      <vt:lpstr>Наступність і перспективність навчання дітей рідної мови в закладі дошкільної освіти та першому класі</vt:lpstr>
      <vt:lpstr>План:</vt:lpstr>
      <vt:lpstr>Вступ</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Формула успішної НУШ</vt:lpstr>
      <vt:lpstr>Презентация PowerPoint</vt:lpstr>
      <vt:lpstr>Презентация PowerPoint</vt:lpstr>
      <vt:lpstr>Презентация PowerPoint</vt:lpstr>
      <vt:lpstr>Презентация PowerPoint</vt:lpstr>
      <vt:lpstr>1. Мовленнєва готовність дітей до школи як лінгводидактична проблема </vt:lpstr>
      <vt:lpstr>Презентация PowerPoint</vt:lpstr>
      <vt:lpstr>В Україні проблема наступності мовленнєвої підготовки  ґрунтовно досліджена Шиліною Наталією Євгенівною. </vt:lpstr>
      <vt:lpstr>Презентация PowerPoint</vt:lpstr>
      <vt:lpstr>Презентация PowerPoint</vt:lpstr>
      <vt:lpstr>Презентация PowerPoint</vt:lpstr>
      <vt:lpstr>Презентация PowerPoint</vt:lpstr>
      <vt:lpstr>Презентация PowerPoint</vt:lpstr>
      <vt:lpstr>2. Змістовий аспект мовленнєвого розвитку дошкільників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3. Діагностичні завдання з розвитку мовлення дітей Фонетична компетенція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Лексична компетенція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Геннадий</cp:lastModifiedBy>
  <cp:revision>81</cp:revision>
  <dcterms:created xsi:type="dcterms:W3CDTF">2018-09-04T12:10:47Z</dcterms:created>
  <dcterms:modified xsi:type="dcterms:W3CDTF">2022-10-14T13:00:43Z</dcterms:modified>
</cp:coreProperties>
</file>