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4B1B-38E0-4F00-A0DE-7AF3DAAAAAAF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AD94-F667-4390-A35D-923C215978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2495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4B1B-38E0-4F00-A0DE-7AF3DAAAAAAF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AD94-F667-4390-A35D-923C215978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7434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4B1B-38E0-4F00-A0DE-7AF3DAAAAAAF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AD94-F667-4390-A35D-923C215978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182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4B1B-38E0-4F00-A0DE-7AF3DAAAAAAF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AD94-F667-4390-A35D-923C215978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0308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4B1B-38E0-4F00-A0DE-7AF3DAAAAAAF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AD94-F667-4390-A35D-923C215978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3398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4B1B-38E0-4F00-A0DE-7AF3DAAAAAAF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AD94-F667-4390-A35D-923C215978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3527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4B1B-38E0-4F00-A0DE-7AF3DAAAAAAF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AD94-F667-4390-A35D-923C215978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0258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4B1B-38E0-4F00-A0DE-7AF3DAAAAAAF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AD94-F667-4390-A35D-923C215978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7936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4B1B-38E0-4F00-A0DE-7AF3DAAAAAAF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AD94-F667-4390-A35D-923C215978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931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4B1B-38E0-4F00-A0DE-7AF3DAAAAAAF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AD94-F667-4390-A35D-923C215978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5556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4B1B-38E0-4F00-A0DE-7AF3DAAAAAAF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AD94-F667-4390-A35D-923C215978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953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04B1B-38E0-4F00-A0DE-7AF3DAAAAAAF}" type="datetimeFigureOut">
              <a:rPr lang="uk-UA" smtClean="0"/>
              <a:t>20.02.2021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4AD94-F667-4390-A35D-923C215978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432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Високомолекулярні </a:t>
            </a:r>
            <a:r>
              <a:rPr lang="uk-UA" dirty="0" err="1" smtClean="0"/>
              <a:t>солуки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Частина 4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48936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• Наприклад, гранули гідрогелю, які поглинають воду та&#10;водорозчинні добрива, можуть віддавати їх рослинам&#10;по мірі необхідн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696912"/>
            <a:ext cx="11239500" cy="589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5738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 При обмеженому набуханні (крива 1) процес&#10;закінчується на стадії проникнення розчинника в полімер&#10;і α досягає сталого гр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77"/>
          <a:stretch/>
        </p:blipFill>
        <p:spPr bwMode="auto">
          <a:xfrm>
            <a:off x="1336674" y="863600"/>
            <a:ext cx="9661525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0168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Набухання протікає в декілька стадій:&#10;1. відбувається сольватація (гідратація) ВМС, при&#10;цьому виділяється теплота.&#10;2. моле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546100"/>
            <a:ext cx="10756900" cy="600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923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 Якщо процес набухання&#10;протікає в чотири стадії, то має&#10;місце необмежене набухання,&#10;утворюється розчин.&#10; Якщо процес наб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98"/>
          <a:stretch/>
        </p:blipFill>
        <p:spPr bwMode="auto">
          <a:xfrm>
            <a:off x="1463674" y="177800"/>
            <a:ext cx="9255125" cy="391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0" name="Picture 4" descr="LOGO&#10;3. Фактори, які впливають&#10;на розчинення та набухання ВМС.&#10; 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21" b="59394"/>
          <a:stretch/>
        </p:blipFill>
        <p:spPr bwMode="auto">
          <a:xfrm>
            <a:off x="1463674" y="4330700"/>
            <a:ext cx="93948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047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Фактори, які впливають на розчинення та набухання ВМС&#10; Природа полімеру та розчинника. Полярні полімери&#10;добре розчиняютьс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330200"/>
            <a:ext cx="10896600" cy="603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4291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 Ізоелектрична точка (pI) — кислотність&#10;середовища (pH), при якій молекула не несе&#10;електричного заряду.&#10; Заряд різних фу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33"/>
          <a:stretch/>
        </p:blipFill>
        <p:spPr bwMode="auto">
          <a:xfrm>
            <a:off x="1349374" y="0"/>
            <a:ext cx="10156825" cy="491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8" name="Picture 4" descr=" Заряд білка буде залежати від рН&#10;середовища і від співвідношення&#10;карбоксильних і аміногруп у&#10;макромолекулі.&#10; 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57" b="38448"/>
          <a:stretch/>
        </p:blipFill>
        <p:spPr bwMode="auto">
          <a:xfrm>
            <a:off x="1349374" y="4914900"/>
            <a:ext cx="10156825" cy="176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3709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 В ізоелектричній точці кількість&#10;іонізованих основних і кислотних&#10;груп однакова і макромолекули&#10;згортаються в щільний кл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53"/>
          <a:stretch/>
        </p:blipFill>
        <p:spPr bwMode="auto">
          <a:xfrm>
            <a:off x="952500" y="876300"/>
            <a:ext cx="9550399" cy="547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98265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</Words>
  <Application>Microsoft Office PowerPoint</Application>
  <PresentationFormat>Широкоэкранный</PresentationFormat>
  <Paragraphs>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Високомолекулярні солуки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Високомолекулярні солуки</dc:title>
  <dc:creator>Пользователь Windows</dc:creator>
  <cp:lastModifiedBy>Пользователь Windows</cp:lastModifiedBy>
  <cp:revision>3</cp:revision>
  <dcterms:created xsi:type="dcterms:W3CDTF">2021-02-20T14:02:24Z</dcterms:created>
  <dcterms:modified xsi:type="dcterms:W3CDTF">2021-02-20T14:29:20Z</dcterms:modified>
</cp:coreProperties>
</file>