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6" r:id="rId4"/>
    <p:sldId id="268" r:id="rId5"/>
    <p:sldId id="270" r:id="rId6"/>
    <p:sldId id="269" r:id="rId7"/>
    <p:sldId id="271" r:id="rId8"/>
    <p:sldId id="272" r:id="rId9"/>
    <p:sldId id="274" r:id="rId10"/>
    <p:sldId id="273" r:id="rId11"/>
    <p:sldId id="275" r:id="rId12"/>
    <p:sldId id="276" r:id="rId13"/>
    <p:sldId id="278" r:id="rId14"/>
    <p:sldId id="277" r:id="rId15"/>
    <p:sldId id="258" r:id="rId16"/>
    <p:sldId id="259" r:id="rId17"/>
    <p:sldId id="260" r:id="rId18"/>
    <p:sldId id="261" r:id="rId19"/>
    <p:sldId id="262" r:id="rId20"/>
    <p:sldId id="263" r:id="rId21"/>
    <p:sldId id="264" r:id="rId22"/>
    <p:sldId id="26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p:scale>
          <a:sx n="100" d="100"/>
          <a:sy n="100" d="100"/>
        </p:scale>
        <p:origin x="-936" y="-45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D65AA2-233A-419B-8EE1-144981A16EA9}" type="doc">
      <dgm:prSet loTypeId="urn:microsoft.com/office/officeart/2008/layout/RadialCluster" loCatId="relationship" qsTypeId="urn:microsoft.com/office/officeart/2005/8/quickstyle/3d2" qsCatId="3D" csTypeId="urn:microsoft.com/office/officeart/2005/8/colors/colorful1#1" csCatId="colorful" phldr="1"/>
      <dgm:spPr/>
      <dgm:t>
        <a:bodyPr/>
        <a:lstStyle/>
        <a:p>
          <a:endParaRPr lang="ru-RU"/>
        </a:p>
      </dgm:t>
    </dgm:pt>
    <dgm:pt modelId="{CC36C6EA-B35B-4829-8B3D-9EF1387CB241}">
      <dgm:prSet phldrT="[Текст]"/>
      <dgm:spPr/>
      <dgm:t>
        <a:bodyPr/>
        <a:lstStyle/>
        <a:p>
          <a:r>
            <a:rPr lang="uk-UA" b="1" dirty="0" smtClean="0"/>
            <a:t>Мовленнєва компетенція </a:t>
          </a:r>
          <a:r>
            <a:rPr lang="uk-UA" dirty="0" smtClean="0"/>
            <a:t>– як одна із ключових базисних характеристик</a:t>
          </a:r>
          <a:endParaRPr lang="ru-RU" dirty="0"/>
        </a:p>
      </dgm:t>
    </dgm:pt>
    <dgm:pt modelId="{709CCFE9-E8C7-4BF2-B252-199B14E5677A}" type="parTrans" cxnId="{62C6CCC3-CFCD-4701-91A6-08FA97480C24}">
      <dgm:prSet/>
      <dgm:spPr/>
      <dgm:t>
        <a:bodyPr/>
        <a:lstStyle/>
        <a:p>
          <a:endParaRPr lang="ru-RU"/>
        </a:p>
      </dgm:t>
    </dgm:pt>
    <dgm:pt modelId="{E2B31721-4F01-4360-AF76-E04F7265CA2E}" type="sibTrans" cxnId="{62C6CCC3-CFCD-4701-91A6-08FA97480C24}">
      <dgm:prSet/>
      <dgm:spPr/>
      <dgm:t>
        <a:bodyPr/>
        <a:lstStyle/>
        <a:p>
          <a:endParaRPr lang="ru-RU"/>
        </a:p>
      </dgm:t>
    </dgm:pt>
    <dgm:pt modelId="{7BA986E3-00F1-41B4-A349-81B7F8C6CF30}">
      <dgm:prSet phldrT="[Текст]"/>
      <dgm:spPr/>
      <dgm:t>
        <a:bodyPr/>
        <a:lstStyle/>
        <a:p>
          <a:r>
            <a:rPr lang="uk-UA" b="1" dirty="0" smtClean="0"/>
            <a:t>Мета:</a:t>
          </a:r>
          <a:r>
            <a:rPr lang="uk-UA" dirty="0" smtClean="0"/>
            <a:t> виховання мовної особистості, яка правильно використовує мову в різних ситуаціях для реалізації власних мовленнєвих завдань</a:t>
          </a:r>
          <a:endParaRPr lang="ru-RU" dirty="0"/>
        </a:p>
      </dgm:t>
    </dgm:pt>
    <dgm:pt modelId="{A257D57A-3C64-4069-B168-557DABB24E65}" type="parTrans" cxnId="{D583935C-AE56-410A-A9F1-A55AA972C3E6}">
      <dgm:prSet/>
      <dgm:spPr/>
      <dgm:t>
        <a:bodyPr/>
        <a:lstStyle/>
        <a:p>
          <a:endParaRPr lang="ru-RU"/>
        </a:p>
      </dgm:t>
    </dgm:pt>
    <dgm:pt modelId="{1767FFCB-122B-4729-B8AA-B1150CBEFFA9}" type="sibTrans" cxnId="{D583935C-AE56-410A-A9F1-A55AA972C3E6}">
      <dgm:prSet/>
      <dgm:spPr/>
      <dgm:t>
        <a:bodyPr/>
        <a:lstStyle/>
        <a:p>
          <a:endParaRPr lang="ru-RU"/>
        </a:p>
      </dgm:t>
    </dgm:pt>
    <dgm:pt modelId="{F4584E03-0F93-436F-9389-F584C490DA9A}">
      <dgm:prSet phldrT="[Текст]"/>
      <dgm:spPr/>
      <dgm:t>
        <a:bodyPr/>
        <a:lstStyle/>
        <a:p>
          <a:r>
            <a:rPr lang="uk-UA" b="1" dirty="0" smtClean="0"/>
            <a:t>Мовленнєве виховання</a:t>
          </a:r>
          <a:r>
            <a:rPr lang="uk-UA" dirty="0" smtClean="0"/>
            <a:t>: виховання мовленнєвої культури особистості</a:t>
          </a:r>
          <a:endParaRPr lang="ru-RU" dirty="0"/>
        </a:p>
      </dgm:t>
    </dgm:pt>
    <dgm:pt modelId="{05BB4C95-E71F-4691-BE95-0D0CCA3872BE}" type="parTrans" cxnId="{27F6CFED-2757-40FC-94AF-F551B7B22384}">
      <dgm:prSet/>
      <dgm:spPr/>
      <dgm:t>
        <a:bodyPr/>
        <a:lstStyle/>
        <a:p>
          <a:endParaRPr lang="ru-RU"/>
        </a:p>
      </dgm:t>
    </dgm:pt>
    <dgm:pt modelId="{7E0DCF4F-91AE-4280-874D-84C7A5A98ABB}" type="sibTrans" cxnId="{27F6CFED-2757-40FC-94AF-F551B7B22384}">
      <dgm:prSet/>
      <dgm:spPr/>
      <dgm:t>
        <a:bodyPr/>
        <a:lstStyle/>
        <a:p>
          <a:endParaRPr lang="ru-RU"/>
        </a:p>
      </dgm:t>
    </dgm:pt>
    <dgm:pt modelId="{FDF8E4D6-44D3-4885-990D-09D77534E9FE}">
      <dgm:prSet phldrT="[Текст]"/>
      <dgm:spPr/>
      <dgm:t>
        <a:bodyPr/>
        <a:lstStyle/>
        <a:p>
          <a:r>
            <a:rPr lang="uk-UA" b="1" dirty="0" smtClean="0"/>
            <a:t>Навчання мови</a:t>
          </a:r>
          <a:r>
            <a:rPr lang="uk-UA" dirty="0" smtClean="0"/>
            <a:t>: здобуття елементарних знань про мову і мовлення, що формуються на основі розвитку мовного чуття і водночас зумовлюють цей розвиток</a:t>
          </a:r>
          <a:endParaRPr lang="ru-RU" dirty="0"/>
        </a:p>
      </dgm:t>
    </dgm:pt>
    <dgm:pt modelId="{3294F2B1-39E5-4A09-992C-71D6638DEA35}" type="parTrans" cxnId="{138A6EFB-F143-4866-9B49-0AD9A0FD7DBC}">
      <dgm:prSet/>
      <dgm:spPr/>
      <dgm:t>
        <a:bodyPr/>
        <a:lstStyle/>
        <a:p>
          <a:endParaRPr lang="ru-RU"/>
        </a:p>
      </dgm:t>
    </dgm:pt>
    <dgm:pt modelId="{786D899B-CAC0-48C5-8829-4EDDE9850B91}" type="sibTrans" cxnId="{138A6EFB-F143-4866-9B49-0AD9A0FD7DBC}">
      <dgm:prSet/>
      <dgm:spPr/>
      <dgm:t>
        <a:bodyPr/>
        <a:lstStyle/>
        <a:p>
          <a:endParaRPr lang="ru-RU"/>
        </a:p>
      </dgm:t>
    </dgm:pt>
    <dgm:pt modelId="{FED72E8C-EA2C-49EE-92E3-2F4E2A455BD1}">
      <dgm:prSet phldrT="[Текст]" phldr="1"/>
      <dgm:spPr/>
      <dgm:t>
        <a:bodyPr/>
        <a:lstStyle/>
        <a:p>
          <a:endParaRPr lang="ru-RU" dirty="0"/>
        </a:p>
      </dgm:t>
    </dgm:pt>
    <dgm:pt modelId="{85173696-3FAC-4F44-B463-F22AF8742AD3}" type="parTrans" cxnId="{4C7A9A06-5182-4864-8C5E-EE1A98446DC5}">
      <dgm:prSet/>
      <dgm:spPr/>
      <dgm:t>
        <a:bodyPr/>
        <a:lstStyle/>
        <a:p>
          <a:endParaRPr lang="ru-RU"/>
        </a:p>
      </dgm:t>
    </dgm:pt>
    <dgm:pt modelId="{19F51E8E-7A05-4214-87E7-4020B82A49AF}" type="sibTrans" cxnId="{4C7A9A06-5182-4864-8C5E-EE1A98446DC5}">
      <dgm:prSet/>
      <dgm:spPr/>
      <dgm:t>
        <a:bodyPr/>
        <a:lstStyle/>
        <a:p>
          <a:endParaRPr lang="ru-RU"/>
        </a:p>
      </dgm:t>
    </dgm:pt>
    <dgm:pt modelId="{FB4E0E41-C5FC-4EB2-A104-F2215B212566}">
      <dgm:prSet phldrT="[Текст]"/>
      <dgm:spPr/>
      <dgm:t>
        <a:bodyPr/>
        <a:lstStyle/>
        <a:p>
          <a:r>
            <a:rPr lang="uk-UA" b="1" dirty="0" smtClean="0"/>
            <a:t>Мовленнєвий розвиток:</a:t>
          </a:r>
          <a:r>
            <a:rPr lang="uk-UA" dirty="0" smtClean="0"/>
            <a:t> формування певних мовленнєвих умінь і навичок, що забезпечують функціонування мовлення</a:t>
          </a:r>
          <a:endParaRPr lang="ru-RU" dirty="0"/>
        </a:p>
      </dgm:t>
    </dgm:pt>
    <dgm:pt modelId="{329DFA69-6787-4D7A-9BBC-62AC52D9BA6F}" type="parTrans" cxnId="{4BADBD96-01BB-489F-85B8-106CB845E849}">
      <dgm:prSet/>
      <dgm:spPr/>
      <dgm:t>
        <a:bodyPr/>
        <a:lstStyle/>
        <a:p>
          <a:endParaRPr lang="ru-RU"/>
        </a:p>
      </dgm:t>
    </dgm:pt>
    <dgm:pt modelId="{5D6F7E93-D812-422E-9776-6CB30D93609B}" type="sibTrans" cxnId="{4BADBD96-01BB-489F-85B8-106CB845E849}">
      <dgm:prSet/>
      <dgm:spPr/>
      <dgm:t>
        <a:bodyPr/>
        <a:lstStyle/>
        <a:p>
          <a:endParaRPr lang="ru-RU"/>
        </a:p>
      </dgm:t>
    </dgm:pt>
    <dgm:pt modelId="{C56B8D3E-9BB5-453F-8B20-730328495B97}" type="pres">
      <dgm:prSet presAssocID="{91D65AA2-233A-419B-8EE1-144981A16EA9}" presName="Name0" presStyleCnt="0">
        <dgm:presLayoutVars>
          <dgm:chMax val="1"/>
          <dgm:chPref val="1"/>
          <dgm:dir/>
          <dgm:animOne val="branch"/>
          <dgm:animLvl val="lvl"/>
        </dgm:presLayoutVars>
      </dgm:prSet>
      <dgm:spPr/>
      <dgm:t>
        <a:bodyPr/>
        <a:lstStyle/>
        <a:p>
          <a:endParaRPr lang="ru-RU"/>
        </a:p>
      </dgm:t>
    </dgm:pt>
    <dgm:pt modelId="{5DB84AEF-DFDC-433C-BBCB-75F1043B84A0}" type="pres">
      <dgm:prSet presAssocID="{CC36C6EA-B35B-4829-8B3D-9EF1387CB241}" presName="singleCycle" presStyleCnt="0"/>
      <dgm:spPr/>
    </dgm:pt>
    <dgm:pt modelId="{29C30EA9-FB91-458D-BFA9-CAA6565F2AF3}" type="pres">
      <dgm:prSet presAssocID="{CC36C6EA-B35B-4829-8B3D-9EF1387CB241}" presName="singleCenter" presStyleLbl="node1" presStyleIdx="0" presStyleCnt="5" custScaleX="553221" custScaleY="44631" custLinFactNeighborY="-21214">
        <dgm:presLayoutVars>
          <dgm:chMax val="7"/>
          <dgm:chPref val="7"/>
        </dgm:presLayoutVars>
      </dgm:prSet>
      <dgm:spPr/>
      <dgm:t>
        <a:bodyPr/>
        <a:lstStyle/>
        <a:p>
          <a:endParaRPr lang="ru-RU"/>
        </a:p>
      </dgm:t>
    </dgm:pt>
    <dgm:pt modelId="{5A2463B5-88DD-445D-8417-82709061C2B4}" type="pres">
      <dgm:prSet presAssocID="{A257D57A-3C64-4069-B168-557DABB24E65}" presName="Name56" presStyleLbl="parChTrans1D2" presStyleIdx="0" presStyleCnt="4"/>
      <dgm:spPr/>
      <dgm:t>
        <a:bodyPr/>
        <a:lstStyle/>
        <a:p>
          <a:endParaRPr lang="ru-RU"/>
        </a:p>
      </dgm:t>
    </dgm:pt>
    <dgm:pt modelId="{D582E7F3-0E60-4BD4-A162-93001D8D3A75}" type="pres">
      <dgm:prSet presAssocID="{7BA986E3-00F1-41B4-A349-81B7F8C6CF30}" presName="text0" presStyleLbl="node1" presStyleIdx="1" presStyleCnt="5" custScaleX="803406">
        <dgm:presLayoutVars>
          <dgm:bulletEnabled val="1"/>
        </dgm:presLayoutVars>
      </dgm:prSet>
      <dgm:spPr/>
      <dgm:t>
        <a:bodyPr/>
        <a:lstStyle/>
        <a:p>
          <a:endParaRPr lang="ru-RU"/>
        </a:p>
      </dgm:t>
    </dgm:pt>
    <dgm:pt modelId="{FA51CA10-3221-4D4C-AB41-F899B9DB108F}" type="pres">
      <dgm:prSet presAssocID="{05BB4C95-E71F-4691-BE95-0D0CCA3872BE}" presName="Name56" presStyleLbl="parChTrans1D2" presStyleIdx="1" presStyleCnt="4"/>
      <dgm:spPr/>
      <dgm:t>
        <a:bodyPr/>
        <a:lstStyle/>
        <a:p>
          <a:endParaRPr lang="ru-RU"/>
        </a:p>
      </dgm:t>
    </dgm:pt>
    <dgm:pt modelId="{6D806BCA-3315-49FE-8458-A95868AD2162}" type="pres">
      <dgm:prSet presAssocID="{F4584E03-0F93-436F-9389-F584C490DA9A}" presName="text0" presStyleLbl="node1" presStyleIdx="2" presStyleCnt="5" custScaleX="269330" custScaleY="241779" custRadScaleRad="183195" custRadScaleInc="44625">
        <dgm:presLayoutVars>
          <dgm:bulletEnabled val="1"/>
        </dgm:presLayoutVars>
      </dgm:prSet>
      <dgm:spPr/>
      <dgm:t>
        <a:bodyPr/>
        <a:lstStyle/>
        <a:p>
          <a:endParaRPr lang="ru-RU"/>
        </a:p>
      </dgm:t>
    </dgm:pt>
    <dgm:pt modelId="{15A322C2-E3A8-47F8-BC30-1B99B6CC8882}" type="pres">
      <dgm:prSet presAssocID="{3294F2B1-39E5-4A09-992C-71D6638DEA35}" presName="Name56" presStyleLbl="parChTrans1D2" presStyleIdx="2" presStyleCnt="4"/>
      <dgm:spPr/>
      <dgm:t>
        <a:bodyPr/>
        <a:lstStyle/>
        <a:p>
          <a:endParaRPr lang="ru-RU"/>
        </a:p>
      </dgm:t>
    </dgm:pt>
    <dgm:pt modelId="{4AFD3325-943B-477B-B200-EFADB6E76C9C}" type="pres">
      <dgm:prSet presAssocID="{FDF8E4D6-44D3-4885-990D-09D77534E9FE}" presName="text0" presStyleLbl="node1" presStyleIdx="3" presStyleCnt="5" custScaleX="306312" custScaleY="247966" custRadScaleRad="63641" custRadScaleInc="-1865">
        <dgm:presLayoutVars>
          <dgm:bulletEnabled val="1"/>
        </dgm:presLayoutVars>
      </dgm:prSet>
      <dgm:spPr/>
      <dgm:t>
        <a:bodyPr/>
        <a:lstStyle/>
        <a:p>
          <a:endParaRPr lang="ru-RU"/>
        </a:p>
      </dgm:t>
    </dgm:pt>
    <dgm:pt modelId="{7B756518-6D09-4B22-8482-95C233724812}" type="pres">
      <dgm:prSet presAssocID="{329DFA69-6787-4D7A-9BBC-62AC52D9BA6F}" presName="Name56" presStyleLbl="parChTrans1D2" presStyleIdx="3" presStyleCnt="4"/>
      <dgm:spPr/>
      <dgm:t>
        <a:bodyPr/>
        <a:lstStyle/>
        <a:p>
          <a:endParaRPr lang="ru-RU"/>
        </a:p>
      </dgm:t>
    </dgm:pt>
    <dgm:pt modelId="{E948496C-645A-415A-9EE3-3723EB245CF6}" type="pres">
      <dgm:prSet presAssocID="{FB4E0E41-C5FC-4EB2-A104-F2215B212566}" presName="text0" presStyleLbl="node1" presStyleIdx="4" presStyleCnt="5" custScaleX="292263" custScaleY="247783" custRadScaleRad="182863" custRadScaleInc="-44662">
        <dgm:presLayoutVars>
          <dgm:bulletEnabled val="1"/>
        </dgm:presLayoutVars>
      </dgm:prSet>
      <dgm:spPr/>
      <dgm:t>
        <a:bodyPr/>
        <a:lstStyle/>
        <a:p>
          <a:endParaRPr lang="ru-RU"/>
        </a:p>
      </dgm:t>
    </dgm:pt>
  </dgm:ptLst>
  <dgm:cxnLst>
    <dgm:cxn modelId="{3A137014-8BD1-455F-AE82-E19E13E757F1}" type="presOf" srcId="{3294F2B1-39E5-4A09-992C-71D6638DEA35}" destId="{15A322C2-E3A8-47F8-BC30-1B99B6CC8882}" srcOrd="0" destOrd="0" presId="urn:microsoft.com/office/officeart/2008/layout/RadialCluster"/>
    <dgm:cxn modelId="{77D8C6A2-5686-4C14-81FA-8AF852957952}" type="presOf" srcId="{05BB4C95-E71F-4691-BE95-0D0CCA3872BE}" destId="{FA51CA10-3221-4D4C-AB41-F899B9DB108F}" srcOrd="0" destOrd="0" presId="urn:microsoft.com/office/officeart/2008/layout/RadialCluster"/>
    <dgm:cxn modelId="{40E6EBEE-E42B-4F19-852B-0CA6740BBA74}" type="presOf" srcId="{F4584E03-0F93-436F-9389-F584C490DA9A}" destId="{6D806BCA-3315-49FE-8458-A95868AD2162}" srcOrd="0" destOrd="0" presId="urn:microsoft.com/office/officeart/2008/layout/RadialCluster"/>
    <dgm:cxn modelId="{B5900FD9-0578-49C8-BDE6-3A515C9D1319}" type="presOf" srcId="{CC36C6EA-B35B-4829-8B3D-9EF1387CB241}" destId="{29C30EA9-FB91-458D-BFA9-CAA6565F2AF3}" srcOrd="0" destOrd="0" presId="urn:microsoft.com/office/officeart/2008/layout/RadialCluster"/>
    <dgm:cxn modelId="{4C7A9A06-5182-4864-8C5E-EE1A98446DC5}" srcId="{91D65AA2-233A-419B-8EE1-144981A16EA9}" destId="{FED72E8C-EA2C-49EE-92E3-2F4E2A455BD1}" srcOrd="1" destOrd="0" parTransId="{85173696-3FAC-4F44-B463-F22AF8742AD3}" sibTransId="{19F51E8E-7A05-4214-87E7-4020B82A49AF}"/>
    <dgm:cxn modelId="{2BCF13D7-1933-4A4A-8142-F0B223CF3D0E}" type="presOf" srcId="{329DFA69-6787-4D7A-9BBC-62AC52D9BA6F}" destId="{7B756518-6D09-4B22-8482-95C233724812}" srcOrd="0" destOrd="0" presId="urn:microsoft.com/office/officeart/2008/layout/RadialCluster"/>
    <dgm:cxn modelId="{27F6CFED-2757-40FC-94AF-F551B7B22384}" srcId="{CC36C6EA-B35B-4829-8B3D-9EF1387CB241}" destId="{F4584E03-0F93-436F-9389-F584C490DA9A}" srcOrd="1" destOrd="0" parTransId="{05BB4C95-E71F-4691-BE95-0D0CCA3872BE}" sibTransId="{7E0DCF4F-91AE-4280-874D-84C7A5A98ABB}"/>
    <dgm:cxn modelId="{86ED5325-542F-42F3-886E-B4DD81CE3DFD}" type="presOf" srcId="{91D65AA2-233A-419B-8EE1-144981A16EA9}" destId="{C56B8D3E-9BB5-453F-8B20-730328495B97}" srcOrd="0" destOrd="0" presId="urn:microsoft.com/office/officeart/2008/layout/RadialCluster"/>
    <dgm:cxn modelId="{1F5FDA67-D39C-4197-8696-84656193D914}" type="presOf" srcId="{A257D57A-3C64-4069-B168-557DABB24E65}" destId="{5A2463B5-88DD-445D-8417-82709061C2B4}" srcOrd="0" destOrd="0" presId="urn:microsoft.com/office/officeart/2008/layout/RadialCluster"/>
    <dgm:cxn modelId="{D583935C-AE56-410A-A9F1-A55AA972C3E6}" srcId="{CC36C6EA-B35B-4829-8B3D-9EF1387CB241}" destId="{7BA986E3-00F1-41B4-A349-81B7F8C6CF30}" srcOrd="0" destOrd="0" parTransId="{A257D57A-3C64-4069-B168-557DABB24E65}" sibTransId="{1767FFCB-122B-4729-B8AA-B1150CBEFFA9}"/>
    <dgm:cxn modelId="{138A6EFB-F143-4866-9B49-0AD9A0FD7DBC}" srcId="{CC36C6EA-B35B-4829-8B3D-9EF1387CB241}" destId="{FDF8E4D6-44D3-4885-990D-09D77534E9FE}" srcOrd="2" destOrd="0" parTransId="{3294F2B1-39E5-4A09-992C-71D6638DEA35}" sibTransId="{786D899B-CAC0-48C5-8829-4EDDE9850B91}"/>
    <dgm:cxn modelId="{E516458D-BA60-4D3F-8DBE-9E4E6C5CC602}" type="presOf" srcId="{FDF8E4D6-44D3-4885-990D-09D77534E9FE}" destId="{4AFD3325-943B-477B-B200-EFADB6E76C9C}" srcOrd="0" destOrd="0" presId="urn:microsoft.com/office/officeart/2008/layout/RadialCluster"/>
    <dgm:cxn modelId="{62C6CCC3-CFCD-4701-91A6-08FA97480C24}" srcId="{91D65AA2-233A-419B-8EE1-144981A16EA9}" destId="{CC36C6EA-B35B-4829-8B3D-9EF1387CB241}" srcOrd="0" destOrd="0" parTransId="{709CCFE9-E8C7-4BF2-B252-199B14E5677A}" sibTransId="{E2B31721-4F01-4360-AF76-E04F7265CA2E}"/>
    <dgm:cxn modelId="{F0587A10-41DB-4304-A5B9-016C136822A0}" type="presOf" srcId="{7BA986E3-00F1-41B4-A349-81B7F8C6CF30}" destId="{D582E7F3-0E60-4BD4-A162-93001D8D3A75}" srcOrd="0" destOrd="0" presId="urn:microsoft.com/office/officeart/2008/layout/RadialCluster"/>
    <dgm:cxn modelId="{EBC107F2-A2B3-47ED-AD2D-659790670550}" type="presOf" srcId="{FB4E0E41-C5FC-4EB2-A104-F2215B212566}" destId="{E948496C-645A-415A-9EE3-3723EB245CF6}" srcOrd="0" destOrd="0" presId="urn:microsoft.com/office/officeart/2008/layout/RadialCluster"/>
    <dgm:cxn modelId="{4BADBD96-01BB-489F-85B8-106CB845E849}" srcId="{CC36C6EA-B35B-4829-8B3D-9EF1387CB241}" destId="{FB4E0E41-C5FC-4EB2-A104-F2215B212566}" srcOrd="3" destOrd="0" parTransId="{329DFA69-6787-4D7A-9BBC-62AC52D9BA6F}" sibTransId="{5D6F7E93-D812-422E-9776-6CB30D93609B}"/>
    <dgm:cxn modelId="{C24AB547-C12F-4342-B7C5-FB673B2A448F}" type="presParOf" srcId="{C56B8D3E-9BB5-453F-8B20-730328495B97}" destId="{5DB84AEF-DFDC-433C-BBCB-75F1043B84A0}" srcOrd="0" destOrd="0" presId="urn:microsoft.com/office/officeart/2008/layout/RadialCluster"/>
    <dgm:cxn modelId="{928D3B1B-617A-431D-8814-847C0BA94615}" type="presParOf" srcId="{5DB84AEF-DFDC-433C-BBCB-75F1043B84A0}" destId="{29C30EA9-FB91-458D-BFA9-CAA6565F2AF3}" srcOrd="0" destOrd="0" presId="urn:microsoft.com/office/officeart/2008/layout/RadialCluster"/>
    <dgm:cxn modelId="{57733085-3F89-47AA-85AC-88CF9BDE1929}" type="presParOf" srcId="{5DB84AEF-DFDC-433C-BBCB-75F1043B84A0}" destId="{5A2463B5-88DD-445D-8417-82709061C2B4}" srcOrd="1" destOrd="0" presId="urn:microsoft.com/office/officeart/2008/layout/RadialCluster"/>
    <dgm:cxn modelId="{82DD3198-374A-422B-A8B3-3527B3F6BBF4}" type="presParOf" srcId="{5DB84AEF-DFDC-433C-BBCB-75F1043B84A0}" destId="{D582E7F3-0E60-4BD4-A162-93001D8D3A75}" srcOrd="2" destOrd="0" presId="urn:microsoft.com/office/officeart/2008/layout/RadialCluster"/>
    <dgm:cxn modelId="{DE3E5247-B62D-44F2-BE69-BF692A8442DC}" type="presParOf" srcId="{5DB84AEF-DFDC-433C-BBCB-75F1043B84A0}" destId="{FA51CA10-3221-4D4C-AB41-F899B9DB108F}" srcOrd="3" destOrd="0" presId="urn:microsoft.com/office/officeart/2008/layout/RadialCluster"/>
    <dgm:cxn modelId="{0C3DD1CF-C42E-4AB2-8991-DA03017C5C53}" type="presParOf" srcId="{5DB84AEF-DFDC-433C-BBCB-75F1043B84A0}" destId="{6D806BCA-3315-49FE-8458-A95868AD2162}" srcOrd="4" destOrd="0" presId="urn:microsoft.com/office/officeart/2008/layout/RadialCluster"/>
    <dgm:cxn modelId="{B8F500C5-1630-4ED1-8BBC-A89AF14FF35E}" type="presParOf" srcId="{5DB84AEF-DFDC-433C-BBCB-75F1043B84A0}" destId="{15A322C2-E3A8-47F8-BC30-1B99B6CC8882}" srcOrd="5" destOrd="0" presId="urn:microsoft.com/office/officeart/2008/layout/RadialCluster"/>
    <dgm:cxn modelId="{60F67EEE-3CFE-4CFD-BCD8-35D1B7D2D743}" type="presParOf" srcId="{5DB84AEF-DFDC-433C-BBCB-75F1043B84A0}" destId="{4AFD3325-943B-477B-B200-EFADB6E76C9C}" srcOrd="6" destOrd="0" presId="urn:microsoft.com/office/officeart/2008/layout/RadialCluster"/>
    <dgm:cxn modelId="{7D9D4D1E-40FB-401C-8B4C-9D63DF653071}" type="presParOf" srcId="{5DB84AEF-DFDC-433C-BBCB-75F1043B84A0}" destId="{7B756518-6D09-4B22-8482-95C233724812}" srcOrd="7" destOrd="0" presId="urn:microsoft.com/office/officeart/2008/layout/RadialCluster"/>
    <dgm:cxn modelId="{9C2F99A0-A9A7-4983-AD54-9CE2BED27278}" type="presParOf" srcId="{5DB84AEF-DFDC-433C-BBCB-75F1043B84A0}" destId="{E948496C-645A-415A-9EE3-3723EB245CF6}" srcOrd="8" destOrd="0" presId="urn:microsoft.com/office/officeart/2008/layout/RadialCluster"/>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C30EA9-FB91-458D-BFA9-CAA6565F2AF3}">
      <dsp:nvSpPr>
        <dsp:cNvPr id="0" name=""/>
        <dsp:cNvSpPr/>
      </dsp:nvSpPr>
      <dsp:spPr>
        <a:xfrm>
          <a:off x="684788" y="860385"/>
          <a:ext cx="7545823" cy="608757"/>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uk-UA" sz="1600" b="1" kern="1200" dirty="0" smtClean="0"/>
            <a:t>Мовленнєва компетенція </a:t>
          </a:r>
          <a:r>
            <a:rPr lang="uk-UA" sz="1600" kern="1200" dirty="0" smtClean="0"/>
            <a:t>– як одна із ключових базисних характеристик</a:t>
          </a:r>
          <a:endParaRPr lang="ru-RU" sz="1600" kern="1200" dirty="0"/>
        </a:p>
      </dsp:txBody>
      <dsp:txXfrm>
        <a:off x="714505" y="890102"/>
        <a:ext cx="7486389" cy="549323"/>
      </dsp:txXfrm>
    </dsp:sp>
    <dsp:sp modelId="{5A2463B5-88DD-445D-8417-82709061C2B4}">
      <dsp:nvSpPr>
        <dsp:cNvPr id="0" name=""/>
        <dsp:cNvSpPr/>
      </dsp:nvSpPr>
      <dsp:spPr>
        <a:xfrm rot="16200000">
          <a:off x="4315609" y="718295"/>
          <a:ext cx="284181" cy="0"/>
        </a:xfrm>
        <a:custGeom>
          <a:avLst/>
          <a:gdLst/>
          <a:ahLst/>
          <a:cxnLst/>
          <a:rect l="0" t="0" r="0" b="0"/>
          <a:pathLst>
            <a:path>
              <a:moveTo>
                <a:pt x="0" y="0"/>
              </a:moveTo>
              <a:lnTo>
                <a:pt x="284181" y="0"/>
              </a:lnTo>
            </a:path>
          </a:pathLst>
        </a:custGeom>
        <a:noFill/>
        <a:ln w="15875" cap="rnd"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582E7F3-0E60-4BD4-A162-93001D8D3A75}">
      <dsp:nvSpPr>
        <dsp:cNvPr id="0" name=""/>
        <dsp:cNvSpPr/>
      </dsp:nvSpPr>
      <dsp:spPr>
        <a:xfrm>
          <a:off x="786670" y="-337662"/>
          <a:ext cx="7342059" cy="913866"/>
        </a:xfrm>
        <a:prstGeom prst="round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uk-UA" sz="1700" b="1" kern="1200" dirty="0" smtClean="0"/>
            <a:t>Мета:</a:t>
          </a:r>
          <a:r>
            <a:rPr lang="uk-UA" sz="1700" kern="1200" dirty="0" smtClean="0"/>
            <a:t> виховання мовної особистості, яка правильно використовує мову в різних ситуаціях для реалізації власних мовленнєвих завдань</a:t>
          </a:r>
          <a:endParaRPr lang="ru-RU" sz="1700" kern="1200" dirty="0"/>
        </a:p>
      </dsp:txBody>
      <dsp:txXfrm>
        <a:off x="831281" y="-293051"/>
        <a:ext cx="7252837" cy="824644"/>
      </dsp:txXfrm>
    </dsp:sp>
    <dsp:sp modelId="{FA51CA10-3221-4D4C-AB41-F899B9DB108F}">
      <dsp:nvSpPr>
        <dsp:cNvPr id="0" name=""/>
        <dsp:cNvSpPr/>
      </dsp:nvSpPr>
      <dsp:spPr>
        <a:xfrm rot="1888419">
          <a:off x="4834454" y="1896638"/>
          <a:ext cx="1637578" cy="0"/>
        </a:xfrm>
        <a:custGeom>
          <a:avLst/>
          <a:gdLst/>
          <a:ahLst/>
          <a:cxnLst/>
          <a:rect l="0" t="0" r="0" b="0"/>
          <a:pathLst>
            <a:path>
              <a:moveTo>
                <a:pt x="0" y="0"/>
              </a:moveTo>
              <a:lnTo>
                <a:pt x="1637578" y="0"/>
              </a:lnTo>
            </a:path>
          </a:pathLst>
        </a:custGeom>
        <a:noFill/>
        <a:ln w="15875" cap="rnd"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D806BCA-3315-49FE-8458-A95868AD2162}">
      <dsp:nvSpPr>
        <dsp:cNvPr id="0" name=""/>
        <dsp:cNvSpPr/>
      </dsp:nvSpPr>
      <dsp:spPr>
        <a:xfrm>
          <a:off x="6351572" y="1972735"/>
          <a:ext cx="2461316" cy="2209537"/>
        </a:xfrm>
        <a:prstGeom prst="round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uk-UA" sz="2200" b="1" kern="1200" dirty="0" smtClean="0"/>
            <a:t>Мовленнєве виховання</a:t>
          </a:r>
          <a:r>
            <a:rPr lang="uk-UA" sz="2200" kern="1200" dirty="0" smtClean="0"/>
            <a:t>: виховання мовленнєвої культури особистості</a:t>
          </a:r>
          <a:endParaRPr lang="ru-RU" sz="2200" kern="1200" dirty="0"/>
        </a:p>
      </dsp:txBody>
      <dsp:txXfrm>
        <a:off x="6459433" y="2080596"/>
        <a:ext cx="2245594" cy="1993815"/>
      </dsp:txXfrm>
    </dsp:sp>
    <dsp:sp modelId="{15A322C2-E3A8-47F8-BC30-1B99B6CC8882}">
      <dsp:nvSpPr>
        <dsp:cNvPr id="0" name=""/>
        <dsp:cNvSpPr/>
      </dsp:nvSpPr>
      <dsp:spPr>
        <a:xfrm rot="5369787">
          <a:off x="4218190" y="1713466"/>
          <a:ext cx="488664" cy="0"/>
        </a:xfrm>
        <a:custGeom>
          <a:avLst/>
          <a:gdLst/>
          <a:ahLst/>
          <a:cxnLst/>
          <a:rect l="0" t="0" r="0" b="0"/>
          <a:pathLst>
            <a:path>
              <a:moveTo>
                <a:pt x="0" y="0"/>
              </a:moveTo>
              <a:lnTo>
                <a:pt x="488664" y="0"/>
              </a:lnTo>
            </a:path>
          </a:pathLst>
        </a:custGeom>
        <a:noFill/>
        <a:ln w="15875" cap="rnd"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AFD3325-943B-477B-B200-EFADB6E76C9C}">
      <dsp:nvSpPr>
        <dsp:cNvPr id="0" name=""/>
        <dsp:cNvSpPr/>
      </dsp:nvSpPr>
      <dsp:spPr>
        <a:xfrm>
          <a:off x="3074986" y="1957789"/>
          <a:ext cx="2799283" cy="2266078"/>
        </a:xfrm>
        <a:prstGeom prst="round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uk-UA" sz="1600" b="1" kern="1200" dirty="0" smtClean="0"/>
            <a:t>Навчання мови</a:t>
          </a:r>
          <a:r>
            <a:rPr lang="uk-UA" sz="1600" kern="1200" dirty="0" smtClean="0"/>
            <a:t>: здобуття елементарних знань про мову і мовлення, що формуються на основі розвитку мовного чуття і водночас зумовлюють цей розвиток</a:t>
          </a:r>
          <a:endParaRPr lang="ru-RU" sz="1600" kern="1200" dirty="0"/>
        </a:p>
      </dsp:txBody>
      <dsp:txXfrm>
        <a:off x="3185607" y="2068410"/>
        <a:ext cx="2578041" cy="2044836"/>
      </dsp:txXfrm>
    </dsp:sp>
    <dsp:sp modelId="{7B756518-6D09-4B22-8482-95C233724812}">
      <dsp:nvSpPr>
        <dsp:cNvPr id="0" name=""/>
        <dsp:cNvSpPr/>
      </dsp:nvSpPr>
      <dsp:spPr>
        <a:xfrm rot="8909573">
          <a:off x="2563378" y="1863446"/>
          <a:ext cx="1508990" cy="0"/>
        </a:xfrm>
        <a:custGeom>
          <a:avLst/>
          <a:gdLst/>
          <a:ahLst/>
          <a:cxnLst/>
          <a:rect l="0" t="0" r="0" b="0"/>
          <a:pathLst>
            <a:path>
              <a:moveTo>
                <a:pt x="0" y="0"/>
              </a:moveTo>
              <a:lnTo>
                <a:pt x="1508990" y="0"/>
              </a:lnTo>
            </a:path>
          </a:pathLst>
        </a:custGeom>
        <a:noFill/>
        <a:ln w="15875" cap="rnd"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948496C-645A-415A-9EE3-3723EB245CF6}">
      <dsp:nvSpPr>
        <dsp:cNvPr id="0" name=""/>
        <dsp:cNvSpPr/>
      </dsp:nvSpPr>
      <dsp:spPr>
        <a:xfrm>
          <a:off x="3715" y="1944136"/>
          <a:ext cx="2670893" cy="2264406"/>
        </a:xfrm>
        <a:prstGeom prst="roundRect">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uk-UA" sz="1700" b="1" kern="1200" dirty="0" smtClean="0"/>
            <a:t>Мовленнєвий розвиток:</a:t>
          </a:r>
          <a:r>
            <a:rPr lang="uk-UA" sz="1700" kern="1200" dirty="0" smtClean="0"/>
            <a:t> формування певних мовленнєвих умінь і навичок, що забезпечують функціонування мовлення</a:t>
          </a:r>
          <a:endParaRPr lang="ru-RU" sz="1700" kern="1200" dirty="0"/>
        </a:p>
      </dsp:txBody>
      <dsp:txXfrm>
        <a:off x="114254" y="2054675"/>
        <a:ext cx="2449815" cy="2043328"/>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3/30/2021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3" y="1666875"/>
            <a:ext cx="8915399" cy="2262781"/>
          </a:xfrm>
        </p:spPr>
        <p:txBody>
          <a:bodyPr/>
          <a:lstStyle/>
          <a:p>
            <a:pPr algn="ctr"/>
            <a:r>
              <a:rPr lang="ru-RU" b="1" dirty="0">
                <a:effectLst>
                  <a:outerShdw blurRad="38100" dist="38100" dir="2700000" algn="tl">
                    <a:srgbClr val="000000">
                      <a:alpha val="43137"/>
                    </a:srgbClr>
                  </a:outerShdw>
                </a:effectLst>
              </a:rPr>
              <a:t>«</a:t>
            </a:r>
            <a:r>
              <a:rPr lang="ru-RU" b="1" dirty="0" err="1">
                <a:effectLst>
                  <a:outerShdw blurRad="38100" dist="38100" dir="2700000" algn="tl">
                    <a:srgbClr val="000000">
                      <a:alpha val="43137"/>
                    </a:srgbClr>
                  </a:outerShdw>
                </a:effectLst>
              </a:rPr>
              <a:t>Специфіка</a:t>
            </a:r>
            <a:r>
              <a:rPr lang="ru-RU" b="1" dirty="0">
                <a:effectLst>
                  <a:outerShdw blurRad="38100" dist="38100" dir="2700000" algn="tl">
                    <a:srgbClr val="000000">
                      <a:alpha val="43137"/>
                    </a:srgbClr>
                  </a:outerShdw>
                </a:effectLst>
              </a:rPr>
              <a:t> </a:t>
            </a:r>
            <a:r>
              <a:rPr lang="ru-RU" b="1" dirty="0" smtClean="0">
                <a:effectLst>
                  <a:outerShdw blurRad="38100" dist="38100" dir="2700000" algn="tl">
                    <a:srgbClr val="000000">
                      <a:alpha val="43137"/>
                    </a:srgbClr>
                  </a:outerShdw>
                </a:effectLst>
              </a:rPr>
              <a:t>занять</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ru-RU" b="1" dirty="0" smtClean="0">
                <a:effectLst>
                  <a:outerShdw blurRad="38100" dist="38100" dir="2700000" algn="tl">
                    <a:srgbClr val="000000">
                      <a:alpha val="43137"/>
                    </a:srgbClr>
                  </a:outerShdw>
                </a:effectLst>
              </a:rPr>
              <a:t>з </a:t>
            </a:r>
            <a:r>
              <a:rPr lang="ru-RU" b="1" dirty="0" err="1">
                <a:effectLst>
                  <a:outerShdw blurRad="38100" dist="38100" dir="2700000" algn="tl">
                    <a:srgbClr val="000000">
                      <a:alpha val="43137"/>
                    </a:srgbClr>
                  </a:outerShdw>
                </a:effectLst>
              </a:rPr>
              <a:t>рідної</a:t>
            </a:r>
            <a:r>
              <a:rPr lang="ru-RU" b="1" dirty="0">
                <a:effectLst>
                  <a:outerShdw blurRad="38100" dist="38100" dir="2700000" algn="tl">
                    <a:srgbClr val="000000">
                      <a:alpha val="43137"/>
                    </a:srgbClr>
                  </a:outerShdw>
                </a:effectLst>
              </a:rPr>
              <a:t> </a:t>
            </a:r>
            <a:r>
              <a:rPr lang="ru-RU" b="1" dirty="0" err="1">
                <a:effectLst>
                  <a:outerShdw blurRad="38100" dist="38100" dir="2700000" algn="tl">
                    <a:srgbClr val="000000">
                      <a:alpha val="43137"/>
                    </a:srgbClr>
                  </a:outerShdw>
                </a:effectLst>
              </a:rPr>
              <a:t>мови</a:t>
            </a:r>
            <a:r>
              <a:rPr lang="ru-RU" b="1" dirty="0">
                <a:effectLst>
                  <a:outerShdw blurRad="38100" dist="38100" dir="2700000" algn="tl">
                    <a:srgbClr val="000000">
                      <a:alpha val="43137"/>
                    </a:srgbClr>
                  </a:outerShdw>
                </a:effectLst>
              </a:rPr>
              <a:t> в </a:t>
            </a:r>
            <a:r>
              <a:rPr lang="ru-RU" b="1" dirty="0" smtClean="0">
                <a:effectLst>
                  <a:outerShdw blurRad="38100" dist="38100" dir="2700000" algn="tl">
                    <a:srgbClr val="000000">
                      <a:alpha val="43137"/>
                    </a:srgbClr>
                  </a:outerShdw>
                </a:effectLst>
              </a:rPr>
              <a:t>ЗДО»</a:t>
            </a:r>
            <a:endParaRPr lang="ru-RU"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 xmlns:p14="http://schemas.microsoft.com/office/powerpoint/2010/main" val="3648115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БКДО, січень 2021 року</a:t>
            </a:r>
            <a:endParaRPr lang="ru-RU" dirty="0"/>
          </a:p>
        </p:txBody>
      </p:sp>
      <p:sp>
        <p:nvSpPr>
          <p:cNvPr id="3" name="Объект 2"/>
          <p:cNvSpPr>
            <a:spLocks noGrp="1"/>
          </p:cNvSpPr>
          <p:nvPr>
            <p:ph idx="1"/>
          </p:nvPr>
        </p:nvSpPr>
        <p:spPr>
          <a:xfrm>
            <a:off x="2592925" y="1473199"/>
            <a:ext cx="8915400" cy="5020733"/>
          </a:xfrm>
        </p:spPr>
        <p:txBody>
          <a:bodyPr>
            <a:normAutofit fontScale="92500" lnSpcReduction="10000"/>
          </a:bodyPr>
          <a:lstStyle/>
          <a:p>
            <a:pPr algn="just"/>
            <a:r>
              <a:rPr lang="ru-RU" sz="2000" b="1" dirty="0" err="1" smtClean="0"/>
              <a:t>Освітній</a:t>
            </a:r>
            <a:r>
              <a:rPr lang="ru-RU" sz="2000" b="1" dirty="0" smtClean="0"/>
              <a:t> </a:t>
            </a:r>
            <a:r>
              <a:rPr lang="ru-RU" sz="2000" b="1" dirty="0" err="1" smtClean="0"/>
              <a:t>напрям</a:t>
            </a:r>
            <a:r>
              <a:rPr lang="ru-RU" sz="2000" b="1" dirty="0" smtClean="0"/>
              <a:t> «</a:t>
            </a:r>
            <a:r>
              <a:rPr lang="ru-RU" sz="2000" b="1" dirty="0" err="1" smtClean="0"/>
              <a:t>Мовлення</a:t>
            </a:r>
            <a:r>
              <a:rPr lang="ru-RU" sz="2000" b="1" dirty="0" smtClean="0"/>
              <a:t> </a:t>
            </a:r>
            <a:r>
              <a:rPr lang="ru-RU" sz="2000" b="1" dirty="0" err="1" smtClean="0"/>
              <a:t>дитини</a:t>
            </a:r>
            <a:r>
              <a:rPr lang="ru-RU" sz="2000" b="1" dirty="0" smtClean="0"/>
              <a:t>»</a:t>
            </a:r>
            <a:endParaRPr lang="ru-RU" sz="2000" dirty="0" smtClean="0"/>
          </a:p>
          <a:p>
            <a:r>
              <a:rPr lang="ru-RU" sz="2000" b="1" dirty="0" err="1" smtClean="0"/>
              <a:t>Художньо-мовленнєва</a:t>
            </a:r>
            <a:r>
              <a:rPr lang="ru-RU" sz="2000" b="1" dirty="0" smtClean="0"/>
              <a:t> </a:t>
            </a:r>
            <a:r>
              <a:rPr lang="ru-RU" sz="2000" b="1" dirty="0" err="1" smtClean="0"/>
              <a:t>компетентність</a:t>
            </a:r>
            <a:r>
              <a:rPr lang="ru-RU" sz="2000" dirty="0" smtClean="0"/>
              <a:t> — </a:t>
            </a:r>
            <a:r>
              <a:rPr lang="ru-RU" sz="2000" dirty="0" err="1" smtClean="0"/>
              <a:t>здатність</a:t>
            </a:r>
            <a:r>
              <a:rPr lang="ru-RU" sz="2000" dirty="0" smtClean="0"/>
              <a:t> </a:t>
            </a:r>
            <a:r>
              <a:rPr lang="ru-RU" sz="2000" dirty="0" err="1" smtClean="0"/>
              <a:t>відтворювати</a:t>
            </a:r>
            <a:r>
              <a:rPr lang="ru-RU" sz="2000" dirty="0" smtClean="0"/>
              <a:t> </a:t>
            </a:r>
            <a:r>
              <a:rPr lang="ru-RU" sz="2000" dirty="0" err="1" smtClean="0"/>
              <a:t>художньо-естетичні</a:t>
            </a:r>
            <a:r>
              <a:rPr lang="ru-RU" sz="2000" dirty="0" smtClean="0"/>
              <a:t> </a:t>
            </a:r>
            <a:r>
              <a:rPr lang="ru-RU" sz="2000" dirty="0" err="1" smtClean="0"/>
              <a:t>враження</a:t>
            </a:r>
            <a:r>
              <a:rPr lang="ru-RU" sz="2000" dirty="0" smtClean="0"/>
              <a:t> </a:t>
            </a:r>
            <a:r>
              <a:rPr lang="ru-RU" sz="2000" dirty="0" err="1" smtClean="0"/>
              <a:t>від</a:t>
            </a:r>
            <a:r>
              <a:rPr lang="ru-RU" sz="2000" dirty="0" smtClean="0"/>
              <a:t> </a:t>
            </a:r>
            <a:r>
              <a:rPr lang="ru-RU" sz="2000" dirty="0" err="1" smtClean="0"/>
              <a:t>сприйняття</a:t>
            </a:r>
            <a:r>
              <a:rPr lang="ru-RU" sz="2000" dirty="0" smtClean="0"/>
              <a:t> </a:t>
            </a:r>
            <a:r>
              <a:rPr lang="ru-RU" sz="2000" dirty="0" err="1" smtClean="0"/>
              <a:t>літературних</a:t>
            </a:r>
            <a:r>
              <a:rPr lang="ru-RU" sz="2000" dirty="0" smtClean="0"/>
              <a:t> </a:t>
            </a:r>
            <a:r>
              <a:rPr lang="ru-RU" sz="2000" dirty="0" err="1" smtClean="0"/>
              <a:t>і</a:t>
            </a:r>
            <a:r>
              <a:rPr lang="ru-RU" sz="2000" dirty="0" smtClean="0"/>
              <a:t> </a:t>
            </a:r>
            <a:r>
              <a:rPr lang="ru-RU" sz="2000" dirty="0" err="1" smtClean="0"/>
              <a:t>фольклорних</a:t>
            </a:r>
            <a:r>
              <a:rPr lang="ru-RU" sz="2000" dirty="0" smtClean="0"/>
              <a:t> </a:t>
            </a:r>
            <a:r>
              <a:rPr lang="ru-RU" sz="2000" dirty="0" err="1" smtClean="0"/>
              <a:t>творів</a:t>
            </a:r>
            <a:r>
              <a:rPr lang="ru-RU" sz="2000" dirty="0" smtClean="0"/>
              <a:t> </a:t>
            </a:r>
            <a:r>
              <a:rPr lang="ru-RU" sz="2000" dirty="0" err="1" smtClean="0"/>
              <a:t>засобами</a:t>
            </a:r>
            <a:r>
              <a:rPr lang="ru-RU" sz="2000" dirty="0" smtClean="0"/>
              <a:t> </a:t>
            </a:r>
            <a:r>
              <a:rPr lang="ru-RU" sz="2000" dirty="0" err="1" smtClean="0"/>
              <a:t>різних</a:t>
            </a:r>
            <a:r>
              <a:rPr lang="ru-RU" sz="2000" dirty="0" smtClean="0"/>
              <a:t> </a:t>
            </a:r>
            <a:r>
              <a:rPr lang="ru-RU" sz="2000" dirty="0" err="1" smtClean="0"/>
              <a:t>видів</a:t>
            </a:r>
            <a:r>
              <a:rPr lang="ru-RU" sz="2000" dirty="0" smtClean="0"/>
              <a:t> </a:t>
            </a:r>
            <a:r>
              <a:rPr lang="ru-RU" sz="2000" dirty="0" err="1" smtClean="0"/>
              <a:t>художньо-мовленнєвої</a:t>
            </a:r>
            <a:r>
              <a:rPr lang="ru-RU" sz="2000" dirty="0" smtClean="0"/>
              <a:t> </a:t>
            </a:r>
            <a:r>
              <a:rPr lang="ru-RU" sz="2000" dirty="0" err="1" smtClean="0"/>
              <a:t>діяльності</a:t>
            </a:r>
            <a:r>
              <a:rPr lang="ru-RU" sz="2000" dirty="0" smtClean="0"/>
              <a:t>, </a:t>
            </a:r>
            <a:r>
              <a:rPr lang="ru-RU" sz="2000" dirty="0" err="1" smtClean="0"/>
              <a:t>що</a:t>
            </a:r>
            <a:r>
              <a:rPr lang="ru-RU" sz="2000" dirty="0" smtClean="0"/>
              <a:t> </a:t>
            </a:r>
            <a:r>
              <a:rPr lang="ru-RU" sz="2000" dirty="0" err="1" smtClean="0"/>
              <a:t>засвідчує</a:t>
            </a:r>
            <a:r>
              <a:rPr lang="ru-RU" sz="2000" dirty="0" smtClean="0"/>
              <a:t> </a:t>
            </a:r>
            <a:r>
              <a:rPr lang="ru-RU" sz="2000" dirty="0" err="1" smtClean="0"/>
              <a:t>ціннісне</a:t>
            </a:r>
            <a:r>
              <a:rPr lang="ru-RU" sz="2000" dirty="0" smtClean="0"/>
              <a:t> </a:t>
            </a:r>
            <a:r>
              <a:rPr lang="ru-RU" sz="2000" dirty="0" err="1" smtClean="0"/>
              <a:t>ставлення</a:t>
            </a:r>
            <a:r>
              <a:rPr lang="ru-RU" sz="2000" dirty="0" smtClean="0"/>
              <a:t> </a:t>
            </a:r>
            <a:r>
              <a:rPr lang="ru-RU" sz="2000" dirty="0" err="1" smtClean="0"/>
              <a:t>дитини</a:t>
            </a:r>
            <a:r>
              <a:rPr lang="ru-RU" sz="2000" dirty="0" smtClean="0"/>
              <a:t> до </a:t>
            </a:r>
            <a:r>
              <a:rPr lang="ru-RU" sz="2000" dirty="0" err="1" smtClean="0"/>
              <a:t>художнього</a:t>
            </a:r>
            <a:r>
              <a:rPr lang="ru-RU" sz="2000" dirty="0" smtClean="0"/>
              <a:t> слова як культурного </a:t>
            </a:r>
            <a:r>
              <a:rPr lang="ru-RU" sz="2000" dirty="0" err="1" smtClean="0"/>
              <a:t>явища</a:t>
            </a:r>
            <a:r>
              <a:rPr lang="ru-RU" sz="2000" dirty="0" smtClean="0"/>
              <a:t>, </a:t>
            </a:r>
            <a:r>
              <a:rPr lang="ru-RU" sz="2000" dirty="0" err="1" smtClean="0"/>
              <a:t>друкованої</a:t>
            </a:r>
            <a:r>
              <a:rPr lang="ru-RU" sz="2000" dirty="0" smtClean="0"/>
              <a:t> </a:t>
            </a:r>
            <a:r>
              <a:rPr lang="ru-RU" sz="2000" dirty="0" err="1" smtClean="0"/>
              <a:t>чи</a:t>
            </a:r>
            <a:r>
              <a:rPr lang="ru-RU" sz="2000" dirty="0" smtClean="0"/>
              <a:t> </a:t>
            </a:r>
            <a:r>
              <a:rPr lang="ru-RU" sz="2000" dirty="0" err="1" smtClean="0"/>
              <a:t>електронної</a:t>
            </a:r>
            <a:r>
              <a:rPr lang="ru-RU" sz="2000" dirty="0" smtClean="0"/>
              <a:t> книжки, </a:t>
            </a:r>
            <a:r>
              <a:rPr lang="ru-RU" sz="2000" dirty="0" err="1" smtClean="0"/>
              <a:t>достатній</a:t>
            </a:r>
            <a:r>
              <a:rPr lang="ru-RU" sz="2000" dirty="0" smtClean="0"/>
              <a:t> для </a:t>
            </a:r>
            <a:r>
              <a:rPr lang="ru-RU" sz="2000" dirty="0" err="1" smtClean="0"/>
              <a:t>художньої</a:t>
            </a:r>
            <a:r>
              <a:rPr lang="ru-RU" sz="2000" dirty="0" smtClean="0"/>
              <a:t> </a:t>
            </a:r>
            <a:r>
              <a:rPr lang="ru-RU" sz="2000" dirty="0" err="1" smtClean="0"/>
              <a:t>комунікації</a:t>
            </a:r>
            <a:r>
              <a:rPr lang="ru-RU" sz="2000" dirty="0" smtClean="0"/>
              <a:t> </a:t>
            </a:r>
            <a:r>
              <a:rPr lang="ru-RU" sz="2000" dirty="0" err="1" smtClean="0"/>
              <a:t>рівень</a:t>
            </a:r>
            <a:r>
              <a:rPr lang="ru-RU" sz="2000" dirty="0" smtClean="0"/>
              <a:t> </a:t>
            </a:r>
            <a:r>
              <a:rPr lang="ru-RU" sz="2000" dirty="0" err="1" smtClean="0"/>
              <a:t>літературної</a:t>
            </a:r>
            <a:r>
              <a:rPr lang="ru-RU" sz="2000" dirty="0" smtClean="0"/>
              <a:t> </a:t>
            </a:r>
            <a:r>
              <a:rPr lang="ru-RU" sz="2000" dirty="0" err="1" smtClean="0"/>
              <a:t>обізнаності</a:t>
            </a:r>
            <a:r>
              <a:rPr lang="ru-RU" sz="2000" dirty="0" smtClean="0"/>
              <a:t>.</a:t>
            </a:r>
          </a:p>
          <a:p>
            <a:r>
              <a:rPr lang="ru-RU" sz="2000" b="1" dirty="0" err="1" smtClean="0"/>
              <a:t>Емоційно-ціннісне</a:t>
            </a:r>
            <a:r>
              <a:rPr lang="ru-RU" sz="2000" b="1" dirty="0" smtClean="0"/>
              <a:t> </a:t>
            </a:r>
            <a:r>
              <a:rPr lang="ru-RU" sz="2000" b="1" dirty="0" err="1" smtClean="0"/>
              <a:t>ставлення</a:t>
            </a:r>
            <a:r>
              <a:rPr lang="ru-RU" sz="2000" b="1" dirty="0" smtClean="0"/>
              <a:t>:</a:t>
            </a:r>
            <a:r>
              <a:rPr lang="ru-RU" sz="2000" dirty="0" smtClean="0"/>
              <a:t> </a:t>
            </a:r>
            <a:r>
              <a:rPr lang="ru-RU" sz="2000" dirty="0" err="1" smtClean="0"/>
              <a:t>інтерес</a:t>
            </a:r>
            <a:r>
              <a:rPr lang="ru-RU" sz="2000" dirty="0" smtClean="0"/>
              <a:t> до </a:t>
            </a:r>
            <a:r>
              <a:rPr lang="ru-RU" sz="2000" dirty="0" err="1" smtClean="0"/>
              <a:t>художнього</a:t>
            </a:r>
            <a:r>
              <a:rPr lang="ru-RU" sz="2000" dirty="0" smtClean="0"/>
              <a:t> слова, </a:t>
            </a:r>
            <a:r>
              <a:rPr lang="ru-RU" sz="2000" dirty="0" err="1" smtClean="0"/>
              <a:t>друкованої</a:t>
            </a:r>
            <a:r>
              <a:rPr lang="ru-RU" sz="2000" dirty="0" smtClean="0"/>
              <a:t> </a:t>
            </a:r>
            <a:r>
              <a:rPr lang="ru-RU" sz="2000" dirty="0" err="1" smtClean="0"/>
              <a:t>чи</a:t>
            </a:r>
            <a:r>
              <a:rPr lang="ru-RU" sz="2000" dirty="0" smtClean="0"/>
              <a:t> </a:t>
            </a:r>
            <a:r>
              <a:rPr lang="ru-RU" sz="2000" dirty="0" err="1" smtClean="0"/>
              <a:t>електронної</a:t>
            </a:r>
            <a:r>
              <a:rPr lang="ru-RU" sz="2000" dirty="0" smtClean="0"/>
              <a:t> книжки. </a:t>
            </a:r>
            <a:r>
              <a:rPr lang="ru-RU" sz="2000" dirty="0" err="1" smtClean="0"/>
              <a:t>Виявляє</a:t>
            </a:r>
            <a:r>
              <a:rPr lang="ru-RU" sz="2000" dirty="0" smtClean="0"/>
              <a:t> </a:t>
            </a:r>
            <a:r>
              <a:rPr lang="ru-RU" sz="2000" dirty="0" err="1" smtClean="0"/>
              <a:t>бажання</a:t>
            </a:r>
            <a:r>
              <a:rPr lang="ru-RU" sz="2000" dirty="0" smtClean="0"/>
              <a:t> </a:t>
            </a:r>
            <a:r>
              <a:rPr lang="ru-RU" sz="2000" dirty="0" err="1" smtClean="0"/>
              <a:t>висловлювати</a:t>
            </a:r>
            <a:r>
              <a:rPr lang="ru-RU" sz="2000" dirty="0" smtClean="0"/>
              <a:t> </a:t>
            </a:r>
            <a:r>
              <a:rPr lang="ru-RU" sz="2000" dirty="0" err="1" smtClean="0"/>
              <a:t>свої</a:t>
            </a:r>
            <a:r>
              <a:rPr lang="ru-RU" sz="2000" dirty="0" smtClean="0"/>
              <a:t> </a:t>
            </a:r>
            <a:r>
              <a:rPr lang="ru-RU" sz="2000" dirty="0" err="1" smtClean="0"/>
              <a:t>почуття</a:t>
            </a:r>
            <a:r>
              <a:rPr lang="ru-RU" sz="2000" dirty="0" smtClean="0"/>
              <a:t> в образному </a:t>
            </a:r>
            <a:r>
              <a:rPr lang="ru-RU" sz="2000" dirty="0" err="1" smtClean="0"/>
              <a:t>мовленні</a:t>
            </a:r>
            <a:r>
              <a:rPr lang="ru-RU" sz="2000" dirty="0" smtClean="0"/>
              <a:t>, </a:t>
            </a:r>
            <a:r>
              <a:rPr lang="ru-RU" sz="2000" dirty="0" err="1" smtClean="0"/>
              <a:t>активне</a:t>
            </a:r>
            <a:r>
              <a:rPr lang="ru-RU" sz="2000" dirty="0" smtClean="0"/>
              <a:t> </a:t>
            </a:r>
            <a:r>
              <a:rPr lang="ru-RU" sz="2000" dirty="0" err="1" smtClean="0"/>
              <a:t>зацікавлене</a:t>
            </a:r>
            <a:r>
              <a:rPr lang="ru-RU" sz="2000" dirty="0" smtClean="0"/>
              <a:t> </a:t>
            </a:r>
            <a:r>
              <a:rPr lang="ru-RU" sz="2000" dirty="0" err="1" smtClean="0"/>
              <a:t>ставлення</a:t>
            </a:r>
            <a:r>
              <a:rPr lang="ru-RU" sz="2000" dirty="0" smtClean="0"/>
              <a:t> до </a:t>
            </a:r>
            <a:r>
              <a:rPr lang="ru-RU" sz="2000" dirty="0" err="1" smtClean="0"/>
              <a:t>мовленнєвої</a:t>
            </a:r>
            <a:r>
              <a:rPr lang="ru-RU" sz="2000" dirty="0" smtClean="0"/>
              <a:t> </a:t>
            </a:r>
            <a:r>
              <a:rPr lang="ru-RU" sz="2000" dirty="0" err="1" smtClean="0"/>
              <a:t>творчої</a:t>
            </a:r>
            <a:r>
              <a:rPr lang="ru-RU" sz="2000" dirty="0" smtClean="0"/>
              <a:t> </a:t>
            </a:r>
            <a:r>
              <a:rPr lang="ru-RU" sz="2000" dirty="0" err="1" smtClean="0"/>
              <a:t>діяльності</a:t>
            </a:r>
            <a:r>
              <a:rPr lang="ru-RU" sz="2000" dirty="0" smtClean="0"/>
              <a:t>, як </a:t>
            </a:r>
            <a:r>
              <a:rPr lang="ru-RU" sz="2000" dirty="0" err="1" smtClean="0"/>
              <a:t>організованої</a:t>
            </a:r>
            <a:r>
              <a:rPr lang="ru-RU" sz="2000" dirty="0" smtClean="0"/>
              <a:t>, так </a:t>
            </a:r>
            <a:r>
              <a:rPr lang="ru-RU" sz="2000" dirty="0" err="1" smtClean="0"/>
              <a:t>і</a:t>
            </a:r>
            <a:r>
              <a:rPr lang="ru-RU" sz="2000" dirty="0" smtClean="0"/>
              <a:t> </a:t>
            </a:r>
            <a:r>
              <a:rPr lang="ru-RU" sz="2000" dirty="0" err="1" smtClean="0"/>
              <a:t>ініціативної</a:t>
            </a:r>
            <a:r>
              <a:rPr lang="ru-RU" sz="2000" dirty="0" smtClean="0"/>
              <a:t>, у </a:t>
            </a:r>
            <a:r>
              <a:rPr lang="ru-RU" sz="2000" dirty="0" err="1" smtClean="0"/>
              <a:t>різних</a:t>
            </a:r>
            <a:r>
              <a:rPr lang="ru-RU" sz="2000" dirty="0" smtClean="0"/>
              <a:t> </a:t>
            </a:r>
            <a:r>
              <a:rPr lang="ru-RU" sz="2000" dirty="0" err="1" smtClean="0"/>
              <a:t>її</a:t>
            </a:r>
            <a:r>
              <a:rPr lang="ru-RU" sz="2000" dirty="0" smtClean="0"/>
              <a:t> формах. Охоче </a:t>
            </a:r>
            <a:r>
              <a:rPr lang="ru-RU" sz="2000" dirty="0" err="1" smtClean="0"/>
              <a:t>відтворює</a:t>
            </a:r>
            <a:r>
              <a:rPr lang="ru-RU" sz="2000" dirty="0" smtClean="0"/>
              <a:t> </a:t>
            </a:r>
            <a:r>
              <a:rPr lang="ru-RU" sz="2000" dirty="0" err="1" smtClean="0"/>
              <a:t>враження</a:t>
            </a:r>
            <a:r>
              <a:rPr lang="ru-RU" sz="2000" dirty="0" smtClean="0"/>
              <a:t> </a:t>
            </a:r>
            <a:r>
              <a:rPr lang="ru-RU" sz="2000" dirty="0" err="1" smtClean="0"/>
              <a:t>від</a:t>
            </a:r>
            <a:r>
              <a:rPr lang="ru-RU" sz="2000" dirty="0" smtClean="0"/>
              <a:t> </a:t>
            </a:r>
            <a:r>
              <a:rPr lang="ru-RU" sz="2000" dirty="0" err="1" smtClean="0"/>
              <a:t>літературних</a:t>
            </a:r>
            <a:r>
              <a:rPr lang="ru-RU" sz="2000" dirty="0" smtClean="0"/>
              <a:t> </a:t>
            </a:r>
            <a:r>
              <a:rPr lang="ru-RU" sz="2000" dirty="0" err="1" smtClean="0"/>
              <a:t>творів</a:t>
            </a:r>
            <a:r>
              <a:rPr lang="ru-RU" sz="2000" dirty="0" smtClean="0"/>
              <a:t> </a:t>
            </a:r>
            <a:r>
              <a:rPr lang="ru-RU" sz="2000" dirty="0" err="1" smtClean="0"/>
              <a:t>різними</a:t>
            </a:r>
            <a:r>
              <a:rPr lang="ru-RU" sz="2000" dirty="0" smtClean="0"/>
              <a:t> </a:t>
            </a:r>
            <a:r>
              <a:rPr lang="ru-RU" sz="2000" dirty="0" err="1" smtClean="0"/>
              <a:t>засобами</a:t>
            </a:r>
            <a:r>
              <a:rPr lang="ru-RU" sz="2000" dirty="0" smtClean="0"/>
              <a:t> </a:t>
            </a:r>
            <a:r>
              <a:rPr lang="ru-RU" sz="2000" dirty="0" err="1" smtClean="0"/>
              <a:t>художньо-мовленнєвої</a:t>
            </a:r>
            <a:r>
              <a:rPr lang="ru-RU" sz="2000" dirty="0" smtClean="0"/>
              <a:t> </a:t>
            </a:r>
            <a:r>
              <a:rPr lang="ru-RU" sz="2000" dirty="0" err="1" smtClean="0"/>
              <a:t>діяльності</a:t>
            </a:r>
            <a:r>
              <a:rPr lang="ru-RU" sz="2000" dirty="0" smtClean="0"/>
              <a:t>. </a:t>
            </a:r>
            <a:r>
              <a:rPr lang="ru-RU" sz="2000" dirty="0" err="1" smtClean="0"/>
              <a:t>Виявляє</a:t>
            </a:r>
            <a:r>
              <a:rPr lang="ru-RU" sz="2000" dirty="0" smtClean="0"/>
              <a:t> </a:t>
            </a:r>
            <a:r>
              <a:rPr lang="ru-RU" sz="2000" dirty="0" err="1" smtClean="0"/>
              <a:t>бажання</a:t>
            </a:r>
            <a:r>
              <a:rPr lang="ru-RU" sz="2000" dirty="0" smtClean="0"/>
              <a:t> </a:t>
            </a:r>
            <a:r>
              <a:rPr lang="ru-RU" sz="2000" dirty="0" err="1" smtClean="0"/>
              <a:t>користуватися</a:t>
            </a:r>
            <a:r>
              <a:rPr lang="ru-RU" sz="2000" dirty="0" smtClean="0"/>
              <a:t> книжками як </a:t>
            </a:r>
            <a:r>
              <a:rPr lang="ru-RU" sz="2000" dirty="0" err="1" smtClean="0"/>
              <a:t>джерелами</a:t>
            </a:r>
            <a:r>
              <a:rPr lang="ru-RU" sz="2000" dirty="0" smtClean="0"/>
              <a:t> </a:t>
            </a:r>
            <a:r>
              <a:rPr lang="ru-RU" sz="2000" dirty="0" err="1" smtClean="0"/>
              <a:t>інформації</a:t>
            </a:r>
            <a:r>
              <a:rPr lang="ru-RU" sz="2000" dirty="0" smtClean="0"/>
              <a:t> та </a:t>
            </a:r>
            <a:r>
              <a:rPr lang="ru-RU" sz="2000" dirty="0" err="1" smtClean="0"/>
              <a:t>задоволення</a:t>
            </a:r>
            <a:r>
              <a:rPr lang="ru-RU" sz="2000" dirty="0" smtClean="0"/>
              <a:t>. </a:t>
            </a:r>
            <a:r>
              <a:rPr lang="ru-RU" sz="2000" dirty="0" err="1" smtClean="0"/>
              <a:t>Виявляє</a:t>
            </a:r>
            <a:r>
              <a:rPr lang="ru-RU" sz="2000" dirty="0" smtClean="0"/>
              <a:t> </a:t>
            </a:r>
            <a:r>
              <a:rPr lang="ru-RU" sz="2000" dirty="0" err="1" smtClean="0"/>
              <a:t>інтерес</a:t>
            </a:r>
            <a:r>
              <a:rPr lang="ru-RU" sz="2000" dirty="0" smtClean="0"/>
              <a:t> та </a:t>
            </a:r>
            <a:r>
              <a:rPr lang="ru-RU" sz="2000" dirty="0" err="1" smtClean="0"/>
              <a:t>задоволення</a:t>
            </a:r>
            <a:r>
              <a:rPr lang="ru-RU" sz="2000" dirty="0" smtClean="0"/>
              <a:t> </a:t>
            </a:r>
            <a:r>
              <a:rPr lang="ru-RU" sz="2000" dirty="0" err="1" smtClean="0"/>
              <a:t>від</a:t>
            </a:r>
            <a:r>
              <a:rPr lang="ru-RU" sz="2000" dirty="0" smtClean="0"/>
              <a:t> </a:t>
            </a:r>
            <a:r>
              <a:rPr lang="ru-RU" sz="2000" dirty="0" err="1" smtClean="0"/>
              <a:t>участі</a:t>
            </a:r>
            <a:r>
              <a:rPr lang="ru-RU" sz="2000" dirty="0" smtClean="0"/>
              <a:t> в </a:t>
            </a:r>
            <a:r>
              <a:rPr lang="ru-RU" sz="2000" dirty="0" err="1" smtClean="0"/>
              <a:t>розігруванні</a:t>
            </a:r>
            <a:r>
              <a:rPr lang="ru-RU" sz="2000" dirty="0" smtClean="0"/>
              <a:t> </a:t>
            </a:r>
            <a:r>
              <a:rPr lang="ru-RU" sz="2000" dirty="0" err="1" smtClean="0"/>
              <a:t>щедрівок</a:t>
            </a:r>
            <a:r>
              <a:rPr lang="ru-RU" sz="2000" dirty="0" smtClean="0"/>
              <a:t>, колядок, </a:t>
            </a:r>
            <a:r>
              <a:rPr lang="ru-RU" sz="2000" dirty="0" err="1" smtClean="0"/>
              <a:t>закличок</a:t>
            </a:r>
            <a:r>
              <a:rPr lang="ru-RU" sz="2000" dirty="0" smtClean="0"/>
              <a:t>, у </a:t>
            </a:r>
            <a:r>
              <a:rPr lang="ru-RU" sz="2000" dirty="0" err="1" smtClean="0"/>
              <a:t>сюжетно-рольових</a:t>
            </a:r>
            <a:r>
              <a:rPr lang="ru-RU" sz="2000" dirty="0" smtClean="0"/>
              <a:t> </a:t>
            </a:r>
            <a:r>
              <a:rPr lang="ru-RU" sz="2000" dirty="0" err="1" smtClean="0"/>
              <a:t>іграх</a:t>
            </a:r>
            <a:r>
              <a:rPr lang="ru-RU" sz="2000" dirty="0" smtClean="0"/>
              <a:t> за мотивами </a:t>
            </a:r>
            <a:r>
              <a:rPr lang="ru-RU" sz="2000" dirty="0" err="1" smtClean="0"/>
              <a:t>літературних</a:t>
            </a:r>
            <a:r>
              <a:rPr lang="ru-RU" sz="2000" dirty="0" smtClean="0"/>
              <a:t> </a:t>
            </a:r>
            <a:r>
              <a:rPr lang="ru-RU" sz="2000" dirty="0" err="1" smtClean="0"/>
              <a:t>творів</a:t>
            </a:r>
            <a:r>
              <a:rPr lang="ru-RU" sz="2000" dirty="0" smtClean="0"/>
              <a:t>, </a:t>
            </a:r>
            <a:r>
              <a:rPr lang="ru-RU" sz="2000" dirty="0" err="1" smtClean="0"/>
              <a:t>промовлянні</a:t>
            </a:r>
            <a:r>
              <a:rPr lang="ru-RU" sz="2000" dirty="0" smtClean="0"/>
              <a:t> </a:t>
            </a:r>
            <a:r>
              <a:rPr lang="ru-RU" sz="2000" dirty="0" err="1" smtClean="0"/>
              <a:t>текстів</a:t>
            </a:r>
            <a:r>
              <a:rPr lang="ru-RU" sz="2000" dirty="0" smtClean="0"/>
              <a:t> </a:t>
            </a:r>
            <a:r>
              <a:rPr lang="ru-RU" sz="2000" dirty="0" err="1" smtClean="0"/>
              <a:t>народних</a:t>
            </a:r>
            <a:r>
              <a:rPr lang="ru-RU" sz="2000" dirty="0" smtClean="0"/>
              <a:t> </a:t>
            </a:r>
            <a:r>
              <a:rPr lang="ru-RU" sz="2000" dirty="0" err="1" smtClean="0"/>
              <a:t>ігор</a:t>
            </a:r>
            <a:r>
              <a:rPr lang="ru-RU" sz="2000" dirty="0" smtClean="0"/>
              <a:t>.</a:t>
            </a:r>
          </a:p>
          <a:p>
            <a:pPr algn="just"/>
            <a:endParaRPr lang="ru-RU" sz="2000" dirty="0"/>
          </a:p>
        </p:txBody>
      </p:sp>
    </p:spTree>
    <p:extLst>
      <p:ext uri="{BB962C8B-B14F-4D97-AF65-F5344CB8AC3E}">
        <p14:creationId xmlns="" xmlns:p14="http://schemas.microsoft.com/office/powerpoint/2010/main" val="867932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БКДО, січень 2021 року</a:t>
            </a:r>
            <a:endParaRPr lang="ru-RU" dirty="0"/>
          </a:p>
        </p:txBody>
      </p:sp>
      <p:sp>
        <p:nvSpPr>
          <p:cNvPr id="3" name="Объект 2"/>
          <p:cNvSpPr>
            <a:spLocks noGrp="1"/>
          </p:cNvSpPr>
          <p:nvPr>
            <p:ph idx="1"/>
          </p:nvPr>
        </p:nvSpPr>
        <p:spPr>
          <a:xfrm>
            <a:off x="2592925" y="1473199"/>
            <a:ext cx="8915400" cy="5020733"/>
          </a:xfrm>
        </p:spPr>
        <p:txBody>
          <a:bodyPr>
            <a:normAutofit fontScale="85000" lnSpcReduction="10000"/>
          </a:bodyPr>
          <a:lstStyle/>
          <a:p>
            <a:pPr algn="just"/>
            <a:r>
              <a:rPr lang="ru-RU" sz="2000" b="1" dirty="0" err="1" smtClean="0"/>
              <a:t>Освітній</a:t>
            </a:r>
            <a:r>
              <a:rPr lang="ru-RU" sz="2000" b="1" dirty="0" smtClean="0"/>
              <a:t> </a:t>
            </a:r>
            <a:r>
              <a:rPr lang="ru-RU" sz="2000" b="1" dirty="0" err="1" smtClean="0"/>
              <a:t>напрям</a:t>
            </a:r>
            <a:r>
              <a:rPr lang="ru-RU" sz="2000" b="1" dirty="0" smtClean="0"/>
              <a:t> «</a:t>
            </a:r>
            <a:r>
              <a:rPr lang="ru-RU" sz="2000" b="1" dirty="0" err="1" smtClean="0"/>
              <a:t>Мовлення</a:t>
            </a:r>
            <a:r>
              <a:rPr lang="ru-RU" sz="2000" b="1" dirty="0" smtClean="0"/>
              <a:t> </a:t>
            </a:r>
            <a:r>
              <a:rPr lang="ru-RU" sz="2000" b="1" dirty="0" err="1" smtClean="0"/>
              <a:t>дитини</a:t>
            </a:r>
            <a:r>
              <a:rPr lang="ru-RU" sz="2000" b="1" dirty="0" smtClean="0"/>
              <a:t>»</a:t>
            </a:r>
            <a:endParaRPr lang="ru-RU" sz="2000" dirty="0" smtClean="0"/>
          </a:p>
          <a:p>
            <a:r>
              <a:rPr lang="uk-UA" sz="2000" b="1" dirty="0" smtClean="0"/>
              <a:t>Сформованість знань:</a:t>
            </a:r>
            <a:r>
              <a:rPr lang="uk-UA" sz="2000" dirty="0" smtClean="0"/>
              <a:t> знає і називає не менше трьох-чотирьох імен письменників і поетів, не менше восьми-десяти літературних або фольклорних творів. Може пояснити особливості основних літературних і фольклорних жанрів. Усвідомлює і може пояснити значення образних слів (порівняння, епітети), доцільність їх вживання в поетичному тексті та прозі.</a:t>
            </a:r>
          </a:p>
          <a:p>
            <a:r>
              <a:rPr lang="uk-UA" sz="2000" b="1" dirty="0" smtClean="0"/>
              <a:t>Навички:</a:t>
            </a:r>
            <a:r>
              <a:rPr lang="uk-UA" sz="2000" dirty="0" smtClean="0"/>
              <a:t> підтримує бесіду про зміст, ідею, характери та вчинки героїв твору, відповідає на запитання дорослого, висловлює свої враження, переживання, оцінно-етичні судження стосовно персонажів, співвідносить оцінки літературних героїв з власною поведінкою, реальними подіями; переповідає відомі казки, оповідання; усвідомлює та пояснює зміст прислів’їв, приказок, доречно використовує їх у мовленні; відгадує описові загадки; інтонаційно передає різні почуття при виконанні літературних творів; відтворює в мовленні образні вислови з художнього тексту; чітко промовляє скоромовки, </a:t>
            </a:r>
            <a:r>
              <a:rPr lang="uk-UA" sz="2000" dirty="0" err="1" smtClean="0"/>
              <a:t>чистомовки</a:t>
            </a:r>
            <a:r>
              <a:rPr lang="uk-UA" sz="2000" dirty="0" smtClean="0"/>
              <a:t>, прислів’я та приказки; бере участь у мовних іграх. На основі засвоєного зразка складає невеличкі розповіді, казкові історії за змістом скоромовок, прислів’їв, власні описові та порівняльні загадки, лічилки, колисанки; придумує іншу кінцівку літературного твору, доповнює текст казки, оповідання додатковими епізодами.</a:t>
            </a:r>
          </a:p>
          <a:p>
            <a:pPr algn="just"/>
            <a:endParaRPr lang="ru-RU" sz="2000" dirty="0"/>
          </a:p>
        </p:txBody>
      </p:sp>
    </p:spTree>
    <p:extLst>
      <p:ext uri="{BB962C8B-B14F-4D97-AF65-F5344CB8AC3E}">
        <p14:creationId xmlns="" xmlns:p14="http://schemas.microsoft.com/office/powerpoint/2010/main" val="867932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БКДО, січень 2021 року</a:t>
            </a:r>
            <a:endParaRPr lang="ru-RU" dirty="0"/>
          </a:p>
        </p:txBody>
      </p:sp>
      <p:sp>
        <p:nvSpPr>
          <p:cNvPr id="3" name="Объект 2"/>
          <p:cNvSpPr>
            <a:spLocks noGrp="1"/>
          </p:cNvSpPr>
          <p:nvPr>
            <p:ph idx="1"/>
          </p:nvPr>
        </p:nvSpPr>
        <p:spPr>
          <a:xfrm>
            <a:off x="2592925" y="1473199"/>
            <a:ext cx="8915400" cy="5020733"/>
          </a:xfrm>
        </p:spPr>
        <p:txBody>
          <a:bodyPr>
            <a:normAutofit fontScale="70000" lnSpcReduction="20000"/>
          </a:bodyPr>
          <a:lstStyle/>
          <a:p>
            <a:pPr algn="just"/>
            <a:r>
              <a:rPr lang="uk-UA" sz="2000" b="1" dirty="0" smtClean="0"/>
              <a:t>Освітній напрям «Мовлення дитини»</a:t>
            </a:r>
            <a:endParaRPr lang="uk-UA" sz="2000" dirty="0" smtClean="0"/>
          </a:p>
          <a:p>
            <a:r>
              <a:rPr lang="uk-UA" sz="2000" b="1" dirty="0" smtClean="0"/>
              <a:t>Участь батьків</a:t>
            </a:r>
            <a:endParaRPr lang="uk-UA" sz="2000" dirty="0" smtClean="0"/>
          </a:p>
          <a:p>
            <a:r>
              <a:rPr lang="uk-UA" sz="2000" dirty="0" smtClean="0"/>
              <a:t>Підтримка батьками процесу формування мовлення дитини може відбуватися шляхом:</a:t>
            </a:r>
          </a:p>
          <a:p>
            <a:r>
              <a:rPr lang="uk-UA" sz="2000" b="1" dirty="0" smtClean="0"/>
              <a:t>• розвитку мовленнєвих навичок дитини:</a:t>
            </a:r>
            <a:endParaRPr lang="uk-UA" sz="2000" dirty="0" smtClean="0"/>
          </a:p>
          <a:p>
            <a:r>
              <a:rPr lang="uk-UA" sz="2000" dirty="0" smtClean="0"/>
              <a:t>– дотримання у розмовах з дитиною правил літературної мови, своєчасного виправлення мовлення дитини;</a:t>
            </a:r>
          </a:p>
          <a:p>
            <a:r>
              <a:rPr lang="uk-UA" sz="2000" dirty="0" smtClean="0"/>
              <a:t>– привертання уваги дітей до звукового складу рідної мови, регулярного залучення дітей до ігор на визначення місця звука в слові;</a:t>
            </a:r>
          </a:p>
          <a:p>
            <a:r>
              <a:rPr lang="uk-UA" sz="2000" dirty="0" smtClean="0"/>
              <a:t>– розмов з дитиною, спонукання її до запитань, пояснення незнайомих дітям слів;</a:t>
            </a:r>
          </a:p>
          <a:p>
            <a:r>
              <a:rPr lang="uk-UA" sz="2000" dirty="0" smtClean="0"/>
              <a:t>– використання різних життєвих ситуацій для спонукання дитини до опису предметів й об’єктів, розповідання про різні події, переказування змісту мультфільмів і прочитаних книжок;</a:t>
            </a:r>
          </a:p>
          <a:p>
            <a:r>
              <a:rPr lang="uk-UA" sz="2000" dirty="0" smtClean="0"/>
              <a:t>– створення ситуацій (у магазині, у поліклініці, на дитячому майданчику тощо), які б забезпечили вправляння дитини у зверненні до дорослого чи дитини із запитанням чи пропозицією;</a:t>
            </a:r>
          </a:p>
          <a:p>
            <a:r>
              <a:rPr lang="uk-UA" sz="2000" dirty="0" smtClean="0"/>
              <a:t>– організації пізнавальних бесід з дитиною як рівноправним співрозмовником, що передбачає спонукання її до висловлення своєї думки, допомогу в розмірковуванні, аргументуванні, доведенні справедливості своїх припущень;</a:t>
            </a:r>
          </a:p>
          <a:p>
            <a:r>
              <a:rPr lang="uk-UA" sz="2000" dirty="0" smtClean="0"/>
              <a:t>– привчання дитини до планування власних дій, чіткого промовляння послідовності кроків до реалізації задуманого; до аналізу одержаного результату та шляхів досягнення задуманого;</a:t>
            </a:r>
          </a:p>
          <a:p>
            <a:pPr algn="just"/>
            <a:endParaRPr lang="ru-RU" sz="2000" dirty="0"/>
          </a:p>
        </p:txBody>
      </p:sp>
    </p:spTree>
    <p:extLst>
      <p:ext uri="{BB962C8B-B14F-4D97-AF65-F5344CB8AC3E}">
        <p14:creationId xmlns="" xmlns:p14="http://schemas.microsoft.com/office/powerpoint/2010/main" val="867932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БКДО, січень 2021 року</a:t>
            </a:r>
            <a:endParaRPr lang="ru-RU" dirty="0"/>
          </a:p>
        </p:txBody>
      </p:sp>
      <p:sp>
        <p:nvSpPr>
          <p:cNvPr id="3" name="Объект 2"/>
          <p:cNvSpPr>
            <a:spLocks noGrp="1"/>
          </p:cNvSpPr>
          <p:nvPr>
            <p:ph idx="1"/>
          </p:nvPr>
        </p:nvSpPr>
        <p:spPr>
          <a:xfrm>
            <a:off x="2592925" y="1473199"/>
            <a:ext cx="8915400" cy="5020733"/>
          </a:xfrm>
        </p:spPr>
        <p:txBody>
          <a:bodyPr>
            <a:normAutofit fontScale="85000" lnSpcReduction="10000"/>
          </a:bodyPr>
          <a:lstStyle/>
          <a:p>
            <a:pPr algn="just"/>
            <a:r>
              <a:rPr lang="ru-RU" sz="2000" b="1" dirty="0" err="1" smtClean="0"/>
              <a:t>Освітній</a:t>
            </a:r>
            <a:r>
              <a:rPr lang="ru-RU" sz="2000" b="1" dirty="0" smtClean="0"/>
              <a:t> </a:t>
            </a:r>
            <a:r>
              <a:rPr lang="ru-RU" sz="2000" b="1" dirty="0" err="1" smtClean="0"/>
              <a:t>напрям</a:t>
            </a:r>
            <a:r>
              <a:rPr lang="ru-RU" sz="2000" b="1" dirty="0" smtClean="0"/>
              <a:t> «</a:t>
            </a:r>
            <a:r>
              <a:rPr lang="ru-RU" sz="2000" b="1" dirty="0" err="1" smtClean="0"/>
              <a:t>Мовлення</a:t>
            </a:r>
            <a:r>
              <a:rPr lang="ru-RU" sz="2000" b="1" dirty="0" smtClean="0"/>
              <a:t> </a:t>
            </a:r>
            <a:r>
              <a:rPr lang="ru-RU" sz="2000" b="1" dirty="0" err="1" smtClean="0"/>
              <a:t>дитини</a:t>
            </a:r>
            <a:r>
              <a:rPr lang="ru-RU" sz="2000" b="1" dirty="0" smtClean="0"/>
              <a:t>»</a:t>
            </a:r>
            <a:endParaRPr lang="ru-RU" sz="2000" dirty="0" smtClean="0"/>
          </a:p>
          <a:p>
            <a:r>
              <a:rPr lang="ru-RU" sz="2000" b="1" dirty="0" smtClean="0"/>
              <a:t>• </a:t>
            </a:r>
            <a:r>
              <a:rPr lang="ru-RU" sz="2000" b="1" dirty="0" err="1" smtClean="0"/>
              <a:t>розвитку</a:t>
            </a:r>
            <a:r>
              <a:rPr lang="ru-RU" sz="2000" b="1" dirty="0" smtClean="0"/>
              <a:t> </a:t>
            </a:r>
            <a:r>
              <a:rPr lang="ru-RU" sz="2000" b="1" dirty="0" err="1" smtClean="0"/>
              <a:t>комунікативних</a:t>
            </a:r>
            <a:r>
              <a:rPr lang="ru-RU" sz="2000" b="1" dirty="0" smtClean="0"/>
              <a:t> </a:t>
            </a:r>
            <a:r>
              <a:rPr lang="ru-RU" sz="2000" b="1" dirty="0" err="1" smtClean="0"/>
              <a:t>навичок</a:t>
            </a:r>
            <a:r>
              <a:rPr lang="ru-RU" sz="2000" b="1" dirty="0" smtClean="0"/>
              <a:t> </a:t>
            </a:r>
            <a:r>
              <a:rPr lang="ru-RU" sz="2000" b="1" dirty="0" err="1" smtClean="0"/>
              <a:t>дитини</a:t>
            </a:r>
            <a:r>
              <a:rPr lang="ru-RU" sz="2000" b="1" dirty="0" smtClean="0"/>
              <a:t>:</a:t>
            </a:r>
            <a:endParaRPr lang="ru-RU" sz="2000" dirty="0" smtClean="0"/>
          </a:p>
          <a:p>
            <a:r>
              <a:rPr lang="ru-RU" sz="2000" dirty="0" smtClean="0"/>
              <a:t>– </a:t>
            </a:r>
            <a:r>
              <a:rPr lang="ru-RU" sz="2000" dirty="0" err="1" smtClean="0"/>
              <a:t>нагадування</a:t>
            </a:r>
            <a:r>
              <a:rPr lang="ru-RU" sz="2000" dirty="0" smtClean="0"/>
              <a:t> </a:t>
            </a:r>
            <a:r>
              <a:rPr lang="ru-RU" sz="2000" dirty="0" err="1" smtClean="0"/>
              <a:t>дитині</a:t>
            </a:r>
            <a:r>
              <a:rPr lang="ru-RU" sz="2000" dirty="0" smtClean="0"/>
              <a:t> про </a:t>
            </a:r>
            <a:r>
              <a:rPr lang="ru-RU" sz="2000" dirty="0" err="1" smtClean="0"/>
              <a:t>необхідність</a:t>
            </a:r>
            <a:r>
              <a:rPr lang="ru-RU" sz="2000" dirty="0" smtClean="0"/>
              <a:t> </a:t>
            </a:r>
            <a:r>
              <a:rPr lang="ru-RU" sz="2000" dirty="0" err="1" smtClean="0"/>
              <a:t>дружнього</a:t>
            </a:r>
            <a:r>
              <a:rPr lang="ru-RU" sz="2000" dirty="0" smtClean="0"/>
              <a:t> </a:t>
            </a:r>
            <a:r>
              <a:rPr lang="ru-RU" sz="2000" dirty="0" err="1" smtClean="0"/>
              <a:t>спілкування</a:t>
            </a:r>
            <a:r>
              <a:rPr lang="ru-RU" sz="2000" dirty="0" smtClean="0"/>
              <a:t> (</a:t>
            </a:r>
            <a:r>
              <a:rPr lang="ru-RU" sz="2000" dirty="0" err="1" smtClean="0"/>
              <a:t>привітання</a:t>
            </a:r>
            <a:r>
              <a:rPr lang="ru-RU" sz="2000" dirty="0" smtClean="0"/>
              <a:t>, </a:t>
            </a:r>
            <a:r>
              <a:rPr lang="ru-RU" sz="2000" dirty="0" err="1" smtClean="0"/>
              <a:t>прохання</a:t>
            </a:r>
            <a:r>
              <a:rPr lang="ru-RU" sz="2000" dirty="0" smtClean="0"/>
              <a:t> </a:t>
            </a:r>
            <a:r>
              <a:rPr lang="ru-RU" sz="2000" dirty="0" err="1" smtClean="0"/>
              <a:t>про</a:t>
            </a:r>
            <a:r>
              <a:rPr lang="ru-RU" sz="2000" dirty="0" smtClean="0"/>
              <a:t> </a:t>
            </a:r>
            <a:r>
              <a:rPr lang="ru-RU" sz="2000" dirty="0" err="1" smtClean="0"/>
              <a:t>допомогу</a:t>
            </a:r>
            <a:r>
              <a:rPr lang="ru-RU" sz="2000" dirty="0" smtClean="0"/>
              <a:t>, </a:t>
            </a:r>
            <a:r>
              <a:rPr lang="ru-RU" sz="2000" dirty="0" err="1" smtClean="0"/>
              <a:t>пропонування</a:t>
            </a:r>
            <a:r>
              <a:rPr lang="ru-RU" sz="2000" dirty="0" smtClean="0"/>
              <a:t> </a:t>
            </a:r>
            <a:r>
              <a:rPr lang="ru-RU" sz="2000" dirty="0" err="1" smtClean="0"/>
              <a:t>допомоги</a:t>
            </a:r>
            <a:r>
              <a:rPr lang="ru-RU" sz="2000" dirty="0" smtClean="0"/>
              <a:t> </a:t>
            </a:r>
            <a:r>
              <a:rPr lang="ru-RU" sz="2000" dirty="0" err="1" smtClean="0"/>
              <a:t>чи</a:t>
            </a:r>
            <a:r>
              <a:rPr lang="ru-RU" sz="2000" dirty="0" smtClean="0"/>
              <a:t> </a:t>
            </a:r>
            <a:r>
              <a:rPr lang="ru-RU" sz="2000" dirty="0" err="1" smtClean="0"/>
              <a:t>підтримки</a:t>
            </a:r>
            <a:r>
              <a:rPr lang="ru-RU" sz="2000" dirty="0" smtClean="0"/>
              <a:t>, </a:t>
            </a:r>
            <a:r>
              <a:rPr lang="ru-RU" sz="2000" dirty="0" err="1" smtClean="0"/>
              <a:t>висловлення</a:t>
            </a:r>
            <a:r>
              <a:rPr lang="ru-RU" sz="2000" dirty="0" smtClean="0"/>
              <a:t> </a:t>
            </a:r>
            <a:r>
              <a:rPr lang="ru-RU" sz="2000" dirty="0" err="1" smtClean="0"/>
              <a:t>подяки</a:t>
            </a:r>
            <a:r>
              <a:rPr lang="ru-RU" sz="2000" dirty="0" smtClean="0"/>
              <a:t>), </a:t>
            </a:r>
            <a:r>
              <a:rPr lang="ru-RU" sz="2000" dirty="0" err="1" smtClean="0"/>
              <a:t>демонстрації</a:t>
            </a:r>
            <a:r>
              <a:rPr lang="ru-RU" sz="2000" dirty="0" smtClean="0"/>
              <a:t> </a:t>
            </a:r>
            <a:r>
              <a:rPr lang="ru-RU" sz="2000" dirty="0" err="1" smtClean="0"/>
              <a:t>власного</a:t>
            </a:r>
            <a:r>
              <a:rPr lang="ru-RU" sz="2000" dirty="0" smtClean="0"/>
              <a:t> позитивного прикладу </a:t>
            </a:r>
            <a:r>
              <a:rPr lang="ru-RU" sz="2000" dirty="0" err="1" smtClean="0"/>
              <a:t>такої</a:t>
            </a:r>
            <a:r>
              <a:rPr lang="ru-RU" sz="2000" dirty="0" smtClean="0"/>
              <a:t> </a:t>
            </a:r>
            <a:r>
              <a:rPr lang="ru-RU" sz="2000" dirty="0" err="1" smtClean="0"/>
              <a:t>поведінки</a:t>
            </a:r>
            <a:r>
              <a:rPr lang="ru-RU" sz="2000" dirty="0" smtClean="0"/>
              <a:t>;</a:t>
            </a:r>
          </a:p>
          <a:p>
            <a:r>
              <a:rPr lang="ru-RU" sz="2000" dirty="0" smtClean="0"/>
              <a:t>– </a:t>
            </a:r>
            <a:r>
              <a:rPr lang="ru-RU" sz="2000" dirty="0" err="1" smtClean="0"/>
              <a:t>демонстрації</a:t>
            </a:r>
            <a:r>
              <a:rPr lang="ru-RU" sz="2000" dirty="0" smtClean="0"/>
              <a:t> </a:t>
            </a:r>
            <a:r>
              <a:rPr lang="ru-RU" sz="2000" dirty="0" err="1" smtClean="0"/>
              <a:t>їй</a:t>
            </a:r>
            <a:r>
              <a:rPr lang="ru-RU" sz="2000" dirty="0" smtClean="0"/>
              <a:t> </a:t>
            </a:r>
            <a:r>
              <a:rPr lang="ru-RU" sz="2000" dirty="0" err="1" smtClean="0"/>
              <a:t>способів</a:t>
            </a:r>
            <a:r>
              <a:rPr lang="ru-RU" sz="2000" dirty="0" smtClean="0"/>
              <a:t> </a:t>
            </a:r>
            <a:r>
              <a:rPr lang="ru-RU" sz="2000" dirty="0" err="1" smtClean="0"/>
              <a:t>комунікації</a:t>
            </a:r>
            <a:r>
              <a:rPr lang="ru-RU" sz="2000" dirty="0" smtClean="0"/>
              <a:t> за </a:t>
            </a:r>
            <a:r>
              <a:rPr lang="ru-RU" sz="2000" dirty="0" err="1" smtClean="0"/>
              <a:t>допомогою</a:t>
            </a:r>
            <a:r>
              <a:rPr lang="ru-RU" sz="2000" dirty="0" smtClean="0"/>
              <a:t> </a:t>
            </a:r>
            <a:r>
              <a:rPr lang="ru-RU" sz="2000" dirty="0" err="1" smtClean="0"/>
              <a:t>гаджетів</a:t>
            </a:r>
            <a:r>
              <a:rPr lang="ru-RU" sz="2000" dirty="0" smtClean="0"/>
              <a:t>, </a:t>
            </a:r>
            <a:r>
              <a:rPr lang="ru-RU" sz="2000" dirty="0" err="1" smtClean="0"/>
              <a:t>обговорення</a:t>
            </a:r>
            <a:r>
              <a:rPr lang="ru-RU" sz="2000" dirty="0" smtClean="0"/>
              <a:t> </a:t>
            </a:r>
            <a:r>
              <a:rPr lang="ru-RU" sz="2000" dirty="0" err="1" smtClean="0"/>
              <a:t>їхніх</a:t>
            </a:r>
            <a:r>
              <a:rPr lang="ru-RU" sz="2000" dirty="0" smtClean="0"/>
              <a:t> </a:t>
            </a:r>
            <a:r>
              <a:rPr lang="ru-RU" sz="2000" dirty="0" err="1" smtClean="0"/>
              <a:t>переваг</a:t>
            </a:r>
            <a:r>
              <a:rPr lang="ru-RU" sz="2000" dirty="0" smtClean="0"/>
              <a:t> </a:t>
            </a:r>
            <a:r>
              <a:rPr lang="ru-RU" sz="2000" dirty="0" err="1" smtClean="0"/>
              <a:t>і</a:t>
            </a:r>
            <a:r>
              <a:rPr lang="ru-RU" sz="2000" dirty="0" smtClean="0"/>
              <a:t> </a:t>
            </a:r>
            <a:r>
              <a:rPr lang="ru-RU" sz="2000" dirty="0" err="1" smtClean="0"/>
              <a:t>недоліків</a:t>
            </a:r>
            <a:r>
              <a:rPr lang="ru-RU" sz="2000" dirty="0" smtClean="0"/>
              <a:t> </a:t>
            </a:r>
            <a:r>
              <a:rPr lang="ru-RU" sz="2000" dirty="0" err="1" smtClean="0"/>
              <a:t>порівняно</a:t>
            </a:r>
            <a:r>
              <a:rPr lang="ru-RU" sz="2000" dirty="0" smtClean="0"/>
              <a:t> </a:t>
            </a:r>
            <a:r>
              <a:rPr lang="ru-RU" sz="2000" dirty="0" err="1" smtClean="0"/>
              <a:t>з</a:t>
            </a:r>
            <a:r>
              <a:rPr lang="ru-RU" sz="2000" dirty="0" smtClean="0"/>
              <a:t> живим </a:t>
            </a:r>
            <a:r>
              <a:rPr lang="ru-RU" sz="2000" dirty="0" err="1" smtClean="0"/>
              <a:t>спілкуванням</a:t>
            </a:r>
            <a:r>
              <a:rPr lang="ru-RU" sz="2000" dirty="0" smtClean="0"/>
              <a:t>;</a:t>
            </a:r>
          </a:p>
          <a:p>
            <a:r>
              <a:rPr lang="ru-RU" sz="2000" dirty="0" smtClean="0"/>
              <a:t>– </a:t>
            </a:r>
            <a:r>
              <a:rPr lang="ru-RU" sz="2000" dirty="0" err="1" smtClean="0"/>
              <a:t>надання</a:t>
            </a:r>
            <a:r>
              <a:rPr lang="ru-RU" sz="2000" dirty="0" smtClean="0"/>
              <a:t> </a:t>
            </a:r>
            <a:r>
              <a:rPr lang="ru-RU" sz="2000" dirty="0" err="1" smtClean="0"/>
              <a:t>можливості</a:t>
            </a:r>
            <a:r>
              <a:rPr lang="ru-RU" sz="2000" dirty="0" smtClean="0"/>
              <a:t> </a:t>
            </a:r>
            <a:r>
              <a:rPr lang="ru-RU" sz="2000" dirty="0" err="1" smtClean="0"/>
              <a:t>дитині</a:t>
            </a:r>
            <a:r>
              <a:rPr lang="ru-RU" sz="2000" dirty="0" smtClean="0"/>
              <a:t> </a:t>
            </a:r>
            <a:r>
              <a:rPr lang="ru-RU" sz="2000" dirty="0" err="1" smtClean="0"/>
              <a:t>брати</a:t>
            </a:r>
            <a:r>
              <a:rPr lang="ru-RU" sz="2000" dirty="0" smtClean="0"/>
              <a:t> участь у </a:t>
            </a:r>
            <a:r>
              <a:rPr lang="ru-RU" sz="2000" dirty="0" err="1" smtClean="0"/>
              <a:t>розмові</a:t>
            </a:r>
            <a:r>
              <a:rPr lang="ru-RU" sz="2000" dirty="0" smtClean="0"/>
              <a:t> </a:t>
            </a:r>
            <a:r>
              <a:rPr lang="ru-RU" sz="2000" dirty="0" err="1" smtClean="0"/>
              <a:t>з</a:t>
            </a:r>
            <a:r>
              <a:rPr lang="ru-RU" sz="2000" dirty="0" smtClean="0"/>
              <a:t> </a:t>
            </a:r>
            <a:r>
              <a:rPr lang="ru-RU" sz="2000" dirty="0" err="1" smtClean="0"/>
              <a:t>близькими</a:t>
            </a:r>
            <a:r>
              <a:rPr lang="ru-RU" sz="2000" dirty="0" smtClean="0"/>
              <a:t> </a:t>
            </a:r>
            <a:r>
              <a:rPr lang="ru-RU" sz="2000" dirty="0" err="1" smtClean="0"/>
              <a:t>чи</a:t>
            </a:r>
            <a:r>
              <a:rPr lang="ru-RU" sz="2000" dirty="0" smtClean="0"/>
              <a:t> </a:t>
            </a:r>
            <a:r>
              <a:rPr lang="ru-RU" sz="2000" dirty="0" err="1" smtClean="0"/>
              <a:t>знайомими</a:t>
            </a:r>
            <a:r>
              <a:rPr lang="ru-RU" sz="2000" dirty="0" smtClean="0"/>
              <a:t> по телефону, </a:t>
            </a:r>
            <a:r>
              <a:rPr lang="ru-RU" sz="2000" dirty="0" err="1" smtClean="0"/>
              <a:t>допомоги</a:t>
            </a:r>
            <a:r>
              <a:rPr lang="ru-RU" sz="2000" dirty="0" smtClean="0"/>
              <a:t> в </a:t>
            </a:r>
            <a:r>
              <a:rPr lang="ru-RU" sz="2000" dirty="0" err="1" smtClean="0"/>
              <a:t>засвоєнні</a:t>
            </a:r>
            <a:r>
              <a:rPr lang="ru-RU" sz="2000" dirty="0" smtClean="0"/>
              <a:t> </a:t>
            </a:r>
            <a:r>
              <a:rPr lang="ru-RU" sz="2000" dirty="0" err="1" smtClean="0"/>
              <a:t>базових</a:t>
            </a:r>
            <a:r>
              <a:rPr lang="ru-RU" sz="2000" dirty="0" smtClean="0"/>
              <a:t> </a:t>
            </a:r>
            <a:r>
              <a:rPr lang="ru-RU" sz="2000" dirty="0" err="1" smtClean="0"/>
              <a:t>мовних</a:t>
            </a:r>
            <a:r>
              <a:rPr lang="ru-RU" sz="2000" dirty="0" smtClean="0"/>
              <a:t> формул </a:t>
            </a:r>
            <a:r>
              <a:rPr lang="ru-RU" sz="2000" dirty="0" err="1" smtClean="0"/>
              <a:t>телефонної</a:t>
            </a:r>
            <a:r>
              <a:rPr lang="ru-RU" sz="2000" dirty="0" smtClean="0"/>
              <a:t> </a:t>
            </a:r>
            <a:r>
              <a:rPr lang="ru-RU" sz="2000" dirty="0" err="1" smtClean="0"/>
              <a:t>розмови</a:t>
            </a:r>
            <a:r>
              <a:rPr lang="ru-RU" sz="2000" dirty="0" smtClean="0"/>
              <a:t>;</a:t>
            </a:r>
          </a:p>
          <a:p>
            <a:r>
              <a:rPr lang="ru-RU" sz="2000" dirty="0" smtClean="0"/>
              <a:t>– </a:t>
            </a:r>
            <a:r>
              <a:rPr lang="ru-RU" sz="2000" dirty="0" err="1" smtClean="0"/>
              <a:t>вправляння</a:t>
            </a:r>
            <a:r>
              <a:rPr lang="ru-RU" sz="2000" dirty="0" smtClean="0"/>
              <a:t> </a:t>
            </a:r>
            <a:r>
              <a:rPr lang="ru-RU" sz="2000" dirty="0" err="1" smtClean="0"/>
              <a:t>дитини</a:t>
            </a:r>
            <a:r>
              <a:rPr lang="ru-RU" sz="2000" dirty="0" smtClean="0"/>
              <a:t> у </a:t>
            </a:r>
            <a:r>
              <a:rPr lang="ru-RU" sz="2000" dirty="0" err="1" smtClean="0"/>
              <a:t>вживанні</a:t>
            </a:r>
            <a:r>
              <a:rPr lang="ru-RU" sz="2000" dirty="0" smtClean="0"/>
              <a:t> </a:t>
            </a:r>
            <a:r>
              <a:rPr lang="ru-RU" sz="2000" dirty="0" err="1" smtClean="0"/>
              <a:t>етикетних</a:t>
            </a:r>
            <a:r>
              <a:rPr lang="ru-RU" sz="2000" dirty="0" smtClean="0"/>
              <a:t> </a:t>
            </a:r>
            <a:r>
              <a:rPr lang="ru-RU" sz="2000" dirty="0" err="1" smtClean="0"/>
              <a:t>комунікативних</a:t>
            </a:r>
            <a:r>
              <a:rPr lang="ru-RU" sz="2000" dirty="0" smtClean="0"/>
              <a:t> формул </a:t>
            </a:r>
            <a:r>
              <a:rPr lang="ru-RU" sz="2000" dirty="0" err="1" smtClean="0"/>
              <a:t>з</a:t>
            </a:r>
            <a:r>
              <a:rPr lang="ru-RU" sz="2000" dirty="0" smtClean="0"/>
              <a:t> </a:t>
            </a:r>
            <a:r>
              <a:rPr lang="ru-RU" sz="2000" dirty="0" err="1" smtClean="0"/>
              <a:t>різними</a:t>
            </a:r>
            <a:r>
              <a:rPr lang="ru-RU" sz="2000" dirty="0" smtClean="0"/>
              <a:t> </a:t>
            </a:r>
            <a:r>
              <a:rPr lang="ru-RU" sz="2000" dirty="0" err="1" smtClean="0"/>
              <a:t>категоріями</a:t>
            </a:r>
            <a:r>
              <a:rPr lang="ru-RU" sz="2000" dirty="0" smtClean="0"/>
              <a:t> людей (</a:t>
            </a:r>
            <a:r>
              <a:rPr lang="ru-RU" sz="2000" dirty="0" err="1" smtClean="0"/>
              <a:t>діти</a:t>
            </a:r>
            <a:r>
              <a:rPr lang="ru-RU" sz="2000" dirty="0" smtClean="0"/>
              <a:t> / </a:t>
            </a:r>
            <a:r>
              <a:rPr lang="ru-RU" sz="2000" dirty="0" err="1" smtClean="0"/>
              <a:t>дорослі</a:t>
            </a:r>
            <a:r>
              <a:rPr lang="ru-RU" sz="2000" dirty="0" smtClean="0"/>
              <a:t>, </a:t>
            </a:r>
            <a:r>
              <a:rPr lang="ru-RU" sz="2000" dirty="0" err="1" smtClean="0"/>
              <a:t>знайомі</a:t>
            </a:r>
            <a:r>
              <a:rPr lang="ru-RU" sz="2000" dirty="0" smtClean="0"/>
              <a:t> / </a:t>
            </a:r>
            <a:r>
              <a:rPr lang="ru-RU" sz="2000" dirty="0" err="1" smtClean="0"/>
              <a:t>незнайомі</a:t>
            </a:r>
            <a:r>
              <a:rPr lang="ru-RU" sz="2000" dirty="0" smtClean="0"/>
              <a:t>, </a:t>
            </a:r>
            <a:r>
              <a:rPr lang="ru-RU" sz="2000" dirty="0" err="1" smtClean="0"/>
              <a:t>різних</a:t>
            </a:r>
            <a:r>
              <a:rPr lang="ru-RU" sz="2000" dirty="0" smtClean="0"/>
              <a:t> за статусом) у </a:t>
            </a:r>
            <a:r>
              <a:rPr lang="ru-RU" sz="2000" dirty="0" err="1" smtClean="0"/>
              <a:t>різних</a:t>
            </a:r>
            <a:r>
              <a:rPr lang="ru-RU" sz="2000" dirty="0" smtClean="0"/>
              <a:t> </a:t>
            </a:r>
            <a:r>
              <a:rPr lang="ru-RU" sz="2000" dirty="0" err="1" smtClean="0"/>
              <a:t>життєвих</a:t>
            </a:r>
            <a:r>
              <a:rPr lang="ru-RU" sz="2000" dirty="0" smtClean="0"/>
              <a:t> </a:t>
            </a:r>
            <a:r>
              <a:rPr lang="ru-RU" sz="2000" dirty="0" err="1" smtClean="0"/>
              <a:t>ситуаціях</a:t>
            </a:r>
            <a:r>
              <a:rPr lang="ru-RU" sz="2000" dirty="0" smtClean="0"/>
              <a:t>;</a:t>
            </a:r>
          </a:p>
          <a:p>
            <a:r>
              <a:rPr lang="ru-RU" sz="2000" dirty="0" smtClean="0"/>
              <a:t>– </a:t>
            </a:r>
            <a:r>
              <a:rPr lang="ru-RU" sz="2000" dirty="0" err="1" smtClean="0"/>
              <a:t>обговорення</a:t>
            </a:r>
            <a:r>
              <a:rPr lang="ru-RU" sz="2000" dirty="0" smtClean="0"/>
              <a:t> </a:t>
            </a:r>
            <a:r>
              <a:rPr lang="ru-RU" sz="2000" dirty="0" err="1" smtClean="0"/>
              <a:t>з</a:t>
            </a:r>
            <a:r>
              <a:rPr lang="ru-RU" sz="2000" dirty="0" smtClean="0"/>
              <a:t> </a:t>
            </a:r>
            <a:r>
              <a:rPr lang="ru-RU" sz="2000" dirty="0" err="1" smtClean="0"/>
              <a:t>дитиною</a:t>
            </a:r>
            <a:r>
              <a:rPr lang="ru-RU" sz="2000" dirty="0" smtClean="0"/>
              <a:t> </a:t>
            </a:r>
            <a:r>
              <a:rPr lang="ru-RU" sz="2000" dirty="0" err="1" smtClean="0"/>
              <a:t>конфліктної</a:t>
            </a:r>
            <a:r>
              <a:rPr lang="ru-RU" sz="2000" dirty="0" smtClean="0"/>
              <a:t> </a:t>
            </a:r>
            <a:r>
              <a:rPr lang="ru-RU" sz="2000" dirty="0" err="1" smtClean="0"/>
              <a:t>ситуації</a:t>
            </a:r>
            <a:r>
              <a:rPr lang="ru-RU" sz="2000" dirty="0" smtClean="0"/>
              <a:t>, </a:t>
            </a:r>
            <a:r>
              <a:rPr lang="ru-RU" sz="2000" dirty="0" err="1" smtClean="0"/>
              <a:t>що</a:t>
            </a:r>
            <a:r>
              <a:rPr lang="ru-RU" sz="2000" dirty="0" smtClean="0"/>
              <a:t> </a:t>
            </a:r>
            <a:r>
              <a:rPr lang="ru-RU" sz="2000" dirty="0" err="1" smtClean="0"/>
              <a:t>трапилась</a:t>
            </a:r>
            <a:r>
              <a:rPr lang="ru-RU" sz="2000" dirty="0" smtClean="0"/>
              <a:t>, того, як </a:t>
            </a:r>
            <a:r>
              <a:rPr lang="ru-RU" sz="2000" dirty="0" err="1" smtClean="0"/>
              <a:t>можна</a:t>
            </a:r>
            <a:r>
              <a:rPr lang="ru-RU" sz="2000" dirty="0" smtClean="0"/>
              <a:t> </a:t>
            </a:r>
            <a:r>
              <a:rPr lang="ru-RU" sz="2000" dirty="0" err="1" smtClean="0"/>
              <a:t>було</a:t>
            </a:r>
            <a:r>
              <a:rPr lang="ru-RU" sz="2000" dirty="0" smtClean="0"/>
              <a:t> б </a:t>
            </a:r>
            <a:r>
              <a:rPr lang="ru-RU" sz="2000" dirty="0" err="1" smtClean="0"/>
              <a:t>їй</a:t>
            </a:r>
            <a:r>
              <a:rPr lang="ru-RU" sz="2000" dirty="0" smtClean="0"/>
              <a:t> </a:t>
            </a:r>
            <a:r>
              <a:rPr lang="ru-RU" sz="2000" dirty="0" err="1" smtClean="0"/>
              <a:t>запобігти</a:t>
            </a:r>
            <a:r>
              <a:rPr lang="ru-RU" sz="2000" dirty="0" smtClean="0"/>
              <a:t>, </a:t>
            </a:r>
            <a:r>
              <a:rPr lang="ru-RU" sz="2000" dirty="0" err="1" smtClean="0"/>
              <a:t>полегшити</a:t>
            </a:r>
            <a:r>
              <a:rPr lang="ru-RU" sz="2000" dirty="0" smtClean="0"/>
              <a:t>, </a:t>
            </a:r>
            <a:r>
              <a:rPr lang="ru-RU" sz="2000" dirty="0" err="1" smtClean="0"/>
              <a:t>якщо</a:t>
            </a:r>
            <a:r>
              <a:rPr lang="ru-RU" sz="2000" dirty="0" smtClean="0"/>
              <a:t> </a:t>
            </a:r>
            <a:r>
              <a:rPr lang="ru-RU" sz="2000" dirty="0" err="1" smtClean="0"/>
              <a:t>б</a:t>
            </a:r>
            <a:r>
              <a:rPr lang="ru-RU" sz="2000" dirty="0" smtClean="0"/>
              <a:t> </a:t>
            </a:r>
            <a:r>
              <a:rPr lang="ru-RU" sz="2000" dirty="0" err="1" smtClean="0"/>
              <a:t>побудувати</a:t>
            </a:r>
            <a:r>
              <a:rPr lang="ru-RU" sz="2000" dirty="0" smtClean="0"/>
              <a:t> </a:t>
            </a:r>
            <a:r>
              <a:rPr lang="ru-RU" sz="2000" dirty="0" err="1" smtClean="0"/>
              <a:t>суперечливий</a:t>
            </a:r>
            <a:r>
              <a:rPr lang="ru-RU" sz="2000" dirty="0" smtClean="0"/>
              <a:t> </a:t>
            </a:r>
            <a:r>
              <a:rPr lang="ru-RU" sz="2000" dirty="0" err="1" smtClean="0"/>
              <a:t>діалог</a:t>
            </a:r>
            <a:r>
              <a:rPr lang="ru-RU" sz="2000" dirty="0" smtClean="0"/>
              <a:t> </a:t>
            </a:r>
            <a:r>
              <a:rPr lang="ru-RU" sz="2000" dirty="0" err="1" smtClean="0"/>
              <a:t>по-іншому</a:t>
            </a:r>
            <a:r>
              <a:rPr lang="ru-RU" sz="2000" dirty="0" smtClean="0"/>
              <a:t>;</a:t>
            </a:r>
          </a:p>
          <a:p>
            <a:pPr algn="just"/>
            <a:endParaRPr lang="ru-RU" sz="2000" dirty="0"/>
          </a:p>
        </p:txBody>
      </p:sp>
    </p:spTree>
    <p:extLst>
      <p:ext uri="{BB962C8B-B14F-4D97-AF65-F5344CB8AC3E}">
        <p14:creationId xmlns="" xmlns:p14="http://schemas.microsoft.com/office/powerpoint/2010/main" val="867932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БКДО, січень 2021 року</a:t>
            </a:r>
            <a:endParaRPr lang="ru-RU" dirty="0"/>
          </a:p>
        </p:txBody>
      </p:sp>
      <p:sp>
        <p:nvSpPr>
          <p:cNvPr id="3" name="Объект 2"/>
          <p:cNvSpPr>
            <a:spLocks noGrp="1"/>
          </p:cNvSpPr>
          <p:nvPr>
            <p:ph idx="1"/>
          </p:nvPr>
        </p:nvSpPr>
        <p:spPr>
          <a:xfrm>
            <a:off x="2592925" y="1473199"/>
            <a:ext cx="8915400" cy="5020733"/>
          </a:xfrm>
        </p:spPr>
        <p:txBody>
          <a:bodyPr>
            <a:normAutofit fontScale="85000" lnSpcReduction="20000"/>
          </a:bodyPr>
          <a:lstStyle/>
          <a:p>
            <a:pPr algn="just"/>
            <a:r>
              <a:rPr lang="ru-RU" sz="2000" b="1" dirty="0" err="1" smtClean="0"/>
              <a:t>Освітній</a:t>
            </a:r>
            <a:r>
              <a:rPr lang="ru-RU" sz="2000" b="1" dirty="0" smtClean="0"/>
              <a:t> </a:t>
            </a:r>
            <a:r>
              <a:rPr lang="ru-RU" sz="2000" b="1" dirty="0" err="1" smtClean="0"/>
              <a:t>напрям</a:t>
            </a:r>
            <a:r>
              <a:rPr lang="ru-RU" sz="2000" b="1" dirty="0" smtClean="0"/>
              <a:t> «</a:t>
            </a:r>
            <a:r>
              <a:rPr lang="ru-RU" sz="2000" b="1" dirty="0" err="1" smtClean="0"/>
              <a:t>Мовлення</a:t>
            </a:r>
            <a:r>
              <a:rPr lang="ru-RU" sz="2000" b="1" dirty="0" smtClean="0"/>
              <a:t> </a:t>
            </a:r>
            <a:r>
              <a:rPr lang="ru-RU" sz="2000" b="1" dirty="0" err="1" smtClean="0"/>
              <a:t>дитини</a:t>
            </a:r>
            <a:r>
              <a:rPr lang="ru-RU" sz="2000" b="1" dirty="0" smtClean="0"/>
              <a:t>»</a:t>
            </a:r>
            <a:endParaRPr lang="ru-RU" sz="2000" dirty="0" smtClean="0"/>
          </a:p>
          <a:p>
            <a:r>
              <a:rPr lang="ru-RU" sz="2000" b="1" dirty="0" err="1" smtClean="0"/>
              <a:t>розвитку</a:t>
            </a:r>
            <a:r>
              <a:rPr lang="ru-RU" sz="2000" b="1" dirty="0" smtClean="0"/>
              <a:t> </a:t>
            </a:r>
            <a:r>
              <a:rPr lang="ru-RU" sz="2000" b="1" dirty="0" err="1" smtClean="0"/>
              <a:t>художньо-мовленнєвих</a:t>
            </a:r>
            <a:r>
              <a:rPr lang="ru-RU" sz="2000" b="1" dirty="0" smtClean="0"/>
              <a:t> </a:t>
            </a:r>
            <a:r>
              <a:rPr lang="ru-RU" sz="2000" b="1" dirty="0" err="1" smtClean="0"/>
              <a:t>навичок</a:t>
            </a:r>
            <a:r>
              <a:rPr lang="ru-RU" sz="2000" b="1" dirty="0" smtClean="0"/>
              <a:t> </a:t>
            </a:r>
            <a:r>
              <a:rPr lang="ru-RU" sz="2000" b="1" dirty="0" err="1" smtClean="0"/>
              <a:t>дитини</a:t>
            </a:r>
            <a:r>
              <a:rPr lang="ru-RU" sz="2000" b="1" dirty="0" smtClean="0"/>
              <a:t>:</a:t>
            </a:r>
            <a:endParaRPr lang="ru-RU" sz="2000" dirty="0" smtClean="0"/>
          </a:p>
          <a:p>
            <a:r>
              <a:rPr lang="ru-RU" sz="2000" dirty="0" smtClean="0"/>
              <a:t>– </a:t>
            </a:r>
            <a:r>
              <a:rPr lang="ru-RU" sz="2000" dirty="0" err="1" smtClean="0"/>
              <a:t>виявлення</a:t>
            </a:r>
            <a:r>
              <a:rPr lang="ru-RU" sz="2000" dirty="0" smtClean="0"/>
              <a:t> батьками </a:t>
            </a:r>
            <a:r>
              <a:rPr lang="ru-RU" sz="2000" dirty="0" err="1" smtClean="0"/>
              <a:t>ціннісного</a:t>
            </a:r>
            <a:r>
              <a:rPr lang="ru-RU" sz="2000" dirty="0" smtClean="0"/>
              <a:t> </a:t>
            </a:r>
            <a:r>
              <a:rPr lang="ru-RU" sz="2000" dirty="0" err="1" smtClean="0"/>
              <a:t>ставлення</a:t>
            </a:r>
            <a:r>
              <a:rPr lang="ru-RU" sz="2000" dirty="0" smtClean="0"/>
              <a:t> до книжки як до </a:t>
            </a:r>
            <a:r>
              <a:rPr lang="ru-RU" sz="2000" dirty="0" err="1" smtClean="0"/>
              <a:t>джерела</a:t>
            </a:r>
            <a:r>
              <a:rPr lang="ru-RU" sz="2000" dirty="0" smtClean="0"/>
              <a:t> </a:t>
            </a:r>
            <a:r>
              <a:rPr lang="ru-RU" sz="2000" dirty="0" err="1" smtClean="0"/>
              <a:t>пізнання</a:t>
            </a:r>
            <a:r>
              <a:rPr lang="ru-RU" sz="2000" dirty="0" smtClean="0"/>
              <a:t>;</a:t>
            </a:r>
          </a:p>
          <a:p>
            <a:r>
              <a:rPr lang="ru-RU" sz="2000" dirty="0" smtClean="0"/>
              <a:t>– </a:t>
            </a:r>
            <a:r>
              <a:rPr lang="ru-RU" sz="2000" dirty="0" err="1" smtClean="0"/>
              <a:t>облаштування</a:t>
            </a:r>
            <a:r>
              <a:rPr lang="ru-RU" sz="2000" dirty="0" smtClean="0"/>
              <a:t> </a:t>
            </a:r>
            <a:r>
              <a:rPr lang="ru-RU" sz="2000" dirty="0" err="1" smtClean="0"/>
              <a:t>книжкового</a:t>
            </a:r>
            <a:r>
              <a:rPr lang="ru-RU" sz="2000" dirty="0" smtClean="0"/>
              <a:t> </a:t>
            </a:r>
            <a:r>
              <a:rPr lang="ru-RU" sz="2000" dirty="0" err="1" smtClean="0"/>
              <a:t>куточка</a:t>
            </a:r>
            <a:r>
              <a:rPr lang="ru-RU" sz="2000" dirty="0" smtClean="0"/>
              <a:t>, </a:t>
            </a:r>
            <a:r>
              <a:rPr lang="ru-RU" sz="2000" dirty="0" err="1" smtClean="0"/>
              <a:t>полички</a:t>
            </a:r>
            <a:r>
              <a:rPr lang="ru-RU" sz="2000" dirty="0" smtClean="0"/>
              <a:t>, </a:t>
            </a:r>
            <a:r>
              <a:rPr lang="ru-RU" sz="2000" dirty="0" err="1" smtClean="0"/>
              <a:t>спільного</a:t>
            </a:r>
            <a:r>
              <a:rPr lang="ru-RU" sz="2000" dirty="0" smtClean="0"/>
              <a:t> </a:t>
            </a:r>
            <a:r>
              <a:rPr lang="ru-RU" sz="2000" dirty="0" err="1" smtClean="0"/>
              <a:t>придбання</a:t>
            </a:r>
            <a:r>
              <a:rPr lang="ru-RU" sz="2000" dirty="0" smtClean="0"/>
              <a:t> </a:t>
            </a:r>
            <a:r>
              <a:rPr lang="ru-RU" sz="2000" dirty="0" err="1" smtClean="0"/>
              <a:t>книжок</a:t>
            </a:r>
            <a:r>
              <a:rPr lang="ru-RU" sz="2000" dirty="0" smtClean="0"/>
              <a:t>;</a:t>
            </a:r>
          </a:p>
          <a:p>
            <a:r>
              <a:rPr lang="ru-RU" sz="2000" dirty="0" smtClean="0"/>
              <a:t>– </a:t>
            </a:r>
            <a:r>
              <a:rPr lang="ru-RU" sz="2000" dirty="0" err="1" smtClean="0"/>
              <a:t>підтримки</a:t>
            </a:r>
            <a:r>
              <a:rPr lang="ru-RU" sz="2000" dirty="0" smtClean="0"/>
              <a:t> </a:t>
            </a:r>
            <a:r>
              <a:rPr lang="ru-RU" sz="2000" dirty="0" err="1" smtClean="0"/>
              <a:t>бажання</a:t>
            </a:r>
            <a:r>
              <a:rPr lang="ru-RU" sz="2000" dirty="0" smtClean="0"/>
              <a:t> </a:t>
            </a:r>
            <a:r>
              <a:rPr lang="ru-RU" sz="2000" dirty="0" err="1" smtClean="0"/>
              <a:t>дитини</a:t>
            </a:r>
            <a:r>
              <a:rPr lang="ru-RU" sz="2000" dirty="0" smtClean="0"/>
              <a:t> </a:t>
            </a:r>
            <a:r>
              <a:rPr lang="ru-RU" sz="2000" dirty="0" err="1" smtClean="0"/>
              <a:t>збагачувати</a:t>
            </a:r>
            <a:r>
              <a:rPr lang="ru-RU" sz="2000" dirty="0" smtClean="0"/>
              <a:t> </a:t>
            </a:r>
            <a:r>
              <a:rPr lang="ru-RU" sz="2000" dirty="0" err="1" smtClean="0"/>
              <a:t>свій</a:t>
            </a:r>
            <a:r>
              <a:rPr lang="ru-RU" sz="2000" dirty="0" smtClean="0"/>
              <a:t> </a:t>
            </a:r>
            <a:r>
              <a:rPr lang="ru-RU" sz="2000" dirty="0" err="1" smtClean="0"/>
              <a:t>літературний</a:t>
            </a:r>
            <a:r>
              <a:rPr lang="ru-RU" sz="2000" dirty="0" smtClean="0"/>
              <a:t> </a:t>
            </a:r>
            <a:r>
              <a:rPr lang="ru-RU" sz="2000" dirty="0" err="1" smtClean="0"/>
              <a:t>досвід</a:t>
            </a:r>
            <a:r>
              <a:rPr lang="ru-RU" sz="2000" dirty="0" smtClean="0"/>
              <a:t>, </a:t>
            </a:r>
            <a:r>
              <a:rPr lang="ru-RU" sz="2000" dirty="0" err="1" smtClean="0"/>
              <a:t>розповіді</a:t>
            </a:r>
            <a:r>
              <a:rPr lang="ru-RU" sz="2000" dirty="0" smtClean="0"/>
              <a:t> про </a:t>
            </a:r>
            <a:r>
              <a:rPr lang="ru-RU" sz="2000" dirty="0" err="1" smtClean="0"/>
              <a:t>свої</a:t>
            </a:r>
            <a:r>
              <a:rPr lang="ru-RU" sz="2000" dirty="0" smtClean="0"/>
              <a:t> </a:t>
            </a:r>
            <a:r>
              <a:rPr lang="ru-RU" sz="2000" dirty="0" err="1" smtClean="0"/>
              <a:t>улюблені</a:t>
            </a:r>
            <a:r>
              <a:rPr lang="ru-RU" sz="2000" dirty="0" smtClean="0"/>
              <a:t> книжки, </a:t>
            </a:r>
            <a:r>
              <a:rPr lang="ru-RU" sz="2000" dirty="0" err="1" smtClean="0"/>
              <a:t>пригадування</a:t>
            </a:r>
            <a:r>
              <a:rPr lang="ru-RU" sz="2000" dirty="0" smtClean="0"/>
              <a:t> того, </a:t>
            </a:r>
            <a:r>
              <a:rPr lang="ru-RU" sz="2000" dirty="0" err="1" smtClean="0"/>
              <a:t>які</a:t>
            </a:r>
            <a:r>
              <a:rPr lang="ru-RU" sz="2000" dirty="0" smtClean="0"/>
              <a:t> </a:t>
            </a:r>
            <a:r>
              <a:rPr lang="ru-RU" sz="2000" dirty="0" err="1" smtClean="0"/>
              <a:t>з</a:t>
            </a:r>
            <a:r>
              <a:rPr lang="ru-RU" sz="2000" dirty="0" smtClean="0"/>
              <a:t> </a:t>
            </a:r>
            <a:r>
              <a:rPr lang="ru-RU" sz="2000" dirty="0" err="1" smtClean="0"/>
              <a:t>книжок</a:t>
            </a:r>
            <a:r>
              <a:rPr lang="ru-RU" sz="2000" dirty="0" smtClean="0"/>
              <a:t> </a:t>
            </a:r>
            <a:r>
              <a:rPr lang="ru-RU" sz="2000" dirty="0" err="1" smtClean="0"/>
              <a:t>були</a:t>
            </a:r>
            <a:r>
              <a:rPr lang="ru-RU" sz="2000" dirty="0" smtClean="0"/>
              <a:t> вашими </a:t>
            </a:r>
            <a:r>
              <a:rPr lang="ru-RU" sz="2000" dirty="0" err="1" smtClean="0"/>
              <a:t>друзями</a:t>
            </a:r>
            <a:r>
              <a:rPr lang="ru-RU" sz="2000" dirty="0" smtClean="0"/>
              <a:t> в </a:t>
            </a:r>
            <a:r>
              <a:rPr lang="ru-RU" sz="2000" dirty="0" err="1" smtClean="0"/>
              <a:t>дитинстві</a:t>
            </a:r>
            <a:r>
              <a:rPr lang="ru-RU" sz="2000" dirty="0" smtClean="0"/>
              <a:t>;</a:t>
            </a:r>
          </a:p>
          <a:p>
            <a:r>
              <a:rPr lang="ru-RU" sz="2000" dirty="0" smtClean="0"/>
              <a:t>– </a:t>
            </a:r>
            <a:r>
              <a:rPr lang="ru-RU" sz="2000" dirty="0" err="1" smtClean="0"/>
              <a:t>запровадження</a:t>
            </a:r>
            <a:r>
              <a:rPr lang="ru-RU" sz="2000" dirty="0" smtClean="0"/>
              <a:t> ритуалу </a:t>
            </a:r>
            <a:r>
              <a:rPr lang="ru-RU" sz="2000" dirty="0" err="1" smtClean="0"/>
              <a:t>щоденного</a:t>
            </a:r>
            <a:r>
              <a:rPr lang="ru-RU" sz="2000" dirty="0" smtClean="0"/>
              <a:t> </a:t>
            </a:r>
            <a:r>
              <a:rPr lang="ru-RU" sz="2000" dirty="0" err="1" smtClean="0"/>
              <a:t>читання</a:t>
            </a:r>
            <a:r>
              <a:rPr lang="ru-RU" sz="2000" dirty="0" smtClean="0"/>
              <a:t> книжки </a:t>
            </a:r>
            <a:r>
              <a:rPr lang="ru-RU" sz="2000" dirty="0" err="1" smtClean="0"/>
              <a:t>з</a:t>
            </a:r>
            <a:r>
              <a:rPr lang="ru-RU" sz="2000" dirty="0" smtClean="0"/>
              <a:t> </a:t>
            </a:r>
            <a:r>
              <a:rPr lang="ru-RU" sz="2000" dirty="0" err="1" smtClean="0"/>
              <a:t>подальшим</a:t>
            </a:r>
            <a:r>
              <a:rPr lang="ru-RU" sz="2000" dirty="0" smtClean="0"/>
              <a:t> </a:t>
            </a:r>
            <a:r>
              <a:rPr lang="ru-RU" sz="2000" dirty="0" err="1" smtClean="0"/>
              <a:t>обговоренням</a:t>
            </a:r>
            <a:r>
              <a:rPr lang="ru-RU" sz="2000" dirty="0" smtClean="0"/>
              <a:t> </a:t>
            </a:r>
            <a:r>
              <a:rPr lang="ru-RU" sz="2000" dirty="0" err="1" smtClean="0"/>
              <a:t>особливостей</a:t>
            </a:r>
            <a:r>
              <a:rPr lang="ru-RU" sz="2000" dirty="0" smtClean="0"/>
              <a:t> характеру та </a:t>
            </a:r>
            <a:r>
              <a:rPr lang="ru-RU" sz="2000" dirty="0" err="1" smtClean="0"/>
              <a:t>поведінки</a:t>
            </a:r>
            <a:r>
              <a:rPr lang="ru-RU" sz="2000" dirty="0" smtClean="0"/>
              <a:t> </a:t>
            </a:r>
            <a:r>
              <a:rPr lang="ru-RU" sz="2000" dirty="0" err="1" smtClean="0"/>
              <a:t>різних</a:t>
            </a:r>
            <a:r>
              <a:rPr lang="ru-RU" sz="2000" dirty="0" smtClean="0"/>
              <a:t> </a:t>
            </a:r>
            <a:r>
              <a:rPr lang="ru-RU" sz="2000" dirty="0" err="1" smtClean="0"/>
              <a:t>персонажів</a:t>
            </a:r>
            <a:r>
              <a:rPr lang="ru-RU" sz="2000" dirty="0" smtClean="0"/>
              <a:t>; </a:t>
            </a:r>
            <a:r>
              <a:rPr lang="ru-RU" sz="2000" dirty="0" err="1" smtClean="0"/>
              <a:t>проведення</a:t>
            </a:r>
            <a:r>
              <a:rPr lang="ru-RU" sz="2000" dirty="0" smtClean="0"/>
              <a:t> </a:t>
            </a:r>
            <a:r>
              <a:rPr lang="ru-RU" sz="2000" dirty="0" err="1" smtClean="0"/>
              <a:t>паралелей</a:t>
            </a:r>
            <a:r>
              <a:rPr lang="ru-RU" sz="2000" dirty="0" smtClean="0"/>
              <a:t> </a:t>
            </a:r>
            <a:r>
              <a:rPr lang="ru-RU" sz="2000" dirty="0" err="1" smtClean="0"/>
              <a:t>книжкової</a:t>
            </a:r>
            <a:r>
              <a:rPr lang="ru-RU" sz="2000" dirty="0" smtClean="0"/>
              <a:t> </a:t>
            </a:r>
            <a:r>
              <a:rPr lang="ru-RU" sz="2000" dirty="0" err="1" smtClean="0"/>
              <a:t>історії</a:t>
            </a:r>
            <a:r>
              <a:rPr lang="ru-RU" sz="2000" dirty="0" smtClean="0"/>
              <a:t> </a:t>
            </a:r>
            <a:r>
              <a:rPr lang="ru-RU" sz="2000" dirty="0" err="1" smtClean="0"/>
              <a:t>з</a:t>
            </a:r>
            <a:r>
              <a:rPr lang="ru-RU" sz="2000" dirty="0" smtClean="0"/>
              <a:t> </a:t>
            </a:r>
            <a:r>
              <a:rPr lang="ru-RU" sz="2000" dirty="0" err="1" smtClean="0"/>
              <a:t>реальним</a:t>
            </a:r>
            <a:r>
              <a:rPr lang="ru-RU" sz="2000" dirty="0" smtClean="0"/>
              <a:t> </a:t>
            </a:r>
            <a:r>
              <a:rPr lang="ru-RU" sz="2000" dirty="0" err="1" smtClean="0"/>
              <a:t>життям</a:t>
            </a:r>
            <a:r>
              <a:rPr lang="ru-RU" sz="2000" dirty="0" smtClean="0"/>
              <a:t> </a:t>
            </a:r>
            <a:r>
              <a:rPr lang="ru-RU" sz="2000" dirty="0" err="1" smtClean="0"/>
              <a:t>дитини</a:t>
            </a:r>
            <a:r>
              <a:rPr lang="ru-RU" sz="2000" dirty="0" smtClean="0"/>
              <a:t>;</a:t>
            </a:r>
          </a:p>
          <a:p>
            <a:r>
              <a:rPr lang="ru-RU" sz="2000" dirty="0" smtClean="0"/>
              <a:t>– </a:t>
            </a:r>
            <a:r>
              <a:rPr lang="ru-RU" sz="2000" dirty="0" err="1" smtClean="0"/>
              <a:t>запрошення</a:t>
            </a:r>
            <a:r>
              <a:rPr lang="ru-RU" sz="2000" dirty="0" smtClean="0"/>
              <a:t> </a:t>
            </a:r>
            <a:r>
              <a:rPr lang="ru-RU" sz="2000" dirty="0" err="1" smtClean="0"/>
              <a:t>дитини</a:t>
            </a:r>
            <a:r>
              <a:rPr lang="ru-RU" sz="2000" dirty="0" smtClean="0"/>
              <a:t> </a:t>
            </a:r>
            <a:r>
              <a:rPr lang="ru-RU" sz="2000" dirty="0" err="1" smtClean="0"/>
              <a:t>виразно</a:t>
            </a:r>
            <a:r>
              <a:rPr lang="ru-RU" sz="2000" dirty="0" smtClean="0"/>
              <a:t> </a:t>
            </a:r>
            <a:r>
              <a:rPr lang="ru-RU" sz="2000" dirty="0" err="1" smtClean="0"/>
              <a:t>декламувати</a:t>
            </a:r>
            <a:r>
              <a:rPr lang="ru-RU" sz="2000" dirty="0" smtClean="0"/>
              <a:t> </a:t>
            </a:r>
            <a:r>
              <a:rPr lang="ru-RU" sz="2000" dirty="0" err="1" smtClean="0"/>
              <a:t>улюблені</a:t>
            </a:r>
            <a:r>
              <a:rPr lang="ru-RU" sz="2000" dirty="0" smtClean="0"/>
              <a:t> </a:t>
            </a:r>
            <a:r>
              <a:rPr lang="ru-RU" sz="2000" dirty="0" err="1" smtClean="0"/>
              <a:t>вірші</a:t>
            </a:r>
            <a:r>
              <a:rPr lang="ru-RU" sz="2000" dirty="0" smtClean="0"/>
              <a:t> на </a:t>
            </a:r>
            <a:r>
              <a:rPr lang="ru-RU" sz="2000" dirty="0" err="1" smtClean="0"/>
              <a:t>родинних</a:t>
            </a:r>
            <a:r>
              <a:rPr lang="ru-RU" sz="2000" dirty="0" smtClean="0"/>
              <a:t> </a:t>
            </a:r>
            <a:r>
              <a:rPr lang="ru-RU" sz="2000" dirty="0" err="1" smtClean="0"/>
              <a:t>зібраннях</a:t>
            </a:r>
            <a:r>
              <a:rPr lang="ru-RU" sz="2000" dirty="0" smtClean="0"/>
              <a:t>, </a:t>
            </a:r>
            <a:r>
              <a:rPr lang="ru-RU" sz="2000" dirty="0" err="1" smtClean="0"/>
              <a:t>народних</a:t>
            </a:r>
            <a:r>
              <a:rPr lang="ru-RU" sz="2000" dirty="0" smtClean="0"/>
              <a:t> </a:t>
            </a:r>
            <a:r>
              <a:rPr lang="ru-RU" sz="2000" dirty="0" err="1" smtClean="0"/>
              <a:t>святах</a:t>
            </a:r>
            <a:r>
              <a:rPr lang="ru-RU" sz="2000" dirty="0" smtClean="0"/>
              <a:t>;</a:t>
            </a:r>
          </a:p>
          <a:p>
            <a:r>
              <a:rPr lang="ru-RU" sz="2000" dirty="0" smtClean="0"/>
              <a:t>– </a:t>
            </a:r>
            <a:r>
              <a:rPr lang="ru-RU" sz="2000" dirty="0" err="1" smtClean="0"/>
              <a:t>влаштування</a:t>
            </a:r>
            <a:r>
              <a:rPr lang="ru-RU" sz="2000" dirty="0" smtClean="0"/>
              <a:t> </a:t>
            </a:r>
            <a:r>
              <a:rPr lang="ru-RU" sz="2000" dirty="0" err="1" smtClean="0"/>
              <a:t>літературно-мовленнєвих</a:t>
            </a:r>
            <a:r>
              <a:rPr lang="ru-RU" sz="2000" dirty="0" smtClean="0"/>
              <a:t> </a:t>
            </a:r>
            <a:r>
              <a:rPr lang="ru-RU" sz="2000" dirty="0" err="1" smtClean="0"/>
              <a:t>ігор</a:t>
            </a:r>
            <a:r>
              <a:rPr lang="ru-RU" sz="2000" dirty="0" smtClean="0"/>
              <a:t> </a:t>
            </a:r>
            <a:r>
              <a:rPr lang="ru-RU" sz="2000" dirty="0" err="1" smtClean="0"/>
              <a:t>із</a:t>
            </a:r>
            <a:r>
              <a:rPr lang="ru-RU" sz="2000" dirty="0" smtClean="0"/>
              <a:t> </a:t>
            </a:r>
            <a:r>
              <a:rPr lang="ru-RU" sz="2000" dirty="0" err="1" smtClean="0"/>
              <a:t>загадуванням-відгадуванням</a:t>
            </a:r>
            <a:r>
              <a:rPr lang="ru-RU" sz="2000" dirty="0" smtClean="0"/>
              <a:t> загадок, </a:t>
            </a:r>
            <a:r>
              <a:rPr lang="ru-RU" sz="2000" dirty="0" err="1" smtClean="0"/>
              <a:t>складанням</a:t>
            </a:r>
            <a:r>
              <a:rPr lang="ru-RU" sz="2000" dirty="0" smtClean="0"/>
              <a:t> </a:t>
            </a:r>
            <a:r>
              <a:rPr lang="ru-RU" sz="2000" dirty="0" err="1" smtClean="0"/>
              <a:t>інших</a:t>
            </a:r>
            <a:r>
              <a:rPr lang="ru-RU" sz="2000" dirty="0" smtClean="0"/>
              <a:t> </a:t>
            </a:r>
            <a:r>
              <a:rPr lang="ru-RU" sz="2000" dirty="0" err="1" smtClean="0"/>
              <a:t>кінцівок</a:t>
            </a:r>
            <a:r>
              <a:rPr lang="ru-RU" sz="2000" dirty="0" smtClean="0"/>
              <a:t> до </a:t>
            </a:r>
            <a:r>
              <a:rPr lang="ru-RU" sz="2000" dirty="0" err="1" smtClean="0"/>
              <a:t>знайомих</a:t>
            </a:r>
            <a:r>
              <a:rPr lang="ru-RU" sz="2000" dirty="0" smtClean="0"/>
              <a:t> </a:t>
            </a:r>
            <a:r>
              <a:rPr lang="ru-RU" sz="2000" dirty="0" err="1" smtClean="0"/>
              <a:t>текстів</a:t>
            </a:r>
            <a:r>
              <a:rPr lang="ru-RU" sz="2000" dirty="0" smtClean="0"/>
              <a:t>, </a:t>
            </a:r>
            <a:r>
              <a:rPr lang="ru-RU" sz="2000" dirty="0" err="1" smtClean="0"/>
              <a:t>ігор</a:t>
            </a:r>
            <a:r>
              <a:rPr lang="ru-RU" sz="2000" dirty="0" smtClean="0"/>
              <a:t> за </a:t>
            </a:r>
            <a:r>
              <a:rPr lang="ru-RU" sz="2000" dirty="0" err="1" smtClean="0"/>
              <a:t>змістом</a:t>
            </a:r>
            <a:r>
              <a:rPr lang="ru-RU" sz="2000" dirty="0" smtClean="0"/>
              <a:t> </a:t>
            </a:r>
            <a:r>
              <a:rPr lang="ru-RU" sz="2000" dirty="0" err="1" smtClean="0"/>
              <a:t>літературних</a:t>
            </a:r>
            <a:r>
              <a:rPr lang="ru-RU" sz="2000" dirty="0" smtClean="0"/>
              <a:t> </a:t>
            </a:r>
            <a:r>
              <a:rPr lang="ru-RU" sz="2000" dirty="0" err="1" smtClean="0"/>
              <a:t>творів</a:t>
            </a:r>
            <a:r>
              <a:rPr lang="ru-RU" sz="2000" dirty="0" smtClean="0"/>
              <a:t>.</a:t>
            </a:r>
          </a:p>
          <a:p>
            <a:r>
              <a:rPr lang="ru-RU" sz="2000" dirty="0" smtClean="0"/>
              <a:t> </a:t>
            </a:r>
          </a:p>
          <a:p>
            <a:pPr algn="just"/>
            <a:endParaRPr lang="ru-RU" sz="2000" dirty="0"/>
          </a:p>
        </p:txBody>
      </p:sp>
    </p:spTree>
    <p:extLst>
      <p:ext uri="{BB962C8B-B14F-4D97-AF65-F5344CB8AC3E}">
        <p14:creationId xmlns="" xmlns:p14="http://schemas.microsoft.com/office/powerpoint/2010/main" val="867932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Зміст процесу формування мовлення дошкільників</a:t>
            </a:r>
            <a:endParaRPr lang="ru-RU" dirty="0"/>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3980794307"/>
              </p:ext>
            </p:extLst>
          </p:nvPr>
        </p:nvGraphicFramePr>
        <p:xfrm>
          <a:off x="2309813" y="2311400"/>
          <a:ext cx="89154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472177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223156"/>
            <a:ext cx="8911687" cy="1280890"/>
          </a:xfrm>
        </p:spPr>
        <p:txBody>
          <a:bodyPr>
            <a:normAutofit/>
          </a:bodyPr>
          <a:lstStyle/>
          <a:p>
            <a:pPr algn="ctr"/>
            <a:r>
              <a:rPr lang="uk-UA" dirty="0"/>
              <a:t>Форми роботи </a:t>
            </a:r>
            <a:r>
              <a:rPr lang="uk-UA" dirty="0" smtClean="0"/>
              <a:t>закладів дошкільної освіти з </a:t>
            </a:r>
            <a:r>
              <a:rPr lang="uk-UA" dirty="0"/>
              <a:t>розвитку мовлення дітей</a:t>
            </a:r>
            <a:endParaRPr lang="ru-RU" dirty="0"/>
          </a:p>
        </p:txBody>
      </p:sp>
      <p:sp>
        <p:nvSpPr>
          <p:cNvPr id="9" name="Прямоугольник 8"/>
          <p:cNvSpPr/>
          <p:nvPr/>
        </p:nvSpPr>
        <p:spPr>
          <a:xfrm>
            <a:off x="5520265" y="1504498"/>
            <a:ext cx="2099733" cy="33277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Форми роботи</a:t>
            </a:r>
            <a:endParaRPr lang="ru-RU" sz="1400" dirty="0"/>
          </a:p>
        </p:txBody>
      </p:sp>
      <p:sp>
        <p:nvSpPr>
          <p:cNvPr id="10" name="Прямоугольник 9"/>
          <p:cNvSpPr/>
          <p:nvPr/>
        </p:nvSpPr>
        <p:spPr>
          <a:xfrm>
            <a:off x="3699934" y="1946050"/>
            <a:ext cx="1820331" cy="30464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На заняттях</a:t>
            </a:r>
            <a:endParaRPr lang="ru-RU" sz="1400" dirty="0"/>
          </a:p>
        </p:txBody>
      </p:sp>
      <p:sp>
        <p:nvSpPr>
          <p:cNvPr id="11" name="Прямоугольник 10"/>
          <p:cNvSpPr/>
          <p:nvPr/>
        </p:nvSpPr>
        <p:spPr>
          <a:xfrm>
            <a:off x="7619998" y="1962642"/>
            <a:ext cx="2319869" cy="27146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У повсякденному житті</a:t>
            </a:r>
            <a:endParaRPr lang="ru-RU" sz="1400" dirty="0"/>
          </a:p>
        </p:txBody>
      </p:sp>
      <p:sp>
        <p:nvSpPr>
          <p:cNvPr id="12" name="Прямоугольник 11"/>
          <p:cNvSpPr/>
          <p:nvPr/>
        </p:nvSpPr>
        <p:spPr>
          <a:xfrm>
            <a:off x="3101985" y="2388168"/>
            <a:ext cx="1869008" cy="35711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Групові заняття</a:t>
            </a:r>
            <a:endParaRPr lang="ru-RU" sz="1400" dirty="0"/>
          </a:p>
        </p:txBody>
      </p:sp>
      <p:sp>
        <p:nvSpPr>
          <p:cNvPr id="13" name="Прямоугольник 12"/>
          <p:cNvSpPr/>
          <p:nvPr/>
        </p:nvSpPr>
        <p:spPr>
          <a:xfrm>
            <a:off x="5128154" y="2388168"/>
            <a:ext cx="1998134" cy="65904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a:t>І</a:t>
            </a:r>
            <a:r>
              <a:rPr lang="uk-UA" sz="1400" dirty="0" smtClean="0"/>
              <a:t>ндивідуальні, індивідуально-групові заняття</a:t>
            </a:r>
            <a:endParaRPr lang="ru-RU" sz="1400" dirty="0"/>
          </a:p>
        </p:txBody>
      </p:sp>
      <p:sp>
        <p:nvSpPr>
          <p:cNvPr id="14" name="Прямоугольник 13"/>
          <p:cNvSpPr/>
          <p:nvPr/>
        </p:nvSpPr>
        <p:spPr>
          <a:xfrm>
            <a:off x="7283449" y="2366435"/>
            <a:ext cx="1913468" cy="92094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Перегляд телепередач, кінофільмів, радіослухання</a:t>
            </a:r>
            <a:endParaRPr lang="ru-RU" sz="1400" dirty="0"/>
          </a:p>
        </p:txBody>
      </p:sp>
      <p:sp>
        <p:nvSpPr>
          <p:cNvPr id="15" name="Прямоугольник 14"/>
          <p:cNvSpPr/>
          <p:nvPr/>
        </p:nvSpPr>
        <p:spPr>
          <a:xfrm>
            <a:off x="9354078" y="2359479"/>
            <a:ext cx="2150534" cy="475644"/>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Спостереження, цільові прогулянки</a:t>
            </a:r>
            <a:endParaRPr lang="ru-RU" sz="1400" dirty="0"/>
          </a:p>
        </p:txBody>
      </p:sp>
      <p:sp>
        <p:nvSpPr>
          <p:cNvPr id="16" name="Прямоугольник 15"/>
          <p:cNvSpPr/>
          <p:nvPr/>
        </p:nvSpPr>
        <p:spPr>
          <a:xfrm>
            <a:off x="3368688" y="3201881"/>
            <a:ext cx="1951563" cy="42333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Мовленнєве спілкування</a:t>
            </a:r>
            <a:endParaRPr lang="ru-RU" sz="1400" dirty="0"/>
          </a:p>
        </p:txBody>
      </p:sp>
      <p:sp>
        <p:nvSpPr>
          <p:cNvPr id="17" name="Прямоугольник 16"/>
          <p:cNvSpPr/>
          <p:nvPr/>
        </p:nvSpPr>
        <p:spPr>
          <a:xfrm>
            <a:off x="3365503" y="3843572"/>
            <a:ext cx="1951563" cy="447517"/>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Ознайомлення з довкіллям</a:t>
            </a:r>
            <a:endParaRPr lang="ru-RU" sz="1400" dirty="0"/>
          </a:p>
        </p:txBody>
      </p:sp>
      <p:sp>
        <p:nvSpPr>
          <p:cNvPr id="18" name="Прямоугольник 17"/>
          <p:cNvSpPr/>
          <p:nvPr/>
        </p:nvSpPr>
        <p:spPr>
          <a:xfrm>
            <a:off x="3365504" y="4512454"/>
            <a:ext cx="1951563" cy="67188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Художня література, навчання грамоти</a:t>
            </a:r>
            <a:endParaRPr lang="ru-RU" sz="1400" dirty="0"/>
          </a:p>
        </p:txBody>
      </p:sp>
      <p:sp>
        <p:nvSpPr>
          <p:cNvPr id="19" name="Прямоугольник 18"/>
          <p:cNvSpPr/>
          <p:nvPr/>
        </p:nvSpPr>
        <p:spPr>
          <a:xfrm>
            <a:off x="5668435" y="3385157"/>
            <a:ext cx="1951563" cy="90593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Дидактичні ігри, ігри-драматизації, ігри-інсценівки, настільні ігри</a:t>
            </a:r>
            <a:endParaRPr lang="ru-RU" sz="1400" dirty="0"/>
          </a:p>
        </p:txBody>
      </p:sp>
      <p:sp>
        <p:nvSpPr>
          <p:cNvPr id="20" name="Прямоугольник 19"/>
          <p:cNvSpPr/>
          <p:nvPr/>
        </p:nvSpPr>
        <p:spPr>
          <a:xfrm>
            <a:off x="7988304" y="3779318"/>
            <a:ext cx="1951563" cy="68731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Показ видів театру, літературні ранки, вечори-розваги</a:t>
            </a:r>
            <a:endParaRPr lang="ru-RU" sz="1400" dirty="0"/>
          </a:p>
        </p:txBody>
      </p:sp>
      <p:sp>
        <p:nvSpPr>
          <p:cNvPr id="21" name="Прямоугольник 20"/>
          <p:cNvSpPr/>
          <p:nvPr/>
        </p:nvSpPr>
        <p:spPr>
          <a:xfrm>
            <a:off x="7988304" y="4594090"/>
            <a:ext cx="1951563" cy="45296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Розмови з дітьми, вечори-розваги</a:t>
            </a:r>
            <a:endParaRPr lang="ru-RU" sz="1400" dirty="0"/>
          </a:p>
        </p:txBody>
      </p:sp>
      <p:sp>
        <p:nvSpPr>
          <p:cNvPr id="22" name="Прямоугольник 21"/>
          <p:cNvSpPr/>
          <p:nvPr/>
        </p:nvSpPr>
        <p:spPr>
          <a:xfrm>
            <a:off x="7988303" y="5184339"/>
            <a:ext cx="1951563" cy="827501"/>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Спілкування під час режимних процесів, гри, праці</a:t>
            </a:r>
            <a:endParaRPr lang="ru-RU" sz="1400" dirty="0"/>
          </a:p>
        </p:txBody>
      </p:sp>
      <p:sp>
        <p:nvSpPr>
          <p:cNvPr id="23" name="Прямоугольник 22"/>
          <p:cNvSpPr/>
          <p:nvPr/>
        </p:nvSpPr>
        <p:spPr>
          <a:xfrm>
            <a:off x="5668435" y="6151956"/>
            <a:ext cx="1951563" cy="45296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Індивідуальна робота</a:t>
            </a:r>
            <a:endParaRPr lang="ru-RU" sz="1400" dirty="0"/>
          </a:p>
        </p:txBody>
      </p:sp>
      <p:cxnSp>
        <p:nvCxnSpPr>
          <p:cNvPr id="29" name="Прямая соединительная линия 28"/>
          <p:cNvCxnSpPr>
            <a:stCxn id="9" idx="2"/>
          </p:cNvCxnSpPr>
          <p:nvPr/>
        </p:nvCxnSpPr>
        <p:spPr>
          <a:xfrm flipH="1">
            <a:off x="6570131" y="1837268"/>
            <a:ext cx="1" cy="26110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a:stCxn id="10" idx="3"/>
            <a:endCxn id="11" idx="1"/>
          </p:cNvCxnSpPr>
          <p:nvPr/>
        </p:nvCxnSpPr>
        <p:spPr>
          <a:xfrm flipV="1">
            <a:off x="5520265" y="2098374"/>
            <a:ext cx="209973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9499600" y="2234105"/>
            <a:ext cx="287867" cy="13233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a:stCxn id="11" idx="2"/>
          </p:cNvCxnSpPr>
          <p:nvPr/>
        </p:nvCxnSpPr>
        <p:spPr>
          <a:xfrm flipH="1">
            <a:off x="8779932" y="2234105"/>
            <a:ext cx="1" cy="154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flipH="1">
            <a:off x="6570131" y="2238973"/>
            <a:ext cx="1399117" cy="149195"/>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a:off x="4275667" y="2250697"/>
            <a:ext cx="0" cy="1357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a:endCxn id="13" idx="0"/>
          </p:cNvCxnSpPr>
          <p:nvPr/>
        </p:nvCxnSpPr>
        <p:spPr>
          <a:xfrm>
            <a:off x="5317067" y="2250699"/>
            <a:ext cx="810154" cy="13746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a:stCxn id="12" idx="3"/>
          </p:cNvCxnSpPr>
          <p:nvPr/>
        </p:nvCxnSpPr>
        <p:spPr>
          <a:xfrm>
            <a:off x="4970993" y="2566723"/>
            <a:ext cx="15716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3101985" y="2745278"/>
            <a:ext cx="0" cy="210311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a:endCxn id="18" idx="1"/>
          </p:cNvCxnSpPr>
          <p:nvPr/>
        </p:nvCxnSpPr>
        <p:spPr>
          <a:xfrm>
            <a:off x="3101985" y="4848396"/>
            <a:ext cx="263519"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Прямая соединительная линия 54"/>
          <p:cNvCxnSpPr>
            <a:endCxn id="17" idx="1"/>
          </p:cNvCxnSpPr>
          <p:nvPr/>
        </p:nvCxnSpPr>
        <p:spPr>
          <a:xfrm>
            <a:off x="3101985" y="4061591"/>
            <a:ext cx="263518" cy="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a:stCxn id="16" idx="1"/>
          </p:cNvCxnSpPr>
          <p:nvPr/>
        </p:nvCxnSpPr>
        <p:spPr>
          <a:xfrm flipH="1" flipV="1">
            <a:off x="3100393" y="3413548"/>
            <a:ext cx="26829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Прямая соединительная линия 60"/>
          <p:cNvCxnSpPr/>
          <p:nvPr/>
        </p:nvCxnSpPr>
        <p:spPr>
          <a:xfrm>
            <a:off x="5191388" y="3055810"/>
            <a:ext cx="0" cy="146071"/>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Прямая соединительная линия 62"/>
          <p:cNvCxnSpPr/>
          <p:nvPr/>
        </p:nvCxnSpPr>
        <p:spPr>
          <a:xfrm>
            <a:off x="5476360" y="3047208"/>
            <a:ext cx="16934" cy="3331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Прямая соединительная линия 64"/>
          <p:cNvCxnSpPr>
            <a:stCxn id="23" idx="1"/>
          </p:cNvCxnSpPr>
          <p:nvPr/>
        </p:nvCxnSpPr>
        <p:spPr>
          <a:xfrm flipH="1">
            <a:off x="5511274" y="6378439"/>
            <a:ext cx="15716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Прямая соединительная линия 66"/>
          <p:cNvCxnSpPr>
            <a:stCxn id="19" idx="1"/>
          </p:cNvCxnSpPr>
          <p:nvPr/>
        </p:nvCxnSpPr>
        <p:spPr>
          <a:xfrm flipH="1">
            <a:off x="5476360" y="3838123"/>
            <a:ext cx="1920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Прямая соединительная линия 68"/>
          <p:cNvCxnSpPr>
            <a:stCxn id="18" idx="3"/>
          </p:cNvCxnSpPr>
          <p:nvPr/>
        </p:nvCxnSpPr>
        <p:spPr>
          <a:xfrm flipV="1">
            <a:off x="5317067" y="4848396"/>
            <a:ext cx="15929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Прямая соединительная линия 70"/>
          <p:cNvCxnSpPr>
            <a:stCxn id="18" idx="2"/>
          </p:cNvCxnSpPr>
          <p:nvPr/>
        </p:nvCxnSpPr>
        <p:spPr>
          <a:xfrm flipH="1">
            <a:off x="4341284" y="5184339"/>
            <a:ext cx="2" cy="1194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Прямая соединительная линия 72"/>
          <p:cNvCxnSpPr/>
          <p:nvPr/>
        </p:nvCxnSpPr>
        <p:spPr>
          <a:xfrm flipH="1">
            <a:off x="4341284" y="6378439"/>
            <a:ext cx="11699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Прямая соединительная линия 74"/>
          <p:cNvCxnSpPr>
            <a:stCxn id="15" idx="2"/>
          </p:cNvCxnSpPr>
          <p:nvPr/>
        </p:nvCxnSpPr>
        <p:spPr>
          <a:xfrm>
            <a:off x="10429345" y="2835123"/>
            <a:ext cx="0" cy="35433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Прямая соединительная линия 76"/>
          <p:cNvCxnSpPr>
            <a:stCxn id="23" idx="3"/>
          </p:cNvCxnSpPr>
          <p:nvPr/>
        </p:nvCxnSpPr>
        <p:spPr>
          <a:xfrm>
            <a:off x="7619998" y="6378439"/>
            <a:ext cx="28093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Прямая соединительная линия 80"/>
          <p:cNvCxnSpPr>
            <a:stCxn id="22" idx="2"/>
          </p:cNvCxnSpPr>
          <p:nvPr/>
        </p:nvCxnSpPr>
        <p:spPr>
          <a:xfrm flipH="1">
            <a:off x="8961120" y="6011840"/>
            <a:ext cx="2965" cy="366599"/>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Прямая соединительная линия 82"/>
          <p:cNvCxnSpPr>
            <a:stCxn id="21" idx="2"/>
            <a:endCxn id="22" idx="0"/>
          </p:cNvCxnSpPr>
          <p:nvPr/>
        </p:nvCxnSpPr>
        <p:spPr>
          <a:xfrm flipH="1">
            <a:off x="8964085" y="5047056"/>
            <a:ext cx="1" cy="137283"/>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Прямая соединительная линия 84"/>
          <p:cNvCxnSpPr>
            <a:stCxn id="22" idx="3"/>
          </p:cNvCxnSpPr>
          <p:nvPr/>
        </p:nvCxnSpPr>
        <p:spPr>
          <a:xfrm flipV="1">
            <a:off x="9939866" y="5597718"/>
            <a:ext cx="489479" cy="37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Прямая соединительная линия 86"/>
          <p:cNvCxnSpPr>
            <a:stCxn id="21" idx="3"/>
          </p:cNvCxnSpPr>
          <p:nvPr/>
        </p:nvCxnSpPr>
        <p:spPr>
          <a:xfrm>
            <a:off x="9939867" y="4820573"/>
            <a:ext cx="4894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Прямая соединительная линия 88"/>
          <p:cNvCxnSpPr>
            <a:stCxn id="19" idx="2"/>
          </p:cNvCxnSpPr>
          <p:nvPr/>
        </p:nvCxnSpPr>
        <p:spPr>
          <a:xfrm>
            <a:off x="6644217" y="4291089"/>
            <a:ext cx="3073" cy="1306629"/>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Прямая соединительная линия 90"/>
          <p:cNvCxnSpPr>
            <a:stCxn id="22" idx="1"/>
          </p:cNvCxnSpPr>
          <p:nvPr/>
        </p:nvCxnSpPr>
        <p:spPr>
          <a:xfrm flipH="1" flipV="1">
            <a:off x="6644217" y="5597718"/>
            <a:ext cx="1344086" cy="372"/>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Прямая соединительная линия 95"/>
          <p:cNvCxnSpPr/>
          <p:nvPr/>
        </p:nvCxnSpPr>
        <p:spPr>
          <a:xfrm flipH="1" flipV="1">
            <a:off x="6644216" y="4816997"/>
            <a:ext cx="1344086" cy="37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Прямая соединительная линия 97"/>
          <p:cNvCxnSpPr>
            <a:stCxn id="20" idx="1"/>
          </p:cNvCxnSpPr>
          <p:nvPr/>
        </p:nvCxnSpPr>
        <p:spPr>
          <a:xfrm flipH="1">
            <a:off x="7619998" y="4122973"/>
            <a:ext cx="36830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Прямая соединительная линия 99"/>
          <p:cNvCxnSpPr/>
          <p:nvPr/>
        </p:nvCxnSpPr>
        <p:spPr>
          <a:xfrm flipV="1">
            <a:off x="7619998" y="3554233"/>
            <a:ext cx="2809347" cy="79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Прямая соединительная линия 101"/>
          <p:cNvCxnSpPr>
            <a:stCxn id="14" idx="2"/>
          </p:cNvCxnSpPr>
          <p:nvPr/>
        </p:nvCxnSpPr>
        <p:spPr>
          <a:xfrm>
            <a:off x="8240183" y="3287377"/>
            <a:ext cx="0" cy="2729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Прямая соединительная линия 103"/>
          <p:cNvCxnSpPr>
            <a:stCxn id="13" idx="3"/>
          </p:cNvCxnSpPr>
          <p:nvPr/>
        </p:nvCxnSpPr>
        <p:spPr>
          <a:xfrm>
            <a:off x="7126288" y="2717688"/>
            <a:ext cx="15716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Прямая соединительная линия 105"/>
          <p:cNvCxnSpPr>
            <a:stCxn id="15" idx="1"/>
          </p:cNvCxnSpPr>
          <p:nvPr/>
        </p:nvCxnSpPr>
        <p:spPr>
          <a:xfrm flipH="1">
            <a:off x="9196917" y="2597301"/>
            <a:ext cx="15716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903400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1626588063"/>
              </p:ext>
            </p:extLst>
          </p:nvPr>
        </p:nvGraphicFramePr>
        <p:xfrm>
          <a:off x="1730234" y="478402"/>
          <a:ext cx="10241282" cy="6042996"/>
        </p:xfrm>
        <a:graphic>
          <a:graphicData uri="http://schemas.openxmlformats.org/drawingml/2006/table">
            <a:tbl>
              <a:tblPr firstRow="1" bandRow="1">
                <a:tableStyleId>{5C22544A-7EE6-4342-B048-85BDC9FD1C3A}</a:tableStyleId>
              </a:tblPr>
              <a:tblGrid>
                <a:gridCol w="5120641"/>
                <a:gridCol w="5120641"/>
              </a:tblGrid>
              <a:tr h="335722">
                <a:tc gridSpan="2">
                  <a:txBody>
                    <a:bodyPr/>
                    <a:lstStyle/>
                    <a:p>
                      <a:pPr algn="ctr"/>
                      <a:r>
                        <a:rPr lang="uk-UA" sz="1400" dirty="0" smtClean="0"/>
                        <a:t>Заняття – основна форма навчання дітей</a:t>
                      </a:r>
                      <a:r>
                        <a:rPr lang="uk-UA" sz="1400" baseline="0" dirty="0" smtClean="0"/>
                        <a:t> рідної мови</a:t>
                      </a:r>
                      <a:endParaRPr lang="ru-RU" sz="1400" dirty="0"/>
                    </a:p>
                  </a:txBody>
                  <a:tcPr/>
                </a:tc>
                <a:tc hMerge="1">
                  <a:txBody>
                    <a:bodyPr/>
                    <a:lstStyle/>
                    <a:p>
                      <a:endParaRPr lang="ru-RU" dirty="0"/>
                    </a:p>
                  </a:txBody>
                  <a:tcPr/>
                </a:tc>
              </a:tr>
              <a:tr h="335722">
                <a:tc gridSpan="2">
                  <a:txBody>
                    <a:bodyPr/>
                    <a:lstStyle/>
                    <a:p>
                      <a:pPr algn="ctr"/>
                      <a:r>
                        <a:rPr lang="uk-UA" sz="1400" b="1" dirty="0" smtClean="0"/>
                        <a:t>Мовленнєві</a:t>
                      </a:r>
                      <a:endParaRPr lang="ru-RU" sz="1400" b="1" dirty="0"/>
                    </a:p>
                  </a:txBody>
                  <a:tcPr/>
                </a:tc>
                <a:tc hMerge="1">
                  <a:txBody>
                    <a:bodyPr/>
                    <a:lstStyle/>
                    <a:p>
                      <a:endParaRPr lang="ru-RU" dirty="0"/>
                    </a:p>
                  </a:txBody>
                  <a:tcPr/>
                </a:tc>
              </a:tr>
              <a:tr h="335722">
                <a:tc>
                  <a:txBody>
                    <a:bodyPr/>
                    <a:lstStyle/>
                    <a:p>
                      <a:pPr algn="ctr"/>
                      <a:r>
                        <a:rPr lang="uk-UA" sz="1400" u="sng" dirty="0" smtClean="0"/>
                        <a:t>Залежно від структури:</a:t>
                      </a:r>
                      <a:endParaRPr lang="ru-RU" sz="1400" u="sng" dirty="0"/>
                    </a:p>
                  </a:txBody>
                  <a:tcPr/>
                </a:tc>
                <a:tc>
                  <a:txBody>
                    <a:bodyPr/>
                    <a:lstStyle/>
                    <a:p>
                      <a:pPr algn="ctr"/>
                      <a:r>
                        <a:rPr lang="uk-UA" sz="1400" i="0" u="sng" dirty="0" smtClean="0"/>
                        <a:t>За організацією дітей на занятті:</a:t>
                      </a:r>
                      <a:endParaRPr lang="ru-RU" sz="1400" i="0" u="sng" dirty="0"/>
                    </a:p>
                  </a:txBody>
                  <a:tcPr/>
                </a:tc>
              </a:tr>
              <a:tr h="335722">
                <a:tc>
                  <a:txBody>
                    <a:bodyPr/>
                    <a:lstStyle/>
                    <a:p>
                      <a:pPr marL="285750" indent="-285750">
                        <a:buFontTx/>
                        <a:buChar char="-"/>
                      </a:pPr>
                      <a:r>
                        <a:rPr lang="uk-UA" sz="1400" dirty="0" smtClean="0"/>
                        <a:t>Тематичні</a:t>
                      </a:r>
                    </a:p>
                  </a:txBody>
                  <a:tcPr/>
                </a:tc>
                <a:tc>
                  <a:txBody>
                    <a:bodyPr/>
                    <a:lstStyle/>
                    <a:p>
                      <a:pPr marL="285750" indent="-285750">
                        <a:buFontTx/>
                        <a:buChar char="-"/>
                      </a:pPr>
                      <a:r>
                        <a:rPr lang="uk-UA" sz="1400" dirty="0" smtClean="0"/>
                        <a:t>Індивідуальні</a:t>
                      </a:r>
                      <a:r>
                        <a:rPr lang="uk-UA" sz="1400" baseline="0" dirty="0" smtClean="0"/>
                        <a:t> (1-4 особи)</a:t>
                      </a:r>
                    </a:p>
                  </a:txBody>
                  <a:tcPr/>
                </a:tc>
              </a:tr>
              <a:tr h="335722">
                <a:tc>
                  <a:txBody>
                    <a:bodyPr/>
                    <a:lstStyle/>
                    <a:p>
                      <a:pPr marL="285750" indent="-285750">
                        <a:buFontTx/>
                        <a:buChar char="-"/>
                      </a:pPr>
                      <a:r>
                        <a:rPr lang="uk-UA" sz="1400" baseline="0" dirty="0" smtClean="0"/>
                        <a:t>Комплексні</a:t>
                      </a:r>
                      <a:endParaRPr lang="ru-RU" sz="1400" dirty="0"/>
                    </a:p>
                  </a:txBody>
                  <a:tcPr/>
                </a:tc>
                <a:tc>
                  <a:txBody>
                    <a:bodyPr/>
                    <a:lstStyle/>
                    <a:p>
                      <a:pPr marL="285750" indent="-285750">
                        <a:buFontTx/>
                        <a:buChar char="-"/>
                      </a:pPr>
                      <a:r>
                        <a:rPr lang="uk-UA" sz="1400" dirty="0" smtClean="0"/>
                        <a:t>індивідуально-групові (4-8 осіб)</a:t>
                      </a:r>
                    </a:p>
                  </a:txBody>
                  <a:tcPr/>
                </a:tc>
              </a:tr>
              <a:tr h="335722">
                <a:tc>
                  <a:txBody>
                    <a:bodyPr/>
                    <a:lstStyle/>
                    <a:p>
                      <a:pPr marL="285750" indent="-285750">
                        <a:buFontTx/>
                        <a:buChar char="-"/>
                      </a:pPr>
                      <a:r>
                        <a:rPr lang="uk-UA" sz="1400" dirty="0" smtClean="0"/>
                        <a:t>Контрольні</a:t>
                      </a:r>
                    </a:p>
                  </a:txBody>
                  <a:tcPr/>
                </a:tc>
                <a:tc>
                  <a:txBody>
                    <a:bodyPr/>
                    <a:lstStyle/>
                    <a:p>
                      <a:pPr marL="285750" indent="-285750">
                        <a:buFontTx/>
                        <a:buChar char="-"/>
                      </a:pPr>
                      <a:r>
                        <a:rPr lang="uk-UA" sz="1400" dirty="0" smtClean="0"/>
                        <a:t>Групові (до 15 осіб)</a:t>
                      </a:r>
                    </a:p>
                  </a:txBody>
                  <a:tcPr/>
                </a:tc>
              </a:tr>
              <a:tr h="335722">
                <a:tc gridSpan="2">
                  <a:txBody>
                    <a:bodyPr/>
                    <a:lstStyle/>
                    <a:p>
                      <a:pPr algn="ctr"/>
                      <a:r>
                        <a:rPr lang="uk-UA" sz="1400" b="1" dirty="0" smtClean="0"/>
                        <a:t>Ознайомлення з довкіллям</a:t>
                      </a:r>
                      <a:endParaRPr lang="ru-RU" sz="1400" b="1" dirty="0"/>
                    </a:p>
                  </a:txBody>
                  <a:tcPr/>
                </a:tc>
                <a:tc hMerge="1">
                  <a:txBody>
                    <a:bodyPr/>
                    <a:lstStyle/>
                    <a:p>
                      <a:endParaRPr lang="ru-RU" dirty="0"/>
                    </a:p>
                  </a:txBody>
                  <a:tcPr/>
                </a:tc>
              </a:tr>
              <a:tr h="335722">
                <a:tc>
                  <a:txBody>
                    <a:bodyPr/>
                    <a:lstStyle/>
                    <a:p>
                      <a:pPr algn="ctr"/>
                      <a:r>
                        <a:rPr lang="uk-UA" sz="1400" u="sng" dirty="0" smtClean="0"/>
                        <a:t>За структурою:</a:t>
                      </a:r>
                      <a:endParaRPr lang="ru-RU" sz="1400" u="sng" dirty="0"/>
                    </a:p>
                  </a:txBody>
                  <a:tcPr/>
                </a:tc>
                <a:tc>
                  <a:txBody>
                    <a:bodyPr/>
                    <a:lstStyle/>
                    <a:p>
                      <a:pPr algn="ctr"/>
                      <a:r>
                        <a:rPr lang="uk-UA" sz="1400" u="sng" dirty="0" smtClean="0"/>
                        <a:t>За</a:t>
                      </a:r>
                      <a:r>
                        <a:rPr lang="uk-UA" sz="1400" u="sng" baseline="0" dirty="0" smtClean="0"/>
                        <a:t> організацією дітей:</a:t>
                      </a:r>
                      <a:endParaRPr lang="ru-RU" sz="1400" u="sng" dirty="0"/>
                    </a:p>
                  </a:txBody>
                  <a:tcPr/>
                </a:tc>
              </a:tr>
              <a:tr h="335722">
                <a:tc>
                  <a:txBody>
                    <a:bodyPr/>
                    <a:lstStyle/>
                    <a:p>
                      <a:pPr marL="285750" indent="-285750">
                        <a:buFontTx/>
                        <a:buChar char="-"/>
                      </a:pPr>
                      <a:r>
                        <a:rPr lang="uk-UA" sz="1400" dirty="0" smtClean="0"/>
                        <a:t>Тематичні</a:t>
                      </a:r>
                    </a:p>
                  </a:txBody>
                  <a:tcPr/>
                </a:tc>
                <a:tc>
                  <a:txBody>
                    <a:bodyPr/>
                    <a:lstStyle/>
                    <a:p>
                      <a:pPr marL="285750" indent="-285750">
                        <a:buFontTx/>
                        <a:buChar char="-"/>
                      </a:pPr>
                      <a:r>
                        <a:rPr lang="uk-UA" sz="1400" dirty="0" smtClean="0"/>
                        <a:t>Фронтальні</a:t>
                      </a:r>
                      <a:endParaRPr lang="ru-RU" sz="1400" dirty="0"/>
                    </a:p>
                  </a:txBody>
                  <a:tcPr/>
                </a:tc>
              </a:tr>
              <a:tr h="335722">
                <a:tc>
                  <a:txBody>
                    <a:bodyPr/>
                    <a:lstStyle/>
                    <a:p>
                      <a:pPr marL="285750" indent="-285750">
                        <a:buFontTx/>
                        <a:buChar char="-"/>
                      </a:pPr>
                      <a:r>
                        <a:rPr lang="uk-UA" sz="1400" dirty="0" smtClean="0"/>
                        <a:t>Комплексні</a:t>
                      </a:r>
                      <a:endParaRPr lang="ru-RU" sz="1400" dirty="0"/>
                    </a:p>
                  </a:txBody>
                  <a:tcPr/>
                </a:tc>
                <a:tc>
                  <a:txBody>
                    <a:bodyPr/>
                    <a:lstStyle/>
                    <a:p>
                      <a:pPr marL="285750" indent="-285750">
                        <a:buFontTx/>
                        <a:buChar char="-"/>
                      </a:pPr>
                      <a:r>
                        <a:rPr lang="uk-UA" sz="1400" dirty="0" smtClean="0"/>
                        <a:t>Групові</a:t>
                      </a:r>
                      <a:endParaRPr lang="ru-RU" sz="1400" dirty="0"/>
                    </a:p>
                  </a:txBody>
                  <a:tcPr/>
                </a:tc>
              </a:tr>
              <a:tr h="335722">
                <a:tc>
                  <a:txBody>
                    <a:bodyPr/>
                    <a:lstStyle/>
                    <a:p>
                      <a:pPr marL="285750" indent="-285750">
                        <a:buFontTx/>
                        <a:buChar char="-"/>
                      </a:pPr>
                      <a:r>
                        <a:rPr lang="uk-UA" sz="1400" dirty="0" smtClean="0"/>
                        <a:t>Комбіновані</a:t>
                      </a:r>
                      <a:endParaRPr lang="ru-RU" sz="1400" dirty="0"/>
                    </a:p>
                  </a:txBody>
                  <a:tcPr/>
                </a:tc>
                <a:tc>
                  <a:txBody>
                    <a:bodyPr/>
                    <a:lstStyle/>
                    <a:p>
                      <a:pPr marL="285750" indent="-285750">
                        <a:buFontTx/>
                        <a:buChar char="-"/>
                      </a:pPr>
                      <a:r>
                        <a:rPr lang="uk-UA" sz="1400" dirty="0" smtClean="0"/>
                        <a:t>Індивідуально-групові</a:t>
                      </a:r>
                    </a:p>
                  </a:txBody>
                  <a:tcPr/>
                </a:tc>
              </a:tr>
              <a:tr h="335722">
                <a:tc>
                  <a:txBody>
                    <a:bodyPr/>
                    <a:lstStyle/>
                    <a:p>
                      <a:pPr marL="285750" indent="-285750">
                        <a:buFontTx/>
                        <a:buChar char="-"/>
                      </a:pPr>
                      <a:r>
                        <a:rPr lang="uk-UA" sz="1400" baseline="0" dirty="0" smtClean="0"/>
                        <a:t>Інтегровані</a:t>
                      </a:r>
                      <a:endParaRPr lang="ru-RU" sz="1400" dirty="0"/>
                    </a:p>
                  </a:txBody>
                  <a:tcPr/>
                </a:tc>
                <a:tc>
                  <a:txBody>
                    <a:bodyPr/>
                    <a:lstStyle/>
                    <a:p>
                      <a:pPr marL="285750" indent="-285750">
                        <a:buFontTx/>
                        <a:buChar char="-"/>
                      </a:pPr>
                      <a:r>
                        <a:rPr lang="uk-UA" sz="1400" dirty="0" smtClean="0"/>
                        <a:t>Індивідуальні</a:t>
                      </a:r>
                      <a:endParaRPr lang="ru-RU" sz="1400" dirty="0"/>
                    </a:p>
                  </a:txBody>
                  <a:tcPr/>
                </a:tc>
              </a:tr>
              <a:tr h="335722">
                <a:tc gridSpan="2">
                  <a:txBody>
                    <a:bodyPr/>
                    <a:lstStyle/>
                    <a:p>
                      <a:pPr algn="ctr"/>
                      <a:r>
                        <a:rPr lang="uk-UA" sz="1400" b="1" i="0" dirty="0" smtClean="0"/>
                        <a:t>За дидактичною метою:</a:t>
                      </a:r>
                      <a:endParaRPr lang="ru-RU" sz="1400" b="1" i="0" dirty="0"/>
                    </a:p>
                  </a:txBody>
                  <a:tcPr/>
                </a:tc>
                <a:tc hMerge="1">
                  <a:txBody>
                    <a:bodyPr/>
                    <a:lstStyle/>
                    <a:p>
                      <a:endParaRPr lang="ru-RU" dirty="0"/>
                    </a:p>
                  </a:txBody>
                  <a:tcPr/>
                </a:tc>
              </a:tr>
              <a:tr h="335722">
                <a:tc gridSpan="2">
                  <a:txBody>
                    <a:bodyPr/>
                    <a:lstStyle/>
                    <a:p>
                      <a:pPr algn="l"/>
                      <a:r>
                        <a:rPr lang="uk-UA" sz="1400" dirty="0" smtClean="0"/>
                        <a:t>- Виклад нового матеріалу</a:t>
                      </a:r>
                      <a:endParaRPr lang="ru-RU" sz="1400" dirty="0"/>
                    </a:p>
                  </a:txBody>
                  <a:tcPr/>
                </a:tc>
                <a:tc hMerge="1">
                  <a:txBody>
                    <a:bodyPr/>
                    <a:lstStyle/>
                    <a:p>
                      <a:endParaRPr lang="ru-RU" dirty="0"/>
                    </a:p>
                  </a:txBody>
                  <a:tcPr/>
                </a:tc>
              </a:tr>
              <a:tr h="335722">
                <a:tc gridSpan="2">
                  <a:txBody>
                    <a:bodyPr/>
                    <a:lstStyle/>
                    <a:p>
                      <a:pPr algn="l"/>
                      <a:r>
                        <a:rPr lang="uk-UA" sz="1400" dirty="0" smtClean="0"/>
                        <a:t>- Закріплення знань, умінь, навичок</a:t>
                      </a:r>
                      <a:endParaRPr lang="ru-RU" sz="1400" dirty="0"/>
                    </a:p>
                  </a:txBody>
                  <a:tcPr/>
                </a:tc>
                <a:tc hMerge="1">
                  <a:txBody>
                    <a:bodyPr/>
                    <a:lstStyle/>
                    <a:p>
                      <a:endParaRPr lang="ru-RU" dirty="0"/>
                    </a:p>
                  </a:txBody>
                  <a:tcPr/>
                </a:tc>
              </a:tr>
              <a:tr h="335722">
                <a:tc gridSpan="2">
                  <a:txBody>
                    <a:bodyPr/>
                    <a:lstStyle/>
                    <a:p>
                      <a:pPr algn="l"/>
                      <a:r>
                        <a:rPr lang="uk-UA" sz="1400" dirty="0" smtClean="0"/>
                        <a:t>- Систематизація і узагальнення</a:t>
                      </a:r>
                      <a:r>
                        <a:rPr lang="uk-UA" sz="1400" baseline="0" dirty="0" smtClean="0"/>
                        <a:t> пройденого матеріалу</a:t>
                      </a:r>
                      <a:endParaRPr lang="ru-RU" sz="1400" dirty="0"/>
                    </a:p>
                  </a:txBody>
                  <a:tcPr/>
                </a:tc>
                <a:tc hMerge="1">
                  <a:txBody>
                    <a:bodyPr/>
                    <a:lstStyle/>
                    <a:p>
                      <a:endParaRPr lang="ru-RU" dirty="0"/>
                    </a:p>
                  </a:txBody>
                  <a:tcPr/>
                </a:tc>
              </a:tr>
              <a:tr h="335722">
                <a:tc gridSpan="2">
                  <a:txBody>
                    <a:bodyPr/>
                    <a:lstStyle/>
                    <a:p>
                      <a:pPr algn="l"/>
                      <a:r>
                        <a:rPr lang="uk-UA" sz="1400" dirty="0" smtClean="0"/>
                        <a:t>- Комбіновані заняття</a:t>
                      </a:r>
                      <a:endParaRPr lang="ru-RU" sz="1400" dirty="0"/>
                    </a:p>
                  </a:txBody>
                  <a:tcPr/>
                </a:tc>
                <a:tc hMerge="1">
                  <a:txBody>
                    <a:bodyPr/>
                    <a:lstStyle/>
                    <a:p>
                      <a:endParaRPr lang="ru-RU" dirty="0"/>
                    </a:p>
                  </a:txBody>
                  <a:tcPr/>
                </a:tc>
              </a:tr>
              <a:tr h="335722">
                <a:tc gridSpan="2">
                  <a:txBody>
                    <a:bodyPr/>
                    <a:lstStyle/>
                    <a:p>
                      <a:pPr algn="l"/>
                      <a:r>
                        <a:rPr lang="uk-UA" sz="1400" dirty="0" smtClean="0"/>
                        <a:t>- Контрольні заняття</a:t>
                      </a:r>
                      <a:endParaRPr lang="ru-RU" sz="1400" dirty="0"/>
                    </a:p>
                  </a:txBody>
                  <a:tcPr/>
                </a:tc>
                <a:tc hMerge="1">
                  <a:txBody>
                    <a:bodyPr/>
                    <a:lstStyle/>
                    <a:p>
                      <a:endParaRPr lang="ru-RU" dirty="0"/>
                    </a:p>
                  </a:txBody>
                  <a:tcPr/>
                </a:tc>
              </a:tr>
            </a:tbl>
          </a:graphicData>
        </a:graphic>
      </p:graphicFrame>
    </p:spTree>
    <p:extLst>
      <p:ext uri="{BB962C8B-B14F-4D97-AF65-F5344CB8AC3E}">
        <p14:creationId xmlns="" xmlns:p14="http://schemas.microsoft.com/office/powerpoint/2010/main" val="4199000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26225" y="147860"/>
            <a:ext cx="8911687" cy="1280890"/>
          </a:xfrm>
        </p:spPr>
        <p:txBody>
          <a:bodyPr>
            <a:normAutofit fontScale="90000"/>
          </a:bodyPr>
          <a:lstStyle/>
          <a:p>
            <a:pPr algn="ctr"/>
            <a:r>
              <a:rPr lang="uk-UA" dirty="0"/>
              <a:t>Класифікація видів занять з розвитку мовлення та навчання дітей рідної мови (За Гавриш Н.В.)</a:t>
            </a:r>
            <a:endParaRPr lang="ru-RU" dirty="0"/>
          </a:p>
        </p:txBody>
      </p:sp>
      <p:sp>
        <p:nvSpPr>
          <p:cNvPr id="4" name="Прямоугольник 3"/>
          <p:cNvSpPr/>
          <p:nvPr/>
        </p:nvSpPr>
        <p:spPr>
          <a:xfrm>
            <a:off x="1547030" y="1824037"/>
            <a:ext cx="1676401"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400" dirty="0" smtClean="0"/>
              <a:t>Види занять за спрямованістю змісту</a:t>
            </a:r>
            <a:endParaRPr lang="ru-RU" sz="1400" dirty="0"/>
          </a:p>
        </p:txBody>
      </p:sp>
      <p:sp>
        <p:nvSpPr>
          <p:cNvPr id="5" name="Прямоугольник 4"/>
          <p:cNvSpPr/>
          <p:nvPr/>
        </p:nvSpPr>
        <p:spPr>
          <a:xfrm>
            <a:off x="420955" y="2614612"/>
            <a:ext cx="1771651" cy="33337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400" dirty="0" smtClean="0"/>
              <a:t>Односпрямовані</a:t>
            </a:r>
            <a:endParaRPr lang="ru-RU" sz="1400" dirty="0"/>
          </a:p>
        </p:txBody>
      </p:sp>
      <p:sp>
        <p:nvSpPr>
          <p:cNvPr id="6" name="Прямоугольник 5"/>
          <p:cNvSpPr/>
          <p:nvPr/>
        </p:nvSpPr>
        <p:spPr>
          <a:xfrm>
            <a:off x="2385231" y="2614612"/>
            <a:ext cx="1771651" cy="33337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400" dirty="0" smtClean="0"/>
              <a:t>Різноспрямовані</a:t>
            </a:r>
            <a:endParaRPr lang="ru-RU" sz="1400" dirty="0"/>
          </a:p>
        </p:txBody>
      </p:sp>
      <p:sp>
        <p:nvSpPr>
          <p:cNvPr id="7" name="Прямоугольник 6"/>
          <p:cNvSpPr/>
          <p:nvPr/>
        </p:nvSpPr>
        <p:spPr>
          <a:xfrm>
            <a:off x="420955" y="3133724"/>
            <a:ext cx="1771651" cy="33337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400" dirty="0" smtClean="0"/>
              <a:t>Предметне</a:t>
            </a:r>
            <a:endParaRPr lang="ru-RU" sz="1400" dirty="0"/>
          </a:p>
        </p:txBody>
      </p:sp>
      <p:sp>
        <p:nvSpPr>
          <p:cNvPr id="8" name="Прямоугольник 7"/>
          <p:cNvSpPr/>
          <p:nvPr/>
        </p:nvSpPr>
        <p:spPr>
          <a:xfrm>
            <a:off x="2602180" y="3571874"/>
            <a:ext cx="1771651" cy="33337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400" dirty="0" smtClean="0"/>
              <a:t>Комплексне</a:t>
            </a:r>
            <a:endParaRPr lang="ru-RU" sz="1400" dirty="0"/>
          </a:p>
        </p:txBody>
      </p:sp>
      <p:sp>
        <p:nvSpPr>
          <p:cNvPr id="9" name="Прямоугольник 8"/>
          <p:cNvSpPr/>
          <p:nvPr/>
        </p:nvSpPr>
        <p:spPr>
          <a:xfrm>
            <a:off x="2602180" y="3133724"/>
            <a:ext cx="1771651" cy="33337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400" dirty="0" smtClean="0"/>
              <a:t>Інтегроване</a:t>
            </a:r>
            <a:endParaRPr lang="ru-RU" sz="1400" dirty="0"/>
          </a:p>
        </p:txBody>
      </p:sp>
      <p:cxnSp>
        <p:nvCxnSpPr>
          <p:cNvPr id="11" name="Прямая соединительная линия 10"/>
          <p:cNvCxnSpPr>
            <a:stCxn id="6" idx="0"/>
            <a:endCxn id="4" idx="2"/>
          </p:cNvCxnSpPr>
          <p:nvPr/>
        </p:nvCxnSpPr>
        <p:spPr>
          <a:xfrm flipH="1" flipV="1">
            <a:off x="2385231" y="2433637"/>
            <a:ext cx="885826" cy="180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a:stCxn id="4" idx="2"/>
            <a:endCxn id="5" idx="0"/>
          </p:cNvCxnSpPr>
          <p:nvPr/>
        </p:nvCxnSpPr>
        <p:spPr>
          <a:xfrm flipH="1">
            <a:off x="1306781" y="2433637"/>
            <a:ext cx="1078450" cy="180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385230" y="2947987"/>
            <a:ext cx="0" cy="790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a:stCxn id="8" idx="1"/>
          </p:cNvCxnSpPr>
          <p:nvPr/>
        </p:nvCxnSpPr>
        <p:spPr>
          <a:xfrm flipH="1" flipV="1">
            <a:off x="2385230" y="3738561"/>
            <a:ext cx="21695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a:stCxn id="9" idx="1"/>
          </p:cNvCxnSpPr>
          <p:nvPr/>
        </p:nvCxnSpPr>
        <p:spPr>
          <a:xfrm flipH="1" flipV="1">
            <a:off x="2385230" y="3300411"/>
            <a:ext cx="21695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a:stCxn id="5" idx="2"/>
            <a:endCxn id="7" idx="0"/>
          </p:cNvCxnSpPr>
          <p:nvPr/>
        </p:nvCxnSpPr>
        <p:spPr>
          <a:xfrm>
            <a:off x="1306781" y="2947987"/>
            <a:ext cx="0" cy="185737"/>
          </a:xfrm>
          <a:prstGeom prst="line">
            <a:avLst/>
          </a:prstGeom>
        </p:spPr>
        <p:style>
          <a:lnRef idx="1">
            <a:schemeClr val="accent1"/>
          </a:lnRef>
          <a:fillRef idx="0">
            <a:schemeClr val="accent1"/>
          </a:fillRef>
          <a:effectRef idx="0">
            <a:schemeClr val="accent1"/>
          </a:effectRef>
          <a:fontRef idx="minor">
            <a:schemeClr val="tx1"/>
          </a:fontRef>
        </p:style>
      </p:cxnSp>
      <p:sp>
        <p:nvSpPr>
          <p:cNvPr id="22" name="Прямоугольник 21"/>
          <p:cNvSpPr/>
          <p:nvPr/>
        </p:nvSpPr>
        <p:spPr>
          <a:xfrm>
            <a:off x="7022049" y="1824037"/>
            <a:ext cx="1676401" cy="609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Види занять за дидактичними цілями</a:t>
            </a:r>
            <a:endParaRPr lang="ru-RU" sz="1400" dirty="0"/>
          </a:p>
        </p:txBody>
      </p:sp>
      <p:sp>
        <p:nvSpPr>
          <p:cNvPr id="23" name="Прямоугольник 22"/>
          <p:cNvSpPr/>
          <p:nvPr/>
        </p:nvSpPr>
        <p:spPr>
          <a:xfrm>
            <a:off x="4745574" y="2733674"/>
            <a:ext cx="1676401" cy="609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Заняття на формування нових знань</a:t>
            </a:r>
            <a:endParaRPr lang="ru-RU" sz="1400" dirty="0"/>
          </a:p>
        </p:txBody>
      </p:sp>
      <p:sp>
        <p:nvSpPr>
          <p:cNvPr id="24" name="Прямоугольник 23"/>
          <p:cNvSpPr/>
          <p:nvPr/>
        </p:nvSpPr>
        <p:spPr>
          <a:xfrm>
            <a:off x="6793718" y="2733673"/>
            <a:ext cx="1676401" cy="876301"/>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Заняття на закріплення раніше засвоєних знань</a:t>
            </a:r>
            <a:endParaRPr lang="ru-RU" sz="1400" dirty="0"/>
          </a:p>
        </p:txBody>
      </p:sp>
      <p:sp>
        <p:nvSpPr>
          <p:cNvPr id="25" name="Прямоугольник 24"/>
          <p:cNvSpPr/>
          <p:nvPr/>
        </p:nvSpPr>
        <p:spPr>
          <a:xfrm>
            <a:off x="8841324" y="2733673"/>
            <a:ext cx="1676401" cy="609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Контрольно-оціночне заняття (підсумкове)</a:t>
            </a:r>
            <a:endParaRPr lang="ru-RU" sz="1400" dirty="0"/>
          </a:p>
        </p:txBody>
      </p:sp>
      <p:sp>
        <p:nvSpPr>
          <p:cNvPr id="26" name="Прямоугольник 25"/>
          <p:cNvSpPr/>
          <p:nvPr/>
        </p:nvSpPr>
        <p:spPr>
          <a:xfrm>
            <a:off x="4745574" y="3681412"/>
            <a:ext cx="1676401" cy="33337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Предметне</a:t>
            </a:r>
            <a:endParaRPr lang="ru-RU" sz="1400" dirty="0"/>
          </a:p>
        </p:txBody>
      </p:sp>
      <p:sp>
        <p:nvSpPr>
          <p:cNvPr id="28" name="Прямоугольник 27"/>
          <p:cNvSpPr/>
          <p:nvPr/>
        </p:nvSpPr>
        <p:spPr>
          <a:xfrm>
            <a:off x="6793718" y="3848098"/>
            <a:ext cx="1676401" cy="438151"/>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Інтегроване</a:t>
            </a:r>
          </a:p>
          <a:p>
            <a:pPr algn="ctr"/>
            <a:r>
              <a:rPr lang="uk-UA" sz="1400" dirty="0" smtClean="0"/>
              <a:t>Комплексне</a:t>
            </a:r>
            <a:endParaRPr lang="ru-RU" sz="1400" dirty="0"/>
          </a:p>
        </p:txBody>
      </p:sp>
      <p:sp>
        <p:nvSpPr>
          <p:cNvPr id="29" name="Прямоугольник 28"/>
          <p:cNvSpPr/>
          <p:nvPr/>
        </p:nvSpPr>
        <p:spPr>
          <a:xfrm>
            <a:off x="8841324" y="3609974"/>
            <a:ext cx="1676401" cy="609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Інтегроване</a:t>
            </a:r>
          </a:p>
          <a:p>
            <a:pPr algn="ctr"/>
            <a:r>
              <a:rPr lang="uk-UA" sz="1400" dirty="0" smtClean="0"/>
              <a:t>Комплексне</a:t>
            </a:r>
          </a:p>
          <a:p>
            <a:pPr algn="ctr"/>
            <a:r>
              <a:rPr lang="uk-UA" sz="1400" dirty="0" smtClean="0"/>
              <a:t>Предметне</a:t>
            </a:r>
            <a:endParaRPr lang="ru-RU" sz="1400" dirty="0"/>
          </a:p>
        </p:txBody>
      </p:sp>
      <p:sp>
        <p:nvSpPr>
          <p:cNvPr id="30" name="Прямоугольник 29"/>
          <p:cNvSpPr/>
          <p:nvPr/>
        </p:nvSpPr>
        <p:spPr>
          <a:xfrm>
            <a:off x="4907499" y="4352925"/>
            <a:ext cx="1676401" cy="40957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Навчально-ігрове</a:t>
            </a:r>
            <a:endParaRPr lang="ru-RU" sz="1400" dirty="0"/>
          </a:p>
        </p:txBody>
      </p:sp>
      <p:sp>
        <p:nvSpPr>
          <p:cNvPr id="31" name="Прямоугольник 30"/>
          <p:cNvSpPr/>
          <p:nvPr/>
        </p:nvSpPr>
        <p:spPr>
          <a:xfrm>
            <a:off x="4907499" y="5100638"/>
            <a:ext cx="1676401" cy="40957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Навчально-</a:t>
            </a:r>
            <a:r>
              <a:rPr lang="uk-UA" sz="1400" dirty="0"/>
              <a:t>п</a:t>
            </a:r>
            <a:r>
              <a:rPr lang="uk-UA" sz="1400" dirty="0" smtClean="0"/>
              <a:t>ізнавальне</a:t>
            </a:r>
            <a:endParaRPr lang="ru-RU" sz="1400" dirty="0"/>
          </a:p>
        </p:txBody>
      </p:sp>
      <p:sp>
        <p:nvSpPr>
          <p:cNvPr id="32" name="Прямоугольник 31"/>
          <p:cNvSpPr/>
          <p:nvPr/>
        </p:nvSpPr>
        <p:spPr>
          <a:xfrm>
            <a:off x="6979320" y="4524375"/>
            <a:ext cx="1676401" cy="40957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Навчально-ігрове</a:t>
            </a:r>
            <a:endParaRPr lang="ru-RU" sz="1400" dirty="0"/>
          </a:p>
        </p:txBody>
      </p:sp>
      <p:sp>
        <p:nvSpPr>
          <p:cNvPr id="33" name="Прямоугольник 32"/>
          <p:cNvSpPr/>
          <p:nvPr/>
        </p:nvSpPr>
        <p:spPr>
          <a:xfrm>
            <a:off x="6979319" y="5172076"/>
            <a:ext cx="1676401" cy="33813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Сюжетно-ігрове</a:t>
            </a:r>
            <a:endParaRPr lang="ru-RU" sz="1400" dirty="0"/>
          </a:p>
        </p:txBody>
      </p:sp>
      <p:sp>
        <p:nvSpPr>
          <p:cNvPr id="34" name="Прямоугольник 33"/>
          <p:cNvSpPr/>
          <p:nvPr/>
        </p:nvSpPr>
        <p:spPr>
          <a:xfrm>
            <a:off x="6979319" y="5748340"/>
            <a:ext cx="1676401" cy="33337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ігрове</a:t>
            </a:r>
            <a:endParaRPr lang="ru-RU" sz="1400" dirty="0"/>
          </a:p>
        </p:txBody>
      </p:sp>
      <p:sp>
        <p:nvSpPr>
          <p:cNvPr id="35" name="Прямоугольник 34"/>
          <p:cNvSpPr/>
          <p:nvPr/>
        </p:nvSpPr>
        <p:spPr>
          <a:xfrm>
            <a:off x="9165174" y="4486274"/>
            <a:ext cx="1676401" cy="84772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Заняття-змагання (вікторина, конкурс, турнір)</a:t>
            </a:r>
          </a:p>
        </p:txBody>
      </p:sp>
      <p:sp>
        <p:nvSpPr>
          <p:cNvPr id="36" name="Прямоугольник 35"/>
          <p:cNvSpPr/>
          <p:nvPr/>
        </p:nvSpPr>
        <p:spPr>
          <a:xfrm>
            <a:off x="10327493" y="5600699"/>
            <a:ext cx="1676401" cy="33813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Заняття-гра</a:t>
            </a:r>
            <a:endParaRPr lang="ru-RU" sz="1400" dirty="0"/>
          </a:p>
        </p:txBody>
      </p:sp>
      <p:sp>
        <p:nvSpPr>
          <p:cNvPr id="37" name="Прямоугольник 36"/>
          <p:cNvSpPr/>
          <p:nvPr/>
        </p:nvSpPr>
        <p:spPr>
          <a:xfrm>
            <a:off x="9165174" y="6184107"/>
            <a:ext cx="1676401" cy="33813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smtClean="0"/>
              <a:t>Заняття-шоу</a:t>
            </a:r>
            <a:endParaRPr lang="ru-RU" sz="1400" dirty="0"/>
          </a:p>
        </p:txBody>
      </p:sp>
      <p:cxnSp>
        <p:nvCxnSpPr>
          <p:cNvPr id="39" name="Прямая соединительная линия 38"/>
          <p:cNvCxnSpPr>
            <a:stCxn id="22" idx="2"/>
            <a:endCxn id="23" idx="0"/>
          </p:cNvCxnSpPr>
          <p:nvPr/>
        </p:nvCxnSpPr>
        <p:spPr>
          <a:xfrm flipH="1">
            <a:off x="5583775" y="2433637"/>
            <a:ext cx="2276475" cy="30003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a:stCxn id="22" idx="2"/>
            <a:endCxn id="24" idx="0"/>
          </p:cNvCxnSpPr>
          <p:nvPr/>
        </p:nvCxnSpPr>
        <p:spPr>
          <a:xfrm flipH="1">
            <a:off x="7631919" y="2433637"/>
            <a:ext cx="228331" cy="300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a:stCxn id="22" idx="2"/>
            <a:endCxn id="25" idx="0"/>
          </p:cNvCxnSpPr>
          <p:nvPr/>
        </p:nvCxnSpPr>
        <p:spPr>
          <a:xfrm>
            <a:off x="7860250" y="2433637"/>
            <a:ext cx="1819275" cy="300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a:stCxn id="23" idx="2"/>
            <a:endCxn id="26" idx="0"/>
          </p:cNvCxnSpPr>
          <p:nvPr/>
        </p:nvCxnSpPr>
        <p:spPr>
          <a:xfrm>
            <a:off x="5583775" y="3343274"/>
            <a:ext cx="0" cy="33813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a:stCxn id="24" idx="2"/>
            <a:endCxn id="28" idx="0"/>
          </p:cNvCxnSpPr>
          <p:nvPr/>
        </p:nvCxnSpPr>
        <p:spPr>
          <a:xfrm>
            <a:off x="7631919" y="3609974"/>
            <a:ext cx="0" cy="23812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a:stCxn id="25" idx="2"/>
            <a:endCxn id="29" idx="0"/>
          </p:cNvCxnSpPr>
          <p:nvPr/>
        </p:nvCxnSpPr>
        <p:spPr>
          <a:xfrm>
            <a:off x="9679525" y="3343273"/>
            <a:ext cx="0" cy="2667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Прямая соединительная линия 54"/>
          <p:cNvCxnSpPr>
            <a:stCxn id="26" idx="1"/>
          </p:cNvCxnSpPr>
          <p:nvPr/>
        </p:nvCxnSpPr>
        <p:spPr>
          <a:xfrm>
            <a:off x="4745574" y="3848100"/>
            <a:ext cx="0" cy="1457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Прямая соединительная линия 56"/>
          <p:cNvCxnSpPr>
            <a:stCxn id="31" idx="1"/>
          </p:cNvCxnSpPr>
          <p:nvPr/>
        </p:nvCxnSpPr>
        <p:spPr>
          <a:xfrm flipH="1" flipV="1">
            <a:off x="4745574" y="5305425"/>
            <a:ext cx="16192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Прямая соединительная линия 58"/>
          <p:cNvCxnSpPr>
            <a:stCxn id="30" idx="1"/>
          </p:cNvCxnSpPr>
          <p:nvPr/>
        </p:nvCxnSpPr>
        <p:spPr>
          <a:xfrm flipH="1" flipV="1">
            <a:off x="4745574" y="4557712"/>
            <a:ext cx="16192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Прямая соединительная линия 60"/>
          <p:cNvCxnSpPr>
            <a:stCxn id="28" idx="1"/>
          </p:cNvCxnSpPr>
          <p:nvPr/>
        </p:nvCxnSpPr>
        <p:spPr>
          <a:xfrm flipH="1">
            <a:off x="6782068" y="4067174"/>
            <a:ext cx="11650" cy="1847853"/>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Прямая соединительная линия 62"/>
          <p:cNvCxnSpPr>
            <a:endCxn id="34" idx="1"/>
          </p:cNvCxnSpPr>
          <p:nvPr/>
        </p:nvCxnSpPr>
        <p:spPr>
          <a:xfrm>
            <a:off x="6793718" y="5915027"/>
            <a:ext cx="185601"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Прямая соединительная линия 67"/>
          <p:cNvCxnSpPr>
            <a:stCxn id="33" idx="1"/>
          </p:cNvCxnSpPr>
          <p:nvPr/>
        </p:nvCxnSpPr>
        <p:spPr>
          <a:xfrm flipH="1" flipV="1">
            <a:off x="6793718" y="5341144"/>
            <a:ext cx="185601"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Прямая соединительная линия 69"/>
          <p:cNvCxnSpPr>
            <a:stCxn id="32" idx="1"/>
          </p:cNvCxnSpPr>
          <p:nvPr/>
        </p:nvCxnSpPr>
        <p:spPr>
          <a:xfrm flipH="1" flipV="1">
            <a:off x="6793718" y="4729162"/>
            <a:ext cx="185602"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Прямая соединительная линия 71"/>
          <p:cNvCxnSpPr>
            <a:stCxn id="29" idx="1"/>
          </p:cNvCxnSpPr>
          <p:nvPr/>
        </p:nvCxnSpPr>
        <p:spPr>
          <a:xfrm flipH="1">
            <a:off x="8817645" y="3914774"/>
            <a:ext cx="23679" cy="2438402"/>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Прямая соединительная линия 73"/>
          <p:cNvCxnSpPr>
            <a:stCxn id="37" idx="1"/>
          </p:cNvCxnSpPr>
          <p:nvPr/>
        </p:nvCxnSpPr>
        <p:spPr>
          <a:xfrm flipH="1">
            <a:off x="8829484" y="6353176"/>
            <a:ext cx="3356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Прямая соединительная линия 76"/>
          <p:cNvCxnSpPr>
            <a:stCxn id="35" idx="1"/>
          </p:cNvCxnSpPr>
          <p:nvPr/>
        </p:nvCxnSpPr>
        <p:spPr>
          <a:xfrm flipH="1" flipV="1">
            <a:off x="8841324" y="4910136"/>
            <a:ext cx="32385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Прямая соединительная линия 78"/>
          <p:cNvCxnSpPr>
            <a:stCxn id="35" idx="2"/>
            <a:endCxn id="36" idx="1"/>
          </p:cNvCxnSpPr>
          <p:nvPr/>
        </p:nvCxnSpPr>
        <p:spPr>
          <a:xfrm>
            <a:off x="10003375" y="5333999"/>
            <a:ext cx="324118" cy="43576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851743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8150" y="109760"/>
            <a:ext cx="8911687" cy="1280890"/>
          </a:xfrm>
        </p:spPr>
        <p:txBody>
          <a:bodyPr>
            <a:normAutofit fontScale="90000"/>
          </a:bodyPr>
          <a:lstStyle/>
          <a:p>
            <a:pPr algn="ctr"/>
            <a:r>
              <a:rPr lang="uk-UA" dirty="0"/>
              <a:t>Форми організації </a:t>
            </a:r>
            <a:r>
              <a:rPr lang="uk-UA" dirty="0" smtClean="0"/>
              <a:t>освітнього </a:t>
            </a:r>
            <a:r>
              <a:rPr lang="uk-UA" dirty="0"/>
              <a:t>процесу в </a:t>
            </a:r>
            <a:r>
              <a:rPr lang="uk-UA" dirty="0" smtClean="0"/>
              <a:t>закладі дошкільної освіти </a:t>
            </a:r>
            <a:r>
              <a:rPr lang="uk-UA" dirty="0"/>
              <a:t>(За </a:t>
            </a:r>
            <a:r>
              <a:rPr lang="uk-UA" dirty="0" smtClean="0"/>
              <a:t>Крутій </a:t>
            </a:r>
            <a:r>
              <a:rPr lang="uk-UA" dirty="0"/>
              <a:t>К.Л</a:t>
            </a:r>
            <a:r>
              <a:rPr lang="uk-UA" dirty="0" smtClean="0"/>
              <a:t>.)</a:t>
            </a:r>
            <a:r>
              <a:rPr lang="uk-UA" dirty="0"/>
              <a:t/>
            </a:r>
            <a:br>
              <a:rPr lang="uk-UA" dirty="0"/>
            </a:br>
            <a:endParaRPr lang="ru-RU" dirty="0"/>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3872057250"/>
              </p:ext>
            </p:extLst>
          </p:nvPr>
        </p:nvGraphicFramePr>
        <p:xfrm>
          <a:off x="1928287" y="1274445"/>
          <a:ext cx="10031412" cy="5398770"/>
        </p:xfrm>
        <a:graphic>
          <a:graphicData uri="http://schemas.openxmlformats.org/drawingml/2006/table">
            <a:tbl>
              <a:tblPr firstRow="1" bandRow="1">
                <a:tableStyleId>{284E427A-3D55-4303-BF80-6455036E1DE7}</a:tableStyleId>
              </a:tblPr>
              <a:tblGrid>
                <a:gridCol w="2507853"/>
                <a:gridCol w="2507853"/>
                <a:gridCol w="2507853"/>
                <a:gridCol w="2507853"/>
              </a:tblGrid>
              <a:tr h="334275">
                <a:tc gridSpan="4">
                  <a:txBody>
                    <a:bodyPr/>
                    <a:lstStyle/>
                    <a:p>
                      <a:pPr algn="ctr"/>
                      <a:r>
                        <a:rPr lang="uk-UA" sz="1400" b="1" dirty="0" smtClean="0"/>
                        <a:t>Освітні (варіативні) програми навчання</a:t>
                      </a:r>
                      <a:endParaRPr lang="ru-RU" sz="1400" b="1"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334275">
                <a:tc gridSpan="4">
                  <a:txBody>
                    <a:bodyPr/>
                    <a:lstStyle/>
                    <a:p>
                      <a:pPr algn="ctr"/>
                      <a:r>
                        <a:rPr lang="uk-UA" sz="1400" b="1" dirty="0" smtClean="0"/>
                        <a:t>Форми навчання</a:t>
                      </a:r>
                      <a:endParaRPr lang="ru-RU" sz="1400" b="1"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334275">
                <a:tc gridSpan="2">
                  <a:txBody>
                    <a:bodyPr/>
                    <a:lstStyle/>
                    <a:p>
                      <a:pPr algn="ctr"/>
                      <a:r>
                        <a:rPr lang="uk-UA" sz="1400" b="1" dirty="0" smtClean="0"/>
                        <a:t>Колективна</a:t>
                      </a:r>
                      <a:endParaRPr lang="ru-RU" sz="1400" b="1" dirty="0"/>
                    </a:p>
                  </a:txBody>
                  <a:tcPr/>
                </a:tc>
                <a:tc hMerge="1">
                  <a:txBody>
                    <a:bodyPr/>
                    <a:lstStyle/>
                    <a:p>
                      <a:endParaRPr lang="ru-RU" dirty="0"/>
                    </a:p>
                  </a:txBody>
                  <a:tcPr/>
                </a:tc>
                <a:tc gridSpan="2">
                  <a:txBody>
                    <a:bodyPr/>
                    <a:lstStyle/>
                    <a:p>
                      <a:pPr algn="ctr"/>
                      <a:r>
                        <a:rPr lang="uk-UA" sz="1400" b="1" dirty="0" smtClean="0"/>
                        <a:t>Індивідуальна</a:t>
                      </a:r>
                      <a:endParaRPr lang="ru-RU" sz="1400" b="1" dirty="0"/>
                    </a:p>
                  </a:txBody>
                  <a:tcPr/>
                </a:tc>
                <a:tc hMerge="1">
                  <a:txBody>
                    <a:bodyPr/>
                    <a:lstStyle/>
                    <a:p>
                      <a:endParaRPr lang="ru-RU" dirty="0"/>
                    </a:p>
                  </a:txBody>
                  <a:tcPr/>
                </a:tc>
              </a:tr>
              <a:tr h="334275">
                <a:tc gridSpan="4">
                  <a:txBody>
                    <a:bodyPr/>
                    <a:lstStyle/>
                    <a:p>
                      <a:pPr algn="ctr"/>
                      <a:r>
                        <a:rPr lang="uk-UA" sz="1400" b="1" u="sng" dirty="0" smtClean="0"/>
                        <a:t>Типи занять</a:t>
                      </a:r>
                      <a:endParaRPr lang="ru-RU" sz="1400" b="1" u="sng"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824240">
                <a:tc>
                  <a:txBody>
                    <a:bodyPr/>
                    <a:lstStyle/>
                    <a:p>
                      <a:pPr algn="ctr"/>
                      <a:r>
                        <a:rPr lang="uk-UA" sz="1400" dirty="0" smtClean="0"/>
                        <a:t>Фронтальні заняття (група)</a:t>
                      </a:r>
                      <a:endParaRPr lang="ru-RU" sz="1400" dirty="0"/>
                    </a:p>
                  </a:txBody>
                  <a:tcPr/>
                </a:tc>
                <a:tc>
                  <a:txBody>
                    <a:bodyPr/>
                    <a:lstStyle/>
                    <a:p>
                      <a:pPr algn="ctr"/>
                      <a:r>
                        <a:rPr lang="uk-UA" sz="1400" dirty="0" smtClean="0"/>
                        <a:t>Групові заняття (до 15 дітей)</a:t>
                      </a:r>
                      <a:endParaRPr lang="ru-RU" sz="1400" dirty="0"/>
                    </a:p>
                  </a:txBody>
                  <a:tcPr/>
                </a:tc>
                <a:tc>
                  <a:txBody>
                    <a:bodyPr/>
                    <a:lstStyle/>
                    <a:p>
                      <a:pPr algn="ctr"/>
                      <a:r>
                        <a:rPr lang="uk-UA" sz="1400" dirty="0" smtClean="0"/>
                        <a:t>Індивідуально-групові заняття (до 8 дітей)</a:t>
                      </a:r>
                      <a:endParaRPr lang="ru-RU" sz="1400" dirty="0"/>
                    </a:p>
                  </a:txBody>
                  <a:tcPr/>
                </a:tc>
                <a:tc>
                  <a:txBody>
                    <a:bodyPr/>
                    <a:lstStyle/>
                    <a:p>
                      <a:pPr algn="ctr"/>
                      <a:r>
                        <a:rPr lang="uk-UA" sz="1400" dirty="0" smtClean="0"/>
                        <a:t>Індивідуальні заняття (1-4 дитини)</a:t>
                      </a:r>
                      <a:endParaRPr lang="ru-RU" sz="1400" dirty="0"/>
                    </a:p>
                  </a:txBody>
                  <a:tcPr/>
                </a:tc>
              </a:tr>
              <a:tr h="334275">
                <a:tc gridSpan="4">
                  <a:txBody>
                    <a:bodyPr/>
                    <a:lstStyle/>
                    <a:p>
                      <a:pPr algn="ctr"/>
                      <a:r>
                        <a:rPr lang="uk-UA" sz="1400" b="1" u="sng" dirty="0" smtClean="0"/>
                        <a:t>Вибір типів занять</a:t>
                      </a:r>
                      <a:endParaRPr lang="ru-RU" sz="1400" b="1" u="sng"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334275">
                <a:tc gridSpan="2">
                  <a:txBody>
                    <a:bodyPr/>
                    <a:lstStyle/>
                    <a:p>
                      <a:pPr algn="ctr"/>
                      <a:r>
                        <a:rPr lang="uk-UA" sz="1400" b="1" u="sng" dirty="0" smtClean="0"/>
                        <a:t>Варіант І</a:t>
                      </a:r>
                      <a:endParaRPr lang="ru-RU" sz="1400" b="1" i="0" u="sng" dirty="0"/>
                    </a:p>
                  </a:txBody>
                  <a:tcPr/>
                </a:tc>
                <a:tc hMerge="1">
                  <a:txBody>
                    <a:bodyPr/>
                    <a:lstStyle/>
                    <a:p>
                      <a:endParaRPr lang="ru-RU" dirty="0"/>
                    </a:p>
                  </a:txBody>
                  <a:tcPr/>
                </a:tc>
                <a:tc gridSpan="2">
                  <a:txBody>
                    <a:bodyPr/>
                    <a:lstStyle/>
                    <a:p>
                      <a:pPr algn="ctr"/>
                      <a:r>
                        <a:rPr lang="uk-UA" sz="1400" b="1" u="sng" dirty="0" smtClean="0"/>
                        <a:t>Варіант ІІ</a:t>
                      </a:r>
                      <a:endParaRPr lang="ru-RU" sz="1400" b="1" i="0" u="sng" dirty="0"/>
                    </a:p>
                  </a:txBody>
                  <a:tcPr/>
                </a:tc>
                <a:tc hMerge="1">
                  <a:txBody>
                    <a:bodyPr/>
                    <a:lstStyle/>
                    <a:p>
                      <a:endParaRPr lang="ru-RU" dirty="0"/>
                    </a:p>
                  </a:txBody>
                  <a:tcPr/>
                </a:tc>
              </a:tr>
              <a:tr h="1566055">
                <a:tc gridSpan="2">
                  <a:txBody>
                    <a:bodyPr/>
                    <a:lstStyle/>
                    <a:p>
                      <a:pPr marL="285750" indent="-285750">
                        <a:buFont typeface="Wingdings" panose="05000000000000000000" pitchFamily="2" charset="2"/>
                        <a:buChar char="q"/>
                      </a:pPr>
                      <a:r>
                        <a:rPr lang="uk-UA" sz="1400" dirty="0" smtClean="0"/>
                        <a:t>1 тиждень – Н</a:t>
                      </a:r>
                      <a:r>
                        <a:rPr lang="uk-UA" sz="1400" baseline="0" dirty="0" smtClean="0"/>
                        <a:t> (індивідуальні, індивідуально-групові заняття)</a:t>
                      </a:r>
                    </a:p>
                    <a:p>
                      <a:pPr marL="285750" indent="-285750">
                        <a:buFont typeface="Wingdings" panose="05000000000000000000" pitchFamily="2" charset="2"/>
                        <a:buChar char="q"/>
                      </a:pPr>
                      <a:r>
                        <a:rPr lang="uk-UA" sz="1400" baseline="0" dirty="0" smtClean="0"/>
                        <a:t>2 тиждень – В, Д, С, Н (фронтальні)</a:t>
                      </a:r>
                    </a:p>
                    <a:p>
                      <a:pPr marL="285750" indent="-285750">
                        <a:buFont typeface="Wingdings" panose="05000000000000000000" pitchFamily="2" charset="2"/>
                        <a:buChar char="q"/>
                      </a:pPr>
                      <a:r>
                        <a:rPr lang="uk-UA" sz="1400" baseline="0" dirty="0" smtClean="0"/>
                        <a:t>3 тиждень – С, Н (групові, індивідуально-групові заняття)</a:t>
                      </a:r>
                    </a:p>
                    <a:p>
                      <a:pPr marL="285750" indent="-285750">
                        <a:buFont typeface="Wingdings" panose="05000000000000000000" pitchFamily="2" charset="2"/>
                        <a:buChar char="q"/>
                      </a:pPr>
                      <a:r>
                        <a:rPr lang="uk-UA" sz="1400" baseline="0" dirty="0" smtClean="0"/>
                        <a:t>4 тиждень – В, Д, С, Н (фронтальні)</a:t>
                      </a:r>
                      <a:endParaRPr lang="ru-RU" sz="1400" dirty="0"/>
                    </a:p>
                  </a:txBody>
                  <a:tcPr/>
                </a:tc>
                <a:tc hMerge="1">
                  <a:txBody>
                    <a:bodyPr/>
                    <a:lstStyle/>
                    <a:p>
                      <a:endParaRPr lang="ru-RU" dirty="0"/>
                    </a:p>
                  </a:txBody>
                  <a:tcPr/>
                </a:tc>
                <a:tc gridSpan="2">
                  <a:txBody>
                    <a:bodyPr/>
                    <a:lstStyle/>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uk-UA" sz="1400" dirty="0" smtClean="0"/>
                        <a:t>1 тиждень – Н </a:t>
                      </a:r>
                      <a:r>
                        <a:rPr lang="uk-UA" sz="1400" baseline="0" dirty="0" smtClean="0"/>
                        <a:t>(індивідуальні, індивідуально-групові заняття)</a:t>
                      </a:r>
                      <a:endParaRPr lang="ru-RU" sz="1400" baseline="0" dirty="0" smtClean="0"/>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uk-UA" sz="1400" baseline="0" dirty="0" smtClean="0"/>
                        <a:t>2 тиждень – С,Н (групові, індивідуально-групові заняття)</a:t>
                      </a:r>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uk-UA" sz="1400" baseline="0" dirty="0" smtClean="0"/>
                        <a:t>3 тиждень – В, Д, С, Н (фронтальні)</a:t>
                      </a:r>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uk-UA" sz="1400" baseline="0" dirty="0" smtClean="0"/>
                        <a:t>4 тиждень – В, Д, С, Н (фронтальні)</a:t>
                      </a:r>
                    </a:p>
                  </a:txBody>
                  <a:tcPr/>
                </a:tc>
                <a:tc hMerge="1">
                  <a:txBody>
                    <a:bodyPr/>
                    <a:lstStyle/>
                    <a:p>
                      <a:endParaRPr lang="ru-RU" dirty="0"/>
                    </a:p>
                  </a:txBody>
                  <a:tcPr/>
                </a:tc>
              </a:tr>
              <a:tr h="334275">
                <a:tc gridSpan="4">
                  <a:txBody>
                    <a:bodyPr/>
                    <a:lstStyle/>
                    <a:p>
                      <a:pPr algn="ctr"/>
                      <a:r>
                        <a:rPr lang="uk-UA" sz="1400" b="1" dirty="0" smtClean="0"/>
                        <a:t>Авторська примітка:</a:t>
                      </a:r>
                      <a:endParaRPr lang="ru-RU" sz="1400" b="1"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334275">
                <a:tc gridSpan="4">
                  <a:txBody>
                    <a:bodyPr/>
                    <a:lstStyle/>
                    <a:p>
                      <a:pPr algn="ctr"/>
                      <a:r>
                        <a:rPr lang="uk-UA" sz="1400" b="1" dirty="0" smtClean="0"/>
                        <a:t>Рівні:</a:t>
                      </a:r>
                      <a:endParaRPr lang="ru-RU" sz="1400" b="1"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334275">
                <a:tc>
                  <a:txBody>
                    <a:bodyPr/>
                    <a:lstStyle/>
                    <a:p>
                      <a:pPr algn="ctr"/>
                      <a:r>
                        <a:rPr lang="uk-UA" sz="1400" b="1" u="sng" dirty="0" smtClean="0"/>
                        <a:t>Н</a:t>
                      </a:r>
                      <a:r>
                        <a:rPr lang="uk-UA" sz="1400" b="1" u="sng" baseline="0" dirty="0" smtClean="0"/>
                        <a:t> – низький</a:t>
                      </a:r>
                      <a:endParaRPr lang="ru-RU" sz="1400" b="1" u="sng" dirty="0"/>
                    </a:p>
                  </a:txBody>
                  <a:tcPr/>
                </a:tc>
                <a:tc>
                  <a:txBody>
                    <a:bodyPr/>
                    <a:lstStyle/>
                    <a:p>
                      <a:pPr algn="ctr"/>
                      <a:r>
                        <a:rPr lang="uk-UA" sz="1400" b="1" u="sng" dirty="0" smtClean="0"/>
                        <a:t>С – середній</a:t>
                      </a:r>
                      <a:endParaRPr lang="ru-RU" sz="1400" b="1" u="sng" dirty="0"/>
                    </a:p>
                  </a:txBody>
                  <a:tcPr/>
                </a:tc>
                <a:tc>
                  <a:txBody>
                    <a:bodyPr/>
                    <a:lstStyle/>
                    <a:p>
                      <a:pPr algn="ctr"/>
                      <a:r>
                        <a:rPr lang="uk-UA" sz="1400" b="1" u="sng" dirty="0" smtClean="0"/>
                        <a:t>Д – достатній</a:t>
                      </a:r>
                      <a:endParaRPr lang="ru-RU" sz="1400" b="1" u="sng" dirty="0"/>
                    </a:p>
                  </a:txBody>
                  <a:tcPr/>
                </a:tc>
                <a:tc>
                  <a:txBody>
                    <a:bodyPr/>
                    <a:lstStyle/>
                    <a:p>
                      <a:pPr algn="ctr"/>
                      <a:r>
                        <a:rPr lang="uk-UA" sz="1400" b="1" u="sng" dirty="0" smtClean="0"/>
                        <a:t>В – високий</a:t>
                      </a:r>
                      <a:endParaRPr lang="ru-RU" sz="1400" b="1" u="sng" dirty="0"/>
                    </a:p>
                  </a:txBody>
                  <a:tcPr/>
                </a:tc>
              </a:tr>
            </a:tbl>
          </a:graphicData>
        </a:graphic>
      </p:graphicFrame>
    </p:spTree>
    <p:extLst>
      <p:ext uri="{BB962C8B-B14F-4D97-AF65-F5344CB8AC3E}">
        <p14:creationId xmlns="" xmlns:p14="http://schemas.microsoft.com/office/powerpoint/2010/main" val="712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ru-RU" dirty="0"/>
          </a:p>
        </p:txBody>
      </p:sp>
      <p:sp>
        <p:nvSpPr>
          <p:cNvPr id="3" name="Объект 2"/>
          <p:cNvSpPr>
            <a:spLocks noGrp="1"/>
          </p:cNvSpPr>
          <p:nvPr>
            <p:ph idx="1"/>
          </p:nvPr>
        </p:nvSpPr>
        <p:spPr>
          <a:xfrm>
            <a:off x="2592925" y="1473199"/>
            <a:ext cx="8915400" cy="5020733"/>
          </a:xfrm>
        </p:spPr>
        <p:txBody>
          <a:bodyPr>
            <a:normAutofit/>
          </a:bodyPr>
          <a:lstStyle/>
          <a:p>
            <a:pPr algn="just"/>
            <a:r>
              <a:rPr lang="uk-UA" sz="2000" dirty="0" smtClean="0"/>
              <a:t>Зміст процесу формування мовлення дошкільників.</a:t>
            </a:r>
          </a:p>
          <a:p>
            <a:pPr algn="just"/>
            <a:r>
              <a:rPr lang="uk-UA" sz="2000" dirty="0" smtClean="0"/>
              <a:t>Форми роботи закладів дошкільної освіти з розвитку мовлення дітей.</a:t>
            </a:r>
          </a:p>
          <a:p>
            <a:pPr algn="just"/>
            <a:r>
              <a:rPr lang="uk-UA" sz="2000" dirty="0" smtClean="0"/>
              <a:t>Заняття – основна форма навчання дітей рідної мови.</a:t>
            </a:r>
          </a:p>
          <a:p>
            <a:pPr algn="just"/>
            <a:r>
              <a:rPr lang="uk-UA" sz="2000" dirty="0" smtClean="0"/>
              <a:t>Класифікація видів занять з розвитку мовлення та навчання дітей рідної мови (За Гавриш Н.В.).</a:t>
            </a:r>
          </a:p>
          <a:p>
            <a:pPr algn="just"/>
            <a:r>
              <a:rPr lang="uk-UA" sz="2000" dirty="0" smtClean="0"/>
              <a:t>Форми організації освітнього процесу в закладі дошкільної освіти (За Крутій К.Л.).</a:t>
            </a:r>
          </a:p>
          <a:p>
            <a:pPr algn="just"/>
            <a:r>
              <a:rPr lang="uk-UA" sz="2000" dirty="0" smtClean="0"/>
              <a:t>Види мовленнєвих занять.</a:t>
            </a:r>
          </a:p>
          <a:p>
            <a:pPr algn="just"/>
            <a:r>
              <a:rPr lang="uk-UA" sz="2000" dirty="0" smtClean="0"/>
              <a:t>Вимоги до проведення мовленнєвих занять.</a:t>
            </a:r>
          </a:p>
          <a:p>
            <a:pPr algn="just"/>
            <a:r>
              <a:rPr lang="uk-UA" sz="2000" dirty="0" smtClean="0"/>
              <a:t>Засоби, методи, прийоми навчання рідної мови.</a:t>
            </a:r>
            <a:endParaRPr lang="ru-RU" sz="2000" dirty="0"/>
          </a:p>
        </p:txBody>
      </p:sp>
    </p:spTree>
    <p:extLst>
      <p:ext uri="{BB962C8B-B14F-4D97-AF65-F5344CB8AC3E}">
        <p14:creationId xmlns="" xmlns:p14="http://schemas.microsoft.com/office/powerpoint/2010/main" val="867932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Види мовленнєвих занять</a:t>
            </a:r>
            <a:endParaRPr lang="ru-RU" dirty="0"/>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1378279881"/>
              </p:ext>
            </p:extLst>
          </p:nvPr>
        </p:nvGraphicFramePr>
        <p:xfrm>
          <a:off x="2713038" y="1285875"/>
          <a:ext cx="8915400" cy="5400040"/>
        </p:xfrm>
        <a:graphic>
          <a:graphicData uri="http://schemas.openxmlformats.org/drawingml/2006/table">
            <a:tbl>
              <a:tblPr firstRow="1" bandRow="1">
                <a:tableStyleId>{35758FB7-9AC5-4552-8A53-C91805E547FA}</a:tableStyleId>
              </a:tblPr>
              <a:tblGrid>
                <a:gridCol w="4457700"/>
                <a:gridCol w="4457700"/>
              </a:tblGrid>
              <a:tr h="370840">
                <a:tc>
                  <a:txBody>
                    <a:bodyPr/>
                    <a:lstStyle/>
                    <a:p>
                      <a:pPr algn="ctr"/>
                      <a:r>
                        <a:rPr lang="uk-UA" u="sng" dirty="0" smtClean="0"/>
                        <a:t>Тематичне</a:t>
                      </a:r>
                    </a:p>
                    <a:p>
                      <a:pPr marL="285750" indent="-285750">
                        <a:buFontTx/>
                        <a:buChar char="-"/>
                      </a:pPr>
                      <a:r>
                        <a:rPr lang="uk-UA" b="0" dirty="0" smtClean="0"/>
                        <a:t>Присвячене одному мовленнєвому розділу;</a:t>
                      </a:r>
                    </a:p>
                    <a:p>
                      <a:pPr marL="285750" indent="-285750">
                        <a:buFontTx/>
                        <a:buChar char="-"/>
                      </a:pPr>
                      <a:r>
                        <a:rPr lang="uk-UA" b="0" dirty="0" smtClean="0"/>
                        <a:t>Проводиться на четвертому тижні щомісяця.</a:t>
                      </a:r>
                      <a:endParaRPr lang="ru-RU" b="0" dirty="0"/>
                    </a:p>
                  </a:txBody>
                  <a:tcPr/>
                </a:tc>
                <a:tc>
                  <a:txBody>
                    <a:bodyPr/>
                    <a:lstStyle/>
                    <a:p>
                      <a:pPr algn="ctr"/>
                      <a:r>
                        <a:rPr lang="uk-UA" u="sng" dirty="0" smtClean="0"/>
                        <a:t>Контрольне</a:t>
                      </a:r>
                    </a:p>
                    <a:p>
                      <a:pPr marL="285750" indent="-285750">
                        <a:buFontTx/>
                        <a:buChar char="-"/>
                      </a:pPr>
                      <a:r>
                        <a:rPr lang="uk-UA" b="0" dirty="0" smtClean="0"/>
                        <a:t>Проводиться з метою перевірки</a:t>
                      </a:r>
                      <a:r>
                        <a:rPr lang="uk-UA" b="0" baseline="0" dirty="0" smtClean="0"/>
                        <a:t> сформованості мовленнєвих вмінь і навичок;</a:t>
                      </a:r>
                    </a:p>
                    <a:p>
                      <a:pPr marL="285750" indent="-285750">
                        <a:buFontTx/>
                        <a:buChar char="-"/>
                      </a:pPr>
                      <a:r>
                        <a:rPr lang="uk-UA" b="0" baseline="0" dirty="0" smtClean="0"/>
                        <a:t>Періодичність – 1 раз на квартал.</a:t>
                      </a:r>
                      <a:endParaRPr lang="ru-RU" b="0" dirty="0"/>
                    </a:p>
                  </a:txBody>
                  <a:tcPr/>
                </a:tc>
              </a:tr>
              <a:tr h="370840">
                <a:tc gridSpan="2">
                  <a:txBody>
                    <a:bodyPr/>
                    <a:lstStyle/>
                    <a:p>
                      <a:pPr algn="ctr"/>
                      <a:r>
                        <a:rPr lang="uk-UA" b="1" dirty="0" smtClean="0"/>
                        <a:t>Комплексне</a:t>
                      </a:r>
                      <a:endParaRPr lang="ru-RU" b="1" dirty="0"/>
                    </a:p>
                  </a:txBody>
                  <a:tcPr/>
                </a:tc>
                <a:tc hMerge="1">
                  <a:txBody>
                    <a:bodyPr/>
                    <a:lstStyle/>
                    <a:p>
                      <a:endParaRPr lang="ru-RU" dirty="0"/>
                    </a:p>
                  </a:txBody>
                  <a:tcPr/>
                </a:tc>
              </a:tr>
              <a:tr h="370840">
                <a:tc gridSpan="2">
                  <a:txBody>
                    <a:bodyPr/>
                    <a:lstStyle/>
                    <a:p>
                      <a:pPr marL="285750" indent="-285750">
                        <a:buFontTx/>
                        <a:buChar char="-"/>
                      </a:pPr>
                      <a:r>
                        <a:rPr lang="uk-UA" dirty="0" smtClean="0"/>
                        <a:t>Проводиться</a:t>
                      </a:r>
                      <a:r>
                        <a:rPr lang="uk-UA" baseline="0" dirty="0" smtClean="0"/>
                        <a:t> один раз на тиждень упродовж перших трьох тижнів кожного місяця;</a:t>
                      </a:r>
                    </a:p>
                    <a:p>
                      <a:pPr marL="285750" indent="-285750">
                        <a:buFontTx/>
                        <a:buChar char="-"/>
                      </a:pPr>
                      <a:r>
                        <a:rPr lang="uk-UA" baseline="0" dirty="0" smtClean="0"/>
                        <a:t>Складається із трьох частин (зв’язне мовлення, словник, звукова культура мови, граматика)</a:t>
                      </a:r>
                      <a:endParaRPr lang="ru-RU" dirty="0"/>
                    </a:p>
                  </a:txBody>
                  <a:tcPr/>
                </a:tc>
                <a:tc hMerge="1">
                  <a:txBody>
                    <a:bodyPr/>
                    <a:lstStyle/>
                    <a:p>
                      <a:endParaRPr lang="ru-RU" dirty="0"/>
                    </a:p>
                  </a:txBody>
                  <a:tcPr/>
                </a:tc>
              </a:tr>
              <a:tr h="370840">
                <a:tc>
                  <a:txBody>
                    <a:bodyPr/>
                    <a:lstStyle/>
                    <a:p>
                      <a:pPr algn="ctr"/>
                      <a:r>
                        <a:rPr lang="uk-UA" b="1" dirty="0" smtClean="0"/>
                        <a:t>І-</a:t>
                      </a:r>
                      <a:r>
                        <a:rPr lang="uk-UA" b="1" dirty="0" err="1" smtClean="0"/>
                        <a:t>ий</a:t>
                      </a:r>
                      <a:r>
                        <a:rPr lang="uk-UA" b="1" dirty="0" smtClean="0"/>
                        <a:t> тиждень</a:t>
                      </a:r>
                    </a:p>
                    <a:p>
                      <a:pPr marL="342900" indent="-342900">
                        <a:buAutoNum type="arabicPeriod"/>
                      </a:pPr>
                      <a:r>
                        <a:rPr lang="uk-UA" dirty="0" smtClean="0"/>
                        <a:t>Зв’язне мовлення</a:t>
                      </a:r>
                    </a:p>
                    <a:p>
                      <a:pPr marL="342900" indent="-342900">
                        <a:buAutoNum type="arabicPeriod"/>
                      </a:pPr>
                      <a:r>
                        <a:rPr lang="uk-UA" dirty="0" smtClean="0"/>
                        <a:t>Словник</a:t>
                      </a:r>
                    </a:p>
                    <a:p>
                      <a:pPr marL="342900" indent="-342900">
                        <a:buAutoNum type="arabicPeriod"/>
                      </a:pPr>
                      <a:r>
                        <a:rPr lang="uk-UA" dirty="0" smtClean="0"/>
                        <a:t>Звукова культура мови</a:t>
                      </a:r>
                      <a:endParaRPr lang="ru-RU" dirty="0"/>
                    </a:p>
                  </a:txBody>
                  <a:tcPr/>
                </a:tc>
                <a:tc>
                  <a:txBody>
                    <a:bodyPr/>
                    <a:lstStyle/>
                    <a:p>
                      <a:pPr algn="ctr"/>
                      <a:r>
                        <a:rPr lang="uk-UA" b="1" dirty="0" smtClean="0"/>
                        <a:t>ІІ-</a:t>
                      </a:r>
                      <a:r>
                        <a:rPr lang="uk-UA" b="1" dirty="0" err="1" smtClean="0"/>
                        <a:t>ий</a:t>
                      </a:r>
                      <a:r>
                        <a:rPr lang="uk-UA" b="1" dirty="0" smtClean="0"/>
                        <a:t> тиждень</a:t>
                      </a:r>
                    </a:p>
                    <a:p>
                      <a:pPr marL="342900" indent="-342900">
                        <a:buAutoNum type="arabicPeriod"/>
                      </a:pPr>
                      <a:r>
                        <a:rPr lang="uk-UA" dirty="0" smtClean="0"/>
                        <a:t>Зв’язне мовлення</a:t>
                      </a:r>
                    </a:p>
                    <a:p>
                      <a:pPr marL="342900" indent="-342900">
                        <a:buAutoNum type="arabicPeriod"/>
                      </a:pPr>
                      <a:r>
                        <a:rPr lang="uk-UA" dirty="0" smtClean="0"/>
                        <a:t>Граматика</a:t>
                      </a:r>
                    </a:p>
                    <a:p>
                      <a:pPr marL="342900" indent="-342900">
                        <a:buAutoNum type="arabicPeriod"/>
                      </a:pPr>
                      <a:r>
                        <a:rPr lang="uk-UA" dirty="0" smtClean="0"/>
                        <a:t>Словник</a:t>
                      </a:r>
                    </a:p>
                  </a:txBody>
                  <a:tcPr/>
                </a:tc>
              </a:tr>
              <a:tr h="370840">
                <a:tc>
                  <a:txBody>
                    <a:bodyPr/>
                    <a:lstStyle/>
                    <a:p>
                      <a:pPr algn="ctr"/>
                      <a:r>
                        <a:rPr lang="uk-UA" b="1" dirty="0" smtClean="0"/>
                        <a:t>ІІІ-</a:t>
                      </a:r>
                      <a:r>
                        <a:rPr lang="uk-UA" b="1" dirty="0" err="1" smtClean="0"/>
                        <a:t>ій</a:t>
                      </a:r>
                      <a:r>
                        <a:rPr lang="uk-UA" b="1" dirty="0" smtClean="0"/>
                        <a:t> тиждень</a:t>
                      </a:r>
                    </a:p>
                    <a:p>
                      <a:pPr marL="342900" indent="-342900">
                        <a:buAutoNum type="arabicPeriod"/>
                      </a:pPr>
                      <a:r>
                        <a:rPr lang="uk-UA" dirty="0" smtClean="0"/>
                        <a:t>Зв’язне мовлення</a:t>
                      </a:r>
                    </a:p>
                    <a:p>
                      <a:pPr marL="342900" indent="-342900">
                        <a:buAutoNum type="arabicPeriod"/>
                      </a:pPr>
                      <a:r>
                        <a:rPr lang="uk-UA" dirty="0" smtClean="0"/>
                        <a:t>Звукова культура мови</a:t>
                      </a:r>
                    </a:p>
                    <a:p>
                      <a:pPr marL="342900" indent="-342900">
                        <a:buAutoNum type="arabicPeriod"/>
                      </a:pPr>
                      <a:r>
                        <a:rPr lang="uk-UA" dirty="0" smtClean="0"/>
                        <a:t>Граматика</a:t>
                      </a:r>
                      <a:endParaRPr lang="ru-RU" dirty="0"/>
                    </a:p>
                  </a:txBody>
                  <a:tcPr/>
                </a:tc>
                <a:tc>
                  <a:txBody>
                    <a:bodyPr/>
                    <a:lstStyle/>
                    <a:p>
                      <a:pPr algn="ctr"/>
                      <a:r>
                        <a:rPr lang="uk-UA" b="1" dirty="0" smtClean="0"/>
                        <a:t>Заняття з розвитку мовлення мають лише мовленнєву спрямованість</a:t>
                      </a:r>
                      <a:endParaRPr lang="ru-RU" b="1" dirty="0"/>
                    </a:p>
                  </a:txBody>
                  <a:tcPr/>
                </a:tc>
              </a:tr>
            </a:tbl>
          </a:graphicData>
        </a:graphic>
      </p:graphicFrame>
    </p:spTree>
    <p:extLst>
      <p:ext uri="{BB962C8B-B14F-4D97-AF65-F5344CB8AC3E}">
        <p14:creationId xmlns="" xmlns:p14="http://schemas.microsoft.com/office/powerpoint/2010/main" val="2207739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89212" y="347885"/>
            <a:ext cx="8911687" cy="1280890"/>
          </a:xfrm>
        </p:spPr>
        <p:txBody>
          <a:bodyPr/>
          <a:lstStyle/>
          <a:p>
            <a:pPr algn="ctr"/>
            <a:r>
              <a:rPr lang="uk-UA" dirty="0"/>
              <a:t>Вимоги до проведення мовленнєвих занять</a:t>
            </a:r>
            <a:endParaRPr lang="ru-RU" dirty="0"/>
          </a:p>
        </p:txBody>
      </p:sp>
      <p:sp>
        <p:nvSpPr>
          <p:cNvPr id="4" name="Прямоугольник 3"/>
          <p:cNvSpPr/>
          <p:nvPr/>
        </p:nvSpPr>
        <p:spPr>
          <a:xfrm>
            <a:off x="276225" y="1314450"/>
            <a:ext cx="5895975" cy="6477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uk-UA" dirty="0" smtClean="0"/>
              <a:t>Ретельна підготовка до заняття, визначення його змісту і прийомів навчання</a:t>
            </a:r>
            <a:endParaRPr lang="ru-RU" dirty="0"/>
          </a:p>
        </p:txBody>
      </p:sp>
      <p:sp>
        <p:nvSpPr>
          <p:cNvPr id="5" name="Прямоугольник 4"/>
          <p:cNvSpPr/>
          <p:nvPr/>
        </p:nvSpPr>
        <p:spPr>
          <a:xfrm>
            <a:off x="1628775" y="2133600"/>
            <a:ext cx="9872124" cy="33337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uk-UA" dirty="0" smtClean="0"/>
              <a:t>Оптимальна інтенсивність мовленнєвого навантаження</a:t>
            </a:r>
            <a:endParaRPr lang="ru-RU" dirty="0"/>
          </a:p>
        </p:txBody>
      </p:sp>
      <p:sp>
        <p:nvSpPr>
          <p:cNvPr id="6" name="Прямоугольник 5"/>
          <p:cNvSpPr/>
          <p:nvPr/>
        </p:nvSpPr>
        <p:spPr>
          <a:xfrm>
            <a:off x="1628775" y="2638425"/>
            <a:ext cx="9872124" cy="33337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uk-UA" dirty="0" smtClean="0"/>
              <a:t>Виховний характер заняття</a:t>
            </a:r>
            <a:endParaRPr lang="ru-RU" dirty="0"/>
          </a:p>
        </p:txBody>
      </p:sp>
      <p:sp>
        <p:nvSpPr>
          <p:cNvPr id="8" name="Прямоугольник 7"/>
          <p:cNvSpPr/>
          <p:nvPr/>
        </p:nvSpPr>
        <p:spPr>
          <a:xfrm>
            <a:off x="1628775" y="3143250"/>
            <a:ext cx="9872124" cy="33337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uk-UA" dirty="0" smtClean="0"/>
              <a:t>Емоційний характер заняття</a:t>
            </a:r>
            <a:endParaRPr lang="ru-RU" dirty="0"/>
          </a:p>
        </p:txBody>
      </p:sp>
      <p:sp>
        <p:nvSpPr>
          <p:cNvPr id="9" name="Прямоугольник 8"/>
          <p:cNvSpPr/>
          <p:nvPr/>
        </p:nvSpPr>
        <p:spPr>
          <a:xfrm>
            <a:off x="1628775" y="3652837"/>
            <a:ext cx="9872124" cy="33337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uk-UA" dirty="0" smtClean="0"/>
              <a:t>Максимальна мовленнєва активність дітей на занятті</a:t>
            </a:r>
            <a:endParaRPr lang="ru-RU" dirty="0"/>
          </a:p>
        </p:txBody>
      </p:sp>
      <p:sp>
        <p:nvSpPr>
          <p:cNvPr id="10" name="Прямоугольник 9"/>
          <p:cNvSpPr/>
          <p:nvPr/>
        </p:nvSpPr>
        <p:spPr>
          <a:xfrm>
            <a:off x="1628775" y="4157662"/>
            <a:ext cx="9872124" cy="33337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uk-UA" dirty="0" smtClean="0"/>
              <a:t>Максимальне використання ігрових прийомів навчання</a:t>
            </a:r>
            <a:endParaRPr lang="ru-RU" dirty="0"/>
          </a:p>
        </p:txBody>
      </p:sp>
      <p:sp>
        <p:nvSpPr>
          <p:cNvPr id="11" name="Прямоугольник 10"/>
          <p:cNvSpPr/>
          <p:nvPr/>
        </p:nvSpPr>
        <p:spPr>
          <a:xfrm>
            <a:off x="1628775" y="4662487"/>
            <a:ext cx="9872124" cy="53816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uk-UA" dirty="0" smtClean="0"/>
              <a:t>Поєднання колективного характеру заняття з індивідуальним та диференційованим підходом</a:t>
            </a:r>
            <a:endParaRPr lang="ru-RU" dirty="0"/>
          </a:p>
        </p:txBody>
      </p:sp>
      <p:sp>
        <p:nvSpPr>
          <p:cNvPr id="12" name="Прямоугольник 11"/>
          <p:cNvSpPr/>
          <p:nvPr/>
        </p:nvSpPr>
        <p:spPr>
          <a:xfrm>
            <a:off x="1628775" y="5372100"/>
            <a:ext cx="9872124" cy="33337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uk-UA" dirty="0" smtClean="0"/>
              <a:t>Невимушеність і розкутість дітей на занятті</a:t>
            </a:r>
            <a:endParaRPr lang="ru-RU" dirty="0"/>
          </a:p>
        </p:txBody>
      </p:sp>
      <p:sp>
        <p:nvSpPr>
          <p:cNvPr id="13" name="Прямоугольник 12"/>
          <p:cNvSpPr/>
          <p:nvPr/>
        </p:nvSpPr>
        <p:spPr>
          <a:xfrm>
            <a:off x="2319876" y="5876925"/>
            <a:ext cx="9181023" cy="33337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uk-UA" dirty="0" smtClean="0"/>
              <a:t>Поєднання фронтальних форм роботи із індивідуальними та груповими</a:t>
            </a:r>
            <a:endParaRPr lang="ru-RU" dirty="0"/>
          </a:p>
        </p:txBody>
      </p:sp>
      <p:sp>
        <p:nvSpPr>
          <p:cNvPr id="14" name="Прямоугольник 13"/>
          <p:cNvSpPr/>
          <p:nvPr/>
        </p:nvSpPr>
        <p:spPr>
          <a:xfrm>
            <a:off x="3000375" y="6381750"/>
            <a:ext cx="8500524" cy="33337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uk-UA" dirty="0" smtClean="0"/>
              <a:t>Правильна організація заняття </a:t>
            </a:r>
            <a:r>
              <a:rPr lang="uk-UA" dirty="0"/>
              <a:t>з</a:t>
            </a:r>
            <a:r>
              <a:rPr lang="uk-UA" dirty="0" smtClean="0"/>
              <a:t>алежить від конкретних завдань і змісту</a:t>
            </a:r>
            <a:endParaRPr lang="ru-RU" dirty="0"/>
          </a:p>
        </p:txBody>
      </p:sp>
      <p:cxnSp>
        <p:nvCxnSpPr>
          <p:cNvPr id="16" name="Прямая соединительная линия 15"/>
          <p:cNvCxnSpPr/>
          <p:nvPr/>
        </p:nvCxnSpPr>
        <p:spPr>
          <a:xfrm flipH="1">
            <a:off x="866775" y="1962150"/>
            <a:ext cx="19050" cy="35766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a:stCxn id="5" idx="1"/>
          </p:cNvCxnSpPr>
          <p:nvPr/>
        </p:nvCxnSpPr>
        <p:spPr>
          <a:xfrm flipH="1" flipV="1">
            <a:off x="876300" y="2300287"/>
            <a:ext cx="75247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a:stCxn id="6" idx="1"/>
          </p:cNvCxnSpPr>
          <p:nvPr/>
        </p:nvCxnSpPr>
        <p:spPr>
          <a:xfrm flipH="1" flipV="1">
            <a:off x="876300" y="2805112"/>
            <a:ext cx="75247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a:stCxn id="8" idx="1"/>
          </p:cNvCxnSpPr>
          <p:nvPr/>
        </p:nvCxnSpPr>
        <p:spPr>
          <a:xfrm flipH="1" flipV="1">
            <a:off x="876300" y="3309937"/>
            <a:ext cx="75247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a:stCxn id="9" idx="1"/>
          </p:cNvCxnSpPr>
          <p:nvPr/>
        </p:nvCxnSpPr>
        <p:spPr>
          <a:xfrm flipH="1" flipV="1">
            <a:off x="876300" y="3819524"/>
            <a:ext cx="75247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a:stCxn id="10" idx="1"/>
          </p:cNvCxnSpPr>
          <p:nvPr/>
        </p:nvCxnSpPr>
        <p:spPr>
          <a:xfrm flipH="1" flipV="1">
            <a:off x="876300" y="4324349"/>
            <a:ext cx="75247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a:stCxn id="11" idx="1"/>
          </p:cNvCxnSpPr>
          <p:nvPr/>
        </p:nvCxnSpPr>
        <p:spPr>
          <a:xfrm flipH="1" flipV="1">
            <a:off x="866775" y="4931568"/>
            <a:ext cx="76200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a:stCxn id="12" idx="1"/>
          </p:cNvCxnSpPr>
          <p:nvPr/>
        </p:nvCxnSpPr>
        <p:spPr>
          <a:xfrm flipH="1" flipV="1">
            <a:off x="866775" y="5538787"/>
            <a:ext cx="76200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Соединительная линия уступом 32"/>
          <p:cNvCxnSpPr>
            <a:endCxn id="13" idx="1"/>
          </p:cNvCxnSpPr>
          <p:nvPr/>
        </p:nvCxnSpPr>
        <p:spPr>
          <a:xfrm>
            <a:off x="1876425" y="5705475"/>
            <a:ext cx="443451" cy="33813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4" name="Соединительная линия уступом 33"/>
          <p:cNvCxnSpPr/>
          <p:nvPr/>
        </p:nvCxnSpPr>
        <p:spPr>
          <a:xfrm>
            <a:off x="2556924" y="6212681"/>
            <a:ext cx="443451" cy="338138"/>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304877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21450" y="109760"/>
            <a:ext cx="8911687" cy="1280890"/>
          </a:xfrm>
        </p:spPr>
        <p:txBody>
          <a:bodyPr/>
          <a:lstStyle/>
          <a:p>
            <a:pPr algn="ctr"/>
            <a:r>
              <a:rPr lang="uk-UA" dirty="0"/>
              <a:t>Засоби, методи, прийоми навчання рідної мови</a:t>
            </a:r>
            <a:endParaRPr lang="ru-RU" dirty="0"/>
          </a:p>
        </p:txBody>
      </p:sp>
      <p:sp>
        <p:nvSpPr>
          <p:cNvPr id="4" name="Прямоугольник 3"/>
          <p:cNvSpPr/>
          <p:nvPr/>
        </p:nvSpPr>
        <p:spPr>
          <a:xfrm>
            <a:off x="1743075" y="1390650"/>
            <a:ext cx="10153650" cy="155105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sz="1400" b="1" dirty="0" smtClean="0"/>
              <a:t>Засоби здійснення програми з розвитку рідної мови</a:t>
            </a:r>
          </a:p>
          <a:p>
            <a:pPr marL="285750" indent="-285750">
              <a:buFont typeface="Arial" panose="020B0604020202020204" pitchFamily="34" charset="0"/>
              <a:buChar char="•"/>
            </a:pPr>
            <a:r>
              <a:rPr lang="uk-UA" sz="1400" dirty="0" smtClean="0"/>
              <a:t>Організація спілкування у різних видах діяльності;</a:t>
            </a:r>
          </a:p>
          <a:p>
            <a:pPr marL="285750" indent="-285750">
              <a:buFont typeface="Arial" panose="020B0604020202020204" pitchFamily="34" charset="0"/>
              <a:buChar char="•"/>
            </a:pPr>
            <a:r>
              <a:rPr lang="uk-UA" sz="1400" dirty="0" smtClean="0"/>
              <a:t>Сприймання різних видів образотворчого мистецтва;</a:t>
            </a:r>
          </a:p>
          <a:p>
            <a:pPr marL="285750" indent="-285750">
              <a:buFont typeface="Arial" panose="020B0604020202020204" pitchFamily="34" charset="0"/>
              <a:buChar char="•"/>
            </a:pPr>
            <a:r>
              <a:rPr lang="uk-UA" sz="1400" dirty="0" smtClean="0"/>
              <a:t>Довкілля, природа;</a:t>
            </a:r>
          </a:p>
          <a:p>
            <a:pPr marL="285750" indent="-285750">
              <a:buFont typeface="Arial" panose="020B0604020202020204" pitchFamily="34" charset="0"/>
              <a:buChar char="•"/>
            </a:pPr>
            <a:r>
              <a:rPr lang="uk-UA" sz="1400" dirty="0" smtClean="0"/>
              <a:t>Використання технічних засобів навчання;</a:t>
            </a:r>
          </a:p>
          <a:p>
            <a:pPr marL="285750" indent="-285750">
              <a:buFont typeface="Arial" panose="020B0604020202020204" pitchFamily="34" charset="0"/>
              <a:buChar char="•"/>
            </a:pPr>
            <a:r>
              <a:rPr lang="uk-UA" sz="1400" dirty="0" smtClean="0"/>
              <a:t>Ознайомлення з художньою літературою;</a:t>
            </a:r>
          </a:p>
          <a:p>
            <a:pPr marL="285750" indent="-285750">
              <a:buFont typeface="Arial" panose="020B0604020202020204" pitchFamily="34" charset="0"/>
              <a:buChar char="•"/>
            </a:pPr>
            <a:r>
              <a:rPr lang="uk-UA" sz="1400" dirty="0" smtClean="0"/>
              <a:t>Мовлення вихователя як засіб впливу на мовлення дітей.</a:t>
            </a:r>
            <a:endParaRPr lang="ru-RU" sz="1400" dirty="0"/>
          </a:p>
        </p:txBody>
      </p:sp>
      <p:sp>
        <p:nvSpPr>
          <p:cNvPr id="5" name="Прямоугольник 4"/>
          <p:cNvSpPr/>
          <p:nvPr/>
        </p:nvSpPr>
        <p:spPr>
          <a:xfrm>
            <a:off x="1743075" y="3467100"/>
            <a:ext cx="10153650" cy="112395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sz="1400" b="1" dirty="0" smtClean="0"/>
              <a:t>Методи навчання рідної мови</a:t>
            </a:r>
          </a:p>
          <a:p>
            <a:r>
              <a:rPr lang="uk-UA" sz="1400" b="1" dirty="0" smtClean="0"/>
              <a:t>Словесні</a:t>
            </a:r>
            <a:r>
              <a:rPr lang="uk-UA" sz="1400" dirty="0" smtClean="0"/>
              <a:t>: читання, розповідання художніх творів, заучування віршів, бесіди, розповіді дітей, переказ.</a:t>
            </a:r>
          </a:p>
          <a:p>
            <a:r>
              <a:rPr lang="uk-UA" sz="1400" b="1" dirty="0" smtClean="0"/>
              <a:t>Практичні</a:t>
            </a:r>
            <a:r>
              <a:rPr lang="uk-UA" sz="1400" dirty="0" smtClean="0"/>
              <a:t>: словесні дидактичні вправи, досліди, моделювання.</a:t>
            </a:r>
          </a:p>
          <a:p>
            <a:r>
              <a:rPr lang="uk-UA" sz="1400" b="1" dirty="0" smtClean="0"/>
              <a:t>Ігрові</a:t>
            </a:r>
            <a:r>
              <a:rPr lang="uk-UA" sz="1400" dirty="0" smtClean="0"/>
              <a:t>: дидактична гра, ігри-інсценівки, ігрові ситуації, ігри-драматизації.</a:t>
            </a:r>
            <a:endParaRPr lang="ru-RU" sz="1400" dirty="0"/>
          </a:p>
        </p:txBody>
      </p:sp>
      <p:sp>
        <p:nvSpPr>
          <p:cNvPr id="6" name="Прямоугольник 5"/>
          <p:cNvSpPr/>
          <p:nvPr/>
        </p:nvSpPr>
        <p:spPr>
          <a:xfrm>
            <a:off x="1743075" y="5116450"/>
            <a:ext cx="10153650" cy="112395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sz="1400" b="1" dirty="0" smtClean="0"/>
              <a:t>Прийоми розвитку мовлення у дітей</a:t>
            </a:r>
            <a:endParaRPr lang="ru-RU" sz="1400" b="1" dirty="0" smtClean="0"/>
          </a:p>
          <a:p>
            <a:r>
              <a:rPr lang="uk-UA" sz="1400" b="1" dirty="0" smtClean="0"/>
              <a:t>Наочні</a:t>
            </a:r>
            <a:r>
              <a:rPr lang="uk-UA" sz="1400" dirty="0" smtClean="0"/>
              <a:t>: показ картин, іграшок, предметів, рухів, дій; показ артикуляції звуків.</a:t>
            </a:r>
          </a:p>
          <a:p>
            <a:r>
              <a:rPr lang="uk-UA" sz="1400" b="1" dirty="0" smtClean="0"/>
              <a:t>Словесні</a:t>
            </a:r>
            <a:r>
              <a:rPr lang="uk-UA" sz="1400" dirty="0" smtClean="0"/>
              <a:t>: мовний зразок, запитання, пояснення. Вказівка, оцінка дитячого мовлення.</a:t>
            </a:r>
          </a:p>
          <a:p>
            <a:r>
              <a:rPr lang="uk-UA" sz="1400" b="1" dirty="0" smtClean="0"/>
              <a:t>Ігрові</a:t>
            </a:r>
            <a:r>
              <a:rPr lang="uk-UA" sz="1400" dirty="0" smtClean="0"/>
              <a:t>: ігрова ситуація, виконання ігрових дій, звуконаслідування, загадкова інтонація, використання жартів.</a:t>
            </a:r>
          </a:p>
        </p:txBody>
      </p:sp>
      <p:sp>
        <p:nvSpPr>
          <p:cNvPr id="7" name="Двойная стрелка вверх/вниз 6"/>
          <p:cNvSpPr/>
          <p:nvPr/>
        </p:nvSpPr>
        <p:spPr>
          <a:xfrm>
            <a:off x="6510739" y="2941700"/>
            <a:ext cx="333107" cy="552450"/>
          </a:xfrm>
          <a:prstGeom prst="up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8" name="Двойная стрелка вверх/вниз 7"/>
          <p:cNvSpPr/>
          <p:nvPr/>
        </p:nvSpPr>
        <p:spPr>
          <a:xfrm>
            <a:off x="6510739" y="4591050"/>
            <a:ext cx="333107" cy="552450"/>
          </a:xfrm>
          <a:prstGeom prst="up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Tree>
    <p:extLst>
      <p:ext uri="{BB962C8B-B14F-4D97-AF65-F5344CB8AC3E}">
        <p14:creationId xmlns="" xmlns:p14="http://schemas.microsoft.com/office/powerpoint/2010/main" val="2954651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БКДО, січень 2021 року</a:t>
            </a:r>
            <a:endParaRPr lang="ru-RU" dirty="0"/>
          </a:p>
        </p:txBody>
      </p:sp>
      <p:sp>
        <p:nvSpPr>
          <p:cNvPr id="3" name="Объект 2"/>
          <p:cNvSpPr>
            <a:spLocks noGrp="1"/>
          </p:cNvSpPr>
          <p:nvPr>
            <p:ph idx="1"/>
          </p:nvPr>
        </p:nvSpPr>
        <p:spPr>
          <a:xfrm>
            <a:off x="2592925" y="1473199"/>
            <a:ext cx="8915400" cy="5020733"/>
          </a:xfrm>
        </p:spPr>
        <p:txBody>
          <a:bodyPr>
            <a:normAutofit lnSpcReduction="10000"/>
          </a:bodyPr>
          <a:lstStyle/>
          <a:p>
            <a:pPr algn="just"/>
            <a:r>
              <a:rPr lang="uk-UA" sz="2000" b="1" dirty="0" smtClean="0"/>
              <a:t>Освітній напрям «Мовлення дитини»</a:t>
            </a:r>
          </a:p>
          <a:p>
            <a:pPr algn="just"/>
            <a:endParaRPr lang="uk-UA" sz="2000" dirty="0" smtClean="0"/>
          </a:p>
          <a:p>
            <a:pPr algn="just"/>
            <a:r>
              <a:rPr lang="uk-UA" sz="2000" b="1" dirty="0" smtClean="0"/>
              <a:t>Мовленнєва компетентність</a:t>
            </a:r>
            <a:r>
              <a:rPr lang="uk-UA" sz="2000" dirty="0" smtClean="0"/>
              <a:t> —  це здатність дитини продукувати свої звернення, думки, враження тощо в будь-яких формах мовленнєвого висловлювання за допомогою вербальних і невербальних засобів. </a:t>
            </a:r>
          </a:p>
          <a:p>
            <a:pPr algn="just"/>
            <a:r>
              <a:rPr lang="uk-UA" sz="2000" dirty="0" smtClean="0"/>
              <a:t>Мовленнєва компетентність об’єднує </a:t>
            </a:r>
          </a:p>
          <a:p>
            <a:pPr algn="just"/>
            <a:r>
              <a:rPr lang="uk-UA" sz="2000" dirty="0" smtClean="0"/>
              <a:t>фонетичний, </a:t>
            </a:r>
          </a:p>
          <a:p>
            <a:pPr algn="just"/>
            <a:r>
              <a:rPr lang="uk-UA" sz="2000" dirty="0" smtClean="0"/>
              <a:t>лексичний, </a:t>
            </a:r>
          </a:p>
          <a:p>
            <a:pPr algn="just"/>
            <a:r>
              <a:rPr lang="uk-UA" sz="2000" dirty="0" smtClean="0"/>
              <a:t>граматичний, </a:t>
            </a:r>
          </a:p>
          <a:p>
            <a:pPr algn="just"/>
            <a:r>
              <a:rPr lang="uk-UA" sz="2000" dirty="0" smtClean="0"/>
              <a:t>діалогічний, </a:t>
            </a:r>
          </a:p>
          <a:p>
            <a:pPr algn="just"/>
            <a:r>
              <a:rPr lang="uk-UA" sz="2000" dirty="0" smtClean="0"/>
              <a:t>монологічний складники та засвідчує їх взаємозалежність і взаємозумовленість.</a:t>
            </a:r>
          </a:p>
          <a:p>
            <a:pPr algn="just"/>
            <a:endParaRPr lang="ru-RU" sz="2000" dirty="0"/>
          </a:p>
        </p:txBody>
      </p:sp>
    </p:spTree>
    <p:extLst>
      <p:ext uri="{BB962C8B-B14F-4D97-AF65-F5344CB8AC3E}">
        <p14:creationId xmlns="" xmlns:p14="http://schemas.microsoft.com/office/powerpoint/2010/main" val="867932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БКДО, січень 2021 року</a:t>
            </a:r>
            <a:endParaRPr lang="ru-RU" dirty="0"/>
          </a:p>
        </p:txBody>
      </p:sp>
      <p:sp>
        <p:nvSpPr>
          <p:cNvPr id="3" name="Объект 2"/>
          <p:cNvSpPr>
            <a:spLocks noGrp="1"/>
          </p:cNvSpPr>
          <p:nvPr>
            <p:ph idx="1"/>
          </p:nvPr>
        </p:nvSpPr>
        <p:spPr>
          <a:xfrm>
            <a:off x="2592925" y="1473199"/>
            <a:ext cx="8915400" cy="5020733"/>
          </a:xfrm>
        </p:spPr>
        <p:txBody>
          <a:bodyPr>
            <a:normAutofit/>
          </a:bodyPr>
          <a:lstStyle/>
          <a:p>
            <a:pPr algn="just"/>
            <a:r>
              <a:rPr lang="uk-UA" sz="2000" b="1" dirty="0" smtClean="0"/>
              <a:t>Освітній напрям «Мовлення дитини»</a:t>
            </a:r>
          </a:p>
          <a:p>
            <a:pPr algn="just"/>
            <a:r>
              <a:rPr lang="uk-UA" sz="2000" b="1" dirty="0" smtClean="0"/>
              <a:t>Емоційно-ціннісне ставлення:</a:t>
            </a:r>
            <a:r>
              <a:rPr lang="uk-UA" sz="2000" dirty="0" smtClean="0"/>
              <a:t> виявляє любов до рідної мови, повагу до державної мови, мов представників національних меншин України, мов міжнародного спілкування. Незалежно від національної належності дитина, як громадянин України, виявляє інтерес та позитивне ставлення до української мови як державної, прагнення до вільного спілкування з іншими дітьми і дорослими українською мовою. Виявляє інтерес до оволодіння надбаннями української культури в її етнічному різноманітті, а також відповідними до віку зразками світової культури. Отримує задоволення від відчуття краси української мови. Коректно виявляє власне емоційне ставлення до предмета розмови і співрозмовника та корегує його залежно від ситуації спілкування.</a:t>
            </a:r>
          </a:p>
          <a:p>
            <a:pPr algn="just"/>
            <a:endParaRPr lang="ru-RU" sz="2000" dirty="0" smtClean="0"/>
          </a:p>
          <a:p>
            <a:pPr algn="just"/>
            <a:endParaRPr lang="ru-RU" sz="2000" dirty="0"/>
          </a:p>
        </p:txBody>
      </p:sp>
    </p:spTree>
    <p:extLst>
      <p:ext uri="{BB962C8B-B14F-4D97-AF65-F5344CB8AC3E}">
        <p14:creationId xmlns="" xmlns:p14="http://schemas.microsoft.com/office/powerpoint/2010/main" val="867932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БКДО, січень 2021 року</a:t>
            </a:r>
            <a:endParaRPr lang="ru-RU" dirty="0"/>
          </a:p>
        </p:txBody>
      </p:sp>
      <p:sp>
        <p:nvSpPr>
          <p:cNvPr id="3" name="Объект 2"/>
          <p:cNvSpPr>
            <a:spLocks noGrp="1"/>
          </p:cNvSpPr>
          <p:nvPr>
            <p:ph idx="1"/>
          </p:nvPr>
        </p:nvSpPr>
        <p:spPr>
          <a:xfrm>
            <a:off x="2592925" y="1473199"/>
            <a:ext cx="8915400" cy="5020733"/>
          </a:xfrm>
        </p:spPr>
        <p:txBody>
          <a:bodyPr>
            <a:normAutofit/>
          </a:bodyPr>
          <a:lstStyle/>
          <a:p>
            <a:pPr algn="just"/>
            <a:r>
              <a:rPr lang="ru-RU" sz="2000" b="1" dirty="0" err="1" smtClean="0"/>
              <a:t>Освітній</a:t>
            </a:r>
            <a:r>
              <a:rPr lang="ru-RU" sz="2000" b="1" dirty="0" smtClean="0"/>
              <a:t> </a:t>
            </a:r>
            <a:r>
              <a:rPr lang="ru-RU" sz="2000" b="1" dirty="0" err="1" smtClean="0"/>
              <a:t>напрям</a:t>
            </a:r>
            <a:r>
              <a:rPr lang="ru-RU" sz="2000" b="1" dirty="0" smtClean="0"/>
              <a:t> «</a:t>
            </a:r>
            <a:r>
              <a:rPr lang="ru-RU" sz="2000" b="1" dirty="0" err="1" smtClean="0"/>
              <a:t>Мовлення</a:t>
            </a:r>
            <a:r>
              <a:rPr lang="ru-RU" sz="2000" b="1" dirty="0" smtClean="0"/>
              <a:t> </a:t>
            </a:r>
            <a:r>
              <a:rPr lang="ru-RU" sz="2000" b="1" dirty="0" err="1" smtClean="0"/>
              <a:t>дитини</a:t>
            </a:r>
            <a:r>
              <a:rPr lang="ru-RU" sz="2000" b="1" dirty="0" smtClean="0"/>
              <a:t>»</a:t>
            </a:r>
          </a:p>
          <a:p>
            <a:pPr algn="just"/>
            <a:r>
              <a:rPr lang="ru-RU" sz="2000" b="1" dirty="0" err="1" smtClean="0"/>
              <a:t>Сформованість</a:t>
            </a:r>
            <a:r>
              <a:rPr lang="ru-RU" sz="2000" b="1" dirty="0" smtClean="0"/>
              <a:t> </a:t>
            </a:r>
            <a:r>
              <a:rPr lang="ru-RU" sz="2000" b="1" dirty="0" err="1" smtClean="0"/>
              <a:t>знань</a:t>
            </a:r>
            <a:r>
              <a:rPr lang="ru-RU" sz="2000" b="1" dirty="0" smtClean="0"/>
              <a:t>:</a:t>
            </a:r>
            <a:r>
              <a:rPr lang="ru-RU" sz="2000" dirty="0" smtClean="0"/>
              <a:t> </a:t>
            </a:r>
            <a:r>
              <a:rPr lang="ru-RU" sz="2000" dirty="0" err="1" smtClean="0"/>
              <a:t>розуміє</a:t>
            </a:r>
            <a:r>
              <a:rPr lang="ru-RU" sz="2000" dirty="0" smtClean="0"/>
              <a:t>, </a:t>
            </a:r>
            <a:r>
              <a:rPr lang="ru-RU" sz="2000" dirty="0" err="1" smtClean="0"/>
              <a:t>що</a:t>
            </a:r>
            <a:r>
              <a:rPr lang="ru-RU" sz="2000" dirty="0" smtClean="0"/>
              <a:t> в </a:t>
            </a:r>
            <a:r>
              <a:rPr lang="ru-RU" sz="2000" dirty="0" err="1" smtClean="0"/>
              <a:t>Україні</a:t>
            </a:r>
            <a:r>
              <a:rPr lang="ru-RU" sz="2000" dirty="0" smtClean="0"/>
              <a:t> </a:t>
            </a:r>
            <a:r>
              <a:rPr lang="ru-RU" sz="2000" dirty="0" err="1" smtClean="0"/>
              <a:t>українська</a:t>
            </a:r>
            <a:r>
              <a:rPr lang="ru-RU" sz="2000" dirty="0" smtClean="0"/>
              <a:t> </a:t>
            </a:r>
            <a:r>
              <a:rPr lang="ru-RU" sz="2000" dirty="0" err="1" smtClean="0"/>
              <a:t>мова</a:t>
            </a:r>
            <a:r>
              <a:rPr lang="ru-RU" sz="2000" dirty="0" smtClean="0"/>
              <a:t> </a:t>
            </a:r>
            <a:r>
              <a:rPr lang="ru-RU" sz="2000" dirty="0" err="1" smtClean="0"/>
              <a:t>є</a:t>
            </a:r>
            <a:r>
              <a:rPr lang="ru-RU" sz="2000" dirty="0" smtClean="0"/>
              <a:t> державною; </a:t>
            </a:r>
            <a:r>
              <a:rPr lang="ru-RU" sz="2000" dirty="0" err="1" smtClean="0"/>
              <a:t>усвідомлює</a:t>
            </a:r>
            <a:r>
              <a:rPr lang="ru-RU" sz="2000" dirty="0" smtClean="0"/>
              <a:t> </a:t>
            </a:r>
            <a:r>
              <a:rPr lang="ru-RU" sz="2000" dirty="0" err="1" smtClean="0"/>
              <a:t>звуковий</a:t>
            </a:r>
            <a:r>
              <a:rPr lang="ru-RU" sz="2000" dirty="0" smtClean="0"/>
              <a:t> склад </a:t>
            </a:r>
            <a:r>
              <a:rPr lang="ru-RU" sz="2000" dirty="0" err="1" smtClean="0"/>
              <a:t>рідної</a:t>
            </a:r>
            <a:r>
              <a:rPr lang="ru-RU" sz="2000" dirty="0" smtClean="0"/>
              <a:t> </a:t>
            </a:r>
            <a:r>
              <a:rPr lang="ru-RU" sz="2000" dirty="0" err="1" smtClean="0"/>
              <a:t>мови</a:t>
            </a:r>
            <a:r>
              <a:rPr lang="ru-RU" sz="2000" dirty="0" smtClean="0"/>
              <a:t>, </a:t>
            </a:r>
            <a:r>
              <a:rPr lang="ru-RU" sz="2000" dirty="0" err="1" smtClean="0"/>
              <a:t>спираючись</a:t>
            </a:r>
            <a:r>
              <a:rPr lang="ru-RU" sz="2000" dirty="0" smtClean="0"/>
              <a:t> на </a:t>
            </a:r>
            <a:r>
              <a:rPr lang="ru-RU" sz="2000" dirty="0" err="1" smtClean="0"/>
              <a:t>розвинений</a:t>
            </a:r>
            <a:r>
              <a:rPr lang="ru-RU" sz="2000" dirty="0" smtClean="0"/>
              <a:t> </a:t>
            </a:r>
            <a:r>
              <a:rPr lang="ru-RU" sz="2000" dirty="0" err="1" smtClean="0"/>
              <a:t>фонематичний</a:t>
            </a:r>
            <a:r>
              <a:rPr lang="ru-RU" sz="2000" dirty="0" smtClean="0"/>
              <a:t> слух </a:t>
            </a:r>
            <a:r>
              <a:rPr lang="ru-RU" sz="2000" dirty="0" err="1" smtClean="0"/>
              <a:t>і</a:t>
            </a:r>
            <a:r>
              <a:rPr lang="ru-RU" sz="2000" dirty="0" smtClean="0"/>
              <a:t> </a:t>
            </a:r>
            <a:r>
              <a:rPr lang="ru-RU" sz="2000" dirty="0" err="1" smtClean="0"/>
              <a:t>мовленнєве</a:t>
            </a:r>
            <a:r>
              <a:rPr lang="ru-RU" sz="2000" dirty="0" smtClean="0"/>
              <a:t> </a:t>
            </a:r>
            <a:r>
              <a:rPr lang="ru-RU" sz="2000" dirty="0" err="1" smtClean="0"/>
              <a:t>дихання</a:t>
            </a:r>
            <a:r>
              <a:rPr lang="ru-RU" sz="2000" dirty="0" smtClean="0"/>
              <a:t>. </a:t>
            </a:r>
            <a:r>
              <a:rPr lang="ru-RU" sz="2000" dirty="0" err="1" smtClean="0"/>
              <a:t>Має</a:t>
            </a:r>
            <a:r>
              <a:rPr lang="ru-RU" sz="2000" dirty="0" smtClean="0"/>
              <a:t> </a:t>
            </a:r>
            <a:r>
              <a:rPr lang="ru-RU" sz="2000" dirty="0" err="1" smtClean="0"/>
              <a:t>збалансований</a:t>
            </a:r>
            <a:r>
              <a:rPr lang="ru-RU" sz="2000" dirty="0" smtClean="0"/>
              <a:t> запас </a:t>
            </a:r>
            <a:r>
              <a:rPr lang="ru-RU" sz="2000" dirty="0" err="1" smtClean="0"/>
              <a:t>слів</a:t>
            </a:r>
            <a:r>
              <a:rPr lang="ru-RU" sz="2000" dirty="0" smtClean="0"/>
              <a:t> </a:t>
            </a:r>
            <a:r>
              <a:rPr lang="ru-RU" sz="2000" dirty="0" err="1" smtClean="0"/>
              <a:t>із</a:t>
            </a:r>
            <a:r>
              <a:rPr lang="ru-RU" sz="2000" dirty="0" smtClean="0"/>
              <a:t> </a:t>
            </a:r>
            <a:r>
              <a:rPr lang="ru-RU" sz="2000" dirty="0" err="1" smtClean="0"/>
              <a:t>різних</a:t>
            </a:r>
            <a:r>
              <a:rPr lang="ru-RU" sz="2000" dirty="0" smtClean="0"/>
              <a:t> </a:t>
            </a:r>
            <a:r>
              <a:rPr lang="ru-RU" sz="2000" dirty="0" err="1" smtClean="0"/>
              <a:t>освітніх</a:t>
            </a:r>
            <a:r>
              <a:rPr lang="ru-RU" sz="2000" dirty="0" smtClean="0"/>
              <a:t> </a:t>
            </a:r>
            <a:r>
              <a:rPr lang="ru-RU" sz="2000" dirty="0" err="1" smtClean="0"/>
              <a:t>напрямів</a:t>
            </a:r>
            <a:r>
              <a:rPr lang="ru-RU" sz="2000" dirty="0" smtClean="0"/>
              <a:t>, </a:t>
            </a:r>
            <a:r>
              <a:rPr lang="ru-RU" sz="2000" dirty="0" err="1" smtClean="0"/>
              <a:t>що</a:t>
            </a:r>
            <a:r>
              <a:rPr lang="ru-RU" sz="2000" dirty="0" smtClean="0"/>
              <a:t> </a:t>
            </a:r>
            <a:r>
              <a:rPr lang="ru-RU" sz="2000" dirty="0" err="1" smtClean="0"/>
              <a:t>дає</a:t>
            </a:r>
            <a:r>
              <a:rPr lang="ru-RU" sz="2000" dirty="0" smtClean="0"/>
              <a:t> </a:t>
            </a:r>
            <a:r>
              <a:rPr lang="ru-RU" sz="2000" dirty="0" err="1" smtClean="0"/>
              <a:t>змогу</a:t>
            </a:r>
            <a:r>
              <a:rPr lang="ru-RU" sz="2000" dirty="0" smtClean="0"/>
              <a:t> </a:t>
            </a:r>
            <a:r>
              <a:rPr lang="ru-RU" sz="2000" dirty="0" err="1" smtClean="0"/>
              <a:t>добирати</a:t>
            </a:r>
            <a:r>
              <a:rPr lang="ru-RU" sz="2000" dirty="0" smtClean="0"/>
              <a:t> </a:t>
            </a:r>
            <a:r>
              <a:rPr lang="ru-RU" sz="2000" dirty="0" err="1" smtClean="0"/>
              <a:t>найбільш</a:t>
            </a:r>
            <a:r>
              <a:rPr lang="ru-RU" sz="2000" dirty="0" smtClean="0"/>
              <a:t> </a:t>
            </a:r>
            <a:r>
              <a:rPr lang="ru-RU" sz="2000" dirty="0" err="1" smtClean="0"/>
              <a:t>точні</a:t>
            </a:r>
            <a:r>
              <a:rPr lang="ru-RU" sz="2000" dirty="0" smtClean="0"/>
              <a:t> слова </a:t>
            </a:r>
            <a:r>
              <a:rPr lang="ru-RU" sz="2000" dirty="0" err="1" smtClean="0"/>
              <a:t>відповідно</a:t>
            </a:r>
            <a:r>
              <a:rPr lang="ru-RU" sz="2000" dirty="0" smtClean="0"/>
              <a:t> до </a:t>
            </a:r>
            <a:r>
              <a:rPr lang="ru-RU" sz="2000" dirty="0" err="1" smtClean="0"/>
              <a:t>ситуації</a:t>
            </a:r>
            <a:r>
              <a:rPr lang="ru-RU" sz="2000" dirty="0" smtClean="0"/>
              <a:t> </a:t>
            </a:r>
            <a:r>
              <a:rPr lang="ru-RU" sz="2000" dirty="0" err="1" smtClean="0"/>
              <a:t>мовлення</a:t>
            </a:r>
            <a:r>
              <a:rPr lang="ru-RU" sz="2000" dirty="0" smtClean="0"/>
              <a:t>; </a:t>
            </a:r>
            <a:r>
              <a:rPr lang="ru-RU" sz="2000" dirty="0" err="1" smtClean="0"/>
              <a:t>знає</a:t>
            </a:r>
            <a:r>
              <a:rPr lang="ru-RU" sz="2000" dirty="0" smtClean="0"/>
              <a:t> </a:t>
            </a:r>
            <a:r>
              <a:rPr lang="ru-RU" sz="2000" dirty="0" err="1" smtClean="0"/>
              <a:t>і</a:t>
            </a:r>
            <a:r>
              <a:rPr lang="ru-RU" sz="2000" dirty="0" smtClean="0"/>
              <a:t> </a:t>
            </a:r>
            <a:r>
              <a:rPr lang="ru-RU" sz="2000" dirty="0" err="1" smtClean="0"/>
              <a:t>називає</a:t>
            </a:r>
            <a:r>
              <a:rPr lang="ru-RU" sz="2000" dirty="0" smtClean="0"/>
              <a:t> </a:t>
            </a:r>
            <a:r>
              <a:rPr lang="ru-RU" sz="2000" dirty="0" err="1" smtClean="0"/>
              <a:t>ознаки</a:t>
            </a:r>
            <a:r>
              <a:rPr lang="ru-RU" sz="2000" dirty="0" smtClean="0"/>
              <a:t>, </a:t>
            </a:r>
            <a:r>
              <a:rPr lang="ru-RU" sz="2000" dirty="0" err="1" smtClean="0"/>
              <a:t>якості</a:t>
            </a:r>
            <a:r>
              <a:rPr lang="ru-RU" sz="2000" dirty="0" smtClean="0"/>
              <a:t>, </a:t>
            </a:r>
            <a:r>
              <a:rPr lang="ru-RU" sz="2000" dirty="0" err="1" smtClean="0"/>
              <a:t>властивості</a:t>
            </a:r>
            <a:r>
              <a:rPr lang="ru-RU" sz="2000" dirty="0" smtClean="0"/>
              <a:t> </a:t>
            </a:r>
            <a:r>
              <a:rPr lang="ru-RU" sz="2000" dirty="0" err="1" smtClean="0"/>
              <a:t>предметів</a:t>
            </a:r>
            <a:r>
              <a:rPr lang="ru-RU" sz="2000" dirty="0" smtClean="0"/>
              <a:t>, </a:t>
            </a:r>
            <a:r>
              <a:rPr lang="ru-RU" sz="2000" dirty="0" err="1" smtClean="0"/>
              <a:t>явища</a:t>
            </a:r>
            <a:r>
              <a:rPr lang="ru-RU" sz="2000" dirty="0" smtClean="0"/>
              <a:t>, </a:t>
            </a:r>
            <a:r>
              <a:rPr lang="ru-RU" sz="2000" dirty="0" err="1" smtClean="0"/>
              <a:t>події</a:t>
            </a:r>
            <a:r>
              <a:rPr lang="ru-RU" sz="2000" dirty="0" smtClean="0"/>
              <a:t>. У словнику </a:t>
            </a:r>
            <a:r>
              <a:rPr lang="ru-RU" sz="2000" dirty="0" err="1" smtClean="0"/>
              <a:t>наявні</a:t>
            </a:r>
            <a:r>
              <a:rPr lang="ru-RU" sz="2000" dirty="0" smtClean="0"/>
              <a:t> слова </a:t>
            </a:r>
            <a:r>
              <a:rPr lang="ru-RU" sz="2000" dirty="0" err="1" smtClean="0"/>
              <a:t>всіх</a:t>
            </a:r>
            <a:r>
              <a:rPr lang="ru-RU" sz="2000" dirty="0" smtClean="0"/>
              <a:t> </a:t>
            </a:r>
            <a:r>
              <a:rPr lang="ru-RU" sz="2000" dirty="0" err="1" smtClean="0"/>
              <a:t>частин</a:t>
            </a:r>
            <a:r>
              <a:rPr lang="ru-RU" sz="2000" dirty="0" smtClean="0"/>
              <a:t> </a:t>
            </a:r>
            <a:r>
              <a:rPr lang="ru-RU" sz="2000" dirty="0" err="1" smtClean="0"/>
              <a:t>мови</a:t>
            </a:r>
            <a:r>
              <a:rPr lang="ru-RU" sz="2000" dirty="0" smtClean="0"/>
              <a:t>, </a:t>
            </a:r>
            <a:r>
              <a:rPr lang="ru-RU" sz="2000" dirty="0" err="1" smtClean="0"/>
              <a:t>різного</a:t>
            </a:r>
            <a:r>
              <a:rPr lang="ru-RU" sz="2000" dirty="0" smtClean="0"/>
              <a:t> типу </a:t>
            </a:r>
            <a:r>
              <a:rPr lang="ru-RU" sz="2000" dirty="0" err="1" smtClean="0"/>
              <a:t>творення</a:t>
            </a:r>
            <a:r>
              <a:rPr lang="ru-RU" sz="2000" dirty="0" smtClean="0"/>
              <a:t>, слова </a:t>
            </a:r>
            <a:r>
              <a:rPr lang="ru-RU" sz="2000" dirty="0" err="1" smtClean="0"/>
              <a:t>різної</a:t>
            </a:r>
            <a:r>
              <a:rPr lang="ru-RU" sz="2000" dirty="0" smtClean="0"/>
              <a:t> </a:t>
            </a:r>
            <a:r>
              <a:rPr lang="ru-RU" sz="2000" dirty="0" err="1" smtClean="0"/>
              <a:t>складності</a:t>
            </a:r>
            <a:r>
              <a:rPr lang="ru-RU" sz="2000" dirty="0" smtClean="0"/>
              <a:t>, </a:t>
            </a:r>
            <a:r>
              <a:rPr lang="ru-RU" sz="2000" dirty="0" err="1" smtClean="0"/>
              <a:t>синоніми</a:t>
            </a:r>
            <a:r>
              <a:rPr lang="ru-RU" sz="2000" dirty="0" smtClean="0"/>
              <a:t>, </a:t>
            </a:r>
            <a:r>
              <a:rPr lang="ru-RU" sz="2000" dirty="0" err="1" smtClean="0"/>
              <a:t>антоніми</a:t>
            </a:r>
            <a:r>
              <a:rPr lang="ru-RU" sz="2000" dirty="0" smtClean="0"/>
              <a:t>, </a:t>
            </a:r>
            <a:r>
              <a:rPr lang="ru-RU" sz="2000" dirty="0" err="1" smtClean="0"/>
              <a:t>епітети</a:t>
            </a:r>
            <a:r>
              <a:rPr lang="ru-RU" sz="2000" dirty="0" smtClean="0"/>
              <a:t>, </a:t>
            </a:r>
            <a:r>
              <a:rPr lang="ru-RU" sz="2000" dirty="0" err="1" smtClean="0"/>
              <a:t>метафори</a:t>
            </a:r>
            <a:r>
              <a:rPr lang="ru-RU" sz="2000" dirty="0" smtClean="0"/>
              <a:t>, </a:t>
            </a:r>
            <a:r>
              <a:rPr lang="ru-RU" sz="2000" dirty="0" err="1" smtClean="0"/>
              <a:t>багатозначні</a:t>
            </a:r>
            <a:r>
              <a:rPr lang="ru-RU" sz="2000" dirty="0" smtClean="0"/>
              <a:t> </a:t>
            </a:r>
            <a:r>
              <a:rPr lang="ru-RU" sz="2000" dirty="0" err="1" smtClean="0"/>
              <a:t>слова</a:t>
            </a:r>
            <a:r>
              <a:rPr lang="ru-RU" sz="2000" dirty="0" smtClean="0"/>
              <a:t>; </a:t>
            </a:r>
            <a:r>
              <a:rPr lang="ru-RU" sz="2000" dirty="0" err="1" smtClean="0"/>
              <a:t>фразеологічні</a:t>
            </a:r>
            <a:r>
              <a:rPr lang="ru-RU" sz="2000" dirty="0" smtClean="0"/>
              <a:t> </a:t>
            </a:r>
            <a:r>
              <a:rPr lang="ru-RU" sz="2000" dirty="0" err="1" smtClean="0"/>
              <a:t>звороти</a:t>
            </a:r>
            <a:r>
              <a:rPr lang="ru-RU" sz="2000" dirty="0" smtClean="0"/>
              <a:t>; </a:t>
            </a:r>
            <a:r>
              <a:rPr lang="ru-RU" sz="2000" dirty="0" err="1" smtClean="0"/>
              <a:t>знає</a:t>
            </a:r>
            <a:r>
              <a:rPr lang="ru-RU" sz="2000" dirty="0" smtClean="0"/>
              <a:t> </a:t>
            </a:r>
            <a:r>
              <a:rPr lang="ru-RU" sz="2000" dirty="0" err="1" smtClean="0"/>
              <a:t>прислів’я</a:t>
            </a:r>
            <a:r>
              <a:rPr lang="ru-RU" sz="2000" dirty="0" smtClean="0"/>
              <a:t>, </a:t>
            </a:r>
            <a:r>
              <a:rPr lang="ru-RU" sz="2000" dirty="0" err="1" smtClean="0"/>
              <a:t>і</a:t>
            </a:r>
            <a:r>
              <a:rPr lang="ru-RU" sz="2000" dirty="0" smtClean="0"/>
              <a:t> </a:t>
            </a:r>
            <a:r>
              <a:rPr lang="ru-RU" sz="2000" dirty="0" err="1" smtClean="0"/>
              <a:t>приказки</a:t>
            </a:r>
            <a:r>
              <a:rPr lang="ru-RU" sz="2000" dirty="0" smtClean="0"/>
              <a:t>, </a:t>
            </a:r>
            <a:r>
              <a:rPr lang="ru-RU" sz="2000" dirty="0" err="1" smtClean="0"/>
              <a:t>утішки</a:t>
            </a:r>
            <a:r>
              <a:rPr lang="ru-RU" sz="2000" dirty="0" smtClean="0"/>
              <a:t>, загадки, </a:t>
            </a:r>
            <a:r>
              <a:rPr lang="ru-RU" sz="2000" dirty="0" err="1" smtClean="0"/>
              <a:t>скоромовки</a:t>
            </a:r>
            <a:r>
              <a:rPr lang="ru-RU" sz="2000" dirty="0" smtClean="0"/>
              <a:t>, </a:t>
            </a:r>
            <a:r>
              <a:rPr lang="ru-RU" sz="2000" dirty="0" err="1" smtClean="0"/>
              <a:t>форми</a:t>
            </a:r>
            <a:r>
              <a:rPr lang="ru-RU" sz="2000" dirty="0" smtClean="0"/>
              <a:t> </a:t>
            </a:r>
            <a:r>
              <a:rPr lang="ru-RU" sz="2000" dirty="0" err="1" smtClean="0"/>
              <a:t>звертання</a:t>
            </a:r>
            <a:r>
              <a:rPr lang="ru-RU" sz="2000" dirty="0" smtClean="0"/>
              <a:t> до </a:t>
            </a:r>
            <a:r>
              <a:rPr lang="ru-RU" sz="2000" dirty="0" err="1" smtClean="0"/>
              <a:t>дорослих</a:t>
            </a:r>
            <a:r>
              <a:rPr lang="ru-RU" sz="2000" dirty="0" smtClean="0"/>
              <a:t> </a:t>
            </a:r>
            <a:r>
              <a:rPr lang="ru-RU" sz="2000" dirty="0" err="1" smtClean="0"/>
              <a:t>і</a:t>
            </a:r>
            <a:r>
              <a:rPr lang="ru-RU" sz="2000" dirty="0" smtClean="0"/>
              <a:t> </a:t>
            </a:r>
            <a:r>
              <a:rPr lang="ru-RU" sz="2000" dirty="0" err="1" smtClean="0"/>
              <a:t>дітей</a:t>
            </a:r>
            <a:r>
              <a:rPr lang="ru-RU" sz="2000" dirty="0" smtClean="0"/>
              <a:t>. </a:t>
            </a:r>
            <a:r>
              <a:rPr lang="ru-RU" sz="2000" dirty="0" err="1" smtClean="0"/>
              <a:t>Має</a:t>
            </a:r>
            <a:r>
              <a:rPr lang="ru-RU" sz="2000" dirty="0" smtClean="0"/>
              <a:t> </a:t>
            </a:r>
            <a:r>
              <a:rPr lang="ru-RU" sz="2000" dirty="0" err="1" smtClean="0"/>
              <a:t>елементарні</a:t>
            </a:r>
            <a:r>
              <a:rPr lang="ru-RU" sz="2000" dirty="0" smtClean="0"/>
              <a:t> </a:t>
            </a:r>
            <a:r>
              <a:rPr lang="ru-RU" sz="2000" dirty="0" err="1" smtClean="0"/>
              <a:t>знання</a:t>
            </a:r>
            <a:r>
              <a:rPr lang="ru-RU" sz="2000" dirty="0" smtClean="0"/>
              <a:t> норм </a:t>
            </a:r>
            <a:r>
              <a:rPr lang="ru-RU" sz="2000" dirty="0" err="1" smtClean="0"/>
              <a:t>культури</a:t>
            </a:r>
            <a:r>
              <a:rPr lang="ru-RU" sz="2000" dirty="0" smtClean="0"/>
              <a:t> </a:t>
            </a:r>
            <a:r>
              <a:rPr lang="ru-RU" sz="2000" dirty="0" err="1" smtClean="0"/>
              <a:t>мовлення</a:t>
            </a:r>
            <a:r>
              <a:rPr lang="ru-RU" sz="2000" dirty="0" smtClean="0"/>
              <a:t> (</a:t>
            </a:r>
            <a:r>
              <a:rPr lang="ru-RU" sz="2000" dirty="0" err="1" smtClean="0"/>
              <a:t>привітання</a:t>
            </a:r>
            <a:r>
              <a:rPr lang="ru-RU" sz="2000" dirty="0" smtClean="0"/>
              <a:t>, </a:t>
            </a:r>
            <a:r>
              <a:rPr lang="ru-RU" sz="2000" dirty="0" err="1" smtClean="0"/>
              <a:t>прохання</a:t>
            </a:r>
            <a:r>
              <a:rPr lang="ru-RU" sz="2000" dirty="0" smtClean="0"/>
              <a:t>, </a:t>
            </a:r>
            <a:r>
              <a:rPr lang="ru-RU" sz="2000" dirty="0" err="1" smtClean="0"/>
              <a:t>вибачення</a:t>
            </a:r>
            <a:r>
              <a:rPr lang="ru-RU" sz="2000" dirty="0" smtClean="0"/>
              <a:t>, </a:t>
            </a:r>
            <a:r>
              <a:rPr lang="ru-RU" sz="2000" dirty="0" err="1" smtClean="0"/>
              <a:t>подяка</a:t>
            </a:r>
            <a:r>
              <a:rPr lang="ru-RU" sz="2000" dirty="0" smtClean="0"/>
              <a:t>, </a:t>
            </a:r>
            <a:r>
              <a:rPr lang="ru-RU" sz="2000" dirty="0" err="1" smtClean="0"/>
              <a:t>комплімент</a:t>
            </a:r>
            <a:r>
              <a:rPr lang="ru-RU" sz="2000" dirty="0" smtClean="0"/>
              <a:t> </a:t>
            </a:r>
            <a:r>
              <a:rPr lang="ru-RU" sz="2000" dirty="0" err="1" smtClean="0"/>
              <a:t>тощо</a:t>
            </a:r>
            <a:r>
              <a:rPr lang="ru-RU" sz="2000" dirty="0" smtClean="0"/>
              <a:t>).</a:t>
            </a:r>
          </a:p>
          <a:p>
            <a:pPr algn="just"/>
            <a:endParaRPr lang="ru-RU" sz="2000" dirty="0" smtClean="0"/>
          </a:p>
          <a:p>
            <a:pPr algn="just"/>
            <a:endParaRPr lang="ru-RU" sz="2000" dirty="0"/>
          </a:p>
        </p:txBody>
      </p:sp>
    </p:spTree>
    <p:extLst>
      <p:ext uri="{BB962C8B-B14F-4D97-AF65-F5344CB8AC3E}">
        <p14:creationId xmlns="" xmlns:p14="http://schemas.microsoft.com/office/powerpoint/2010/main" val="867932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БКДО, січень 2021 року</a:t>
            </a:r>
            <a:endParaRPr lang="ru-RU" dirty="0"/>
          </a:p>
        </p:txBody>
      </p:sp>
      <p:sp>
        <p:nvSpPr>
          <p:cNvPr id="3" name="Объект 2"/>
          <p:cNvSpPr>
            <a:spLocks noGrp="1"/>
          </p:cNvSpPr>
          <p:nvPr>
            <p:ph idx="1"/>
          </p:nvPr>
        </p:nvSpPr>
        <p:spPr>
          <a:xfrm>
            <a:off x="2592925" y="1473199"/>
            <a:ext cx="8915400" cy="5020733"/>
          </a:xfrm>
        </p:spPr>
        <p:txBody>
          <a:bodyPr>
            <a:normAutofit fontScale="92500" lnSpcReduction="10000"/>
          </a:bodyPr>
          <a:lstStyle/>
          <a:p>
            <a:pPr algn="just"/>
            <a:r>
              <a:rPr lang="uk-UA" sz="2000" b="1" dirty="0" smtClean="0"/>
              <a:t>Освітній напрям «Мовлення дитини»</a:t>
            </a:r>
          </a:p>
          <a:p>
            <a:pPr algn="just"/>
            <a:r>
              <a:rPr lang="uk-UA" sz="2000" b="1" dirty="0" smtClean="0"/>
              <a:t>Навички:</a:t>
            </a:r>
            <a:r>
              <a:rPr lang="uk-UA" sz="2000" dirty="0" smtClean="0"/>
              <a:t> ефективно спілкується рідною мовою, свідомо намагається говорити виразно і правильно, чітко промовляючи звуки і слова відповідно до орфоепічних норм української мови; регулює дихання і темп у процесі мовлення; володіє силою, висотою, тембром голосу, володіє вербальними і невербальними засобами виразності. Виявляє навички звукового аналізу простих слів. Вживає всі частини мови, граматичні категорії, різні за складністю типи речень; володіє елементарними навичками корекції та </a:t>
            </a:r>
            <a:r>
              <a:rPr lang="uk-UA" sz="2000" dirty="0" err="1" smtClean="0"/>
              <a:t>самокорекції</a:t>
            </a:r>
            <a:r>
              <a:rPr lang="uk-UA" sz="2000" dirty="0" smtClean="0"/>
              <a:t> мовлення; узгоджує слова у словосполученнях і реченнях згідно з мовними нормами (рід, число, відмінок, дієвідміна, клична форма тощо). Ініціює і підтримує розпочату розмову в різних ситуаціях спілкування, відповідає на запитання співрозмовника і звертається із запитаннями, орієнтується в ситуації спілкування, вживає відповідні мовні і немовні засоби для вирішення комунікативних завдань; дотримується правил мовленнєвої поведінки та мовленнєвого етикету. </a:t>
            </a:r>
          </a:p>
          <a:p>
            <a:pPr algn="just"/>
            <a:endParaRPr lang="ru-RU" sz="2000" dirty="0"/>
          </a:p>
        </p:txBody>
      </p:sp>
    </p:spTree>
    <p:extLst>
      <p:ext uri="{BB962C8B-B14F-4D97-AF65-F5344CB8AC3E}">
        <p14:creationId xmlns="" xmlns:p14="http://schemas.microsoft.com/office/powerpoint/2010/main" val="867932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БКДО, січень 2021 року</a:t>
            </a:r>
            <a:endParaRPr lang="ru-RU" dirty="0"/>
          </a:p>
        </p:txBody>
      </p:sp>
      <p:sp>
        <p:nvSpPr>
          <p:cNvPr id="3" name="Объект 2"/>
          <p:cNvSpPr>
            <a:spLocks noGrp="1"/>
          </p:cNvSpPr>
          <p:nvPr>
            <p:ph idx="1"/>
          </p:nvPr>
        </p:nvSpPr>
        <p:spPr>
          <a:xfrm>
            <a:off x="2592925" y="1473199"/>
            <a:ext cx="8915400" cy="5020733"/>
          </a:xfrm>
        </p:spPr>
        <p:txBody>
          <a:bodyPr>
            <a:normAutofit lnSpcReduction="10000"/>
          </a:bodyPr>
          <a:lstStyle/>
          <a:p>
            <a:pPr algn="just"/>
            <a:r>
              <a:rPr lang="ru-RU" sz="2000" b="1" dirty="0" err="1" smtClean="0"/>
              <a:t>Освітній</a:t>
            </a:r>
            <a:r>
              <a:rPr lang="ru-RU" sz="2000" b="1" dirty="0" smtClean="0"/>
              <a:t> </a:t>
            </a:r>
            <a:r>
              <a:rPr lang="ru-RU" sz="2000" b="1" dirty="0" err="1" smtClean="0"/>
              <a:t>напрям</a:t>
            </a:r>
            <a:r>
              <a:rPr lang="ru-RU" sz="2000" b="1" dirty="0" smtClean="0"/>
              <a:t> «</a:t>
            </a:r>
            <a:r>
              <a:rPr lang="ru-RU" sz="2000" b="1" dirty="0" err="1" smtClean="0"/>
              <a:t>Мовлення</a:t>
            </a:r>
            <a:r>
              <a:rPr lang="ru-RU" sz="2000" b="1" dirty="0" smtClean="0"/>
              <a:t> </a:t>
            </a:r>
            <a:r>
              <a:rPr lang="ru-RU" sz="2000" b="1" dirty="0" err="1" smtClean="0"/>
              <a:t>дитини</a:t>
            </a:r>
            <a:r>
              <a:rPr lang="ru-RU" sz="2000" b="1" dirty="0" smtClean="0"/>
              <a:t>»</a:t>
            </a:r>
          </a:p>
          <a:p>
            <a:pPr algn="just"/>
            <a:r>
              <a:rPr lang="ru-RU" sz="2000" dirty="0" err="1" smtClean="0"/>
              <a:t>Складає</a:t>
            </a:r>
            <a:r>
              <a:rPr lang="ru-RU" sz="2000" dirty="0" smtClean="0"/>
              <a:t> </a:t>
            </a:r>
            <a:r>
              <a:rPr lang="ru-RU" sz="2000" dirty="0" err="1" smtClean="0"/>
              <a:t>різні</a:t>
            </a:r>
            <a:r>
              <a:rPr lang="ru-RU" sz="2000" dirty="0" smtClean="0"/>
              <a:t> </a:t>
            </a:r>
            <a:r>
              <a:rPr lang="ru-RU" sz="2000" dirty="0" err="1" smtClean="0"/>
              <a:t>види</a:t>
            </a:r>
            <a:r>
              <a:rPr lang="ru-RU" sz="2000" dirty="0" smtClean="0"/>
              <a:t> </a:t>
            </a:r>
            <a:r>
              <a:rPr lang="ru-RU" sz="2000" dirty="0" err="1" smtClean="0"/>
              <a:t>розповідей</a:t>
            </a:r>
            <a:r>
              <a:rPr lang="ru-RU" sz="2000" dirty="0" smtClean="0"/>
              <a:t>: </a:t>
            </a:r>
            <a:r>
              <a:rPr lang="ru-RU" sz="2000" dirty="0" err="1" smtClean="0"/>
              <a:t>описові</a:t>
            </a:r>
            <a:r>
              <a:rPr lang="ru-RU" sz="2000" dirty="0" smtClean="0"/>
              <a:t>, </a:t>
            </a:r>
            <a:r>
              <a:rPr lang="ru-RU" sz="2000" dirty="0" err="1" smtClean="0"/>
              <a:t>сюжетні</a:t>
            </a:r>
            <a:r>
              <a:rPr lang="ru-RU" sz="2000" dirty="0" smtClean="0"/>
              <a:t>, </a:t>
            </a:r>
            <a:r>
              <a:rPr lang="ru-RU" sz="2000" dirty="0" err="1" smtClean="0"/>
              <a:t>творчі</a:t>
            </a:r>
            <a:r>
              <a:rPr lang="ru-RU" sz="2000" dirty="0" smtClean="0"/>
              <a:t> (</a:t>
            </a:r>
            <a:r>
              <a:rPr lang="ru-RU" sz="2000" dirty="0" err="1" smtClean="0"/>
              <a:t>розповіді-повідомлення</a:t>
            </a:r>
            <a:r>
              <a:rPr lang="ru-RU" sz="2000" dirty="0" smtClean="0"/>
              <a:t>, </a:t>
            </a:r>
            <a:r>
              <a:rPr lang="ru-RU" sz="2000" dirty="0" err="1" smtClean="0"/>
              <a:t>роздуми</a:t>
            </a:r>
            <a:r>
              <a:rPr lang="ru-RU" sz="2000" dirty="0" smtClean="0"/>
              <a:t>, </a:t>
            </a:r>
            <a:r>
              <a:rPr lang="ru-RU" sz="2000" dirty="0" err="1" smtClean="0"/>
              <a:t>пояснення</a:t>
            </a:r>
            <a:r>
              <a:rPr lang="ru-RU" sz="2000" dirty="0" smtClean="0"/>
              <a:t>, </a:t>
            </a:r>
            <a:r>
              <a:rPr lang="ru-RU" sz="2000" dirty="0" err="1" smtClean="0"/>
              <a:t>етюди</a:t>
            </a:r>
            <a:r>
              <a:rPr lang="ru-RU" sz="2000" dirty="0" smtClean="0"/>
              <a:t>), </a:t>
            </a:r>
            <a:r>
              <a:rPr lang="ru-RU" sz="2000" dirty="0" err="1" smtClean="0"/>
              <a:t>переказує</a:t>
            </a:r>
            <a:r>
              <a:rPr lang="ru-RU" sz="2000" dirty="0" smtClean="0"/>
              <a:t> </a:t>
            </a:r>
            <a:r>
              <a:rPr lang="ru-RU" sz="2000" dirty="0" err="1" smtClean="0"/>
              <a:t>художні</a:t>
            </a:r>
            <a:r>
              <a:rPr lang="ru-RU" sz="2000" dirty="0" smtClean="0"/>
              <a:t> </a:t>
            </a:r>
            <a:r>
              <a:rPr lang="ru-RU" sz="2000" dirty="0" err="1" smtClean="0"/>
              <a:t>тексти</a:t>
            </a:r>
            <a:r>
              <a:rPr lang="ru-RU" sz="2000" dirty="0" smtClean="0"/>
              <a:t>, </a:t>
            </a:r>
            <a:r>
              <a:rPr lang="ru-RU" sz="2000" dirty="0" err="1" smtClean="0"/>
              <a:t>складає</a:t>
            </a:r>
            <a:r>
              <a:rPr lang="ru-RU" sz="2000" dirty="0" smtClean="0"/>
              <a:t> за планом </a:t>
            </a:r>
            <a:r>
              <a:rPr lang="ru-RU" sz="2000" dirty="0" err="1" smtClean="0"/>
              <a:t>вихователя</a:t>
            </a:r>
            <a:r>
              <a:rPr lang="ru-RU" sz="2000" dirty="0" smtClean="0"/>
              <a:t> </a:t>
            </a:r>
            <a:r>
              <a:rPr lang="ru-RU" sz="2000" dirty="0" err="1" smtClean="0"/>
              <a:t>і</a:t>
            </a:r>
            <a:r>
              <a:rPr lang="ru-RU" sz="2000" dirty="0" smtClean="0"/>
              <a:t> </a:t>
            </a:r>
            <a:r>
              <a:rPr lang="ru-RU" sz="2000" dirty="0" err="1" smtClean="0"/>
              <a:t>самостійно</a:t>
            </a:r>
            <a:r>
              <a:rPr lang="ru-RU" sz="2000" dirty="0" smtClean="0"/>
              <a:t> </a:t>
            </a:r>
            <a:r>
              <a:rPr lang="ru-RU" sz="2000" dirty="0" err="1" smtClean="0"/>
              <a:t>казки</a:t>
            </a:r>
            <a:r>
              <a:rPr lang="ru-RU" sz="2000" dirty="0" smtClean="0"/>
              <a:t> </a:t>
            </a:r>
            <a:r>
              <a:rPr lang="ru-RU" sz="2000" dirty="0" err="1" smtClean="0"/>
              <a:t>і</a:t>
            </a:r>
            <a:r>
              <a:rPr lang="ru-RU" sz="2000" dirty="0" smtClean="0"/>
              <a:t> </a:t>
            </a:r>
            <a:r>
              <a:rPr lang="ru-RU" sz="2000" dirty="0" err="1" smtClean="0"/>
              <a:t>різні</a:t>
            </a:r>
            <a:r>
              <a:rPr lang="ru-RU" sz="2000" dirty="0" smtClean="0"/>
              <a:t> </a:t>
            </a:r>
            <a:r>
              <a:rPr lang="ru-RU" sz="2000" dirty="0" err="1" smtClean="0"/>
              <a:t>види</a:t>
            </a:r>
            <a:r>
              <a:rPr lang="ru-RU" sz="2000" dirty="0" smtClean="0"/>
              <a:t> </a:t>
            </a:r>
            <a:r>
              <a:rPr lang="ru-RU" sz="2000" dirty="0" err="1" smtClean="0"/>
              <a:t>творчих</a:t>
            </a:r>
            <a:r>
              <a:rPr lang="ru-RU" sz="2000" dirty="0" smtClean="0"/>
              <a:t> </a:t>
            </a:r>
            <a:r>
              <a:rPr lang="ru-RU" sz="2000" dirty="0" err="1" smtClean="0"/>
              <a:t>розповідей</a:t>
            </a:r>
            <a:r>
              <a:rPr lang="ru-RU" sz="2000" dirty="0" smtClean="0"/>
              <a:t>; </a:t>
            </a:r>
            <a:r>
              <a:rPr lang="ru-RU" sz="2000" dirty="0" err="1" smtClean="0"/>
              <a:t>розповідає</a:t>
            </a:r>
            <a:r>
              <a:rPr lang="ru-RU" sz="2000" dirty="0" smtClean="0"/>
              <a:t> про </a:t>
            </a:r>
            <a:r>
              <a:rPr lang="ru-RU" sz="2000" dirty="0" err="1" smtClean="0"/>
              <a:t>події</a:t>
            </a:r>
            <a:r>
              <a:rPr lang="ru-RU" sz="2000" dirty="0" smtClean="0"/>
              <a:t> </a:t>
            </a:r>
            <a:r>
              <a:rPr lang="ru-RU" sz="2000" dirty="0" err="1" smtClean="0"/>
              <a:t>із</a:t>
            </a:r>
            <a:r>
              <a:rPr lang="ru-RU" sz="2000" dirty="0" smtClean="0"/>
              <a:t> </a:t>
            </a:r>
            <a:r>
              <a:rPr lang="ru-RU" sz="2000" dirty="0" err="1" smtClean="0"/>
              <a:t>власного</a:t>
            </a:r>
            <a:r>
              <a:rPr lang="ru-RU" sz="2000" dirty="0" smtClean="0"/>
              <a:t> </a:t>
            </a:r>
            <a:r>
              <a:rPr lang="ru-RU" sz="2000" dirty="0" err="1" smtClean="0"/>
              <a:t>життя</a:t>
            </a:r>
            <a:r>
              <a:rPr lang="ru-RU" sz="2000" dirty="0" smtClean="0"/>
              <a:t>, за </a:t>
            </a:r>
            <a:r>
              <a:rPr lang="ru-RU" sz="2000" dirty="0" err="1" smtClean="0"/>
              <a:t>змістом</a:t>
            </a:r>
            <a:r>
              <a:rPr lang="ru-RU" sz="2000" dirty="0" smtClean="0"/>
              <a:t> </a:t>
            </a:r>
            <a:r>
              <a:rPr lang="ru-RU" sz="2000" dirty="0" err="1" smtClean="0"/>
              <a:t>картини</a:t>
            </a:r>
            <a:r>
              <a:rPr lang="ru-RU" sz="2000" dirty="0" smtClean="0"/>
              <a:t>, </a:t>
            </a:r>
            <a:r>
              <a:rPr lang="ru-RU" sz="2000" dirty="0" err="1" smtClean="0"/>
              <a:t>художніх</a:t>
            </a:r>
            <a:r>
              <a:rPr lang="ru-RU" sz="2000" dirty="0" smtClean="0"/>
              <a:t> </a:t>
            </a:r>
            <a:r>
              <a:rPr lang="ru-RU" sz="2000" dirty="0" err="1" smtClean="0"/>
              <a:t>творів</a:t>
            </a:r>
            <a:r>
              <a:rPr lang="ru-RU" sz="2000" dirty="0" smtClean="0"/>
              <a:t>, на </a:t>
            </a:r>
            <a:r>
              <a:rPr lang="ru-RU" sz="2000" dirty="0" err="1" smtClean="0"/>
              <a:t>запропоновану</a:t>
            </a:r>
            <a:r>
              <a:rPr lang="ru-RU" sz="2000" dirty="0" smtClean="0"/>
              <a:t> тему, за </a:t>
            </a:r>
            <a:r>
              <a:rPr lang="ru-RU" sz="2000" dirty="0" err="1" smtClean="0"/>
              <a:t>ігровою</a:t>
            </a:r>
            <a:r>
              <a:rPr lang="ru-RU" sz="2000" dirty="0" smtClean="0"/>
              <a:t> та </a:t>
            </a:r>
            <a:r>
              <a:rPr lang="ru-RU" sz="2000" dirty="0" err="1" smtClean="0"/>
              <a:t>уявлюваною</a:t>
            </a:r>
            <a:r>
              <a:rPr lang="ru-RU" sz="2000" dirty="0" smtClean="0"/>
              <a:t> </a:t>
            </a:r>
            <a:r>
              <a:rPr lang="ru-RU" sz="2000" dirty="0" err="1" smtClean="0"/>
              <a:t>ситуаціями</a:t>
            </a:r>
            <a:r>
              <a:rPr lang="ru-RU" sz="2000" dirty="0" smtClean="0"/>
              <a:t>, за результатами </a:t>
            </a:r>
            <a:r>
              <a:rPr lang="ru-RU" sz="2000" dirty="0" err="1" smtClean="0"/>
              <a:t>спостережень</a:t>
            </a:r>
            <a:r>
              <a:rPr lang="ru-RU" sz="2000" dirty="0" smtClean="0"/>
              <a:t> та </a:t>
            </a:r>
            <a:r>
              <a:rPr lang="ru-RU" sz="2000" dirty="0" err="1" smtClean="0"/>
              <a:t>власної</a:t>
            </a:r>
            <a:r>
              <a:rPr lang="ru-RU" sz="2000" dirty="0" smtClean="0"/>
              <a:t> </a:t>
            </a:r>
            <a:r>
              <a:rPr lang="ru-RU" sz="2000" dirty="0" err="1" smtClean="0"/>
              <a:t>діяльності</a:t>
            </a:r>
            <a:r>
              <a:rPr lang="ru-RU" sz="2000" dirty="0" smtClean="0"/>
              <a:t>; </a:t>
            </a:r>
            <a:r>
              <a:rPr lang="ru-RU" sz="2000" dirty="0" err="1" smtClean="0"/>
              <a:t>самостійно</a:t>
            </a:r>
            <a:r>
              <a:rPr lang="ru-RU" sz="2000" dirty="0" smtClean="0"/>
              <a:t> </a:t>
            </a:r>
            <a:r>
              <a:rPr lang="ru-RU" sz="2000" dirty="0" err="1" smtClean="0"/>
              <a:t>розповідає</a:t>
            </a:r>
            <a:r>
              <a:rPr lang="ru-RU" sz="2000" dirty="0" smtClean="0"/>
              <a:t> </a:t>
            </a:r>
            <a:r>
              <a:rPr lang="ru-RU" sz="2000" dirty="0" err="1" smtClean="0"/>
              <a:t>знайомі</a:t>
            </a:r>
            <a:r>
              <a:rPr lang="ru-RU" sz="2000" dirty="0" smtClean="0"/>
              <a:t> </a:t>
            </a:r>
            <a:r>
              <a:rPr lang="ru-RU" sz="2000" dirty="0" err="1" smtClean="0"/>
              <a:t>казки</a:t>
            </a:r>
            <a:r>
              <a:rPr lang="ru-RU" sz="2000" dirty="0" smtClean="0"/>
              <a:t>, </a:t>
            </a:r>
            <a:r>
              <a:rPr lang="ru-RU" sz="2000" dirty="0" err="1" smtClean="0"/>
              <a:t>переказує</a:t>
            </a:r>
            <a:r>
              <a:rPr lang="ru-RU" sz="2000" dirty="0" smtClean="0"/>
              <a:t> </a:t>
            </a:r>
            <a:r>
              <a:rPr lang="ru-RU" sz="2000" dirty="0" err="1" smtClean="0"/>
              <a:t>зміст</a:t>
            </a:r>
            <a:r>
              <a:rPr lang="ru-RU" sz="2000" dirty="0" smtClean="0"/>
              <a:t> </a:t>
            </a:r>
            <a:r>
              <a:rPr lang="ru-RU" sz="2000" dirty="0" err="1" smtClean="0"/>
              <a:t>художніх</a:t>
            </a:r>
            <a:r>
              <a:rPr lang="ru-RU" sz="2000" dirty="0" smtClean="0"/>
              <a:t> </a:t>
            </a:r>
            <a:r>
              <a:rPr lang="ru-RU" sz="2000" dirty="0" err="1" smtClean="0"/>
              <a:t>творів</a:t>
            </a:r>
            <a:r>
              <a:rPr lang="ru-RU" sz="2000" dirty="0" smtClean="0"/>
              <a:t>, </a:t>
            </a:r>
            <a:r>
              <a:rPr lang="ru-RU" sz="2000" dirty="0" err="1" smtClean="0"/>
              <a:t>користується</a:t>
            </a:r>
            <a:r>
              <a:rPr lang="ru-RU" sz="2000" dirty="0" smtClean="0"/>
              <a:t> </a:t>
            </a:r>
            <a:r>
              <a:rPr lang="ru-RU" sz="2000" dirty="0" err="1" smtClean="0"/>
              <a:t>пояснювальним</a:t>
            </a:r>
            <a:r>
              <a:rPr lang="ru-RU" sz="2000" dirty="0" smtClean="0"/>
              <a:t> </a:t>
            </a:r>
            <a:r>
              <a:rPr lang="ru-RU" sz="2000" dirty="0" err="1" smtClean="0"/>
              <a:t>мовленням</a:t>
            </a:r>
            <a:r>
              <a:rPr lang="ru-RU" sz="2000" dirty="0" smtClean="0"/>
              <a:t> (</a:t>
            </a:r>
            <a:r>
              <a:rPr lang="ru-RU" sz="2000" dirty="0" err="1" smtClean="0"/>
              <a:t>пояснити</a:t>
            </a:r>
            <a:r>
              <a:rPr lang="ru-RU" sz="2000" dirty="0" smtClean="0"/>
              <a:t> </a:t>
            </a:r>
            <a:r>
              <a:rPr lang="ru-RU" sz="2000" dirty="0" err="1" smtClean="0"/>
              <a:t>хід</a:t>
            </a:r>
            <a:r>
              <a:rPr lang="ru-RU" sz="2000" dirty="0" smtClean="0"/>
              <a:t> </a:t>
            </a:r>
            <a:r>
              <a:rPr lang="ru-RU" sz="2000" dirty="0" err="1" smtClean="0"/>
              <a:t>наступної</a:t>
            </a:r>
            <a:r>
              <a:rPr lang="ru-RU" sz="2000" dirty="0" smtClean="0"/>
              <a:t> </a:t>
            </a:r>
            <a:r>
              <a:rPr lang="ru-RU" sz="2000" dirty="0" err="1" smtClean="0"/>
              <a:t>гри</a:t>
            </a:r>
            <a:r>
              <a:rPr lang="ru-RU" sz="2000" dirty="0" smtClean="0"/>
              <a:t>, </a:t>
            </a:r>
            <a:r>
              <a:rPr lang="ru-RU" sz="2000" dirty="0" err="1" smtClean="0"/>
              <a:t>майбутній</a:t>
            </a:r>
            <a:r>
              <a:rPr lang="ru-RU" sz="2000" dirty="0" smtClean="0"/>
              <a:t> сюжет </a:t>
            </a:r>
            <a:r>
              <a:rPr lang="ru-RU" sz="2000" dirty="0" err="1" smtClean="0"/>
              <a:t>малюнка</a:t>
            </a:r>
            <a:r>
              <a:rPr lang="ru-RU" sz="2000" dirty="0" smtClean="0"/>
              <a:t>, </a:t>
            </a:r>
            <a:r>
              <a:rPr lang="ru-RU" sz="2000" dirty="0" err="1" smtClean="0"/>
              <a:t>аплікації</a:t>
            </a:r>
            <a:r>
              <a:rPr lang="ru-RU" sz="2000" dirty="0" smtClean="0"/>
              <a:t>, </a:t>
            </a:r>
            <a:r>
              <a:rPr lang="ru-RU" sz="2000" dirty="0" err="1" smtClean="0"/>
              <a:t>виробу</a:t>
            </a:r>
            <a:r>
              <a:rPr lang="ru-RU" sz="2000" dirty="0" smtClean="0"/>
              <a:t>); </a:t>
            </a:r>
            <a:r>
              <a:rPr lang="ru-RU" sz="2000" dirty="0" err="1" smtClean="0"/>
              <a:t>планує</a:t>
            </a:r>
            <a:r>
              <a:rPr lang="ru-RU" sz="2000" dirty="0" smtClean="0"/>
              <a:t>, </a:t>
            </a:r>
            <a:r>
              <a:rPr lang="ru-RU" sz="2000" dirty="0" err="1" smtClean="0"/>
              <a:t>пояснює</a:t>
            </a:r>
            <a:r>
              <a:rPr lang="ru-RU" sz="2000" dirty="0" smtClean="0"/>
              <a:t> </a:t>
            </a:r>
            <a:r>
              <a:rPr lang="ru-RU" sz="2000" dirty="0" err="1" smtClean="0"/>
              <a:t>і</a:t>
            </a:r>
            <a:r>
              <a:rPr lang="ru-RU" sz="2000" dirty="0" smtClean="0"/>
              <a:t> </a:t>
            </a:r>
            <a:r>
              <a:rPr lang="ru-RU" sz="2000" dirty="0" err="1" smtClean="0"/>
              <a:t>регулює</a:t>
            </a:r>
            <a:r>
              <a:rPr lang="ru-RU" sz="2000" dirty="0" smtClean="0"/>
              <a:t> </a:t>
            </a:r>
            <a:r>
              <a:rPr lang="ru-RU" sz="2000" dirty="0" err="1" smtClean="0"/>
              <a:t>свої</a:t>
            </a:r>
            <a:r>
              <a:rPr lang="ru-RU" sz="2000" dirty="0" smtClean="0"/>
              <a:t> </a:t>
            </a:r>
            <a:r>
              <a:rPr lang="ru-RU" sz="2000" dirty="0" err="1" smtClean="0"/>
              <a:t>дії</a:t>
            </a:r>
            <a:r>
              <a:rPr lang="ru-RU" sz="2000" dirty="0" smtClean="0"/>
              <a:t>; </a:t>
            </a:r>
            <a:r>
              <a:rPr lang="ru-RU" sz="2000" dirty="0" err="1" smtClean="0"/>
              <a:t>імпровізує</a:t>
            </a:r>
            <a:r>
              <a:rPr lang="ru-RU" sz="2000" dirty="0" smtClean="0"/>
              <a:t>, </a:t>
            </a:r>
            <a:r>
              <a:rPr lang="ru-RU" sz="2000" dirty="0" err="1" smtClean="0"/>
              <a:t>розмірковує</a:t>
            </a:r>
            <a:r>
              <a:rPr lang="ru-RU" sz="2000" dirty="0" smtClean="0"/>
              <a:t> про </a:t>
            </a:r>
            <a:r>
              <a:rPr lang="ru-RU" sz="2000" dirty="0" err="1" smtClean="0"/>
              <a:t>предмети</a:t>
            </a:r>
            <a:r>
              <a:rPr lang="ru-RU" sz="2000" dirty="0" smtClean="0"/>
              <a:t>, </a:t>
            </a:r>
            <a:r>
              <a:rPr lang="ru-RU" sz="2000" dirty="0" err="1" smtClean="0"/>
              <a:t>явища</a:t>
            </a:r>
            <a:r>
              <a:rPr lang="ru-RU" sz="2000" dirty="0" smtClean="0"/>
              <a:t>, </a:t>
            </a:r>
            <a:r>
              <a:rPr lang="ru-RU" sz="2000" dirty="0" err="1" smtClean="0"/>
              <a:t>події</a:t>
            </a:r>
            <a:r>
              <a:rPr lang="ru-RU" sz="2000" dirty="0" smtClean="0"/>
              <a:t>, </a:t>
            </a:r>
            <a:r>
              <a:rPr lang="ru-RU" sz="2000" dirty="0" err="1" smtClean="0"/>
              <a:t>друзів</a:t>
            </a:r>
            <a:r>
              <a:rPr lang="ru-RU" sz="2000" dirty="0" smtClean="0"/>
              <a:t>; </a:t>
            </a:r>
            <a:r>
              <a:rPr lang="ru-RU" sz="2000" dirty="0" err="1" smtClean="0"/>
              <a:t>робить</a:t>
            </a:r>
            <a:r>
              <a:rPr lang="ru-RU" sz="2000" dirty="0" smtClean="0"/>
              <a:t> </a:t>
            </a:r>
            <a:r>
              <a:rPr lang="ru-RU" sz="2000" dirty="0" err="1" smtClean="0"/>
              <a:t>елементарні</a:t>
            </a:r>
            <a:r>
              <a:rPr lang="ru-RU" sz="2000" dirty="0" smtClean="0"/>
              <a:t> </a:t>
            </a:r>
            <a:r>
              <a:rPr lang="ru-RU" sz="2000" dirty="0" err="1" smtClean="0"/>
              <a:t>узагальнення</a:t>
            </a:r>
            <a:r>
              <a:rPr lang="ru-RU" sz="2000" dirty="0" smtClean="0"/>
              <a:t>, </a:t>
            </a:r>
            <a:r>
              <a:rPr lang="ru-RU" sz="2000" dirty="0" err="1" smtClean="0"/>
              <a:t>висновки</a:t>
            </a:r>
            <a:r>
              <a:rPr lang="ru-RU" sz="2000" dirty="0" smtClean="0"/>
              <a:t>; </a:t>
            </a:r>
            <a:r>
              <a:rPr lang="ru-RU" sz="2000" dirty="0" err="1" smtClean="0"/>
              <a:t>висловлює</a:t>
            </a:r>
            <a:r>
              <a:rPr lang="ru-RU" sz="2000" dirty="0" smtClean="0"/>
              <a:t> </a:t>
            </a:r>
            <a:r>
              <a:rPr lang="ru-RU" sz="2000" dirty="0" err="1" smtClean="0"/>
              <a:t>зв’язні</a:t>
            </a:r>
            <a:r>
              <a:rPr lang="ru-RU" sz="2000" dirty="0" smtClean="0"/>
              <a:t> </a:t>
            </a:r>
            <a:r>
              <a:rPr lang="ru-RU" sz="2000" dirty="0" err="1" smtClean="0"/>
              <a:t>самостійні</a:t>
            </a:r>
            <a:r>
              <a:rPr lang="ru-RU" sz="2000" dirty="0" smtClean="0"/>
              <a:t> </a:t>
            </a:r>
            <a:r>
              <a:rPr lang="ru-RU" sz="2000" dirty="0" err="1" smtClean="0"/>
              <a:t>оцінні</a:t>
            </a:r>
            <a:r>
              <a:rPr lang="ru-RU" sz="2000" dirty="0" smtClean="0"/>
              <a:t> </a:t>
            </a:r>
            <a:r>
              <a:rPr lang="ru-RU" sz="2000" dirty="0" err="1" smtClean="0"/>
              <a:t>судження</a:t>
            </a:r>
            <a:r>
              <a:rPr lang="ru-RU" sz="2000" dirty="0" smtClean="0"/>
              <a:t> </a:t>
            </a:r>
            <a:r>
              <a:rPr lang="ru-RU" sz="2000" dirty="0" err="1" smtClean="0"/>
              <a:t>стосовно</a:t>
            </a:r>
            <a:r>
              <a:rPr lang="ru-RU" sz="2000" dirty="0" smtClean="0"/>
              <a:t> </a:t>
            </a:r>
            <a:r>
              <a:rPr lang="ru-RU" sz="2000" dirty="0" err="1" smtClean="0"/>
              <a:t>різних</a:t>
            </a:r>
            <a:r>
              <a:rPr lang="ru-RU" sz="2000" dirty="0" smtClean="0"/>
              <a:t> </a:t>
            </a:r>
            <a:r>
              <a:rPr lang="ru-RU" sz="2000" dirty="0" err="1" smtClean="0"/>
              <a:t>явищ</a:t>
            </a:r>
            <a:r>
              <a:rPr lang="ru-RU" sz="2000" dirty="0" smtClean="0"/>
              <a:t>, </a:t>
            </a:r>
            <a:r>
              <a:rPr lang="ru-RU" sz="2000" dirty="0" err="1" smtClean="0"/>
              <a:t>подій</a:t>
            </a:r>
            <a:r>
              <a:rPr lang="ru-RU" sz="2000" dirty="0" smtClean="0"/>
              <a:t>, </a:t>
            </a:r>
            <a:r>
              <a:rPr lang="ru-RU" sz="2000" dirty="0" err="1" smtClean="0"/>
              <a:t>поведінки</a:t>
            </a:r>
            <a:r>
              <a:rPr lang="ru-RU" sz="2000" dirty="0" smtClean="0"/>
              <a:t> людей, </a:t>
            </a:r>
            <a:r>
              <a:rPr lang="ru-RU" sz="2000" dirty="0" err="1" smtClean="0"/>
              <a:t>героїв</a:t>
            </a:r>
            <a:r>
              <a:rPr lang="ru-RU" sz="2000" dirty="0" smtClean="0"/>
              <a:t> </a:t>
            </a:r>
            <a:r>
              <a:rPr lang="ru-RU" sz="2000" dirty="0" err="1" smtClean="0"/>
              <a:t>художніх</a:t>
            </a:r>
            <a:r>
              <a:rPr lang="ru-RU" sz="2000" dirty="0" smtClean="0"/>
              <a:t> </a:t>
            </a:r>
            <a:r>
              <a:rPr lang="ru-RU" sz="2000" dirty="0" err="1" smtClean="0"/>
              <a:t>творів</a:t>
            </a:r>
            <a:r>
              <a:rPr lang="ru-RU" sz="2000" dirty="0" smtClean="0"/>
              <a:t>. </a:t>
            </a:r>
            <a:r>
              <a:rPr lang="ru-RU" sz="2000" dirty="0" err="1" smtClean="0"/>
              <a:t>Виявляє</a:t>
            </a:r>
            <a:r>
              <a:rPr lang="ru-RU" sz="2000" dirty="0" smtClean="0"/>
              <a:t> </a:t>
            </a:r>
            <a:r>
              <a:rPr lang="ru-RU" sz="2000" dirty="0" err="1" smtClean="0"/>
              <a:t>здатність</a:t>
            </a:r>
            <a:r>
              <a:rPr lang="ru-RU" sz="2000" dirty="0" smtClean="0"/>
              <a:t> до </a:t>
            </a:r>
            <a:r>
              <a:rPr lang="ru-RU" sz="2000" dirty="0" err="1" smtClean="0"/>
              <a:t>словесної</a:t>
            </a:r>
            <a:r>
              <a:rPr lang="ru-RU" sz="2000" dirty="0" smtClean="0"/>
              <a:t> </a:t>
            </a:r>
            <a:r>
              <a:rPr lang="ru-RU" sz="2000" dirty="0" err="1" smtClean="0"/>
              <a:t>творчості</a:t>
            </a:r>
            <a:r>
              <a:rPr lang="ru-RU" sz="2000" dirty="0" smtClean="0"/>
              <a:t> у </a:t>
            </a:r>
            <a:r>
              <a:rPr lang="ru-RU" sz="2000" dirty="0" err="1" smtClean="0"/>
              <a:t>різних</a:t>
            </a:r>
            <a:r>
              <a:rPr lang="ru-RU" sz="2000" dirty="0" smtClean="0"/>
              <a:t> видах </a:t>
            </a:r>
            <a:r>
              <a:rPr lang="ru-RU" sz="2000" dirty="0" err="1" smtClean="0"/>
              <a:t>мовленнєвої</a:t>
            </a:r>
            <a:r>
              <a:rPr lang="ru-RU" sz="2000" dirty="0" smtClean="0"/>
              <a:t> </a:t>
            </a:r>
            <a:r>
              <a:rPr lang="ru-RU" sz="2000" dirty="0" err="1" smtClean="0"/>
              <a:t>діяльності</a:t>
            </a:r>
            <a:r>
              <a:rPr lang="ru-RU" sz="2000" dirty="0" smtClean="0"/>
              <a:t>.</a:t>
            </a:r>
          </a:p>
          <a:p>
            <a:pPr algn="just"/>
            <a:endParaRPr lang="ru-RU" sz="2000" dirty="0" smtClean="0"/>
          </a:p>
          <a:p>
            <a:pPr algn="just"/>
            <a:endParaRPr lang="ru-RU" sz="2000" dirty="0"/>
          </a:p>
        </p:txBody>
      </p:sp>
    </p:spTree>
    <p:extLst>
      <p:ext uri="{BB962C8B-B14F-4D97-AF65-F5344CB8AC3E}">
        <p14:creationId xmlns="" xmlns:p14="http://schemas.microsoft.com/office/powerpoint/2010/main" val="867932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БКДО, січень 2021 року</a:t>
            </a:r>
            <a:endParaRPr lang="ru-RU" dirty="0"/>
          </a:p>
        </p:txBody>
      </p:sp>
      <p:sp>
        <p:nvSpPr>
          <p:cNvPr id="3" name="Объект 2"/>
          <p:cNvSpPr>
            <a:spLocks noGrp="1"/>
          </p:cNvSpPr>
          <p:nvPr>
            <p:ph idx="1"/>
          </p:nvPr>
        </p:nvSpPr>
        <p:spPr>
          <a:xfrm>
            <a:off x="2592925" y="1473199"/>
            <a:ext cx="8915400" cy="5020733"/>
          </a:xfrm>
        </p:spPr>
        <p:txBody>
          <a:bodyPr>
            <a:normAutofit fontScale="92500" lnSpcReduction="10000"/>
          </a:bodyPr>
          <a:lstStyle/>
          <a:p>
            <a:pPr algn="just"/>
            <a:r>
              <a:rPr lang="ru-RU" sz="2000" b="1" dirty="0" err="1" smtClean="0"/>
              <a:t>Освітній</a:t>
            </a:r>
            <a:r>
              <a:rPr lang="ru-RU" sz="2000" b="1" dirty="0" smtClean="0"/>
              <a:t> </a:t>
            </a:r>
            <a:r>
              <a:rPr lang="ru-RU" sz="2000" b="1" dirty="0" err="1" smtClean="0"/>
              <a:t>напрям</a:t>
            </a:r>
            <a:r>
              <a:rPr lang="ru-RU" sz="2000" b="1" dirty="0" smtClean="0"/>
              <a:t> «</a:t>
            </a:r>
            <a:r>
              <a:rPr lang="ru-RU" sz="2000" b="1" dirty="0" err="1" smtClean="0"/>
              <a:t>Мовлення</a:t>
            </a:r>
            <a:r>
              <a:rPr lang="ru-RU" sz="2000" b="1" dirty="0" smtClean="0"/>
              <a:t> </a:t>
            </a:r>
            <a:r>
              <a:rPr lang="ru-RU" sz="2000" b="1" dirty="0" err="1" smtClean="0"/>
              <a:t>дитини</a:t>
            </a:r>
            <a:r>
              <a:rPr lang="ru-RU" sz="2000" b="1" dirty="0" smtClean="0"/>
              <a:t>»</a:t>
            </a:r>
            <a:endParaRPr lang="ru-RU" sz="2000" dirty="0" smtClean="0"/>
          </a:p>
          <a:p>
            <a:r>
              <a:rPr lang="ru-RU" sz="2000" b="1" dirty="0" err="1" smtClean="0"/>
              <a:t>Комунікативна</a:t>
            </a:r>
            <a:r>
              <a:rPr lang="ru-RU" sz="2000" b="1" dirty="0" smtClean="0"/>
              <a:t> </a:t>
            </a:r>
            <a:r>
              <a:rPr lang="ru-RU" sz="2000" b="1" dirty="0" err="1" smtClean="0"/>
              <a:t>компетентність</a:t>
            </a:r>
            <a:r>
              <a:rPr lang="ru-RU" sz="2000" dirty="0" smtClean="0"/>
              <a:t> — </a:t>
            </a:r>
            <a:r>
              <a:rPr lang="ru-RU" sz="2000" dirty="0" err="1" smtClean="0"/>
              <a:t>здатність</a:t>
            </a:r>
            <a:r>
              <a:rPr lang="ru-RU" sz="2000" dirty="0" smtClean="0"/>
              <a:t> </a:t>
            </a:r>
            <a:r>
              <a:rPr lang="ru-RU" sz="2000" dirty="0" err="1" smtClean="0"/>
              <a:t>дитини</a:t>
            </a:r>
            <a:r>
              <a:rPr lang="ru-RU" sz="2000" dirty="0" smtClean="0"/>
              <a:t> до </a:t>
            </a:r>
            <a:r>
              <a:rPr lang="ru-RU" sz="2000" dirty="0" err="1" smtClean="0"/>
              <a:t>спілкування</a:t>
            </a:r>
            <a:r>
              <a:rPr lang="ru-RU" sz="2000" dirty="0" smtClean="0"/>
              <a:t> </a:t>
            </a:r>
            <a:r>
              <a:rPr lang="ru-RU" sz="2000" dirty="0" err="1" smtClean="0"/>
              <a:t>з</a:t>
            </a:r>
            <a:r>
              <a:rPr lang="ru-RU" sz="2000" dirty="0" smtClean="0"/>
              <a:t> </a:t>
            </a:r>
            <a:r>
              <a:rPr lang="ru-RU" sz="2000" dirty="0" err="1" smtClean="0"/>
              <a:t>однолітками</a:t>
            </a:r>
            <a:r>
              <a:rPr lang="ru-RU" sz="2000" dirty="0" smtClean="0"/>
              <a:t> </a:t>
            </a:r>
            <a:r>
              <a:rPr lang="ru-RU" sz="2000" dirty="0" err="1" smtClean="0"/>
              <a:t>і</a:t>
            </a:r>
            <a:r>
              <a:rPr lang="ru-RU" sz="2000" dirty="0" smtClean="0"/>
              <a:t> </a:t>
            </a:r>
            <a:r>
              <a:rPr lang="ru-RU" sz="2000" dirty="0" err="1" smtClean="0"/>
              <a:t>дорослими</a:t>
            </a:r>
            <a:r>
              <a:rPr lang="ru-RU" sz="2000" dirty="0" smtClean="0"/>
              <a:t> у </a:t>
            </a:r>
            <a:r>
              <a:rPr lang="ru-RU" sz="2000" dirty="0" err="1" smtClean="0"/>
              <a:t>різних</a:t>
            </a:r>
            <a:r>
              <a:rPr lang="ru-RU" sz="2000" dirty="0" smtClean="0"/>
              <a:t> формах </a:t>
            </a:r>
            <a:r>
              <a:rPr lang="ru-RU" sz="2000" dirty="0" err="1" smtClean="0"/>
              <a:t>конструктивної</a:t>
            </a:r>
            <a:r>
              <a:rPr lang="ru-RU" sz="2000" dirty="0" smtClean="0"/>
              <a:t> </a:t>
            </a:r>
            <a:r>
              <a:rPr lang="ru-RU" sz="2000" dirty="0" err="1" smtClean="0"/>
              <a:t>взаємодії</a:t>
            </a:r>
            <a:r>
              <a:rPr lang="ru-RU" sz="2000" dirty="0" smtClean="0"/>
              <a:t>; </a:t>
            </a:r>
            <a:r>
              <a:rPr lang="ru-RU" sz="2000" dirty="0" err="1" smtClean="0"/>
              <a:t>здатність</a:t>
            </a:r>
            <a:r>
              <a:rPr lang="ru-RU" sz="2000" dirty="0" smtClean="0"/>
              <a:t> </a:t>
            </a:r>
            <a:r>
              <a:rPr lang="ru-RU" sz="2000" dirty="0" err="1" smtClean="0"/>
              <a:t>підтримувати</a:t>
            </a:r>
            <a:r>
              <a:rPr lang="ru-RU" sz="2000" dirty="0" smtClean="0"/>
              <a:t> </a:t>
            </a:r>
            <a:r>
              <a:rPr lang="ru-RU" sz="2000" dirty="0" err="1" smtClean="0"/>
              <a:t>партнерські</a:t>
            </a:r>
            <a:r>
              <a:rPr lang="ru-RU" sz="2000" dirty="0" smtClean="0"/>
              <a:t> </a:t>
            </a:r>
            <a:r>
              <a:rPr lang="ru-RU" sz="2000" dirty="0" err="1" smtClean="0"/>
              <a:t>стосунки</a:t>
            </a:r>
            <a:r>
              <a:rPr lang="ru-RU" sz="2000" dirty="0" smtClean="0"/>
              <a:t>, </a:t>
            </a:r>
            <a:r>
              <a:rPr lang="ru-RU" sz="2000" dirty="0" err="1" smtClean="0"/>
              <a:t>заявляти</a:t>
            </a:r>
            <a:r>
              <a:rPr lang="ru-RU" sz="2000" dirty="0" smtClean="0"/>
              <a:t> про </a:t>
            </a:r>
            <a:r>
              <a:rPr lang="ru-RU" sz="2000" dirty="0" err="1" smtClean="0"/>
              <a:t>свої</a:t>
            </a:r>
            <a:r>
              <a:rPr lang="ru-RU" sz="2000" dirty="0" smtClean="0"/>
              <a:t> </a:t>
            </a:r>
            <a:r>
              <a:rPr lang="ru-RU" sz="2000" dirty="0" err="1" smtClean="0"/>
              <a:t>наміри</a:t>
            </a:r>
            <a:r>
              <a:rPr lang="ru-RU" sz="2000" dirty="0" smtClean="0"/>
              <a:t> </a:t>
            </a:r>
            <a:r>
              <a:rPr lang="ru-RU" sz="2000" dirty="0" err="1" smtClean="0"/>
              <a:t>і</a:t>
            </a:r>
            <a:r>
              <a:rPr lang="ru-RU" sz="2000" dirty="0" smtClean="0"/>
              <a:t> </a:t>
            </a:r>
            <a:r>
              <a:rPr lang="ru-RU" sz="2000" dirty="0" err="1" smtClean="0"/>
              <a:t>бажанні</a:t>
            </a:r>
            <a:r>
              <a:rPr lang="ru-RU" sz="2000" dirty="0" smtClean="0"/>
              <a:t>, </a:t>
            </a:r>
            <a:r>
              <a:rPr lang="ru-RU" sz="2000" dirty="0" err="1" smtClean="0"/>
              <a:t>узгоджувати</a:t>
            </a:r>
            <a:r>
              <a:rPr lang="ru-RU" sz="2000" dirty="0" smtClean="0"/>
              <a:t> </a:t>
            </a:r>
            <a:r>
              <a:rPr lang="ru-RU" sz="2000" dirty="0" err="1" smtClean="0"/>
              <a:t>свої</a:t>
            </a:r>
            <a:r>
              <a:rPr lang="ru-RU" sz="2000" dirty="0" smtClean="0"/>
              <a:t> </a:t>
            </a:r>
            <a:r>
              <a:rPr lang="ru-RU" sz="2000" dirty="0" err="1" smtClean="0"/>
              <a:t>інтереси</a:t>
            </a:r>
            <a:r>
              <a:rPr lang="ru-RU" sz="2000" dirty="0" smtClean="0"/>
              <a:t> </a:t>
            </a:r>
            <a:r>
              <a:rPr lang="ru-RU" sz="2000" dirty="0" err="1" smtClean="0"/>
              <a:t>з</a:t>
            </a:r>
            <a:r>
              <a:rPr lang="ru-RU" sz="2000" dirty="0" smtClean="0"/>
              <a:t> </a:t>
            </a:r>
            <a:r>
              <a:rPr lang="ru-RU" sz="2000" dirty="0" err="1" smtClean="0"/>
              <a:t>іншими</a:t>
            </a:r>
            <a:r>
              <a:rPr lang="ru-RU" sz="2000" dirty="0" smtClean="0"/>
              <a:t>, </a:t>
            </a:r>
            <a:r>
              <a:rPr lang="ru-RU" sz="2000" dirty="0" err="1" smtClean="0"/>
              <a:t>домовлятися</a:t>
            </a:r>
            <a:r>
              <a:rPr lang="ru-RU" sz="2000" dirty="0" smtClean="0"/>
              <a:t>, за потреби </a:t>
            </a:r>
            <a:r>
              <a:rPr lang="ru-RU" sz="2000" dirty="0" err="1" smtClean="0"/>
              <a:t>аргументовано</a:t>
            </a:r>
            <a:r>
              <a:rPr lang="ru-RU" sz="2000" dirty="0" smtClean="0"/>
              <a:t> </a:t>
            </a:r>
            <a:r>
              <a:rPr lang="ru-RU" sz="2000" dirty="0" err="1" smtClean="0"/>
              <a:t>відстоювати</a:t>
            </a:r>
            <a:r>
              <a:rPr lang="ru-RU" sz="2000" dirty="0" smtClean="0"/>
              <a:t> свою </a:t>
            </a:r>
            <a:r>
              <a:rPr lang="ru-RU" sz="2000" dirty="0" err="1" smtClean="0"/>
              <a:t>позицію</a:t>
            </a:r>
            <a:r>
              <a:rPr lang="ru-RU" sz="2000" dirty="0" smtClean="0"/>
              <a:t>.</a:t>
            </a:r>
          </a:p>
          <a:p>
            <a:r>
              <a:rPr lang="ru-RU" sz="2000" b="1" dirty="0" err="1" smtClean="0"/>
              <a:t>Емоційно-ціннісне</a:t>
            </a:r>
            <a:r>
              <a:rPr lang="ru-RU" sz="2000" b="1" dirty="0" smtClean="0"/>
              <a:t> </a:t>
            </a:r>
            <a:r>
              <a:rPr lang="ru-RU" sz="2000" b="1" dirty="0" err="1" smtClean="0"/>
              <a:t>ставлення</a:t>
            </a:r>
            <a:r>
              <a:rPr lang="ru-RU" sz="2000" b="1" dirty="0" smtClean="0"/>
              <a:t>: </a:t>
            </a:r>
            <a:r>
              <a:rPr lang="ru-RU" sz="2000" dirty="0" err="1" smtClean="0"/>
              <a:t>виявляє</a:t>
            </a:r>
            <a:r>
              <a:rPr lang="ru-RU" sz="2000" dirty="0" smtClean="0"/>
              <a:t> </a:t>
            </a:r>
            <a:r>
              <a:rPr lang="ru-RU" sz="2000" dirty="0" err="1" smtClean="0"/>
              <a:t>інтерес</a:t>
            </a:r>
            <a:r>
              <a:rPr lang="ru-RU" sz="2000" dirty="0" smtClean="0"/>
              <a:t> до активного </a:t>
            </a:r>
            <a:r>
              <a:rPr lang="ru-RU" sz="2000" dirty="0" err="1" smtClean="0"/>
              <a:t>спілкування</a:t>
            </a:r>
            <a:r>
              <a:rPr lang="ru-RU" sz="2000" dirty="0" smtClean="0"/>
              <a:t> </a:t>
            </a:r>
            <a:r>
              <a:rPr lang="ru-RU" sz="2000" dirty="0" err="1" smtClean="0"/>
              <a:t>з</a:t>
            </a:r>
            <a:r>
              <a:rPr lang="ru-RU" sz="2000" dirty="0" smtClean="0"/>
              <a:t> </a:t>
            </a:r>
            <a:r>
              <a:rPr lang="ru-RU" sz="2000" dirty="0" err="1" smtClean="0"/>
              <a:t>іншими</a:t>
            </a:r>
            <a:r>
              <a:rPr lang="ru-RU" sz="2000" dirty="0" smtClean="0"/>
              <a:t> людьми; у </a:t>
            </a:r>
            <a:r>
              <a:rPr lang="ru-RU" sz="2000" dirty="0" err="1" smtClean="0"/>
              <a:t>різних</a:t>
            </a:r>
            <a:r>
              <a:rPr lang="ru-RU" sz="2000" dirty="0" smtClean="0"/>
              <a:t> </a:t>
            </a:r>
            <a:r>
              <a:rPr lang="ru-RU" sz="2000" dirty="0" err="1" smtClean="0"/>
              <a:t>повсякденних</a:t>
            </a:r>
            <a:r>
              <a:rPr lang="ru-RU" sz="2000" dirty="0" smtClean="0"/>
              <a:t> </a:t>
            </a:r>
            <a:r>
              <a:rPr lang="ru-RU" sz="2000" dirty="0" err="1" smtClean="0"/>
              <a:t>ситуаціях</a:t>
            </a:r>
            <a:r>
              <a:rPr lang="ru-RU" sz="2000" dirty="0" smtClean="0"/>
              <a:t>, </a:t>
            </a:r>
            <a:r>
              <a:rPr lang="ru-RU" sz="2000" dirty="0" err="1" smtClean="0"/>
              <a:t>і</a:t>
            </a:r>
            <a:r>
              <a:rPr lang="ru-RU" sz="2000" dirty="0" smtClean="0"/>
              <a:t> при </a:t>
            </a:r>
            <a:r>
              <a:rPr lang="ru-RU" sz="2000" dirty="0" err="1" smtClean="0"/>
              <a:t>безпосередньому</a:t>
            </a:r>
            <a:r>
              <a:rPr lang="ru-RU" sz="2000" dirty="0" smtClean="0"/>
              <a:t> </a:t>
            </a:r>
            <a:r>
              <a:rPr lang="ru-RU" sz="2000" dirty="0" err="1" smtClean="0"/>
              <a:t>контакті</a:t>
            </a:r>
            <a:r>
              <a:rPr lang="ru-RU" sz="2000" dirty="0" smtClean="0"/>
              <a:t>, </a:t>
            </a:r>
            <a:r>
              <a:rPr lang="ru-RU" sz="2000" dirty="0" err="1" smtClean="0"/>
              <a:t>і</a:t>
            </a:r>
            <a:r>
              <a:rPr lang="ru-RU" sz="2000" dirty="0" smtClean="0"/>
              <a:t> в </a:t>
            </a:r>
            <a:r>
              <a:rPr lang="ru-RU" sz="2000" dirty="0" err="1" smtClean="0"/>
              <a:t>телефонній</a:t>
            </a:r>
            <a:r>
              <a:rPr lang="ru-RU" sz="2000" dirty="0" smtClean="0"/>
              <a:t> </a:t>
            </a:r>
            <a:r>
              <a:rPr lang="ru-RU" sz="2000" dirty="0" err="1" smtClean="0"/>
              <a:t>розмові</a:t>
            </a:r>
            <a:r>
              <a:rPr lang="ru-RU" sz="2000" dirty="0" smtClean="0"/>
              <a:t> </a:t>
            </a:r>
            <a:r>
              <a:rPr lang="ru-RU" sz="2000" dirty="0" err="1" smtClean="0"/>
              <a:t>або</a:t>
            </a:r>
            <a:r>
              <a:rPr lang="ru-RU" sz="2000" dirty="0" smtClean="0"/>
              <a:t> </a:t>
            </a:r>
            <a:r>
              <a:rPr lang="ru-RU" sz="2000" dirty="0" err="1" smtClean="0"/>
              <a:t>спілкуванні</a:t>
            </a:r>
            <a:r>
              <a:rPr lang="ru-RU" sz="2000" dirty="0" smtClean="0"/>
              <a:t> </a:t>
            </a:r>
            <a:r>
              <a:rPr lang="ru-RU" sz="2000" dirty="0" err="1" smtClean="0"/>
              <a:t>в</a:t>
            </a:r>
            <a:r>
              <a:rPr lang="ru-RU" sz="2000" dirty="0" smtClean="0"/>
              <a:t> </a:t>
            </a:r>
            <a:r>
              <a:rPr lang="ru-RU" sz="2000" dirty="0" err="1" smtClean="0"/>
              <a:t>інтернеті</a:t>
            </a:r>
            <a:r>
              <a:rPr lang="ru-RU" sz="2000" dirty="0" smtClean="0"/>
              <a:t>. </a:t>
            </a:r>
            <a:r>
              <a:rPr lang="ru-RU" sz="2000" dirty="0" err="1" smtClean="0"/>
              <a:t>Цінує</a:t>
            </a:r>
            <a:r>
              <a:rPr lang="ru-RU" sz="2000" dirty="0" smtClean="0"/>
              <a:t> </a:t>
            </a:r>
            <a:r>
              <a:rPr lang="ru-RU" sz="2000" dirty="0" err="1" smtClean="0"/>
              <a:t>гарні</a:t>
            </a:r>
            <a:r>
              <a:rPr lang="ru-RU" sz="2000" dirty="0" smtClean="0"/>
              <a:t> </a:t>
            </a:r>
            <a:r>
              <a:rPr lang="ru-RU" sz="2000" dirty="0" err="1" smtClean="0"/>
              <a:t>стосунки</a:t>
            </a:r>
            <a:r>
              <a:rPr lang="ru-RU" sz="2000" dirty="0" smtClean="0"/>
              <a:t> </a:t>
            </a:r>
            <a:r>
              <a:rPr lang="ru-RU" sz="2000" dirty="0" err="1" smtClean="0"/>
              <a:t>з</a:t>
            </a:r>
            <a:r>
              <a:rPr lang="ru-RU" sz="2000" dirty="0" smtClean="0"/>
              <a:t> </a:t>
            </a:r>
            <a:r>
              <a:rPr lang="ru-RU" sz="2000" dirty="0" err="1" smtClean="0"/>
              <a:t>рідними</a:t>
            </a:r>
            <a:r>
              <a:rPr lang="ru-RU" sz="2000" dirty="0" smtClean="0"/>
              <a:t>, </a:t>
            </a:r>
            <a:r>
              <a:rPr lang="ru-RU" sz="2000" dirty="0" err="1" smtClean="0"/>
              <a:t>знайомими</a:t>
            </a:r>
            <a:r>
              <a:rPr lang="ru-RU" sz="2000" dirty="0" smtClean="0"/>
              <a:t>, </a:t>
            </a:r>
            <a:r>
              <a:rPr lang="ru-RU" sz="2000" dirty="0" err="1" smtClean="0"/>
              <a:t>друзями</a:t>
            </a:r>
            <a:r>
              <a:rPr lang="ru-RU" sz="2000" dirty="0" smtClean="0"/>
              <a:t>, тому </a:t>
            </a:r>
            <a:r>
              <a:rPr lang="ru-RU" sz="2000" dirty="0" err="1" smtClean="0"/>
              <a:t>намагається</a:t>
            </a:r>
            <a:r>
              <a:rPr lang="ru-RU" sz="2000" dirty="0" smtClean="0"/>
              <a:t> не </a:t>
            </a:r>
            <a:r>
              <a:rPr lang="ru-RU" sz="2000" dirty="0" err="1" smtClean="0"/>
              <a:t>конфліктувати</a:t>
            </a:r>
            <a:r>
              <a:rPr lang="ru-RU" sz="2000" dirty="0" smtClean="0"/>
              <a:t>, </a:t>
            </a:r>
            <a:r>
              <a:rPr lang="ru-RU" sz="2000" dirty="0" err="1" smtClean="0"/>
              <a:t>враховувати</a:t>
            </a:r>
            <a:r>
              <a:rPr lang="ru-RU" sz="2000" dirty="0" smtClean="0"/>
              <a:t> </a:t>
            </a:r>
            <a:r>
              <a:rPr lang="ru-RU" sz="2000" dirty="0" err="1" smtClean="0"/>
              <a:t>інтерес</a:t>
            </a:r>
            <a:r>
              <a:rPr lang="ru-RU" sz="2000" dirty="0" smtClean="0"/>
              <a:t> </a:t>
            </a:r>
            <a:r>
              <a:rPr lang="ru-RU" sz="2000" dirty="0" err="1" smtClean="0"/>
              <a:t>інших</a:t>
            </a:r>
            <a:r>
              <a:rPr lang="ru-RU" sz="2000" dirty="0" smtClean="0"/>
              <a:t>, </a:t>
            </a:r>
            <a:r>
              <a:rPr lang="ru-RU" sz="2000" dirty="0" err="1" smtClean="0"/>
              <a:t>узгоджувати</a:t>
            </a:r>
            <a:r>
              <a:rPr lang="ru-RU" sz="2000" dirty="0" smtClean="0"/>
              <a:t> </a:t>
            </a:r>
            <a:r>
              <a:rPr lang="ru-RU" sz="2000" dirty="0" err="1" smtClean="0"/>
              <a:t>з</a:t>
            </a:r>
            <a:r>
              <a:rPr lang="ru-RU" sz="2000" dirty="0" smtClean="0"/>
              <a:t> ними </a:t>
            </a:r>
            <a:r>
              <a:rPr lang="ru-RU" sz="2000" dirty="0" err="1" smtClean="0"/>
              <a:t>свої</a:t>
            </a:r>
            <a:r>
              <a:rPr lang="ru-RU" sz="2000" dirty="0" smtClean="0"/>
              <a:t> </a:t>
            </a:r>
            <a:r>
              <a:rPr lang="ru-RU" sz="2000" dirty="0" err="1" smtClean="0"/>
              <a:t>дії</a:t>
            </a:r>
            <a:r>
              <a:rPr lang="ru-RU" sz="2000" dirty="0" smtClean="0"/>
              <a:t>, </a:t>
            </a:r>
            <a:r>
              <a:rPr lang="ru-RU" sz="2000" dirty="0" err="1" smtClean="0"/>
              <a:t>діяти</a:t>
            </a:r>
            <a:r>
              <a:rPr lang="ru-RU" sz="2000" dirty="0" smtClean="0"/>
              <a:t> разом, </a:t>
            </a:r>
            <a:r>
              <a:rPr lang="ru-RU" sz="2000" dirty="0" err="1" smtClean="0"/>
              <a:t>злагоджено</a:t>
            </a:r>
            <a:r>
              <a:rPr lang="ru-RU" sz="2000" dirty="0" smtClean="0"/>
              <a:t>.</a:t>
            </a:r>
          </a:p>
          <a:p>
            <a:r>
              <a:rPr lang="ru-RU" sz="2000" b="1" dirty="0" err="1" smtClean="0"/>
              <a:t>Сформованість</a:t>
            </a:r>
            <a:r>
              <a:rPr lang="ru-RU" sz="2000" b="1" dirty="0" smtClean="0"/>
              <a:t> </a:t>
            </a:r>
            <a:r>
              <a:rPr lang="ru-RU" sz="2000" b="1" dirty="0" err="1" smtClean="0"/>
              <a:t>знань</a:t>
            </a:r>
            <a:r>
              <a:rPr lang="ru-RU" sz="2000" b="1" dirty="0" smtClean="0"/>
              <a:t>: </a:t>
            </a:r>
            <a:r>
              <a:rPr lang="ru-RU" sz="2000" dirty="0" err="1" smtClean="0"/>
              <a:t>знає</a:t>
            </a:r>
            <a:r>
              <a:rPr lang="ru-RU" sz="2000" dirty="0" smtClean="0"/>
              <a:t> </a:t>
            </a:r>
            <a:r>
              <a:rPr lang="ru-RU" sz="2000" dirty="0" err="1" smtClean="0"/>
              <a:t>і</a:t>
            </a:r>
            <a:r>
              <a:rPr lang="ru-RU" sz="2000" dirty="0" smtClean="0"/>
              <a:t> </a:t>
            </a:r>
            <a:r>
              <a:rPr lang="ru-RU" sz="2000" dirty="0" err="1" smtClean="0"/>
              <a:t>володіє</a:t>
            </a:r>
            <a:r>
              <a:rPr lang="ru-RU" sz="2000" dirty="0" smtClean="0"/>
              <a:t> </a:t>
            </a:r>
            <a:r>
              <a:rPr lang="ru-RU" sz="2000" dirty="0" err="1" smtClean="0"/>
              <a:t>етикетними</a:t>
            </a:r>
            <a:r>
              <a:rPr lang="ru-RU" sz="2000" dirty="0" smtClean="0"/>
              <a:t> </a:t>
            </a:r>
            <a:r>
              <a:rPr lang="ru-RU" sz="2000" dirty="0" err="1" smtClean="0"/>
              <a:t>комунікативними</a:t>
            </a:r>
            <a:r>
              <a:rPr lang="ru-RU" sz="2000" dirty="0" smtClean="0"/>
              <a:t> формулами (</a:t>
            </a:r>
            <a:r>
              <a:rPr lang="ru-RU" sz="2000" dirty="0" err="1" smtClean="0"/>
              <a:t>привітання</a:t>
            </a:r>
            <a:r>
              <a:rPr lang="ru-RU" sz="2000" dirty="0" smtClean="0"/>
              <a:t>, </a:t>
            </a:r>
            <a:r>
              <a:rPr lang="ru-RU" sz="2000" dirty="0" err="1" smtClean="0"/>
              <a:t>звертання</a:t>
            </a:r>
            <a:r>
              <a:rPr lang="ru-RU" sz="2000" dirty="0" smtClean="0"/>
              <a:t>, </a:t>
            </a:r>
            <a:r>
              <a:rPr lang="ru-RU" sz="2000" dirty="0" err="1" smtClean="0"/>
              <a:t>прохання</a:t>
            </a:r>
            <a:r>
              <a:rPr lang="ru-RU" sz="2000" dirty="0" smtClean="0"/>
              <a:t>, </a:t>
            </a:r>
            <a:r>
              <a:rPr lang="ru-RU" sz="2000" dirty="0" err="1" smtClean="0"/>
              <a:t>висловлення</a:t>
            </a:r>
            <a:r>
              <a:rPr lang="ru-RU" sz="2000" dirty="0" smtClean="0"/>
              <a:t> </a:t>
            </a:r>
            <a:r>
              <a:rPr lang="ru-RU" sz="2000" dirty="0" err="1" smtClean="0"/>
              <a:t>подяки</a:t>
            </a:r>
            <a:r>
              <a:rPr lang="ru-RU" sz="2000" dirty="0" smtClean="0"/>
              <a:t>, </a:t>
            </a:r>
            <a:r>
              <a:rPr lang="ru-RU" sz="2000" dirty="0" err="1" smtClean="0"/>
              <a:t>вибачення</a:t>
            </a:r>
            <a:r>
              <a:rPr lang="ru-RU" sz="2000" dirty="0" smtClean="0"/>
              <a:t> </a:t>
            </a:r>
            <a:r>
              <a:rPr lang="ru-RU" sz="2000" dirty="0" err="1" smtClean="0"/>
              <a:t>тощо</a:t>
            </a:r>
            <a:r>
              <a:rPr lang="ru-RU" sz="2000" dirty="0" smtClean="0"/>
              <a:t>); </a:t>
            </a:r>
            <a:r>
              <a:rPr lang="ru-RU" sz="2000" dirty="0" err="1" smtClean="0"/>
              <a:t>різні</a:t>
            </a:r>
            <a:r>
              <a:rPr lang="ru-RU" sz="2000" dirty="0" smtClean="0"/>
              <a:t> </a:t>
            </a:r>
            <a:r>
              <a:rPr lang="ru-RU" sz="2000" dirty="0" err="1" smtClean="0"/>
              <a:t>форми</a:t>
            </a:r>
            <a:r>
              <a:rPr lang="ru-RU" sz="2000" dirty="0" smtClean="0"/>
              <a:t> </a:t>
            </a:r>
            <a:r>
              <a:rPr lang="ru-RU" sz="2000" dirty="0" err="1" smtClean="0"/>
              <a:t>мовленнєвих</a:t>
            </a:r>
            <a:r>
              <a:rPr lang="ru-RU" sz="2000" dirty="0" smtClean="0"/>
              <a:t> </a:t>
            </a:r>
            <a:r>
              <a:rPr lang="ru-RU" sz="2000" dirty="0" err="1" smtClean="0"/>
              <a:t>висловлювань</a:t>
            </a:r>
            <a:r>
              <a:rPr lang="ru-RU" sz="2000" dirty="0" smtClean="0"/>
              <a:t> </a:t>
            </a:r>
            <a:r>
              <a:rPr lang="ru-RU" sz="2000" dirty="0" err="1" smtClean="0"/>
              <a:t>відповідно</a:t>
            </a:r>
            <a:r>
              <a:rPr lang="ru-RU" sz="2000" dirty="0" smtClean="0"/>
              <a:t> до </a:t>
            </a:r>
            <a:r>
              <a:rPr lang="ru-RU" sz="2000" dirty="0" err="1" smtClean="0"/>
              <a:t>ситуацій</a:t>
            </a:r>
            <a:r>
              <a:rPr lang="ru-RU" sz="2000" dirty="0" smtClean="0"/>
              <a:t>. </a:t>
            </a:r>
            <a:r>
              <a:rPr lang="ru-RU" sz="2000" dirty="0" err="1" smtClean="0"/>
              <a:t>Має</a:t>
            </a:r>
            <a:r>
              <a:rPr lang="ru-RU" sz="2000" dirty="0" smtClean="0"/>
              <a:t> </a:t>
            </a:r>
            <a:r>
              <a:rPr lang="ru-RU" sz="2000" dirty="0" err="1" smtClean="0"/>
              <a:t>початкові</a:t>
            </a:r>
            <a:r>
              <a:rPr lang="ru-RU" sz="2000" dirty="0" smtClean="0"/>
              <a:t> </a:t>
            </a:r>
            <a:r>
              <a:rPr lang="ru-RU" sz="2000" dirty="0" err="1" smtClean="0"/>
              <a:t>уявлення</a:t>
            </a:r>
            <a:r>
              <a:rPr lang="ru-RU" sz="2000" dirty="0" smtClean="0"/>
              <a:t> про </a:t>
            </a:r>
            <a:r>
              <a:rPr lang="ru-RU" sz="2000" dirty="0" err="1" smtClean="0"/>
              <a:t>способи</a:t>
            </a:r>
            <a:r>
              <a:rPr lang="ru-RU" sz="2000" dirty="0" smtClean="0"/>
              <a:t>, </a:t>
            </a:r>
            <a:r>
              <a:rPr lang="ru-RU" sz="2000" dirty="0" err="1" smtClean="0"/>
              <a:t>переваги</a:t>
            </a:r>
            <a:r>
              <a:rPr lang="ru-RU" sz="2000" dirty="0" smtClean="0"/>
              <a:t> </a:t>
            </a:r>
            <a:r>
              <a:rPr lang="ru-RU" sz="2000" dirty="0" err="1" smtClean="0"/>
              <a:t>і</a:t>
            </a:r>
            <a:r>
              <a:rPr lang="ru-RU" sz="2000" dirty="0" smtClean="0"/>
              <a:t> </a:t>
            </a:r>
            <a:r>
              <a:rPr lang="ru-RU" sz="2000" dirty="0" err="1" smtClean="0"/>
              <a:t>недоліки</a:t>
            </a:r>
            <a:r>
              <a:rPr lang="ru-RU" sz="2000" dirty="0" smtClean="0"/>
              <a:t> </a:t>
            </a:r>
            <a:r>
              <a:rPr lang="ru-RU" sz="2000" dirty="0" err="1" smtClean="0"/>
              <a:t>цифрової</a:t>
            </a:r>
            <a:r>
              <a:rPr lang="ru-RU" sz="2000" dirty="0" smtClean="0"/>
              <a:t> </a:t>
            </a:r>
            <a:r>
              <a:rPr lang="ru-RU" sz="2000" dirty="0" err="1" smtClean="0"/>
              <a:t>комунікації</a:t>
            </a:r>
            <a:r>
              <a:rPr lang="ru-RU" sz="2000" dirty="0" smtClean="0"/>
              <a:t>.</a:t>
            </a:r>
          </a:p>
          <a:p>
            <a:pPr algn="just"/>
            <a:endParaRPr lang="ru-RU" sz="2000" b="1" dirty="0" smtClean="0"/>
          </a:p>
          <a:p>
            <a:pPr algn="just"/>
            <a:endParaRPr lang="ru-RU" sz="2000" dirty="0"/>
          </a:p>
        </p:txBody>
      </p:sp>
    </p:spTree>
    <p:extLst>
      <p:ext uri="{BB962C8B-B14F-4D97-AF65-F5344CB8AC3E}">
        <p14:creationId xmlns="" xmlns:p14="http://schemas.microsoft.com/office/powerpoint/2010/main" val="867932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БКДО, січень 2021 року</a:t>
            </a:r>
            <a:endParaRPr lang="ru-RU" dirty="0"/>
          </a:p>
        </p:txBody>
      </p:sp>
      <p:sp>
        <p:nvSpPr>
          <p:cNvPr id="3" name="Объект 2"/>
          <p:cNvSpPr>
            <a:spLocks noGrp="1"/>
          </p:cNvSpPr>
          <p:nvPr>
            <p:ph idx="1"/>
          </p:nvPr>
        </p:nvSpPr>
        <p:spPr>
          <a:xfrm>
            <a:off x="2592925" y="1473199"/>
            <a:ext cx="8915400" cy="5020733"/>
          </a:xfrm>
        </p:spPr>
        <p:txBody>
          <a:bodyPr>
            <a:normAutofit fontScale="92500" lnSpcReduction="20000"/>
          </a:bodyPr>
          <a:lstStyle/>
          <a:p>
            <a:pPr algn="just"/>
            <a:r>
              <a:rPr lang="ru-RU" sz="2000" b="1" dirty="0" err="1" smtClean="0"/>
              <a:t>Освітній</a:t>
            </a:r>
            <a:r>
              <a:rPr lang="ru-RU" sz="2000" b="1" dirty="0" smtClean="0"/>
              <a:t> </a:t>
            </a:r>
            <a:r>
              <a:rPr lang="ru-RU" sz="2000" b="1" dirty="0" err="1" smtClean="0"/>
              <a:t>напрям</a:t>
            </a:r>
            <a:r>
              <a:rPr lang="ru-RU" sz="2000" b="1" dirty="0" smtClean="0"/>
              <a:t> «</a:t>
            </a:r>
            <a:r>
              <a:rPr lang="ru-RU" sz="2000" b="1" dirty="0" err="1" smtClean="0"/>
              <a:t>Мовлення</a:t>
            </a:r>
            <a:r>
              <a:rPr lang="ru-RU" sz="2000" b="1" dirty="0" smtClean="0"/>
              <a:t> </a:t>
            </a:r>
            <a:r>
              <a:rPr lang="ru-RU" sz="2000" b="1" dirty="0" err="1" smtClean="0"/>
              <a:t>дитини</a:t>
            </a:r>
            <a:r>
              <a:rPr lang="ru-RU" sz="2000" b="1" dirty="0" smtClean="0"/>
              <a:t>»</a:t>
            </a:r>
            <a:endParaRPr lang="ru-RU" sz="2000" dirty="0" smtClean="0"/>
          </a:p>
          <a:p>
            <a:pPr algn="just"/>
            <a:r>
              <a:rPr lang="ru-RU" sz="2000" b="1" dirty="0" err="1" smtClean="0"/>
              <a:t>Навички</a:t>
            </a:r>
            <a:r>
              <a:rPr lang="ru-RU" sz="2000" b="1" dirty="0" smtClean="0"/>
              <a:t>:</a:t>
            </a:r>
            <a:r>
              <a:rPr lang="ru-RU" sz="2000" dirty="0" smtClean="0"/>
              <a:t> </a:t>
            </a:r>
            <a:r>
              <a:rPr lang="ru-RU" sz="2000" dirty="0" err="1" smtClean="0"/>
              <a:t>вільно</a:t>
            </a:r>
            <a:r>
              <a:rPr lang="ru-RU" sz="2000" dirty="0" smtClean="0"/>
              <a:t> </a:t>
            </a:r>
            <a:r>
              <a:rPr lang="ru-RU" sz="2000" dirty="0" err="1" smtClean="0"/>
              <a:t>й</a:t>
            </a:r>
            <a:r>
              <a:rPr lang="ru-RU" sz="2000" dirty="0" smtClean="0"/>
              <a:t> </a:t>
            </a:r>
            <a:r>
              <a:rPr lang="ru-RU" sz="2000" dirty="0" err="1" smtClean="0"/>
              <a:t>невимушено</a:t>
            </a:r>
            <a:r>
              <a:rPr lang="ru-RU" sz="2000" dirty="0" smtClean="0"/>
              <a:t> </a:t>
            </a:r>
            <a:r>
              <a:rPr lang="ru-RU" sz="2000" dirty="0" err="1" smtClean="0"/>
              <a:t>вступає</a:t>
            </a:r>
            <a:r>
              <a:rPr lang="ru-RU" sz="2000" dirty="0" smtClean="0"/>
              <a:t> в </a:t>
            </a:r>
            <a:r>
              <a:rPr lang="ru-RU" sz="2000" dirty="0" err="1" smtClean="0"/>
              <a:t>розмову</a:t>
            </a:r>
            <a:r>
              <a:rPr lang="ru-RU" sz="2000" dirty="0" smtClean="0"/>
              <a:t> </a:t>
            </a:r>
            <a:r>
              <a:rPr lang="ru-RU" sz="2000" dirty="0" err="1" smtClean="0"/>
              <a:t>з</a:t>
            </a:r>
            <a:r>
              <a:rPr lang="ru-RU" sz="2000" dirty="0" smtClean="0"/>
              <a:t> </a:t>
            </a:r>
            <a:r>
              <a:rPr lang="ru-RU" sz="2000" dirty="0" err="1" smtClean="0"/>
              <a:t>дітьми</a:t>
            </a:r>
            <a:r>
              <a:rPr lang="ru-RU" sz="2000" dirty="0" smtClean="0"/>
              <a:t> </a:t>
            </a:r>
            <a:r>
              <a:rPr lang="ru-RU" sz="2000" dirty="0" err="1" smtClean="0"/>
              <a:t>і</a:t>
            </a:r>
            <a:r>
              <a:rPr lang="ru-RU" sz="2000" dirty="0" smtClean="0"/>
              <a:t> </a:t>
            </a:r>
            <a:r>
              <a:rPr lang="ru-RU" sz="2000" dirty="0" err="1" smtClean="0"/>
              <a:t>дорослими</a:t>
            </a:r>
            <a:r>
              <a:rPr lang="ru-RU" sz="2000" dirty="0" smtClean="0"/>
              <a:t>, </a:t>
            </a:r>
            <a:r>
              <a:rPr lang="ru-RU" sz="2000" dirty="0" err="1" smtClean="0"/>
              <a:t>використовуючи</a:t>
            </a:r>
            <a:r>
              <a:rPr lang="ru-RU" sz="2000" dirty="0" smtClean="0"/>
              <a:t> </a:t>
            </a:r>
            <a:r>
              <a:rPr lang="ru-RU" sz="2000" dirty="0" err="1" smtClean="0"/>
              <a:t>різні</a:t>
            </a:r>
            <a:r>
              <a:rPr lang="ru-RU" sz="2000" dirty="0" smtClean="0"/>
              <a:t> </a:t>
            </a:r>
            <a:r>
              <a:rPr lang="ru-RU" sz="2000" dirty="0" err="1" smtClean="0"/>
              <a:t>форми</a:t>
            </a:r>
            <a:r>
              <a:rPr lang="ru-RU" sz="2000" dirty="0" smtClean="0"/>
              <a:t> </a:t>
            </a:r>
            <a:r>
              <a:rPr lang="ru-RU" sz="2000" dirty="0" err="1" smtClean="0"/>
              <a:t>звертання</a:t>
            </a:r>
            <a:r>
              <a:rPr lang="ru-RU" sz="2000" dirty="0" smtClean="0"/>
              <a:t> та </a:t>
            </a:r>
            <a:r>
              <a:rPr lang="ru-RU" sz="2000" dirty="0" err="1" smtClean="0"/>
              <a:t>репліки</a:t>
            </a:r>
            <a:r>
              <a:rPr lang="ru-RU" sz="2000" dirty="0" smtClean="0"/>
              <a:t>; </a:t>
            </a:r>
            <a:r>
              <a:rPr lang="ru-RU" sz="2000" dirty="0" err="1" smtClean="0"/>
              <a:t>виявляє</a:t>
            </a:r>
            <a:r>
              <a:rPr lang="ru-RU" sz="2000" dirty="0" smtClean="0"/>
              <a:t> </a:t>
            </a:r>
            <a:r>
              <a:rPr lang="ru-RU" sz="2000" dirty="0" err="1" smtClean="0"/>
              <a:t>ініціативу</a:t>
            </a:r>
            <a:r>
              <a:rPr lang="ru-RU" sz="2000" dirty="0" smtClean="0"/>
              <a:t> в </a:t>
            </a:r>
            <a:r>
              <a:rPr lang="ru-RU" sz="2000" dirty="0" err="1" smtClean="0"/>
              <a:t>спілкуванні</a:t>
            </a:r>
            <a:r>
              <a:rPr lang="ru-RU" sz="2000" dirty="0" smtClean="0"/>
              <a:t>, </a:t>
            </a:r>
            <a:r>
              <a:rPr lang="ru-RU" sz="2000" dirty="0" err="1" smtClean="0"/>
              <a:t>будує</a:t>
            </a:r>
            <a:r>
              <a:rPr lang="ru-RU" sz="2000" dirty="0" smtClean="0"/>
              <a:t> </a:t>
            </a:r>
            <a:r>
              <a:rPr lang="ru-RU" sz="2000" dirty="0" err="1" smtClean="0"/>
              <a:t>різні</a:t>
            </a:r>
            <a:r>
              <a:rPr lang="ru-RU" sz="2000" dirty="0" smtClean="0"/>
              <a:t> </a:t>
            </a:r>
            <a:r>
              <a:rPr lang="ru-RU" sz="2000" dirty="0" err="1" smtClean="0"/>
              <a:t>типи</a:t>
            </a:r>
            <a:r>
              <a:rPr lang="ru-RU" sz="2000" dirty="0" smtClean="0"/>
              <a:t> </a:t>
            </a:r>
            <a:r>
              <a:rPr lang="ru-RU" sz="2000" dirty="0" err="1" smtClean="0"/>
              <a:t>діалогу</a:t>
            </a:r>
            <a:r>
              <a:rPr lang="ru-RU" sz="2000" dirty="0" smtClean="0"/>
              <a:t> </a:t>
            </a:r>
            <a:r>
              <a:rPr lang="ru-RU" sz="2000" dirty="0" err="1" smtClean="0"/>
              <a:t>між</a:t>
            </a:r>
            <a:r>
              <a:rPr lang="ru-RU" sz="2000" dirty="0" smtClean="0"/>
              <a:t> </a:t>
            </a:r>
            <a:r>
              <a:rPr lang="ru-RU" sz="2000" dirty="0" err="1" smtClean="0"/>
              <a:t>двома-чотирма</a:t>
            </a:r>
            <a:r>
              <a:rPr lang="ru-RU" sz="2000" dirty="0" smtClean="0"/>
              <a:t> </a:t>
            </a:r>
            <a:r>
              <a:rPr lang="ru-RU" sz="2000" dirty="0" err="1" smtClean="0"/>
              <a:t>дітьми</a:t>
            </a:r>
            <a:r>
              <a:rPr lang="ru-RU" sz="2000" dirty="0" smtClean="0"/>
              <a:t>; </a:t>
            </a:r>
            <a:r>
              <a:rPr lang="ru-RU" sz="2000" dirty="0" err="1" smtClean="0"/>
              <a:t>виявляє</a:t>
            </a:r>
            <a:r>
              <a:rPr lang="ru-RU" sz="2000" dirty="0" smtClean="0"/>
              <a:t> </a:t>
            </a:r>
            <a:r>
              <a:rPr lang="ru-RU" sz="2000" dirty="0" err="1" smtClean="0"/>
              <a:t>здатність</a:t>
            </a:r>
            <a:r>
              <a:rPr lang="ru-RU" sz="2000" dirty="0" smtClean="0"/>
              <a:t> </a:t>
            </a:r>
            <a:r>
              <a:rPr lang="ru-RU" sz="2000" dirty="0" err="1" smtClean="0"/>
              <a:t>домовлятися</a:t>
            </a:r>
            <a:r>
              <a:rPr lang="ru-RU" sz="2000" dirty="0" smtClean="0"/>
              <a:t> («</a:t>
            </a:r>
            <a:r>
              <a:rPr lang="ru-RU" sz="2000" dirty="0" err="1" smtClean="0"/>
              <a:t>Нумо</a:t>
            </a:r>
            <a:r>
              <a:rPr lang="ru-RU" sz="2000" dirty="0" smtClean="0"/>
              <a:t> так…»), </a:t>
            </a:r>
            <a:r>
              <a:rPr lang="ru-RU" sz="2000" dirty="0" err="1" smtClean="0"/>
              <a:t>звертатися</a:t>
            </a:r>
            <a:r>
              <a:rPr lang="ru-RU" sz="2000" dirty="0" smtClean="0"/>
              <a:t> по </a:t>
            </a:r>
            <a:r>
              <a:rPr lang="ru-RU" sz="2000" dirty="0" err="1" smtClean="0"/>
              <a:t>допомогу</a:t>
            </a:r>
            <a:r>
              <a:rPr lang="ru-RU" sz="2000" dirty="0" smtClean="0"/>
              <a:t> («</a:t>
            </a:r>
            <a:r>
              <a:rPr lang="ru-RU" sz="2000" dirty="0" err="1" smtClean="0"/>
              <a:t>Допоможіть</a:t>
            </a:r>
            <a:r>
              <a:rPr lang="ru-RU" sz="2000" dirty="0" smtClean="0"/>
              <a:t> </a:t>
            </a:r>
            <a:r>
              <a:rPr lang="ru-RU" sz="2000" dirty="0" err="1" smtClean="0"/>
              <a:t>мені</a:t>
            </a:r>
            <a:r>
              <a:rPr lang="ru-RU" sz="2000" dirty="0" smtClean="0"/>
              <a:t>, будь ласка»), </a:t>
            </a:r>
            <a:r>
              <a:rPr lang="ru-RU" sz="2000" dirty="0" err="1" smtClean="0"/>
              <a:t>пропонувати</a:t>
            </a:r>
            <a:r>
              <a:rPr lang="ru-RU" sz="2000" dirty="0" smtClean="0"/>
              <a:t> </a:t>
            </a:r>
            <a:r>
              <a:rPr lang="ru-RU" sz="2000" dirty="0" err="1" smtClean="0"/>
              <a:t>допомогу</a:t>
            </a:r>
            <a:r>
              <a:rPr lang="ru-RU" sz="2000" dirty="0" smtClean="0"/>
              <a:t> («Я </a:t>
            </a:r>
            <a:r>
              <a:rPr lang="ru-RU" sz="2000" dirty="0" err="1" smtClean="0"/>
              <a:t>можу</a:t>
            </a:r>
            <a:r>
              <a:rPr lang="ru-RU" sz="2000" dirty="0" smtClean="0"/>
              <a:t> вам </a:t>
            </a:r>
            <a:r>
              <a:rPr lang="ru-RU" sz="2000" dirty="0" err="1" smtClean="0"/>
              <a:t>допомогти</a:t>
            </a:r>
            <a:r>
              <a:rPr lang="ru-RU" sz="2000" dirty="0" smtClean="0"/>
              <a:t>»); </a:t>
            </a:r>
            <a:r>
              <a:rPr lang="ru-RU" sz="2000" dirty="0" err="1" smtClean="0"/>
              <a:t>використовує</a:t>
            </a:r>
            <a:r>
              <a:rPr lang="ru-RU" sz="2000" dirty="0" smtClean="0"/>
              <a:t> </a:t>
            </a:r>
            <a:r>
              <a:rPr lang="ru-RU" sz="2000" dirty="0" err="1" smtClean="0"/>
              <a:t>різні</a:t>
            </a:r>
            <a:r>
              <a:rPr lang="ru-RU" sz="2000" dirty="0" smtClean="0"/>
              <a:t> </a:t>
            </a:r>
            <a:r>
              <a:rPr lang="ru-RU" sz="2000" dirty="0" err="1" smtClean="0"/>
              <a:t>вербальні</a:t>
            </a:r>
            <a:r>
              <a:rPr lang="ru-RU" sz="2000" dirty="0" smtClean="0"/>
              <a:t> та </a:t>
            </a:r>
            <a:r>
              <a:rPr lang="ru-RU" sz="2000" dirty="0" err="1" smtClean="0"/>
              <a:t>невербальні</a:t>
            </a:r>
            <a:r>
              <a:rPr lang="ru-RU" sz="2000" dirty="0" smtClean="0"/>
              <a:t> </a:t>
            </a:r>
            <a:r>
              <a:rPr lang="ru-RU" sz="2000" dirty="0" err="1" smtClean="0"/>
              <a:t>засоби</a:t>
            </a:r>
            <a:r>
              <a:rPr lang="ru-RU" sz="2000" dirty="0" smtClean="0"/>
              <a:t> для </a:t>
            </a:r>
            <a:r>
              <a:rPr lang="ru-RU" sz="2000" dirty="0" err="1" smtClean="0"/>
              <a:t>привітання</a:t>
            </a:r>
            <a:r>
              <a:rPr lang="ru-RU" sz="2000" dirty="0" smtClean="0"/>
              <a:t>, </a:t>
            </a:r>
            <a:r>
              <a:rPr lang="ru-RU" sz="2000" dirty="0" err="1" smtClean="0"/>
              <a:t>висловлення</a:t>
            </a:r>
            <a:r>
              <a:rPr lang="ru-RU" sz="2000" dirty="0" smtClean="0"/>
              <a:t> </a:t>
            </a:r>
            <a:r>
              <a:rPr lang="ru-RU" sz="2000" dirty="0" err="1" smtClean="0"/>
              <a:t>подяки</a:t>
            </a:r>
            <a:r>
              <a:rPr lang="ru-RU" sz="2000" dirty="0" smtClean="0"/>
              <a:t> </a:t>
            </a:r>
            <a:r>
              <a:rPr lang="ru-RU" sz="2000" dirty="0" err="1" smtClean="0"/>
              <a:t>тощо</a:t>
            </a:r>
            <a:r>
              <a:rPr lang="ru-RU" sz="2000" dirty="0" smtClean="0"/>
              <a:t>; </a:t>
            </a:r>
            <a:r>
              <a:rPr lang="ru-RU" sz="2000" dirty="0" err="1" smtClean="0"/>
              <a:t>володіє</a:t>
            </a:r>
            <a:r>
              <a:rPr lang="ru-RU" sz="2000" dirty="0" smtClean="0"/>
              <a:t> </a:t>
            </a:r>
            <a:r>
              <a:rPr lang="ru-RU" sz="2000" dirty="0" err="1" smtClean="0"/>
              <a:t>різними</a:t>
            </a:r>
            <a:r>
              <a:rPr lang="ru-RU" sz="2000" dirty="0" smtClean="0"/>
              <a:t> формами </a:t>
            </a:r>
            <a:r>
              <a:rPr lang="ru-RU" sz="2000" dirty="0" err="1" smtClean="0"/>
              <a:t>мовленнєвих</a:t>
            </a:r>
            <a:r>
              <a:rPr lang="ru-RU" sz="2000" dirty="0" smtClean="0"/>
              <a:t> </a:t>
            </a:r>
            <a:r>
              <a:rPr lang="ru-RU" sz="2000" dirty="0" err="1" smtClean="0"/>
              <a:t>висловлювань</a:t>
            </a:r>
            <a:r>
              <a:rPr lang="ru-RU" sz="2000" dirty="0" smtClean="0"/>
              <a:t> (</a:t>
            </a:r>
            <a:r>
              <a:rPr lang="ru-RU" sz="2000" dirty="0" err="1" smtClean="0"/>
              <a:t>питання</a:t>
            </a:r>
            <a:r>
              <a:rPr lang="ru-RU" sz="2000" dirty="0" smtClean="0"/>
              <a:t>, </a:t>
            </a:r>
            <a:r>
              <a:rPr lang="ru-RU" sz="2000" dirty="0" err="1" smtClean="0"/>
              <a:t>зустрічне</a:t>
            </a:r>
            <a:r>
              <a:rPr lang="ru-RU" sz="2000" dirty="0" smtClean="0"/>
              <a:t> </a:t>
            </a:r>
            <a:r>
              <a:rPr lang="ru-RU" sz="2000" dirty="0" err="1" smtClean="0"/>
              <a:t>питання</a:t>
            </a:r>
            <a:r>
              <a:rPr lang="ru-RU" sz="2000" dirty="0" smtClean="0"/>
              <a:t>, </a:t>
            </a:r>
            <a:r>
              <a:rPr lang="ru-RU" sz="2000" dirty="0" err="1" smtClean="0"/>
              <a:t>згода</a:t>
            </a:r>
            <a:r>
              <a:rPr lang="ru-RU" sz="2000" dirty="0" smtClean="0"/>
              <a:t>, </a:t>
            </a:r>
            <a:r>
              <a:rPr lang="ru-RU" sz="2000" dirty="0" err="1" smtClean="0"/>
              <a:t>уточнення</a:t>
            </a:r>
            <a:r>
              <a:rPr lang="ru-RU" sz="2000" dirty="0" smtClean="0"/>
              <a:t>, </a:t>
            </a:r>
            <a:r>
              <a:rPr lang="ru-RU" sz="2000" dirty="0" err="1" smtClean="0"/>
              <a:t>заперечення</a:t>
            </a:r>
            <a:r>
              <a:rPr lang="ru-RU" sz="2000" dirty="0" smtClean="0"/>
              <a:t>, </a:t>
            </a:r>
            <a:r>
              <a:rPr lang="ru-RU" sz="2000" dirty="0" err="1" smtClean="0"/>
              <a:t>сумнів</a:t>
            </a:r>
            <a:r>
              <a:rPr lang="ru-RU" sz="2000" dirty="0" smtClean="0"/>
              <a:t>, </a:t>
            </a:r>
            <a:r>
              <a:rPr lang="ru-RU" sz="2000" dirty="0" err="1" smtClean="0"/>
              <a:t>прохання</a:t>
            </a:r>
            <a:r>
              <a:rPr lang="ru-RU" sz="2000" dirty="0" smtClean="0"/>
              <a:t>, </a:t>
            </a:r>
            <a:r>
              <a:rPr lang="ru-RU" sz="2000" dirty="0" err="1" smtClean="0"/>
              <a:t>вимога</a:t>
            </a:r>
            <a:r>
              <a:rPr lang="ru-RU" sz="2000" dirty="0" smtClean="0"/>
              <a:t>, </a:t>
            </a:r>
            <a:r>
              <a:rPr lang="ru-RU" sz="2000" dirty="0" err="1" smtClean="0"/>
              <a:t>ігрова</a:t>
            </a:r>
            <a:r>
              <a:rPr lang="ru-RU" sz="2000" dirty="0" smtClean="0"/>
              <a:t> </a:t>
            </a:r>
            <a:r>
              <a:rPr lang="ru-RU" sz="2000" dirty="0" err="1" smtClean="0"/>
              <a:t>вимога</a:t>
            </a:r>
            <a:r>
              <a:rPr lang="ru-RU" sz="2000" dirty="0" smtClean="0"/>
              <a:t>, </a:t>
            </a:r>
            <a:r>
              <a:rPr lang="ru-RU" sz="2000" dirty="0" err="1" smtClean="0"/>
              <a:t>дозвіл</a:t>
            </a:r>
            <a:r>
              <a:rPr lang="ru-RU" sz="2000" dirty="0" smtClean="0"/>
              <a:t>, </a:t>
            </a:r>
            <a:r>
              <a:rPr lang="ru-RU" sz="2000" dirty="0" err="1" smtClean="0"/>
              <a:t>порада</a:t>
            </a:r>
            <a:r>
              <a:rPr lang="ru-RU" sz="2000" dirty="0" smtClean="0"/>
              <a:t>, </a:t>
            </a:r>
            <a:r>
              <a:rPr lang="ru-RU" sz="2000" dirty="0" err="1" smtClean="0"/>
              <a:t>відмова</a:t>
            </a:r>
            <a:r>
              <a:rPr lang="ru-RU" sz="2000" dirty="0" smtClean="0"/>
              <a:t>, </a:t>
            </a:r>
            <a:r>
              <a:rPr lang="ru-RU" sz="2000" dirty="0" err="1" smtClean="0"/>
              <a:t>спонукання</a:t>
            </a:r>
            <a:r>
              <a:rPr lang="ru-RU" sz="2000" dirty="0" smtClean="0"/>
              <a:t>, </a:t>
            </a:r>
            <a:r>
              <a:rPr lang="ru-RU" sz="2000" dirty="0" err="1" smtClean="0"/>
              <a:t>задоволення</a:t>
            </a:r>
            <a:r>
              <a:rPr lang="ru-RU" sz="2000" dirty="0" smtClean="0"/>
              <a:t>, </a:t>
            </a:r>
            <a:r>
              <a:rPr lang="ru-RU" sz="2000" dirty="0" err="1" smtClean="0"/>
              <a:t>здивування</a:t>
            </a:r>
            <a:r>
              <a:rPr lang="ru-RU" sz="2000" dirty="0" smtClean="0"/>
              <a:t>, </a:t>
            </a:r>
            <a:r>
              <a:rPr lang="ru-RU" sz="2000" dirty="0" err="1" smtClean="0"/>
              <a:t>вдячність</a:t>
            </a:r>
            <a:r>
              <a:rPr lang="ru-RU" sz="2000" dirty="0" smtClean="0"/>
              <a:t>, жаль, </a:t>
            </a:r>
            <a:r>
              <a:rPr lang="ru-RU" sz="2000" dirty="0" err="1" smtClean="0"/>
              <a:t>невдоволення</a:t>
            </a:r>
            <a:r>
              <a:rPr lang="ru-RU" sz="2000" dirty="0" smtClean="0"/>
              <a:t>, </a:t>
            </a:r>
            <a:r>
              <a:rPr lang="ru-RU" sz="2000" dirty="0" err="1" smtClean="0"/>
              <a:t>вдячність</a:t>
            </a:r>
            <a:r>
              <a:rPr lang="ru-RU" sz="2000" dirty="0" smtClean="0"/>
              <a:t>, </a:t>
            </a:r>
            <a:r>
              <a:rPr lang="ru-RU" sz="2000" dirty="0" err="1" smtClean="0"/>
              <a:t>пояснення</a:t>
            </a:r>
            <a:r>
              <a:rPr lang="ru-RU" sz="2000" dirty="0" smtClean="0"/>
              <a:t>, </a:t>
            </a:r>
            <a:r>
              <a:rPr lang="ru-RU" sz="2000" dirty="0" err="1" smtClean="0"/>
              <a:t>міркування</a:t>
            </a:r>
            <a:r>
              <a:rPr lang="ru-RU" sz="2000" dirty="0" smtClean="0"/>
              <a:t>, </a:t>
            </a:r>
            <a:r>
              <a:rPr lang="ru-RU" sz="2000" dirty="0" err="1" smtClean="0"/>
              <a:t>доказ</a:t>
            </a:r>
            <a:r>
              <a:rPr lang="ru-RU" sz="2000" dirty="0" smtClean="0"/>
              <a:t> та </a:t>
            </a:r>
            <a:r>
              <a:rPr lang="ru-RU" sz="2000" dirty="0" err="1" smtClean="0"/>
              <a:t>ін</a:t>
            </a:r>
            <a:r>
              <a:rPr lang="ru-RU" sz="2000" dirty="0" smtClean="0"/>
              <a:t>.) </a:t>
            </a:r>
            <a:r>
              <a:rPr lang="ru-RU" sz="2000" dirty="0" err="1" smtClean="0"/>
              <a:t>відповідно</a:t>
            </a:r>
            <a:r>
              <a:rPr lang="ru-RU" sz="2000" dirty="0" smtClean="0"/>
              <a:t> до </a:t>
            </a:r>
            <a:r>
              <a:rPr lang="ru-RU" sz="2000" dirty="0" err="1" smtClean="0"/>
              <a:t>різних</a:t>
            </a:r>
            <a:r>
              <a:rPr lang="ru-RU" sz="2000" dirty="0" smtClean="0"/>
              <a:t> </a:t>
            </a:r>
            <a:r>
              <a:rPr lang="ru-RU" sz="2000" dirty="0" err="1" smtClean="0"/>
              <a:t>ситуацій</a:t>
            </a:r>
            <a:r>
              <a:rPr lang="ru-RU" sz="2000" dirty="0" smtClean="0"/>
              <a:t> </a:t>
            </a:r>
            <a:r>
              <a:rPr lang="ru-RU" sz="2000" dirty="0" err="1" smtClean="0"/>
              <a:t>спілкування</a:t>
            </a:r>
            <a:r>
              <a:rPr lang="ru-RU" sz="2000" dirty="0" smtClean="0"/>
              <a:t> </a:t>
            </a:r>
            <a:r>
              <a:rPr lang="ru-RU" sz="2000" dirty="0" err="1" smtClean="0"/>
              <a:t>з</a:t>
            </a:r>
            <a:r>
              <a:rPr lang="ru-RU" sz="2000" dirty="0" smtClean="0"/>
              <a:t> </a:t>
            </a:r>
            <a:r>
              <a:rPr lang="ru-RU" sz="2000" dirty="0" err="1" smtClean="0"/>
              <a:t>дорослими</a:t>
            </a:r>
            <a:r>
              <a:rPr lang="ru-RU" sz="2000" dirty="0" smtClean="0"/>
              <a:t> та </a:t>
            </a:r>
            <a:r>
              <a:rPr lang="ru-RU" sz="2000" dirty="0" err="1" smtClean="0"/>
              <a:t>однолітками</a:t>
            </a:r>
            <a:r>
              <a:rPr lang="ru-RU" sz="2000" dirty="0" smtClean="0"/>
              <a:t>. </a:t>
            </a:r>
            <a:r>
              <a:rPr lang="ru-RU" sz="2000" dirty="0" err="1" smtClean="0"/>
              <a:t>Може</a:t>
            </a:r>
            <a:r>
              <a:rPr lang="ru-RU" sz="2000" dirty="0" smtClean="0"/>
              <a:t> </a:t>
            </a:r>
            <a:r>
              <a:rPr lang="ru-RU" sz="2000" dirty="0" err="1" smtClean="0"/>
              <a:t>проаналізувати</a:t>
            </a:r>
            <a:r>
              <a:rPr lang="ru-RU" sz="2000" dirty="0" smtClean="0"/>
              <a:t> та </a:t>
            </a:r>
            <a:r>
              <a:rPr lang="ru-RU" sz="2000" dirty="0" err="1" smtClean="0"/>
              <a:t>пояснити</a:t>
            </a:r>
            <a:r>
              <a:rPr lang="ru-RU" sz="2000" dirty="0" smtClean="0"/>
              <a:t> причини </a:t>
            </a:r>
            <a:r>
              <a:rPr lang="ru-RU" sz="2000" dirty="0" err="1" smtClean="0"/>
              <a:t>виникнення</a:t>
            </a:r>
            <a:r>
              <a:rPr lang="ru-RU" sz="2000" dirty="0" smtClean="0"/>
              <a:t> </a:t>
            </a:r>
            <a:r>
              <a:rPr lang="ru-RU" sz="2000" dirty="0" err="1" smtClean="0"/>
              <a:t>суперечливих</a:t>
            </a:r>
            <a:r>
              <a:rPr lang="ru-RU" sz="2000" dirty="0" smtClean="0"/>
              <a:t> </a:t>
            </a:r>
            <a:r>
              <a:rPr lang="ru-RU" sz="2000" dirty="0" err="1" smtClean="0"/>
              <a:t>чи</a:t>
            </a:r>
            <a:r>
              <a:rPr lang="ru-RU" sz="2000" dirty="0" smtClean="0"/>
              <a:t> </a:t>
            </a:r>
            <a:r>
              <a:rPr lang="ru-RU" sz="2000" dirty="0" err="1" smtClean="0"/>
              <a:t>конфліктних</a:t>
            </a:r>
            <a:r>
              <a:rPr lang="ru-RU" sz="2000" dirty="0" smtClean="0"/>
              <a:t> </a:t>
            </a:r>
            <a:r>
              <a:rPr lang="ru-RU" sz="2000" dirty="0" err="1" smtClean="0"/>
              <a:t>ситуацій</a:t>
            </a:r>
            <a:r>
              <a:rPr lang="ru-RU" sz="2000" dirty="0" smtClean="0"/>
              <a:t>, </a:t>
            </a:r>
            <a:r>
              <a:rPr lang="ru-RU" sz="2000" dirty="0" err="1" smtClean="0"/>
              <a:t>виявляє</a:t>
            </a:r>
            <a:r>
              <a:rPr lang="ru-RU" sz="2000" dirty="0" smtClean="0"/>
              <a:t> </a:t>
            </a:r>
            <a:r>
              <a:rPr lang="ru-RU" sz="2000" dirty="0" err="1" smtClean="0"/>
              <a:t>суперечності</a:t>
            </a:r>
            <a:r>
              <a:rPr lang="ru-RU" sz="2000" dirty="0" smtClean="0"/>
              <a:t> (</a:t>
            </a:r>
            <a:r>
              <a:rPr lang="ru-RU" sz="2000" dirty="0" err="1" smtClean="0"/>
              <a:t>невідповідності</a:t>
            </a:r>
            <a:r>
              <a:rPr lang="ru-RU" sz="2000" dirty="0" smtClean="0"/>
              <a:t>) та </a:t>
            </a:r>
            <a:r>
              <a:rPr lang="ru-RU" sz="2000" dirty="0" err="1" smtClean="0"/>
              <a:t>аргументи</a:t>
            </a:r>
            <a:r>
              <a:rPr lang="ru-RU" sz="2000" dirty="0" smtClean="0"/>
              <a:t> «за» </a:t>
            </a:r>
            <a:r>
              <a:rPr lang="ru-RU" sz="2000" dirty="0" err="1" smtClean="0"/>
              <a:t>і</a:t>
            </a:r>
            <a:r>
              <a:rPr lang="ru-RU" sz="2000" dirty="0" smtClean="0"/>
              <a:t> «</a:t>
            </a:r>
            <a:r>
              <a:rPr lang="ru-RU" sz="2000" dirty="0" err="1" smtClean="0"/>
              <a:t>проти</a:t>
            </a:r>
            <a:r>
              <a:rPr lang="ru-RU" sz="2000" dirty="0" smtClean="0"/>
              <a:t>», </a:t>
            </a:r>
            <a:r>
              <a:rPr lang="ru-RU" sz="2000" dirty="0" err="1" smtClean="0"/>
              <a:t>висуває</a:t>
            </a:r>
            <a:r>
              <a:rPr lang="ru-RU" sz="2000" dirty="0" smtClean="0"/>
              <a:t> </a:t>
            </a:r>
            <a:r>
              <a:rPr lang="ru-RU" sz="2000" dirty="0" err="1" smtClean="0"/>
              <a:t>версії</a:t>
            </a:r>
            <a:r>
              <a:rPr lang="ru-RU" sz="2000" dirty="0" smtClean="0"/>
              <a:t> </a:t>
            </a:r>
            <a:r>
              <a:rPr lang="ru-RU" sz="2000" dirty="0" err="1" smtClean="0"/>
              <a:t>можливого</a:t>
            </a:r>
            <a:r>
              <a:rPr lang="ru-RU" sz="2000" dirty="0" smtClean="0"/>
              <a:t> </a:t>
            </a:r>
            <a:r>
              <a:rPr lang="ru-RU" sz="2000" dirty="0" err="1" smtClean="0"/>
              <a:t>розгортання</a:t>
            </a:r>
            <a:r>
              <a:rPr lang="ru-RU" sz="2000" dirty="0" smtClean="0"/>
              <a:t> </a:t>
            </a:r>
            <a:r>
              <a:rPr lang="ru-RU" sz="2000" dirty="0" err="1" smtClean="0"/>
              <a:t>подій</a:t>
            </a:r>
            <a:r>
              <a:rPr lang="ru-RU" sz="2000" dirty="0" smtClean="0"/>
              <a:t> («</a:t>
            </a:r>
            <a:r>
              <a:rPr lang="ru-RU" sz="2000" dirty="0" err="1" smtClean="0"/>
              <a:t>Що</a:t>
            </a:r>
            <a:r>
              <a:rPr lang="ru-RU" sz="2000" dirty="0" smtClean="0"/>
              <a:t> б </a:t>
            </a:r>
            <a:r>
              <a:rPr lang="ru-RU" sz="2000" dirty="0" err="1" smtClean="0"/>
              <a:t>сталося</a:t>
            </a:r>
            <a:r>
              <a:rPr lang="ru-RU" sz="2000" dirty="0" smtClean="0"/>
              <a:t>, </a:t>
            </a:r>
            <a:r>
              <a:rPr lang="ru-RU" sz="2000" dirty="0" err="1" smtClean="0"/>
              <a:t>якби</a:t>
            </a:r>
            <a:r>
              <a:rPr lang="ru-RU" sz="2000" dirty="0" smtClean="0"/>
              <a:t>…?», «</a:t>
            </a:r>
            <a:r>
              <a:rPr lang="ru-RU" sz="2000" dirty="0" err="1" smtClean="0"/>
              <a:t>Слід</a:t>
            </a:r>
            <a:r>
              <a:rPr lang="ru-RU" sz="2000" dirty="0" smtClean="0"/>
              <a:t> </a:t>
            </a:r>
            <a:r>
              <a:rPr lang="ru-RU" sz="2000" dirty="0" err="1" smtClean="0"/>
              <a:t>вчинити</a:t>
            </a:r>
            <a:r>
              <a:rPr lang="ru-RU" sz="2000" dirty="0" smtClean="0"/>
              <a:t> так…, тому </a:t>
            </a:r>
            <a:r>
              <a:rPr lang="ru-RU" sz="2000" dirty="0" err="1" smtClean="0"/>
              <a:t>що</a:t>
            </a:r>
            <a:r>
              <a:rPr lang="ru-RU" sz="2000" dirty="0" smtClean="0"/>
              <a:t>…» та </a:t>
            </a:r>
            <a:r>
              <a:rPr lang="ru-RU" sz="2000" dirty="0" err="1" smtClean="0"/>
              <a:t>ін</a:t>
            </a:r>
            <a:r>
              <a:rPr lang="ru-RU" sz="2000" dirty="0" smtClean="0"/>
              <a:t>). Бере участь у </a:t>
            </a:r>
            <a:r>
              <a:rPr lang="ru-RU" sz="2000" dirty="0" err="1" smtClean="0"/>
              <a:t>перемовинах</a:t>
            </a:r>
            <a:r>
              <a:rPr lang="ru-RU" sz="2000" dirty="0" smtClean="0"/>
              <a:t>. </a:t>
            </a:r>
            <a:r>
              <a:rPr lang="ru-RU" sz="2000" dirty="0" err="1" smtClean="0"/>
              <a:t>Тримається</a:t>
            </a:r>
            <a:r>
              <a:rPr lang="ru-RU" sz="2000" dirty="0" smtClean="0"/>
              <a:t> в </a:t>
            </a:r>
            <a:r>
              <a:rPr lang="ru-RU" sz="2000" dirty="0" err="1" smtClean="0"/>
              <a:t>діалозі</a:t>
            </a:r>
            <a:r>
              <a:rPr lang="ru-RU" sz="2000" dirty="0" smtClean="0"/>
              <a:t> </a:t>
            </a:r>
            <a:r>
              <a:rPr lang="ru-RU" sz="2000" dirty="0" err="1" smtClean="0"/>
              <a:t>невимушено</a:t>
            </a:r>
            <a:r>
              <a:rPr lang="ru-RU" sz="2000" dirty="0" smtClean="0"/>
              <a:t>, </a:t>
            </a:r>
            <a:r>
              <a:rPr lang="ru-RU" sz="2000" dirty="0" err="1" smtClean="0"/>
              <a:t>розмовляє</a:t>
            </a:r>
            <a:r>
              <a:rPr lang="ru-RU" sz="2000" dirty="0" smtClean="0"/>
              <a:t> </a:t>
            </a:r>
            <a:r>
              <a:rPr lang="ru-RU" sz="2000" dirty="0" err="1" smtClean="0"/>
              <a:t>тактовно</a:t>
            </a:r>
            <a:r>
              <a:rPr lang="ru-RU" sz="2000" dirty="0" smtClean="0"/>
              <a:t>.</a:t>
            </a:r>
            <a:endParaRPr lang="ru-RU" sz="2000" dirty="0"/>
          </a:p>
        </p:txBody>
      </p:sp>
    </p:spTree>
    <p:extLst>
      <p:ext uri="{BB962C8B-B14F-4D97-AF65-F5344CB8AC3E}">
        <p14:creationId xmlns="" xmlns:p14="http://schemas.microsoft.com/office/powerpoint/2010/main" val="867932029"/>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143</TotalTime>
  <Words>1591</Words>
  <Application>Microsoft Office PowerPoint</Application>
  <PresentationFormat>Произвольный</PresentationFormat>
  <Paragraphs>229</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Легкий дым</vt:lpstr>
      <vt:lpstr>«Специфіка занять з рідної мови в ЗДО»</vt:lpstr>
      <vt:lpstr>План:</vt:lpstr>
      <vt:lpstr>БКДО, січень 2021 року</vt:lpstr>
      <vt:lpstr>БКДО, січень 2021 року</vt:lpstr>
      <vt:lpstr>БКДО, січень 2021 року</vt:lpstr>
      <vt:lpstr>БКДО, січень 2021 року</vt:lpstr>
      <vt:lpstr>БКДО, січень 2021 року</vt:lpstr>
      <vt:lpstr>БКДО, січень 2021 року</vt:lpstr>
      <vt:lpstr>БКДО, січень 2021 року</vt:lpstr>
      <vt:lpstr>БКДО, січень 2021 року</vt:lpstr>
      <vt:lpstr>БКДО, січень 2021 року</vt:lpstr>
      <vt:lpstr>БКДО, січень 2021 року</vt:lpstr>
      <vt:lpstr>БКДО, січень 2021 року</vt:lpstr>
      <vt:lpstr>БКДО, січень 2021 року</vt:lpstr>
      <vt:lpstr>Зміст процесу формування мовлення дошкільників</vt:lpstr>
      <vt:lpstr>Форми роботи закладів дошкільної освіти з розвитку мовлення дітей</vt:lpstr>
      <vt:lpstr>Слайд 17</vt:lpstr>
      <vt:lpstr>Класифікація видів занять з розвитку мовлення та навчання дітей рідної мови (За Гавриш Н.В.)</vt:lpstr>
      <vt:lpstr>Форми організації освітнього процесу в закладі дошкільної освіти (За Крутій К.Л.) </vt:lpstr>
      <vt:lpstr>Види мовленнєвих занять</vt:lpstr>
      <vt:lpstr>Вимоги до проведення мовленнєвих занять</vt:lpstr>
      <vt:lpstr>Засоби, методи, прийоми навчання рідної мови</vt:lpstr>
    </vt:vector>
  </TitlesOfParts>
  <Company>Скоря Компьютерная Помощь!</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«Специфіка занять з рідної мови в ДНЗ»</dc:title>
  <dc:creator>Евгений</dc:creator>
  <cp:lastModifiedBy>User</cp:lastModifiedBy>
  <cp:revision>25</cp:revision>
  <dcterms:created xsi:type="dcterms:W3CDTF">2016-04-09T12:14:24Z</dcterms:created>
  <dcterms:modified xsi:type="dcterms:W3CDTF">2021-03-30T15:25:32Z</dcterms:modified>
</cp:coreProperties>
</file>