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71" r:id="rId3"/>
    <p:sldId id="272" r:id="rId4"/>
    <p:sldId id="274" r:id="rId5"/>
    <p:sldId id="275" r:id="rId6"/>
    <p:sldId id="273" r:id="rId7"/>
    <p:sldId id="276" r:id="rId8"/>
    <p:sldId id="256" r:id="rId9"/>
    <p:sldId id="257" r:id="rId10"/>
    <p:sldId id="27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735EB-D2EF-4C05-80F8-F9AC6D5EAA99}" type="datetimeFigureOut">
              <a:rPr lang="uk-UA" smtClean="0"/>
              <a:pPr/>
              <a:t>05.03.2019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B9BAA-F3EB-4DB7-9E5A-0BEAACB31295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41438" y="914400"/>
            <a:ext cx="4175125" cy="31321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25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5550" y="4352734"/>
            <a:ext cx="4771221" cy="3478386"/>
          </a:xfrm>
          <a:noFill/>
          <a:ln/>
        </p:spPr>
        <p:txBody>
          <a:bodyPr wrap="none" anchor="ctr"/>
          <a:lstStyle/>
          <a:p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481" y="568861"/>
            <a:ext cx="7806240" cy="114348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72481" y="1906761"/>
            <a:ext cx="3833280" cy="47899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4000" y="1906761"/>
            <a:ext cx="3834720" cy="4789943"/>
          </a:xfr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714356"/>
            <a:ext cx="7807680" cy="920256"/>
          </a:xfrm>
        </p:spPr>
        <p:txBody>
          <a:bodyPr tIns="41146">
            <a:no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  <a:defRPr/>
            </a:pPr>
            <a:r>
              <a:rPr lang="ru-RU" sz="6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Акмеологія</a:t>
            </a:r>
            <a:endParaRPr lang="ru-RU" sz="60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43050"/>
            <a:ext cx="4500562" cy="3857652"/>
          </a:xfrm>
        </p:spPr>
        <p:txBody>
          <a:bodyPr tIns="22859">
            <a:noAutofit/>
          </a:bodyPr>
          <a:lstStyle/>
          <a:p>
            <a:pPr marL="391686" indent="-293764" algn="ctr"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</a:tabLst>
            </a:pP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Акмеологія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(від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грец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аkme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вершина,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ogos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вчення) - наука про вершинні досягнення людини.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643050"/>
            <a:ext cx="4214810" cy="38576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85786" y="0"/>
            <a:ext cx="7921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dirty="0"/>
              <a:t>Херсонський державний університет</a:t>
            </a:r>
          </a:p>
          <a:p>
            <a:pPr algn="ctr"/>
            <a:r>
              <a:rPr lang="uk-UA" sz="2400" b="1" dirty="0"/>
              <a:t>Кафедра біології людини та імунології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592933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b="1" kern="0" dirty="0"/>
              <a:t>Кафедра біології людини та імунології</a:t>
            </a:r>
            <a:br>
              <a:rPr lang="uk-UA" b="1" kern="0" dirty="0"/>
            </a:br>
            <a:endParaRPr lang="uk-UA" dirty="0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 additive="repl">
                                        <p:cTn id="7" dur="3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 additive="repl"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4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571736" y="1357298"/>
            <a:ext cx="657226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Досягти успіхів у професії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 конкурентоздатним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 затребуваним спеціалістом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0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Дорогі студенти та майбутні колеги!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  <a:p>
            <a:pPr lvl="0" indent="180975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 хочете: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4572008"/>
            <a:ext cx="47916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8097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 цей курс для Вас!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5786454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uk-UA" sz="2000" kern="0" dirty="0">
                <a:latin typeface="Times New Roman" pitchFamily="18" charset="0"/>
                <a:cs typeface="Times New Roman" pitchFamily="18" charset="0"/>
              </a:rPr>
              <a:t>Кафедра біології людини та імунології</a:t>
            </a:r>
          </a:p>
          <a:p>
            <a:pPr algn="just">
              <a:lnSpc>
                <a:spcPct val="80000"/>
              </a:lnSpc>
              <a:defRPr/>
            </a:pPr>
            <a:r>
              <a:rPr lang="uk-UA" sz="2000" kern="0" dirty="0" err="1">
                <a:latin typeface="Times New Roman" pitchFamily="18" charset="0"/>
                <a:cs typeface="Times New Roman" pitchFamily="18" charset="0"/>
              </a:rPr>
              <a:t>Ауд</a:t>
            </a:r>
            <a:r>
              <a:rPr lang="uk-UA" sz="2000" kern="0" dirty="0">
                <a:latin typeface="Times New Roman" pitchFamily="18" charset="0"/>
                <a:cs typeface="Times New Roman" pitchFamily="18" charset="0"/>
              </a:rPr>
              <a:t>. 713</a:t>
            </a:r>
          </a:p>
        </p:txBody>
      </p:sp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Акмеологія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- наука, що вивчає феноменологію, закономірності та механізми здійснення потенціалу людини як виду, індивіда, особистості, суб’єкта діяльності, індивідуальності при досягненні нею найбільш високого рівня свого розвитку на різних його етапах.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857628"/>
            <a:ext cx="7858180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Високий професіоналізм і творча майстерність різних фахівців - ось той головний людський ресурс, який стає сьогодні найважливішим фактором оптимального вирішення нагальних глобально-кризових проблем.</a:t>
            </a:r>
          </a:p>
          <a:p>
            <a:pPr algn="just">
              <a:spcBef>
                <a:spcPts val="0"/>
              </a:spcBef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Саме акмеологія вивчає закономірності і технології розвитку вершин професіоналізму і творчості. Особливу потребу акмеологія набуває в сучасному світі, де висока потреба в соціально активних людях, високих професіоналів, що володіють ініціативою, діловитістю, організованістю і творчим потенціалом.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267200"/>
            <a:ext cx="435768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86256"/>
            <a:ext cx="4786314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 курсу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Засвоєння студентами системи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акмеологічних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знань, формуванні вмінь вирішувати широкий спектр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акмеологічних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 і завдань в різних галузях професійної діяльності.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5305425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357818" y="2786058"/>
            <a:ext cx="378618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Кращий спосіб зробити кар'єру - працювати на того, хто робить кар'єру. </a:t>
            </a:r>
          </a:p>
          <a:p>
            <a:pPr algn="just"/>
            <a:r>
              <a:rPr lang="uk-UA" sz="3600" b="1" dirty="0" err="1">
                <a:latin typeface="Times New Roman" pitchFamily="18" charset="0"/>
                <a:cs typeface="Times New Roman" pitchFamily="18" charset="0"/>
              </a:rPr>
              <a:t>Маріон</a:t>
            </a:r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err="1">
                <a:latin typeface="Times New Roman" pitchFamily="18" charset="0"/>
                <a:cs typeface="Times New Roman" pitchFamily="18" charset="0"/>
              </a:rPr>
              <a:t>Келлог</a:t>
            </a:r>
            <a:endParaRPr lang="uk-UA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5786446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Завдання вивчення дисципліни:</a:t>
            </a:r>
            <a:endParaRPr kumimoji="0" lang="uk-UA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сформувати уявлення про наукову дисципліну та актуальності її практичного застосування в сучасному суспільстві;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розширити уявлення про вершини (акме) в різних сферах життя людини;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сприяти формуванню комплексного і об'єктивного погляду на особистість людини, її структуру, індивідуальні властивості;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розвивати здібності до самоорганізації, самоконтролю та саморозвитку;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визначити поняття творча зрілість особистості та рівні досягнення акме;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 у студентів цілісного уявлення про формування </a:t>
            </a:r>
            <a:r>
              <a:rPr kumimoji="0" lang="uk-UA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акмеологічної</a:t>
            </a:r>
            <a:r>
              <a:rPr kumimoji="0" lang="uk-U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компетентності</a:t>
            </a:r>
            <a:r>
              <a:rPr lang="uk-UA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"/>
            <a:ext cx="3357554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643315"/>
            <a:ext cx="3357554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результаті вивчення курсу студент повинен: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узагальнювати й систематизувати накопичені сучасною наукою знання про психічний і професійний розвиток людини;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аналізувати історію предмету, методи, структуру й роль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акмеології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науково-психологічному забезпеченні розвитку людини в освітніх системах;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орієнтуватися в різних підходах, теоріях і методах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психолого-акмеологічного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забезпечення: діагностики, корекції, активізації й консультування тих аспектів розвитку, облік яких важливий для оптимізації життєдіяльності людини, особливо її професійно значимих якостей;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6432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результаті вивчення курсу студент повинен: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знати сутність та зміст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акмеологічних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проблем і стан їх наукової розробленості;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знати теоретико-методологічні основи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акмеології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закономірності та етапи змін зрілої особистості в процесі її прогресивного розвитку;</a:t>
            </a: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узагальнювати характеристики </a:t>
            </a:r>
            <a:r>
              <a:rPr kumimoji="0" lang="uk-UA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акмеологічних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умов та факторів, що сприяють прогресивному розвитку;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застосовувати отримані знання і сформовані навички та вміння на практиці при вирішенні актуальних професійних задач.</a:t>
            </a:r>
            <a:r>
              <a:rPr kumimoji="0" lang="uk-UA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521974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85860"/>
            <a:ext cx="60007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 здібностей та схильностей</a:t>
            </a:r>
            <a:endParaRPr lang="uk-UA" sz="32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Спрямованості особистості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Професійної компетенції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Конкурентоспроможності</a:t>
            </a: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Творчого потенціалу</a:t>
            </a: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заняттях студенти виконують </a:t>
            </a:r>
          </a:p>
          <a:p>
            <a:pPr lvl="0" indent="180975"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3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 тести на визначення:</a:t>
            </a:r>
            <a:endParaRPr lang="uk-UA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214422"/>
            <a:ext cx="3786182" cy="4929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14290"/>
            <a:ext cx="9144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Є три речі, які ніколи не повертаються назад:</a:t>
            </a:r>
          </a:p>
          <a:p>
            <a:pPr algn="ctr"/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час,</a:t>
            </a:r>
          </a:p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слово,</a:t>
            </a:r>
          </a:p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можливість.</a:t>
            </a:r>
          </a:p>
          <a:p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Тому не втрачай часу ...., Вибирай слова ...... і не втрачай можливість!!!!!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4643446"/>
            <a:ext cx="54292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Якщо я не за себе, то хто ж?</a:t>
            </a:r>
          </a:p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Але якщо я для себе, то навіщо я?</a:t>
            </a:r>
          </a:p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І якщо не зараз, то коли ж?</a:t>
            </a:r>
          </a:p>
          <a:p>
            <a:pPr algn="ctr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Слова з Тори і Талмуда</a:t>
            </a:r>
          </a:p>
        </p:txBody>
      </p:sp>
    </p:spTree>
    <p:extLst>
      <p:ext uri="{BB962C8B-B14F-4D97-AF65-F5344CB8AC3E}">
        <p14:creationId xmlns:p14="http://schemas.microsoft.com/office/powerpoint/2010/main" val="3563558082"/>
      </p:ext>
    </p:extLst>
  </p:cSld>
  <p:clrMapOvr>
    <a:masterClrMapping/>
  </p:clrMapOvr>
  <p:transition>
    <p:wheel spokes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516</Words>
  <Application>Microsoft Office PowerPoint</Application>
  <PresentationFormat>Экран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Акмеологія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Черная Марина Николаевна</cp:lastModifiedBy>
  <cp:revision>18</cp:revision>
  <dcterms:modified xsi:type="dcterms:W3CDTF">2019-03-05T14:03:53Z</dcterms:modified>
</cp:coreProperties>
</file>