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426721"/>
            <a:ext cx="8791575" cy="2255520"/>
          </a:xfrm>
        </p:spPr>
        <p:txBody>
          <a:bodyPr/>
          <a:lstStyle/>
          <a:p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2065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Основні категорії психології особистості педагога.</a:t>
            </a:r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Авторитет вчителя і професійна деформація. </a:t>
            </a:r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Педагогічне спілкування та його стилі. </a:t>
            </a:r>
          </a:p>
          <a:p>
            <a:pPr marL="457200" indent="-4572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Адаптація педагога до умов професійної діяльності</a:t>
            </a:r>
          </a:p>
          <a:p>
            <a:pPr marL="457200" indent="-457200">
              <a:buAutoNum type="arabicPeriod"/>
            </a:pPr>
            <a:endParaRPr lang="uk-UA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7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65760"/>
            <a:ext cx="9905998" cy="836023"/>
          </a:xfrm>
        </p:spPr>
        <p:txBody>
          <a:bodyPr/>
          <a:lstStyle/>
          <a:p>
            <a:r>
              <a:rPr lang="uk-UA" dirty="0" smtClean="0"/>
              <a:t>Основні категорії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033" y="1855857"/>
            <a:ext cx="3196899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Професійна компетентність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2674463"/>
            <a:ext cx="3208735" cy="3116736"/>
          </a:xfrm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Єдність теоретичної і практичної готовності до навчання та виховання дітей, що характеризує рівень його професіоналізму. </a:t>
            </a:r>
          </a:p>
          <a:p>
            <a:r>
              <a:rPr lang="uk-UA" sz="1600" dirty="0">
                <a:solidFill>
                  <a:schemeClr val="bg1"/>
                </a:solidFill>
              </a:rPr>
              <a:t>	</a:t>
            </a:r>
            <a:r>
              <a:rPr lang="uk-UA" sz="1600" dirty="0" smtClean="0">
                <a:solidFill>
                  <a:schemeClr val="bg1"/>
                </a:solidFill>
              </a:rPr>
              <a:t>Підтримання професійної компетентності вимагає від педагога систематично підвищувати кваліфікацію, розвивати творчу активність.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5658" y="1855857"/>
            <a:ext cx="3184385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Педагогічний такт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04213" y="2674463"/>
            <a:ext cx="3195830" cy="3119908"/>
          </a:xfrm>
        </p:spPr>
        <p:txBody>
          <a:bodyPr>
            <a:normAutofit fontScale="92500"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(Лат.</a:t>
            </a:r>
            <a:r>
              <a:rPr lang="en-US" sz="1600" dirty="0" err="1" smtClean="0">
                <a:solidFill>
                  <a:schemeClr val="bg1"/>
                </a:solidFill>
              </a:rPr>
              <a:t>tactus</a:t>
            </a:r>
            <a:r>
              <a:rPr lang="en-US" sz="1600" dirty="0" smtClean="0">
                <a:solidFill>
                  <a:schemeClr val="bg1"/>
                </a:solidFill>
              </a:rPr>
              <a:t> – </a:t>
            </a:r>
            <a:r>
              <a:rPr lang="uk-UA" sz="1600" dirty="0" smtClean="0">
                <a:solidFill>
                  <a:schemeClr val="bg1"/>
                </a:solidFill>
              </a:rPr>
              <a:t>відчуття, почуття) – стиль поведінки педагога, який дає змогу прогнозувати, попереджати і усувати конфліктні ситуації у взаєминах з учнями, їхніми батьками та колегами у колективі. </a:t>
            </a:r>
          </a:p>
          <a:p>
            <a:r>
              <a:rPr lang="uk-UA" sz="1600" dirty="0" smtClean="0">
                <a:solidFill>
                  <a:schemeClr val="bg1"/>
                </a:solidFill>
              </a:rPr>
              <a:t>Основується на знанні психології дитини, повазі до особистості, чуйності, уважності до психічного стану.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92076" y="1226663"/>
            <a:ext cx="3194968" cy="818606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Педагогічна майстерність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192076" y="2198756"/>
            <a:ext cx="3194968" cy="2799963"/>
          </a:xfrm>
        </p:spPr>
        <p:txBody>
          <a:bodyPr>
            <a:noAutofit/>
          </a:bodyPr>
          <a:lstStyle/>
          <a:p>
            <a:r>
              <a:rPr lang="uk-UA" sz="1600" dirty="0" smtClean="0">
                <a:solidFill>
                  <a:schemeClr val="bg1"/>
                </a:solidFill>
              </a:rPr>
              <a:t>Високий і постійно вдосконалюваний рівень оволодіння педагогічною діяльністю, що </a:t>
            </a:r>
            <a:r>
              <a:rPr lang="uk-UA" sz="1600" dirty="0" err="1" smtClean="0">
                <a:solidFill>
                  <a:schemeClr val="bg1"/>
                </a:solidFill>
              </a:rPr>
              <a:t>грунтується</a:t>
            </a:r>
            <a:r>
              <a:rPr lang="uk-UA" sz="1600" dirty="0" smtClean="0">
                <a:solidFill>
                  <a:schemeClr val="bg1"/>
                </a:solidFill>
              </a:rPr>
              <a:t> на належному рівні інтелектуального й професійного розвитку педагога, його загальній культурі та педагогічному досвіді.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9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296092"/>
            <a:ext cx="9906000" cy="1663337"/>
          </a:xfrm>
        </p:spPr>
        <p:txBody>
          <a:bodyPr>
            <a:normAutofit/>
          </a:bodyPr>
          <a:lstStyle/>
          <a:p>
            <a:r>
              <a:rPr lang="uk-UA" sz="2800" u="sng" dirty="0" smtClean="0">
                <a:solidFill>
                  <a:schemeClr val="bg1"/>
                </a:solidFill>
              </a:rPr>
              <a:t>Авторитет учителя </a:t>
            </a:r>
            <a:r>
              <a:rPr lang="uk-UA" sz="2000" dirty="0" smtClean="0">
                <a:solidFill>
                  <a:schemeClr val="bg1"/>
                </a:solidFill>
              </a:rPr>
              <a:t>– інтегральна характеристика професійного, педагогічного і особистісного становища вчителя в колективі, яка виявляється у процесі взаємин з учнями та колегами і впливає на успішність усього навчально-виховного процесу.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2211977"/>
            <a:ext cx="9906000" cy="3587161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Психологи виокремлюють такі якості особистості, на яких </a:t>
            </a:r>
            <a:r>
              <a:rPr lang="uk-UA" dirty="0" err="1" smtClean="0">
                <a:solidFill>
                  <a:schemeClr val="bg1"/>
                </a:solidFill>
              </a:rPr>
              <a:t>грунтується</a:t>
            </a:r>
            <a:r>
              <a:rPr lang="uk-UA" dirty="0" smtClean="0">
                <a:solidFill>
                  <a:schemeClr val="bg1"/>
                </a:solidFill>
              </a:rPr>
              <a:t> авторитет: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професіоналізм;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Уміння образно і доступно викладати власні думки;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Швидкість реакції і мислення;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Розуміння психології учня, </a:t>
            </a:r>
            <a:r>
              <a:rPr lang="uk-UA" u="sng" dirty="0" smtClean="0">
                <a:solidFill>
                  <a:schemeClr val="bg1"/>
                </a:solidFill>
              </a:rPr>
              <a:t>його позитивних якостей і вад;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Доброзичливість</a:t>
            </a:r>
            <a:r>
              <a:rPr lang="uk-UA" u="sng" dirty="0" smtClean="0">
                <a:solidFill>
                  <a:schemeClr val="bg1"/>
                </a:solidFill>
              </a:rPr>
              <a:t> і терплячість у взаєминах;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Строгість і справедливість; </a:t>
            </a:r>
          </a:p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</a:rPr>
              <a:t>Охайний зовнішній вигляд.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1258"/>
            <a:ext cx="9905998" cy="1271452"/>
          </a:xfrm>
        </p:spPr>
        <p:txBody>
          <a:bodyPr/>
          <a:lstStyle/>
          <a:p>
            <a:r>
              <a:rPr lang="uk-UA" dirty="0" smtClean="0"/>
              <a:t>Не сприяють становленню </a:t>
            </a:r>
            <a:r>
              <a:rPr lang="uk-UA" dirty="0" err="1" smtClean="0"/>
              <a:t>учительского</a:t>
            </a:r>
            <a:r>
              <a:rPr lang="uk-UA" dirty="0" smtClean="0"/>
              <a:t> авторитету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Зарозумілість;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Брутальність у поводженні у учнями;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Недоброзичливе ставлення;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Самозакоханість; 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Менторський тон у спілкуванні</a:t>
            </a:r>
            <a:br>
              <a:rPr lang="uk-UA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532710"/>
            <a:ext cx="4875211" cy="4258490"/>
          </a:xfrm>
        </p:spPr>
        <p:txBody>
          <a:bodyPr>
            <a:normAutofit lnSpcReduction="10000"/>
          </a:bodyPr>
          <a:lstStyle/>
          <a:p>
            <a:r>
              <a:rPr lang="uk-UA" u="sng" dirty="0" smtClean="0">
                <a:solidFill>
                  <a:schemeClr val="bg1"/>
                </a:solidFill>
              </a:rPr>
              <a:t>Не можна </a:t>
            </a:r>
            <a:r>
              <a:rPr lang="uk-UA" dirty="0" smtClean="0">
                <a:solidFill>
                  <a:schemeClr val="bg1"/>
                </a:solidFill>
              </a:rPr>
              <a:t>(особливо перед класом) демонструвати негативне ставлення до дитини. У повчанні вдаватися до етично виправданого емоційного тону. </a:t>
            </a:r>
          </a:p>
          <a:p>
            <a:pPr lvl="1"/>
            <a:r>
              <a:rPr lang="uk-UA" dirty="0" smtClean="0">
                <a:solidFill>
                  <a:schemeClr val="bg1"/>
                </a:solidFill>
              </a:rPr>
              <a:t>«</a:t>
            </a:r>
            <a:r>
              <a:rPr lang="uk-UA" u="sng" dirty="0" smtClean="0">
                <a:solidFill>
                  <a:schemeClr val="bg1"/>
                </a:solidFill>
              </a:rPr>
              <a:t>Заганяти» дитину до комунікативного «глухого кута».</a:t>
            </a:r>
            <a:endParaRPr lang="ru-RU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9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1550438"/>
          </a:xfrm>
        </p:spPr>
        <p:txBody>
          <a:bodyPr>
            <a:normAutofit fontScale="90000"/>
          </a:bodyPr>
          <a:lstStyle/>
          <a:p>
            <a:r>
              <a:rPr lang="uk-UA" sz="2400" u="sng" dirty="0" smtClean="0"/>
              <a:t>Професійна деформація педагога</a:t>
            </a:r>
            <a:r>
              <a:rPr lang="uk-UA" sz="2400" dirty="0" smtClean="0"/>
              <a:t> – (лат.</a:t>
            </a:r>
            <a:r>
              <a:rPr lang="en-US" sz="2400" dirty="0" smtClean="0"/>
              <a:t>deform – </a:t>
            </a:r>
            <a:r>
              <a:rPr lang="uk-UA" sz="2400" dirty="0" smtClean="0"/>
              <a:t>перекручую, спотворюю) – виникнення в організмі чи особистісних якостях педагога стійких змін, зумовлених його професійною діяльністю.</a:t>
            </a:r>
            <a:br>
              <a:rPr lang="uk-UA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7026" y="1793966"/>
            <a:ext cx="3196899" cy="653143"/>
          </a:xfrm>
        </p:spPr>
        <p:txBody>
          <a:bodyPr/>
          <a:lstStyle/>
          <a:p>
            <a:r>
              <a:rPr lang="uk-UA" sz="1800" dirty="0" smtClean="0">
                <a:solidFill>
                  <a:schemeClr val="bg1"/>
                </a:solidFill>
              </a:rPr>
              <a:t>Поява надлишкової активності у спілкування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2447109"/>
            <a:ext cx="3208735" cy="3344090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bg1"/>
                </a:solidFill>
              </a:rPr>
              <a:t>Під впливом професійної діяльності у багатьох вчителів </a:t>
            </a:r>
            <a:r>
              <a:rPr lang="uk-UA" sz="2000" i="1" u="sng" dirty="0" smtClean="0">
                <a:solidFill>
                  <a:schemeClr val="bg1"/>
                </a:solidFill>
              </a:rPr>
              <a:t>розвиваються своєрідна дидактична манера мовлення</a:t>
            </a:r>
            <a:r>
              <a:rPr lang="uk-UA" sz="2000" i="1" dirty="0" smtClean="0">
                <a:solidFill>
                  <a:schemeClr val="bg1"/>
                </a:solidFill>
              </a:rPr>
              <a:t>, прагнення всіх виховувати і повчати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89627" y="1891314"/>
            <a:ext cx="3184385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Феномен психічного вигорання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04213" y="2674462"/>
            <a:ext cx="3195830" cy="3119909"/>
          </a:xfrm>
        </p:spPr>
        <p:txBody>
          <a:bodyPr>
            <a:normAutofit fontScale="92500" lnSpcReduction="10000"/>
          </a:bodyPr>
          <a:lstStyle/>
          <a:p>
            <a:r>
              <a:rPr lang="uk-UA" sz="1800" i="1" dirty="0" smtClean="0">
                <a:solidFill>
                  <a:schemeClr val="bg1"/>
                </a:solidFill>
              </a:rPr>
              <a:t>Затяжний стан психічного виснаження, який виникає в деяких учителів під впливом тривалої недостатньо успішної роботи. </a:t>
            </a:r>
          </a:p>
          <a:p>
            <a:r>
              <a:rPr lang="uk-UA" sz="1800" i="1" dirty="0" smtClean="0">
                <a:solidFill>
                  <a:schemeClr val="bg1"/>
                </a:solidFill>
              </a:rPr>
              <a:t>Поєднує відчуття емоційної виснаженості , </a:t>
            </a:r>
            <a:r>
              <a:rPr lang="uk-UA" sz="1800" i="1" u="sng" dirty="0" smtClean="0">
                <a:solidFill>
                  <a:schemeClr val="bg1"/>
                </a:solidFill>
              </a:rPr>
              <a:t>деперсоналізацію</a:t>
            </a:r>
            <a:r>
              <a:rPr lang="uk-UA" sz="1800" i="1" dirty="0" smtClean="0">
                <a:solidFill>
                  <a:schemeClr val="bg1"/>
                </a:solidFill>
              </a:rPr>
              <a:t> (цинічне ставлення до праці і негуманне до учнів)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26986" y="1463040"/>
            <a:ext cx="3373399" cy="1114073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Вигорання не означає втому, це процес незворотній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52442" y="2674462"/>
            <a:ext cx="3194968" cy="3116737"/>
          </a:xfrm>
        </p:spPr>
        <p:txBody>
          <a:bodyPr>
            <a:normAutofit/>
          </a:bodyPr>
          <a:lstStyle/>
          <a:p>
            <a:r>
              <a:rPr lang="uk-UA" sz="1800" u="sng" dirty="0" smtClean="0">
                <a:solidFill>
                  <a:schemeClr val="bg1"/>
                </a:solidFill>
              </a:rPr>
              <a:t>Зазвичай учитель не помічає і не усвідомлює професійних деформацій. Чим більший досвід роботи в педагога, тим уважніше він повинен ставитися до своїх недоліків</a:t>
            </a:r>
            <a:r>
              <a:rPr lang="uk-UA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1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339634"/>
            <a:ext cx="9905998" cy="116694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Педагогічне спілкування – </a:t>
            </a:r>
            <a:r>
              <a:rPr lang="uk-UA" sz="2000" dirty="0" smtClean="0">
                <a:solidFill>
                  <a:schemeClr val="bg1"/>
                </a:solidFill>
              </a:rPr>
              <a:t>форма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комунікативної взаємодії вчителя з учнем, його батьками і колегами по роботі, в якій реалізується наперед визначені педагогічні функції і яка спрямована на </a:t>
            </a:r>
            <a:r>
              <a:rPr lang="uk-UA" sz="2000" dirty="0" err="1" smtClean="0">
                <a:solidFill>
                  <a:schemeClr val="bg1"/>
                </a:solidFill>
              </a:rPr>
              <a:t>інтелектуально</a:t>
            </a:r>
            <a:r>
              <a:rPr lang="uk-UA" sz="2000" dirty="0" smtClean="0">
                <a:solidFill>
                  <a:schemeClr val="bg1"/>
                </a:solidFill>
              </a:rPr>
              <a:t>-особистісне зростання учня.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63337"/>
            <a:ext cx="9905999" cy="412786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Американський психолог </a:t>
            </a:r>
            <a:r>
              <a:rPr lang="uk-UA" sz="2800" u="sng" dirty="0" smtClean="0"/>
              <a:t>Карл </a:t>
            </a:r>
            <a:r>
              <a:rPr lang="uk-UA" sz="2800" u="sng" dirty="0" err="1" smtClean="0"/>
              <a:t>Роджерс</a:t>
            </a:r>
            <a:r>
              <a:rPr lang="uk-UA" sz="2800" u="sng" dirty="0" smtClean="0"/>
              <a:t> </a:t>
            </a:r>
            <a:r>
              <a:rPr lang="uk-UA" sz="2800" dirty="0" smtClean="0"/>
              <a:t>визначив ще одну функцію педагогічного спілкування </a:t>
            </a:r>
            <a:r>
              <a:rPr lang="uk-UA" sz="2800" u="sng" dirty="0" smtClean="0"/>
              <a:t>– полегшення, </a:t>
            </a:r>
            <a:r>
              <a:rPr lang="uk-UA" sz="2800" u="sng" dirty="0" err="1" smtClean="0"/>
              <a:t>фасилітації</a:t>
            </a:r>
            <a:r>
              <a:rPr lang="uk-UA" sz="2800" u="sng" dirty="0" smtClean="0"/>
              <a:t>. </a:t>
            </a:r>
            <a:r>
              <a:rPr lang="uk-UA" sz="2800" dirty="0" smtClean="0"/>
              <a:t>Вчителя він називав </a:t>
            </a:r>
            <a:r>
              <a:rPr lang="uk-UA" sz="2800" dirty="0" err="1" smtClean="0"/>
              <a:t>фасилітатором</a:t>
            </a:r>
            <a:r>
              <a:rPr lang="uk-UA" sz="2800" dirty="0" smtClean="0"/>
              <a:t> спілкування, який допомагає, полегшує учневі можливість виразити себе, повною мірою розкрити свої </a:t>
            </a:r>
            <a:r>
              <a:rPr lang="uk-UA" sz="2800" u="sng" dirty="0" smtClean="0"/>
              <a:t>позитивні якості і здібності. </a:t>
            </a:r>
          </a:p>
          <a:p>
            <a:r>
              <a:rPr lang="uk-UA" sz="2800" u="sng" dirty="0" smtClean="0"/>
              <a:t>Структурна одиниця </a:t>
            </a:r>
            <a:r>
              <a:rPr lang="uk-UA" sz="2800" u="sng" dirty="0" err="1" smtClean="0"/>
              <a:t>пед.спілкування</a:t>
            </a:r>
            <a:r>
              <a:rPr lang="uk-UA" sz="2800" u="sng" dirty="0" smtClean="0"/>
              <a:t> – це комунікативний акт у формі  ДІАЛОГУ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31462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1080176"/>
          </a:xfrm>
        </p:spPr>
        <p:txBody>
          <a:bodyPr>
            <a:normAutofit fontScale="90000"/>
          </a:bodyPr>
          <a:lstStyle/>
          <a:p>
            <a:r>
              <a:rPr lang="uk-UA" u="sng" dirty="0" smtClean="0"/>
              <a:t>Стилі педагогічного спілкування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bg1"/>
                </a:solidFill>
              </a:rPr>
              <a:t>Російський педагог </a:t>
            </a:r>
            <a:r>
              <a:rPr lang="uk-UA" dirty="0" err="1" smtClean="0">
                <a:solidFill>
                  <a:schemeClr val="bg1"/>
                </a:solidFill>
              </a:rPr>
              <a:t>віктор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кан-калик</a:t>
            </a:r>
            <a:r>
              <a:rPr lang="uk-UA" dirty="0" smtClean="0">
                <a:solidFill>
                  <a:schemeClr val="bg1"/>
                </a:solidFill>
              </a:rPr>
              <a:t> створив 8 моделей стилів спілкування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9490" y="1533331"/>
            <a:ext cx="3196899" cy="808652"/>
          </a:xfrm>
        </p:spPr>
        <p:txBody>
          <a:bodyPr/>
          <a:lstStyle/>
          <a:p>
            <a:r>
              <a:rPr lang="uk-UA" dirty="0" smtClean="0"/>
              <a:t>«</a:t>
            </a:r>
            <a:r>
              <a:rPr lang="uk-UA" dirty="0" smtClean="0">
                <a:solidFill>
                  <a:schemeClr val="bg1"/>
                </a:solidFill>
              </a:rPr>
              <a:t>Монблан»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2438400"/>
            <a:ext cx="3208735" cy="3352799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bg1"/>
                </a:solidFill>
              </a:rPr>
              <a:t>Такий педагог подібно до гірської вершини, підноситься над класом, витає у світі знань, науки, захоплений ними, але перебуває на недосяжній для учнів висоті</a:t>
            </a:r>
            <a:r>
              <a:rPr lang="uk-UA" sz="1800" dirty="0" smtClean="0"/>
              <a:t>.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36653" y="1656183"/>
            <a:ext cx="3184385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«Китайська стіна»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325208" y="2525486"/>
            <a:ext cx="3195830" cy="3362130"/>
          </a:xfrm>
        </p:spPr>
        <p:txBody>
          <a:bodyPr/>
          <a:lstStyle/>
          <a:p>
            <a:r>
              <a:rPr lang="uk-UA" sz="1600" dirty="0" smtClean="0">
                <a:solidFill>
                  <a:schemeClr val="bg1"/>
                </a:solidFill>
              </a:rPr>
              <a:t>У взаємодії між педагогом і дітьми існує дистанція, яку він встановлює.  </a:t>
            </a:r>
            <a:r>
              <a:rPr lang="uk-UA" sz="1600" dirty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  	постійне наголошування вчителем на своїй перевазі над учнями; </a:t>
            </a:r>
            <a:br>
              <a:rPr lang="uk-UA" sz="1600" dirty="0" smtClean="0">
                <a:solidFill>
                  <a:schemeClr val="bg1"/>
                </a:solidFill>
              </a:rPr>
            </a:br>
            <a:r>
              <a:rPr lang="uk-UA" sz="1600" dirty="0" smtClean="0">
                <a:solidFill>
                  <a:schemeClr val="bg1"/>
                </a:solidFill>
              </a:rPr>
              <a:t>	прагнення повідомляти інформацію, а не навчати; </a:t>
            </a:r>
          </a:p>
          <a:p>
            <a:r>
              <a:rPr lang="uk-UA" sz="1600" dirty="0">
                <a:solidFill>
                  <a:schemeClr val="bg1"/>
                </a:solidFill>
              </a:rPr>
              <a:t>	</a:t>
            </a:r>
            <a:r>
              <a:rPr lang="uk-UA" sz="1600" dirty="0" smtClean="0">
                <a:solidFill>
                  <a:schemeClr val="bg1"/>
                </a:solidFill>
              </a:rPr>
              <a:t>поблажливо-покровительське ставлення до дітей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52442" y="1700349"/>
            <a:ext cx="3194968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«Локатор»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852442" y="2525486"/>
            <a:ext cx="3194968" cy="3265713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Характерне вибіркове ставлення до дітей. Нерідко концентрує увагу на певній групі учнів (сильних або слабких)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053737"/>
          </a:xfrm>
        </p:spPr>
        <p:txBody>
          <a:bodyPr/>
          <a:lstStyle/>
          <a:p>
            <a:r>
              <a:rPr lang="uk-UA" dirty="0" smtClean="0"/>
              <a:t>Стилі педагогічного спілкування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5616" y="1577183"/>
            <a:ext cx="3196899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«робот»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2499360"/>
            <a:ext cx="3208735" cy="3291839"/>
          </a:xfrm>
        </p:spPr>
        <p:txBody>
          <a:bodyPr>
            <a:normAutofit lnSpcReduction="10000"/>
          </a:bodyPr>
          <a:lstStyle/>
          <a:p>
            <a:r>
              <a:rPr lang="uk-UA" sz="1800" dirty="0" smtClean="0">
                <a:solidFill>
                  <a:schemeClr val="bg1"/>
                </a:solidFill>
              </a:rPr>
              <a:t>Завжди діє цілеспрямовано і послідовно на основі розробленої програми, не звертаючи уваги на обставини, які вимагають зміни у спілкуванні. 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Він не розуміє, що педагогічна дійсність постійно змінюється, виникають нові обставини, на які треба негайно реагувати.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60577" y="2168900"/>
            <a:ext cx="3184385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«Я сам»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04213" y="2854700"/>
            <a:ext cx="3195830" cy="2939671"/>
          </a:xfrm>
        </p:spPr>
        <p:txBody>
          <a:bodyPr>
            <a:noAutofit/>
          </a:bodyPr>
          <a:lstStyle/>
          <a:p>
            <a:r>
              <a:rPr lang="uk-UA" sz="1800" dirty="0" smtClean="0"/>
              <a:t>Учитель робить все сам, вважає себе головним, покладаючи край різним формам учнівської ініціативи. Ставить запитання, сам відповідає, задає завдання, оцінює, дає рекомендації, тощо.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976367" y="1483100"/>
            <a:ext cx="3194968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«Гамлет»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131115" y="2499360"/>
            <a:ext cx="3494827" cy="3840480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Характеризується ця модель постійними сумнівами, які мучать вчителя при взаємодії з дітьми: чи правильно його розуміють, образяться чи ні. </a:t>
            </a:r>
          </a:p>
          <a:p>
            <a:r>
              <a:rPr lang="uk-UA" sz="2000" dirty="0">
                <a:solidFill>
                  <a:schemeClr val="bg1"/>
                </a:solidFill>
              </a:rPr>
              <a:t>	</a:t>
            </a:r>
            <a:r>
              <a:rPr lang="uk-UA" sz="2000" dirty="0" smtClean="0">
                <a:solidFill>
                  <a:schemeClr val="bg1"/>
                </a:solidFill>
              </a:rPr>
              <a:t>Він більше переймається питаннями міжособистісних стосунків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76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Стилі педагогічного спілкування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bg1"/>
                </a:solidFill>
              </a:rPr>
              <a:t>«ДРУГ»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</a:rPr>
              <a:t>Переважають дружні стосунки. Проте побудоване тільки на них педагогічне спілкування може втратити діловий контекст і набути лише особистісного забарвлення.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«ТЕТЕРЯ» </a:t>
            </a:r>
          </a:p>
          <a:p>
            <a:pPr marL="0" indent="0" algn="ctr">
              <a:buNone/>
            </a:pPr>
            <a:r>
              <a:rPr lang="uk-UA" sz="2000" dirty="0" smtClean="0">
                <a:solidFill>
                  <a:schemeClr val="bg1"/>
                </a:solidFill>
              </a:rPr>
              <a:t>Такий педагог чує тільки себе: під час пояснення нового матеріалу, опитування чи індивідуальних бесід з дітьми. Він занурений у свої думки, нові ідеї, педагогічні завдання і не завжди відчуває партнерів по спілкуванню, не спрямований на дітей і не зважає на те, як його вони сприймають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68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78</TotalTime>
  <Words>734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Контур</vt:lpstr>
      <vt:lpstr>Психологія особистості педагога</vt:lpstr>
      <vt:lpstr>Основні категорії</vt:lpstr>
      <vt:lpstr>Авторитет учителя – інтегральна характеристика професійного, педагогічного і особистісного становища вчителя в колективі, яка виявляється у процесі взаємин з учнями та колегами і впливає на успішність усього навчально-виховного процесу.</vt:lpstr>
      <vt:lpstr>Не сприяють становленню учительского авторитету</vt:lpstr>
      <vt:lpstr>Професійна деформація педагога – (лат.deform – перекручую, спотворюю) – виникнення в організмі чи особистісних якостях педагога стійких змін, зумовлених його професійною діяльністю. </vt:lpstr>
      <vt:lpstr>Педагогічне спілкування – форма комунікативної взаємодії вчителя з учнем, його батьками і колегами по роботі, в якій реалізується наперед визначені педагогічні функції і яка спрямована на інтелектуально-особистісне зростання учня.</vt:lpstr>
      <vt:lpstr>Стилі педагогічного спілкування  Російський педагог віктор кан-калик створив 8 моделей стилів спілкування</vt:lpstr>
      <vt:lpstr>Стилі педагогічного спілкування </vt:lpstr>
      <vt:lpstr>Стилі педагогічного спілкування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особистості педагога</dc:title>
  <dc:creator>38066</dc:creator>
  <cp:lastModifiedBy>38066</cp:lastModifiedBy>
  <cp:revision>9</cp:revision>
  <dcterms:created xsi:type="dcterms:W3CDTF">2020-05-13T19:33:54Z</dcterms:created>
  <dcterms:modified xsi:type="dcterms:W3CDTF">2020-05-13T20:52:51Z</dcterms:modified>
</cp:coreProperties>
</file>