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70" r:id="rId4"/>
    <p:sldId id="256" r:id="rId5"/>
    <p:sldId id="262" r:id="rId6"/>
    <p:sldId id="271" r:id="rId7"/>
    <p:sldId id="27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943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312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780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20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35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858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2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43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084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51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4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DCBB1-B625-4149-BA01-CCC9283D8E9E}" type="datetimeFigureOut">
              <a:rPr lang="uk-UA" smtClean="0"/>
              <a:pPr/>
              <a:t>25.02.2020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3CEC-7408-429A-BEF1-7E35FC239B1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67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kspu.edu/FileDownload.ashx/logo%d0%a5%d0%94%d0%a3.jpg?id=d5b5cd27-f2d8-45b0-91ef-d316d9a57b9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56" y="607295"/>
            <a:ext cx="1764323" cy="175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407" y="509554"/>
            <a:ext cx="2451361" cy="192223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99293" y="3091410"/>
            <a:ext cx="11781692" cy="668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ГЕНОЦИДІВ ТА ЗЛОЧИНІВ ПРОТИ ГУМАННОСТІ</a:t>
            </a:r>
            <a:endParaRPr lang="en-US" sz="24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781968" y="4018084"/>
            <a:ext cx="5199017" cy="26904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148" y="539810"/>
            <a:ext cx="1910634" cy="189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97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809392" y="492371"/>
            <a:ext cx="68609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 – це частина людської цивілізації від самого її початку. Навіть до того, як на землі виникли стародавні організовані держави, роди, клани і племена билися між собою та винищували одне одного з тою самою жорстокістю, з якою й модерні нації атакують і намагаються ліквідувати групи тих, кого вони вважають за ворогів…</a:t>
            </a:r>
          </a:p>
          <a:p>
            <a:pPr indent="45720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«Старий Заповіт багато в чому слугує засадничим текстом геноциду або західного зразка його здійснення і багатократно повторюється впродовж тисячоліть через тлумачення й літературу, які відображають моделі знищення... Приміром, дії царя Соломона і пророка Самуїла або руйнування Єрихона Ісусом Навином, незалежно від того, чи справді ці події мали місце.</a:t>
            </a:r>
          </a:p>
          <a:p>
            <a:pPr indent="45720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я був дитиною і читав Старий Заповіт, то дізнався про Ісуса Навина і Єрихонську битву. Ми навіть співали пісень про це. Але в них ніколи не йшлося про те, що Ісус Навин убив усіх чоловіків у місті, зрівняв його із землею, а жінок і дітей забрав у рабство».</a:t>
            </a:r>
          </a:p>
          <a:p>
            <a:pPr indent="457200" algn="just"/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r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Норман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Наймарк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6" y="547577"/>
            <a:ext cx="4019617" cy="4886068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578758" y="5660205"/>
            <a:ext cx="3773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"Штурм Єрихона", </a:t>
            </a: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- Джеймс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Тіссо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4591" y="394692"/>
            <a:ext cx="670123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«геноцид» увійшов у міжнародне право в 1948 р., коли Генеральна Асамблея ООН ухвалила Конвенцію «Про запобігання злочину геноциду та покарання за нього». Цей неологізм запропонував Рафаель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Лемкін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виходець з Польщі, відомий знавець права, який 1941 р. проживав у США, де викладав у Єльському університеті. Інноваційний на той час термін, який він застосував, поєднав у собі два слова: грецьке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genos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раса,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плем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й латинське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вбивство.</a:t>
            </a:r>
          </a:p>
          <a:p>
            <a:pPr indent="457200"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Конвенції виокремлено 5 акцій, які можуть трактуватися як геноцид: убивство членів групи; завдання серйозної тілесної або психологічної шкоди членам групи; навмисне створення групі життєвих умов, розрахунок на її фізичне знищення у цілому або частково; застосування дій, спрямованих на попередження народжуваності в групі; примусове переміщення дітей однієї групи в іншу. Для визнання факту геноциду необхідно довести факт хоч би одного з цих 5-х актів, навмисно спрямованих проти однієї з вищезгаданої груп. За міжнародною угодою злочин геноцид може бути суб’єктом судового процесу й покарання в будь-якій державі, де злочинець затримується.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3" name="Picture 6" descr="Картинки по запросу &quot;Lemki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638" y="394692"/>
            <a:ext cx="3107001" cy="368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8312366" y="4355179"/>
            <a:ext cx="2964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Рафаель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Лемкін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(1900-1959)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99824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805961" y="531701"/>
            <a:ext cx="102371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проблеми студій геноцидів</a:t>
            </a: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Світова історія як поле для пошуку, вивчення та осмислення фактів геноцидів.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Розвиток значення про права людини та їх зв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із поняттям геноцид.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Передумови, джерела, причини та наслідки геноцидів.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Визнання, визначення та передбачення геноциду.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Соціальний, економічний та психологічний вплив на тих, хто вижив у геноциді та їхніх нащадків.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Стать та геноцид (гендерні аспекти).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Знищення через виснаження.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Заперечення геноциду.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Міжнародне право та геноцид.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Методи та стратегії для запобігання геноциду та ін.</a:t>
            </a:r>
          </a:p>
        </p:txBody>
      </p:sp>
      <p:pic>
        <p:nvPicPr>
          <p:cNvPr id="1026" name="Picture 2" descr="За 100 днів кількість убитих за різними оцінками склала від 500 000 до 1030000 осі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292" y="3948021"/>
            <a:ext cx="4139956" cy="206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7767120" y="6119418"/>
            <a:ext cx="3482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масових поховань у Руанді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87361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48034" y="451273"/>
            <a:ext cx="111797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 – єдина держава у світі, на території якої впродовж ХХ ст. відбулося чотири геноциди: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&quot;Голодомор емблема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4" y="1754134"/>
            <a:ext cx="1877677" cy="22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/>
          <p:cNvSpPr/>
          <p:nvPr/>
        </p:nvSpPr>
        <p:spPr>
          <a:xfrm>
            <a:off x="605479" y="4239339"/>
            <a:ext cx="1296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Голодомор </a:t>
            </a:r>
          </a:p>
        </p:txBody>
      </p:sp>
      <p:pic>
        <p:nvPicPr>
          <p:cNvPr id="1028" name="Picture 4" descr="https://nubip.edu.ua/sites/default/files/u18/1_5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962" y="2627975"/>
            <a:ext cx="3145968" cy="209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4031979" y="4939209"/>
            <a:ext cx="1065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Голокост</a:t>
            </a:r>
          </a:p>
        </p:txBody>
      </p:sp>
      <p:pic>
        <p:nvPicPr>
          <p:cNvPr id="1030" name="Picture 6" descr="Картинки по запросу &quot;Геноцид ромів емблема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651" y="4109788"/>
            <a:ext cx="3196675" cy="239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7783785" y="6057347"/>
            <a:ext cx="1608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 ромів</a:t>
            </a:r>
          </a:p>
        </p:txBody>
      </p:sp>
      <p:pic>
        <p:nvPicPr>
          <p:cNvPr id="1032" name="Picture 8" descr="Картинки по запросу &quot;Геноцид кримськотатарського народу 1944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178" y="1579990"/>
            <a:ext cx="3652715" cy="186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7911300" y="3606679"/>
            <a:ext cx="3872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 кримськотатарського народу</a:t>
            </a:r>
          </a:p>
        </p:txBody>
      </p:sp>
    </p:spTree>
    <p:extLst>
      <p:ext uri="{BB962C8B-B14F-4D97-AF65-F5344CB8AC3E}">
        <p14:creationId xmlns:p14="http://schemas.microsoft.com/office/powerpoint/2010/main" val="102430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5161086" y="298984"/>
            <a:ext cx="652389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курсу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усвідомлення відповідальності кожного за мирне співіснування різних націй,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етноконфесійних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спільнот, «інших» загалом – вивчення геноцидів, усвідомлення уроків історії, які зростають на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трагедій мільйонів безневинно знищених людей, а також формування принципу толерантності.</a:t>
            </a:r>
          </a:p>
          <a:p>
            <a:pPr indent="457200" algn="just"/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та завдання дисципліни:</a:t>
            </a:r>
          </a:p>
          <a:p>
            <a:pPr marL="285750" indent="457200" algn="just">
              <a:buFontTx/>
              <a:buChar char="-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 навики в студентів самостійно аналізувати політичні процеси методом компаративного аналізу;</a:t>
            </a:r>
          </a:p>
          <a:p>
            <a:pPr marL="285750" indent="457200" algn="just">
              <a:buFontTx/>
              <a:buChar char="-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Осмислити ті особливі політичні ситуації, коли конфлікти на етнічному, расовому, конфесійному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протистояння між центральною владою і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макросоціальними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групами врегульовувалися шляхом здійснення цілеспрямованих акцій з метою фізичного знищення опонентів чи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єктивно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визначених жертв;</a:t>
            </a:r>
          </a:p>
          <a:p>
            <a:pPr marL="285750" indent="457200" algn="just">
              <a:buFontTx/>
              <a:buChar char="-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Виробити навики щодо незалежного від політичної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юктури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критичного осмислення суспільно-політичних процесів з позиції загальнолюдських цінностей, які сприяли б свідомому осудові застосування принципу колективної провини та готовності протистояти злочинам проти людства;</a:t>
            </a:r>
          </a:p>
          <a:p>
            <a:pPr marL="285750" indent="457200" algn="just">
              <a:buFontTx/>
              <a:buChar char="-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 осмислення геноцидів спонукати майбутніх істориків і політологів шанувати ідеали гуманізму, послідовно оперувати тим світоглядом, який базується на критеріях усвідомлення унікальності етнонаціональних спільнот, рівності людей незалежно від їхнього походження, права будь яких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політичних процесів захищати свої групові інтереси легітимними засобами.</a:t>
            </a: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Картинки по запросу &quot;монумент голодомору у вашингтоні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12" y="2060728"/>
            <a:ext cx="4671319" cy="282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658129" y="5018762"/>
            <a:ext cx="3961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Меморіал Голодомору у м. Вашингтон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44542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433646" y="640614"/>
            <a:ext cx="64711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 завданнями курсу є:</a:t>
            </a:r>
          </a:p>
          <a:p>
            <a:pPr indent="457200" algn="just"/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457200"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висвітлити явище геноцидів в історії людства;</a:t>
            </a:r>
          </a:p>
          <a:p>
            <a:pPr marL="285750" indent="457200"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Поглибити знання про геноциди ХХ століття, зокрема Геноцид вірмен, Голодомор, Голокост, Геноцид ромів та Геноцид кримськотатарського народу;</a:t>
            </a:r>
          </a:p>
          <a:p>
            <a:pPr marL="285750" indent="457200"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 тими теоретичними положеннями, які слугують дослідницьким інструментарієм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геноцидознавства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457200"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 навиків із застосування компаративного аналізу;</a:t>
            </a:r>
          </a:p>
          <a:p>
            <a:pPr marL="285750" indent="457200"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Осмислення уроків геноцидів з метою пропаганди принципів міжетнічної, міжконфесійної та міжрасової злагоди,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послідовногог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фундаментальних принципів політичної культури, готовності до захисту тих, хто зазнає переслідувань за свою соціокультурну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чи політичні переконання.</a:t>
            </a:r>
          </a:p>
          <a:p>
            <a:pPr marL="285750" indent="-285750" algn="just">
              <a:buFontTx/>
              <a:buChar char="-"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Картинки по запросу &quot;Бабин яр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7" y="1356933"/>
            <a:ext cx="5072829" cy="336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/>
          <p:cNvSpPr/>
          <p:nvPr/>
        </p:nvSpPr>
        <p:spPr>
          <a:xfrm>
            <a:off x="1239950" y="4826948"/>
            <a:ext cx="3314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Розстріл євреїв у Бабиному Яру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401419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799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Kapageorge</dc:creator>
  <cp:lastModifiedBy>Черная Марина Николаевна</cp:lastModifiedBy>
  <cp:revision>27</cp:revision>
  <dcterms:created xsi:type="dcterms:W3CDTF">2020-02-10T18:07:01Z</dcterms:created>
  <dcterms:modified xsi:type="dcterms:W3CDTF">2020-02-25T15:00:45Z</dcterms:modified>
</cp:coreProperties>
</file>