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8" r:id="rId3"/>
    <p:sldId id="258" r:id="rId4"/>
    <p:sldId id="265" r:id="rId5"/>
    <p:sldId id="266" r:id="rId6"/>
    <p:sldId id="259" r:id="rId7"/>
    <p:sldId id="275" r:id="rId8"/>
    <p:sldId id="280" r:id="rId9"/>
    <p:sldId id="262" r:id="rId10"/>
    <p:sldId id="264" r:id="rId11"/>
    <p:sldId id="260" r:id="rId12"/>
    <p:sldId id="286" r:id="rId13"/>
    <p:sldId id="269" r:id="rId14"/>
    <p:sldId id="263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36E"/>
    <a:srgbClr val="7E719F"/>
    <a:srgbClr val="BC4042"/>
    <a:srgbClr val="F9F88C"/>
    <a:srgbClr val="8D8FB6"/>
    <a:srgbClr val="FAFAFA"/>
    <a:srgbClr val="BF8382"/>
    <a:srgbClr val="CF3A34"/>
    <a:srgbClr val="0484B1"/>
    <a:srgbClr val="F0CE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2667" y="391886"/>
            <a:ext cx="6683345" cy="2920389"/>
          </a:xfrm>
        </p:spPr>
        <p:txBody>
          <a:bodyPr>
            <a:normAutofit fontScale="90000"/>
          </a:bodyPr>
          <a:lstStyle/>
          <a:p>
            <a:r>
              <a:rPr lang="uk-UA" alt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5 </a:t>
            </a:r>
            <a:br>
              <a:rPr lang="uk-UA" alt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en-US" sz="4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Особистісно-орієнтована  </a:t>
            </a:r>
            <a:r>
              <a:rPr lang="uk-UA" alt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 педагога та дітей</a:t>
            </a:r>
            <a:r>
              <a:rPr lang="uk-UA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725" y="471805"/>
            <a:ext cx="7407275" cy="1325880"/>
          </a:xfrm>
        </p:spPr>
        <p:txBody>
          <a:bodyPr>
            <a:normAutofit/>
          </a:bodyPr>
          <a:lstStyle/>
          <a:p>
            <a:pPr algn="ctr"/>
            <a:r>
              <a:rPr lang="uk-UA" alt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активізації мислення </a:t>
            </a:r>
            <a:r>
              <a:rPr lang="uk-UA" alt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 спонукати дітей до порівняння та аналізування, ставлячи відповідні запитання:</a:t>
            </a:r>
            <a:endParaRPr lang="uk-UA" alt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 rot="4261876">
            <a:off x="2119405" y="2579190"/>
            <a:ext cx="2066988" cy="58039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0601" y="5429199"/>
            <a:ext cx="1248410" cy="10864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Left-Right Arrow 6"/>
          <p:cNvSpPr/>
          <p:nvPr/>
        </p:nvSpPr>
        <p:spPr>
          <a:xfrm rot="17889969">
            <a:off x="5049807" y="2579863"/>
            <a:ext cx="2122075" cy="58039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2194559" y="3646071"/>
            <a:ext cx="4794069" cy="29169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що схоже…?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 відрізняється…?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Як…?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Чому…?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буде, якщо…?</a:t>
            </a:r>
            <a:endParaRPr lang="uk-UA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4730" y="1841863"/>
            <a:ext cx="2709636" cy="38137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653143" y="1841863"/>
            <a:ext cx="4833257" cy="440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Закінчити ознайомлення з новою інформацією слід </a:t>
            </a:r>
            <a:r>
              <a:rPr lang="uk-UA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стислим узагальненням нового змісту знань, </a:t>
            </a:r>
            <a:r>
              <a:rPr lang="uk-UA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їх діти мають запам'ятати. Але цей етап не можна вважати закінченим, доки педагог не переконався, що кожна дитина адекватно сприйняла нову інформацію.  </a:t>
            </a:r>
            <a:endParaRPr lang="uk-UA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40" y="5149850"/>
            <a:ext cx="1828800" cy="16002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7-Point Star 4"/>
          <p:cNvSpPr/>
          <p:nvPr/>
        </p:nvSpPr>
        <p:spPr>
          <a:xfrm>
            <a:off x="628650" y="1331595"/>
            <a:ext cx="7061200" cy="5418455"/>
          </a:xfrm>
          <a:prstGeom prst="star7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193" y="5715"/>
            <a:ext cx="6947807" cy="1325880"/>
          </a:xfrm>
          <a:solidFill>
            <a:srgbClr val="FAFAFA"/>
          </a:solidFill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algn="ctr"/>
            <a:r>
              <a:rPr lang="uk-UA" alt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Отже, під час </a:t>
            </a:r>
            <a:r>
              <a:rPr lang="uk-UA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 дітей з новою інформацією </a:t>
            </a:r>
            <a:r>
              <a:rPr lang="uk-UA" alt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 створити умови, </a:t>
            </a:r>
            <a:r>
              <a:rPr lang="uk-UA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кожна дитина мала змогу:</a:t>
            </a:r>
            <a:endParaRPr lang="uk-UA" alt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7440" y="2583180"/>
            <a:ext cx="4478655" cy="34779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sz="2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сприймати об'єкт через усі органи чуття;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поставити запитання, порівняти свої міркування;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 дії, необхідні їй для адекватного сприйняття нової інформації.</a:t>
            </a:r>
            <a:endParaRPr lang="en-US" sz="2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8350" y="2583180"/>
            <a:ext cx="1840865" cy="119443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3715" y="5355590"/>
            <a:ext cx="2095500" cy="13944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87895" y="1409517"/>
            <a:ext cx="7402830" cy="33127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огляду на різний рівень розвитку пізнавальних процесів у дітей, зокрема пам'яті. Педагогу слід організовувати відтворення дітьми знань, використовуючи </a:t>
            </a:r>
            <a:r>
              <a:rPr lang="uk-UA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 варіанти педагогічної взаємодії, </a:t>
            </a:r>
            <a:r>
              <a:rPr lang="uk-UA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передбачають різну міру самостійності дітей групи. При цьому педагог обов'язково має орієнтуватися на рівень знань, умінь і навичок та рівень розвитку пізнавальних психічних процесів </a:t>
            </a:r>
            <a:r>
              <a:rPr lang="uk-UA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 дитини.</a:t>
            </a:r>
            <a:r>
              <a:rPr lang="uk-UA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0292" y="4895487"/>
            <a:ext cx="2971377" cy="178063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Round Diagonal Corner Rectangle 8"/>
          <p:cNvSpPr/>
          <p:nvPr/>
        </p:nvSpPr>
        <p:spPr>
          <a:xfrm>
            <a:off x="3726180" y="172729"/>
            <a:ext cx="5417820" cy="885603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4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Забезпечуємо репродукцію нових знань</a:t>
            </a:r>
            <a:endParaRPr lang="uk-UA" altLang="en-US" sz="24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 Diagonal Corner Rectangle 7"/>
          <p:cNvSpPr/>
          <p:nvPr/>
        </p:nvSpPr>
        <p:spPr>
          <a:xfrm>
            <a:off x="2193471" y="172730"/>
            <a:ext cx="1114698" cy="59055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2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3</a:t>
            </a:r>
            <a:endParaRPr lang="uk-UA" altLang="en-US" sz="22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607" y="4895486"/>
            <a:ext cx="2487599" cy="178063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086" y="352062"/>
            <a:ext cx="7407275" cy="1325880"/>
          </a:xfrm>
        </p:spPr>
        <p:txBody>
          <a:bodyPr>
            <a:normAutofit/>
          </a:bodyPr>
          <a:lstStyle/>
          <a:p>
            <a:pPr algn="ctr"/>
            <a:r>
              <a:rPr lang="uk-UA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 можуть відтворювати знання:</a:t>
            </a:r>
            <a:endParaRPr lang="uk-UA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entagon 5"/>
          <p:cNvSpPr/>
          <p:nvPr/>
        </p:nvSpPr>
        <p:spPr>
          <a:xfrm rot="16200000">
            <a:off x="2344002" y="3181905"/>
            <a:ext cx="4830915" cy="212778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8"/>
          <p:cNvSpPr txBox="1"/>
          <p:nvPr/>
        </p:nvSpPr>
        <p:spPr>
          <a:xfrm>
            <a:off x="884491" y="2894042"/>
            <a:ext cx="2033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en-US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Раптовість появи об'єкта </a:t>
            </a:r>
            <a:r>
              <a:rPr lang="uk-UA" altLang="en-US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чи дослідження</a:t>
            </a:r>
            <a:r>
              <a:rPr lang="uk-UA" altLang="en-US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en-US" sz="20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Pentagon 5"/>
          <p:cNvSpPr/>
          <p:nvPr/>
        </p:nvSpPr>
        <p:spPr>
          <a:xfrm rot="16200000">
            <a:off x="-361680" y="3181906"/>
            <a:ext cx="4830915" cy="212778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entagon 5"/>
          <p:cNvSpPr/>
          <p:nvPr/>
        </p:nvSpPr>
        <p:spPr>
          <a:xfrm rot="16200000">
            <a:off x="5049684" y="3181905"/>
            <a:ext cx="4830915" cy="212778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9885" y="2894042"/>
            <a:ext cx="2127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 з педагогом, адресуючи відтворення не лише педагогу, а й іншим дітям групи</a:t>
            </a:r>
            <a:endParaRPr lang="uk-UA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5566" y="2894042"/>
            <a:ext cx="21277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незначною допомогою педагога, адресуючи відтворення іншим дітям групи</a:t>
            </a:r>
            <a:endParaRPr lang="uk-UA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13806" y="2894042"/>
            <a:ext cx="2102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Цілком самостійно, адресуючи відтворення собі та всім членам групи</a:t>
            </a:r>
            <a:endParaRPr lang="uk-UA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 animBg="1"/>
      <p:bldP spid="10" grpId="1" animBg="1"/>
      <p:bldP spid="13" grpId="0"/>
      <p:bldP spid="13" grpId="1"/>
      <p:bldP spid="16" grpId="0" animBg="1"/>
      <p:bldP spid="16" grpId="1" animBg="1"/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40" y="5149850"/>
            <a:ext cx="1828800" cy="16002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7-Point Star 4"/>
          <p:cNvSpPr/>
          <p:nvPr/>
        </p:nvSpPr>
        <p:spPr>
          <a:xfrm>
            <a:off x="628650" y="1331595"/>
            <a:ext cx="7061200" cy="5418455"/>
          </a:xfrm>
          <a:prstGeom prst="star7">
            <a:avLst/>
          </a:prstGeom>
          <a:solidFill>
            <a:srgbClr val="F9F8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193" y="5715"/>
            <a:ext cx="6947807" cy="1325880"/>
          </a:xfrm>
          <a:solidFill>
            <a:srgbClr val="FAFAFA"/>
          </a:solidFill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algn="ctr"/>
            <a:r>
              <a:rPr lang="uk-UA" alt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Отже, під час </a:t>
            </a:r>
            <a:r>
              <a:rPr lang="uk-UA" alt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репродукції нових знань </a:t>
            </a:r>
            <a:r>
              <a:rPr lang="uk-UA" alt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 створити умови, </a:t>
            </a:r>
            <a:r>
              <a:rPr lang="uk-UA" alt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кожна дитина мала змогу:</a:t>
            </a:r>
            <a:endParaRPr lang="uk-UA" alt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6193" y="2657475"/>
            <a:ext cx="4478655" cy="34779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своєму темпі відтворити нові знання чи елементи соціального досвіду;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взаємодіяти з педагогом в оптимальний для себе спосіб;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здійснити рефлексію своїх знань та вмінь.</a:t>
            </a:r>
            <a:endParaRPr lang="en-US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8350" y="2583180"/>
            <a:ext cx="1840865" cy="119443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3715" y="5355590"/>
            <a:ext cx="2095500" cy="13944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3" grpId="0" build="p"/>
      <p:bldP spid="3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53589" y="1187541"/>
            <a:ext cx="7158445" cy="17015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309" y="1243738"/>
            <a:ext cx="6750050" cy="1589134"/>
          </a:xfrm>
        </p:spPr>
        <p:txBody>
          <a:bodyPr>
            <a:noAutofit/>
          </a:bodyPr>
          <a:lstStyle/>
          <a:p>
            <a:pPr algn="ctr"/>
            <a:r>
              <a:rPr lang="uk-UA" altLang="en-US" sz="2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цьому етапі педагогу насамперед </a:t>
            </a:r>
            <a:r>
              <a:rPr lang="uk-UA" altLang="en-US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 визначитися разом з дітьми, </a:t>
            </a:r>
            <a:r>
              <a:rPr lang="uk-UA" altLang="en-US" sz="2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якою цікавою та корисною для них діяльністю вони хотіли б займатися. Це може бути:</a:t>
            </a:r>
            <a:endParaRPr lang="uk-UA" altLang="en-US" sz="24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9342" y="5323378"/>
            <a:ext cx="3002986" cy="1541145"/>
          </a:xfrm>
          <a:prstGeom prst="ellipse">
            <a:avLst/>
          </a:prstGeom>
          <a:solidFill>
            <a:srgbClr val="F9F88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altLang="en-US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Ігрова діяльність</a:t>
            </a:r>
            <a:endParaRPr lang="uk-UA" altLang="en-US" sz="24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387153" y="3056708"/>
            <a:ext cx="507365" cy="2247265"/>
          </a:xfrm>
          <a:prstGeom prst="downArrow">
            <a:avLst/>
          </a:prstGeom>
          <a:solidFill>
            <a:srgbClr val="F9F88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4"/>
          <p:cNvSpPr/>
          <p:nvPr/>
        </p:nvSpPr>
        <p:spPr>
          <a:xfrm>
            <a:off x="4479334" y="3772531"/>
            <a:ext cx="2091283" cy="1541145"/>
          </a:xfrm>
          <a:prstGeom prst="ellipse">
            <a:avLst/>
          </a:prstGeom>
          <a:solidFill>
            <a:srgbClr val="F9F88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altLang="en-US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Розваги, свята</a:t>
            </a:r>
            <a:endParaRPr lang="uk-UA" altLang="en-US" sz="24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4"/>
          <p:cNvSpPr/>
          <p:nvPr/>
        </p:nvSpPr>
        <p:spPr>
          <a:xfrm>
            <a:off x="2037806" y="3772531"/>
            <a:ext cx="2125659" cy="1541145"/>
          </a:xfrm>
          <a:prstGeom prst="ellipse">
            <a:avLst/>
          </a:prstGeom>
          <a:solidFill>
            <a:srgbClr val="F9F88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altLang="en-US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Художня праця</a:t>
            </a:r>
            <a:endParaRPr lang="uk-UA" altLang="en-US" sz="24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4"/>
          <p:cNvSpPr/>
          <p:nvPr/>
        </p:nvSpPr>
        <p:spPr>
          <a:xfrm>
            <a:off x="5413670" y="5323378"/>
            <a:ext cx="3176586" cy="1541145"/>
          </a:xfrm>
          <a:prstGeom prst="ellipse">
            <a:avLst/>
          </a:prstGeom>
          <a:solidFill>
            <a:srgbClr val="F9F88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altLang="en-US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Виставка для батьків</a:t>
            </a:r>
            <a:endParaRPr lang="uk-UA" altLang="en-US" sz="24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own Arrow 9"/>
          <p:cNvSpPr/>
          <p:nvPr/>
        </p:nvSpPr>
        <p:spPr>
          <a:xfrm>
            <a:off x="6748281" y="3066411"/>
            <a:ext cx="507365" cy="2247265"/>
          </a:xfrm>
          <a:prstGeom prst="downArrow">
            <a:avLst/>
          </a:prstGeom>
          <a:solidFill>
            <a:srgbClr val="F9F88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9"/>
          <p:cNvSpPr/>
          <p:nvPr/>
        </p:nvSpPr>
        <p:spPr>
          <a:xfrm>
            <a:off x="2840928" y="3076114"/>
            <a:ext cx="507365" cy="706121"/>
          </a:xfrm>
          <a:prstGeom prst="downArrow">
            <a:avLst/>
          </a:prstGeom>
          <a:solidFill>
            <a:srgbClr val="F9F88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9"/>
          <p:cNvSpPr/>
          <p:nvPr/>
        </p:nvSpPr>
        <p:spPr>
          <a:xfrm>
            <a:off x="5271292" y="3076114"/>
            <a:ext cx="507365" cy="715825"/>
          </a:xfrm>
          <a:prstGeom prst="downArrow">
            <a:avLst/>
          </a:prstGeom>
          <a:solidFill>
            <a:srgbClr val="F9F88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7"/>
          <p:cNvSpPr/>
          <p:nvPr/>
        </p:nvSpPr>
        <p:spPr>
          <a:xfrm>
            <a:off x="3519715" y="172194"/>
            <a:ext cx="5417820" cy="59055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400" b="1" u="sng" dirty="0" smtClean="0">
                <a:solidFill>
                  <a:srgbClr val="44B3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Оволодіваємо способами пізнання</a:t>
            </a:r>
            <a:endParaRPr lang="uk-UA" altLang="en-US" sz="2400" b="1" u="sng" dirty="0">
              <a:solidFill>
                <a:srgbClr val="44B3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 Diagonal Corner Rectangle 7"/>
          <p:cNvSpPr/>
          <p:nvPr/>
        </p:nvSpPr>
        <p:spPr>
          <a:xfrm>
            <a:off x="2037806" y="155261"/>
            <a:ext cx="1114698" cy="59055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200" b="1" u="sng" dirty="0" smtClean="0">
                <a:solidFill>
                  <a:srgbClr val="44B3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4</a:t>
            </a:r>
            <a:endParaRPr lang="uk-UA" altLang="en-US" sz="2200" b="1" u="sng" dirty="0">
              <a:solidFill>
                <a:srgbClr val="44B3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12" grpId="0" animBg="1"/>
      <p:bldP spid="12" grpId="1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5780" y="854437"/>
            <a:ext cx="8073707" cy="126120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9283" y="959911"/>
            <a:ext cx="7886700" cy="10188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alt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характеру діяльності та її завдань, потрібно</a:t>
            </a:r>
            <a:r>
              <a:rPr lang="uk-UA" altLang="en-US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сформувати функціональні мікроколективи – </a:t>
            </a:r>
            <a:r>
              <a:rPr lang="uk-UA" alt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підгрупи – та забезпечити організацію їхньої діяльності. З цією метою слід: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707772" y="2146061"/>
            <a:ext cx="940526" cy="1194798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низ 6"/>
          <p:cNvSpPr/>
          <p:nvPr/>
        </p:nvSpPr>
        <p:spPr>
          <a:xfrm>
            <a:off x="4113811" y="2163376"/>
            <a:ext cx="940526" cy="1194798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низ 7"/>
          <p:cNvSpPr/>
          <p:nvPr/>
        </p:nvSpPr>
        <p:spPr>
          <a:xfrm>
            <a:off x="7523828" y="2146061"/>
            <a:ext cx="940526" cy="1194798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0" y="3536541"/>
            <a:ext cx="2356071" cy="33214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 освітній процес так, щоб забезпечити кожній дитині оптимальний темп діяльності, своєчасну допомогу для успішного досягнення мети</a:t>
            </a:r>
            <a:endParaRPr lang="uk-UA" sz="20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44182" y="3536541"/>
            <a:ext cx="2299818" cy="32918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 тому, щоб діяльність кожної дитини адресувалася не стільки педагогові, скільки дітям, а педагог має виступати як організатор</a:t>
            </a:r>
            <a:endParaRPr lang="uk-UA" sz="20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01885" y="3536540"/>
            <a:ext cx="2364378" cy="33214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та врахувати потяг кожної дитини до певного виду діяльності та взаємовідносин</a:t>
            </a:r>
            <a:r>
              <a:rPr lang="uk-UA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 Arrow 7"/>
          <p:cNvSpPr/>
          <p:nvPr/>
        </p:nvSpPr>
        <p:spPr>
          <a:xfrm rot="10800000">
            <a:off x="4480542" y="4101736"/>
            <a:ext cx="830580" cy="1115105"/>
          </a:xfrm>
          <a:prstGeom prst="upArrow">
            <a:avLst/>
          </a:prstGeom>
          <a:solidFill>
            <a:srgbClr val="7E7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0800000">
            <a:off x="1387343" y="2642507"/>
            <a:ext cx="559892" cy="786949"/>
          </a:xfrm>
          <a:prstGeom prst="upArrow">
            <a:avLst/>
          </a:prstGeom>
          <a:solidFill>
            <a:srgbClr val="7E7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3575"/>
            <a:ext cx="7886700" cy="246501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Організовуючи самостійну пізнавальну діяльність у підгрупах, педагог має врахувати індивідуальні особливості дітей, зокрема їхні </a:t>
            </a:r>
            <a:r>
              <a:rPr lang="uk-UA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виконавські та лідерські здібності. </a:t>
            </a:r>
            <a:r>
              <a:rPr lang="uk-UA" sz="2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Так, на різних етапах колективної пізнавальної діяльності </a:t>
            </a:r>
            <a:r>
              <a:rPr lang="uk-UA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слід поступово ускладнювати її зміст – </a:t>
            </a:r>
            <a:r>
              <a:rPr lang="uk-UA" sz="2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як для виконавців, так і для лідерів.</a:t>
            </a:r>
            <a:br>
              <a:rPr lang="uk-UA" sz="2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uk-UA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Загальна схема організації діяльності підгрупи:</a:t>
            </a:r>
            <a:endParaRPr lang="en-US" sz="24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2678" y="3435530"/>
            <a:ext cx="2429222" cy="3422467"/>
          </a:xfrm>
          <a:prstGeom prst="roundRect">
            <a:avLst/>
          </a:prstGeom>
          <a:solidFill>
            <a:srgbClr val="7E7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Підготовчий етап – </a:t>
            </a:r>
            <a:r>
              <a:rPr lang="uk-UA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мети, роз'яснення задач, визначення змісту діяльності</a:t>
            </a:r>
            <a:endParaRPr lang="en-US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21380" y="3435531"/>
            <a:ext cx="2356042" cy="3422468"/>
          </a:xfrm>
          <a:prstGeom prst="roundRect">
            <a:avLst/>
          </a:prstGeom>
          <a:solidFill>
            <a:srgbClr val="7E7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 колективної роботи – </a:t>
            </a:r>
            <a:r>
              <a:rPr lang="uk-UA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діяльності підгрупи, реалізація колективної діяльності</a:t>
            </a:r>
            <a:endParaRPr lang="en-US" sz="24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70284" y="3447687"/>
            <a:ext cx="2277327" cy="3410310"/>
          </a:xfrm>
          <a:prstGeom prst="roundRect">
            <a:avLst/>
          </a:prstGeom>
          <a:solidFill>
            <a:srgbClr val="7E7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Заключний етап – </a:t>
            </a:r>
            <a:r>
              <a:rPr lang="uk-UA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підбиття підсумків діяльності</a:t>
            </a:r>
            <a:endParaRPr lang="en-US" sz="24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Up Arrow 6"/>
          <p:cNvSpPr/>
          <p:nvPr/>
        </p:nvSpPr>
        <p:spPr>
          <a:xfrm rot="10800000">
            <a:off x="7229001" y="2674846"/>
            <a:ext cx="559892" cy="786949"/>
          </a:xfrm>
          <a:prstGeom prst="upArrow">
            <a:avLst/>
          </a:prstGeom>
          <a:solidFill>
            <a:srgbClr val="7E7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6"/>
          <p:cNvSpPr/>
          <p:nvPr/>
        </p:nvSpPr>
        <p:spPr>
          <a:xfrm rot="10800000">
            <a:off x="4357717" y="2660737"/>
            <a:ext cx="559892" cy="786949"/>
          </a:xfrm>
          <a:prstGeom prst="upArrow">
            <a:avLst/>
          </a:prstGeom>
          <a:solidFill>
            <a:srgbClr val="7E7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40" y="5149850"/>
            <a:ext cx="1828800" cy="16002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7-Point Star 4"/>
          <p:cNvSpPr/>
          <p:nvPr/>
        </p:nvSpPr>
        <p:spPr>
          <a:xfrm>
            <a:off x="628650" y="1331595"/>
            <a:ext cx="7061200" cy="5418455"/>
          </a:xfrm>
          <a:prstGeom prst="star7">
            <a:avLst/>
          </a:prstGeom>
          <a:solidFill>
            <a:srgbClr val="BC4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193" y="5715"/>
            <a:ext cx="6947807" cy="1325880"/>
          </a:xfrm>
          <a:solidFill>
            <a:srgbClr val="FAFAFA"/>
          </a:solidFill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algn="ctr"/>
            <a:r>
              <a:rPr lang="uk-UA" altLang="en-US" sz="2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Отже, під час </a:t>
            </a:r>
            <a:r>
              <a:rPr lang="uk-UA" alt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 способами пізнання </a:t>
            </a:r>
            <a:r>
              <a:rPr lang="uk-UA" altLang="en-US" sz="2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 створити умови, </a:t>
            </a:r>
            <a:r>
              <a:rPr lang="uk-UA" alt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кожна дитина мала змогу:</a:t>
            </a:r>
            <a:endParaRPr lang="uk-UA" altLang="en-US" sz="28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7440" y="2429509"/>
            <a:ext cx="4478655" cy="414110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визначати - хто і що буде робити;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розв'язувати суперечливі питання;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готувати місце діяльності, обладнання;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контролювати себе;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самостійно діяти;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досягнути успіху у формуванні ЗУН.</a:t>
            </a:r>
            <a:endParaRPr lang="en-US" sz="24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8350" y="2583180"/>
            <a:ext cx="1840865" cy="119443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3715" y="5355590"/>
            <a:ext cx="2095500" cy="13944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лекції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партнерської взаємодії вихователя і дітей: покрокові дії.</a:t>
            </a:r>
          </a:p>
          <a:p>
            <a:pPr marL="514350" indent="-514350"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Прийоми мотивації дітей.</a:t>
            </a:r>
          </a:p>
          <a:p>
            <a:pPr marL="514350" indent="-514350"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Засоби активізації діяльності вихованців ЗДО.</a:t>
            </a:r>
          </a:p>
          <a:p>
            <a:pPr marL="514350" indent="-514350"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 педагогічної взаємодії.</a:t>
            </a:r>
          </a:p>
          <a:p>
            <a:pPr marL="514350" indent="-514350"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діяльності підгрупи. </a:t>
            </a:r>
          </a:p>
          <a:p>
            <a:pPr marL="514350" indent="-514350"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діяльності – спосіб самореалізації дитини.</a:t>
            </a:r>
          </a:p>
          <a:p>
            <a:pPr marL="514350" indent="-514350"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Творча </a:t>
            </a:r>
            <a:r>
              <a:rPr lang="uk-UA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партнерів.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4730" y="1841863"/>
            <a:ext cx="2709636" cy="38137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679269" y="1201783"/>
            <a:ext cx="5042262" cy="48936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цьому етапі вихователь має забезпечити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систематизацію ЗУН дітей, </a:t>
            </a: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узагальнюючи зміст у межах конкретної теми. Також слід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систематизувати навички виконання певного виду діяльності.</a:t>
            </a:r>
          </a:p>
          <a:p>
            <a:pPr algn="just"/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 узагальнення має завершуватися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контрольно-оцінювальною діяльністю дітей. </a:t>
            </a: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Педагогу не слід забувати, що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діяльності є засобом самовираження дитини.</a:t>
            </a:r>
            <a:endParaRPr lang="uk-U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 Diagonal Corner Rectangle 7"/>
          <p:cNvSpPr/>
          <p:nvPr/>
        </p:nvSpPr>
        <p:spPr>
          <a:xfrm>
            <a:off x="3618411" y="102216"/>
            <a:ext cx="5417820" cy="1066184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Узагальнюємо знання та елементи соціального досвіду</a:t>
            </a:r>
            <a:endParaRPr lang="uk-UA" alt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 Diagonal Corner Rectangle 7"/>
          <p:cNvSpPr/>
          <p:nvPr/>
        </p:nvSpPr>
        <p:spPr>
          <a:xfrm>
            <a:off x="2085702" y="102216"/>
            <a:ext cx="1114698" cy="59055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5</a:t>
            </a:r>
            <a:endParaRPr lang="uk-UA" altLang="en-US" sz="2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40" y="5149850"/>
            <a:ext cx="1828800" cy="16002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7-Point Star 4"/>
          <p:cNvSpPr/>
          <p:nvPr/>
        </p:nvSpPr>
        <p:spPr>
          <a:xfrm>
            <a:off x="628650" y="1331595"/>
            <a:ext cx="7061200" cy="5526405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193" y="5715"/>
            <a:ext cx="6947807" cy="1325880"/>
          </a:xfrm>
          <a:solidFill>
            <a:srgbClr val="FAFAFA"/>
          </a:solidFill>
          <a:ln>
            <a:solidFill>
              <a:schemeClr val="accent5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Отже, під час </a:t>
            </a:r>
            <a:r>
              <a:rPr lang="uk-UA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 знань, елементів соціального досвіду та контрольно-оцінювальної діяльності </a:t>
            </a:r>
            <a:r>
              <a:rPr lang="uk-UA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 створити умови, </a:t>
            </a:r>
            <a:r>
              <a:rPr lang="uk-UA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усі діти мали змогу:</a:t>
            </a:r>
            <a:endParaRPr lang="uk-UA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2805" y="2467632"/>
            <a:ext cx="4478655" cy="325433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брати участь у здійсненні підсумкового контролю;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висловлювати свої думки, ставити запитання;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 участь у виконанні завдань, у відповідях на запитання;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діяти під контролем педагога;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коригувати результати своєї діяльності.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8350" y="2583180"/>
            <a:ext cx="1840865" cy="119443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3715" y="5355590"/>
            <a:ext cx="2095500" cy="13944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3" grpId="0" build="p"/>
      <p:bldP spid="3" grpI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 rot="16200000">
            <a:off x="2005825" y="3534729"/>
            <a:ext cx="3138083" cy="187325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 rot="16200000">
            <a:off x="4168590" y="3534729"/>
            <a:ext cx="3138083" cy="187325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entagon 6"/>
          <p:cNvSpPr/>
          <p:nvPr/>
        </p:nvSpPr>
        <p:spPr>
          <a:xfrm rot="16200000">
            <a:off x="6331356" y="3534729"/>
            <a:ext cx="3138083" cy="187325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801007" y="3892050"/>
            <a:ext cx="1873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Поділитися своїми думками</a:t>
            </a:r>
            <a:endParaRPr lang="uk-UA" alt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6860540" y="3892049"/>
            <a:ext cx="2079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 колективне обговорення</a:t>
            </a:r>
            <a:endParaRPr lang="uk-UA" alt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783" y="2165171"/>
            <a:ext cx="1729740" cy="14605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008" y="4403085"/>
            <a:ext cx="2219960" cy="137858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2611251" y="3892050"/>
            <a:ext cx="1888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Вислухати думку кожної дитини</a:t>
            </a:r>
            <a:endParaRPr lang="uk-UA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5792" y="1730642"/>
            <a:ext cx="6583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виборі змісту творчої діяльності </a:t>
            </a:r>
            <a:r>
              <a:rPr lang="uk-UA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 віддавати перевагу ініціативі дітей, </a:t>
            </a:r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це відповідає реальним можливостям спільної діяльності. </a:t>
            </a:r>
            <a:r>
              <a:rPr lang="uk-UA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початку слід:</a:t>
            </a:r>
            <a:endParaRPr lang="uk-UA" sz="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 Diagonal Corner Rectangle 7"/>
          <p:cNvSpPr/>
          <p:nvPr/>
        </p:nvSpPr>
        <p:spPr>
          <a:xfrm>
            <a:off x="3647348" y="181093"/>
            <a:ext cx="5417820" cy="59055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4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Організуємо творчу діяльність дітей</a:t>
            </a:r>
            <a:endParaRPr lang="uk-UA" altLang="en-US" sz="24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 Diagonal Corner Rectangle 7"/>
          <p:cNvSpPr/>
          <p:nvPr/>
        </p:nvSpPr>
        <p:spPr>
          <a:xfrm>
            <a:off x="2114639" y="181093"/>
            <a:ext cx="1114698" cy="59055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2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6</a:t>
            </a:r>
            <a:endParaRPr lang="uk-UA" altLang="en-US" sz="22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/>
      <p:bldP spid="9" grpId="1"/>
      <p:bldP spid="10" grpId="0"/>
      <p:bldP spid="10" grpId="1"/>
      <p:bldP spid="13" grpId="0" animBg="1"/>
      <p:bldP spid="13" grpId="1" animBg="1"/>
      <p:bldP spid="14" grpId="0" animBg="1"/>
      <p:bldP spid="1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96455" y="664934"/>
            <a:ext cx="7402830" cy="41864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Обов'язково </a:t>
            </a:r>
            <a:r>
              <a:rPr lang="uk-UA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 забезпечити активну участь усіх дітей </a:t>
            </a:r>
            <a:r>
              <a:rPr lang="uk-UA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обговоренні плану творчої діяльності, навіть якщо дитина здатна лише на підтвердження чиєїсь думки, вона має одержати можливість висловитися.</a:t>
            </a:r>
          </a:p>
          <a:p>
            <a:pPr algn="ctr"/>
            <a:r>
              <a:rPr lang="uk-UA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розподілу рольової участі дітей у підгрупі </a:t>
            </a:r>
            <a:r>
              <a:rPr lang="uk-UA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 врахувати їхні бажання.</a:t>
            </a: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607" y="4895486"/>
            <a:ext cx="2487599" cy="178063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4730" y="1841863"/>
            <a:ext cx="2709636" cy="38137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600891" y="1841863"/>
            <a:ext cx="4833257" cy="452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організації спільної творчої діяльності </a:t>
            </a:r>
            <a:r>
              <a:rPr lang="uk-UA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 передбачити активне спілкування дітей між собою: </a:t>
            </a:r>
            <a:r>
              <a:rPr lang="uk-UA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діалог, спільна гра, змагання, побажання. Для малюків можна виготовити значок, квітку, підготувати драматизацію казки. Старших дітей можна запросити до спільної гри, таночка, художньої праці. З батьками – виготовити сімейну газету і презентувати її під час спільного свята. 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40" y="5149850"/>
            <a:ext cx="1828800" cy="16002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7-Point Star 4"/>
          <p:cNvSpPr/>
          <p:nvPr/>
        </p:nvSpPr>
        <p:spPr>
          <a:xfrm>
            <a:off x="628650" y="1331595"/>
            <a:ext cx="7061200" cy="5526405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193" y="5715"/>
            <a:ext cx="6947807" cy="1325880"/>
          </a:xfrm>
          <a:solidFill>
            <a:srgbClr val="FAFAFA"/>
          </a:solidFill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algn="ctr"/>
            <a:r>
              <a:rPr lang="uk-UA" alt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Отже, під час </a:t>
            </a:r>
            <a:r>
              <a:rPr lang="uk-UA" alt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 діяльності дітей </a:t>
            </a:r>
            <a:r>
              <a:rPr lang="uk-UA" alt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 створити умови, </a:t>
            </a:r>
            <a:r>
              <a:rPr lang="uk-UA" alt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кожна дитина мала змогу:</a:t>
            </a:r>
            <a:endParaRPr lang="uk-UA" alt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6193" y="2657475"/>
            <a:ext cx="4478655" cy="34890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sz="2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взяти участь у пошуку та визначенні мети творчої діяльності;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 певний варіант творчої діяльності та обговорити план;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висувати пропозиції, добирати матеріали для їхньої реалізації;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 нову для неї якість діяльності, спілкування, співжиття.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8350" y="2583180"/>
            <a:ext cx="1840865" cy="119443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3715" y="5355590"/>
            <a:ext cx="2095500" cy="13944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3" grpId="0" build="p"/>
      <p:bldP spid="3" grpI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270954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uk-UA" alt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061" y="635001"/>
            <a:ext cx="4231640" cy="45643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характеру педагогічної взаємодії залежить ефективність освітнього процесу.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Будь-яка педагогічна взаємодія має бути побудована </a:t>
            </a:r>
            <a:r>
              <a:rPr lang="uk-UA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логіки пізнавального чи виховного процесу. </a:t>
            </a:r>
          </a:p>
          <a:p>
            <a:pPr marL="0" indent="0" algn="just">
              <a:buNone/>
            </a:pP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дним з основних завдань методичної служби ЗДО є навчання педагогів оптимальної організації педагогічної взаємодії. 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5933" y="3852333"/>
            <a:ext cx="3056467" cy="24892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2521131" y="777220"/>
            <a:ext cx="5524319" cy="1209378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521131" y="1993667"/>
            <a:ext cx="5417820" cy="59055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000" b="1" u="sng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Мотивуємо розвивальну діяльність</a:t>
            </a:r>
            <a:endParaRPr lang="uk-UA" altLang="en-US" sz="2000" b="1" u="sng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2521131" y="3477633"/>
            <a:ext cx="5417820" cy="59055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Забезпечуємо репродукцію нових знань</a:t>
            </a:r>
            <a:endParaRPr lang="uk-UA" altLang="en-US" sz="20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2521131" y="2735650"/>
            <a:ext cx="5417820" cy="59055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000" b="1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Ознайомлюємо дітей з новою інформацією та соціальним досвідом</a:t>
            </a:r>
            <a:endParaRPr lang="uk-UA" altLang="en-US" sz="2000" b="1" u="sng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39452" y="920244"/>
            <a:ext cx="5087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педагогічної </a:t>
            </a:r>
            <a:r>
              <a:rPr lang="uk-UA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взаємодії:</a:t>
            </a:r>
            <a:endParaRPr lang="uk-UA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 Diagonal Corner Rectangle 7"/>
          <p:cNvSpPr/>
          <p:nvPr/>
        </p:nvSpPr>
        <p:spPr>
          <a:xfrm>
            <a:off x="2521131" y="4219616"/>
            <a:ext cx="5417820" cy="59055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000" b="1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Оволодіваємо способами пізнання</a:t>
            </a:r>
            <a:endParaRPr lang="uk-UA" altLang="en-US" sz="2000" b="1" u="sng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 Diagonal Corner Rectangle 7"/>
          <p:cNvSpPr/>
          <p:nvPr/>
        </p:nvSpPr>
        <p:spPr>
          <a:xfrm>
            <a:off x="2521131" y="4961599"/>
            <a:ext cx="5417820" cy="59055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Узагальнюємо знання та елементи соціального досвіду</a:t>
            </a:r>
            <a:endParaRPr lang="uk-UA" altLang="en-US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 Diagonal Corner Rectangle 7"/>
          <p:cNvSpPr/>
          <p:nvPr/>
        </p:nvSpPr>
        <p:spPr>
          <a:xfrm>
            <a:off x="2521131" y="5703582"/>
            <a:ext cx="5417820" cy="59055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0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Організуємо творчу діяльність дітей</a:t>
            </a:r>
            <a:endParaRPr lang="uk-UA" altLang="en-US" sz="20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 Diagonal Corner Rectangle 7"/>
          <p:cNvSpPr/>
          <p:nvPr/>
        </p:nvSpPr>
        <p:spPr>
          <a:xfrm>
            <a:off x="988422" y="1993667"/>
            <a:ext cx="1114698" cy="59055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1</a:t>
            </a:r>
            <a:endParaRPr lang="uk-UA" altLang="en-US" sz="22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 Diagonal Corner Rectangle 7"/>
          <p:cNvSpPr/>
          <p:nvPr/>
        </p:nvSpPr>
        <p:spPr>
          <a:xfrm>
            <a:off x="988422" y="2735650"/>
            <a:ext cx="1114698" cy="59055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2</a:t>
            </a:r>
            <a:endParaRPr lang="uk-UA" altLang="en-US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 Diagonal Corner Rectangle 7"/>
          <p:cNvSpPr/>
          <p:nvPr/>
        </p:nvSpPr>
        <p:spPr>
          <a:xfrm>
            <a:off x="988422" y="3477633"/>
            <a:ext cx="1114698" cy="59055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3</a:t>
            </a:r>
            <a:endParaRPr lang="uk-UA" altLang="en-US" sz="2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 Diagonal Corner Rectangle 7"/>
          <p:cNvSpPr/>
          <p:nvPr/>
        </p:nvSpPr>
        <p:spPr>
          <a:xfrm>
            <a:off x="988422" y="4219616"/>
            <a:ext cx="1114698" cy="59055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4</a:t>
            </a:r>
            <a:endParaRPr lang="uk-UA" altLang="en-US" sz="22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 Diagonal Corner Rectangle 7"/>
          <p:cNvSpPr/>
          <p:nvPr/>
        </p:nvSpPr>
        <p:spPr>
          <a:xfrm>
            <a:off x="988422" y="4961599"/>
            <a:ext cx="1114698" cy="59055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5</a:t>
            </a:r>
            <a:endParaRPr lang="uk-UA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 Diagonal Corner Rectangle 7"/>
          <p:cNvSpPr/>
          <p:nvPr/>
        </p:nvSpPr>
        <p:spPr>
          <a:xfrm>
            <a:off x="988422" y="5703582"/>
            <a:ext cx="1114698" cy="59055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6</a:t>
            </a:r>
            <a:endParaRPr lang="uk-UA" altLang="en-US" sz="2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 rot="16200000">
            <a:off x="1702698" y="3837856"/>
            <a:ext cx="3744338" cy="187325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 rot="16200000">
            <a:off x="3865463" y="3837856"/>
            <a:ext cx="3744338" cy="187325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entagon 6"/>
          <p:cNvSpPr/>
          <p:nvPr/>
        </p:nvSpPr>
        <p:spPr>
          <a:xfrm rot="16200000">
            <a:off x="6028228" y="3837857"/>
            <a:ext cx="3744337" cy="187325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801007" y="3892050"/>
            <a:ext cx="1873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en-US" sz="2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Раптовість появи об'єкта вивчення чи дослідження </a:t>
            </a:r>
            <a:endParaRPr lang="uk-UA" altLang="en-US" sz="20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6963772" y="3784328"/>
            <a:ext cx="18732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яскравих ознак об'єкта- мальовничість, особливості розміру, звуки, пов'язані з об'єктом </a:t>
            </a:r>
            <a:endParaRPr lang="uk-UA" altLang="en-US" sz="20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045" y="4579895"/>
            <a:ext cx="1729740" cy="14605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935" y="2029641"/>
            <a:ext cx="2219960" cy="137858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6" name="Round Diagonal Corner Rectangle 7"/>
          <p:cNvSpPr/>
          <p:nvPr/>
        </p:nvSpPr>
        <p:spPr>
          <a:xfrm>
            <a:off x="3566159" y="189865"/>
            <a:ext cx="5417820" cy="59055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000" b="1" u="sng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Мотивуємо розвивальну діяльність</a:t>
            </a:r>
            <a:endParaRPr lang="uk-UA" altLang="en-US" sz="2000" b="1" u="sng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 Diagonal Corner Rectangle 7"/>
          <p:cNvSpPr/>
          <p:nvPr/>
        </p:nvSpPr>
        <p:spPr>
          <a:xfrm>
            <a:off x="2307770" y="189865"/>
            <a:ext cx="1114698" cy="59055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200" b="1" u="sng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1</a:t>
            </a:r>
            <a:endParaRPr lang="uk-UA" altLang="en-US" sz="2200" b="1" u="sng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2749" y="3784328"/>
            <a:ext cx="18886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Сюрпризний момент- лист, посилка, прихід гостей, пошук схованого предмета за певними ознаками</a:t>
            </a:r>
            <a:endParaRPr lang="uk-UA" sz="20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2749" y="1770154"/>
            <a:ext cx="6583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 ніж залучати дітей до будь-якої діяльності, слід їх зацікавити та мобілізувати їхню увагу. Для цього </a:t>
            </a:r>
            <a:r>
              <a:rPr lang="uk-UA" sz="2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педагогу слід використовувати різні прийоми, зокрема:</a:t>
            </a:r>
            <a:endParaRPr lang="uk-UA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/>
      <p:bldP spid="9" grpId="1"/>
      <p:bldP spid="10" grpId="0"/>
      <p:bldP spid="10" grpId="1"/>
      <p:bldP spid="16" grpId="0" animBg="1"/>
      <p:bldP spid="16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57646" y="153397"/>
            <a:ext cx="7165703" cy="29033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589" y="265792"/>
            <a:ext cx="6750050" cy="2678522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 важливо, щоб перше ознайомлення з об'єктом майбутньої діяльності супроводжувалося </a:t>
            </a:r>
            <a:r>
              <a:rPr lang="uk-UA" alt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яскравими враженнями та позитивними емоціями.</a:t>
            </a:r>
            <a:br>
              <a:rPr lang="uk-UA" alt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Мету діяльності </a:t>
            </a:r>
            <a:r>
              <a:rPr lang="uk-UA" alt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 поставити у зрозумілій, </a:t>
            </a:r>
            <a:r>
              <a:rPr lang="uk-UA" alt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захопливій формі.</a:t>
            </a:r>
            <a:br>
              <a:rPr lang="uk-UA" alt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 того, як діти прийняли мету, слід залучити їх до активного обговорення плану її реалізації, </a:t>
            </a:r>
            <a:r>
              <a:rPr lang="uk-UA" alt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надаючи дітям право вибору:  </a:t>
            </a:r>
            <a:endParaRPr lang="uk-UA" altLang="en-US" sz="24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9342" y="5323378"/>
            <a:ext cx="3002986" cy="154114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alt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 організації гри</a:t>
            </a:r>
            <a:endParaRPr lang="uk-UA" altLang="en-US" sz="24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387153" y="3056708"/>
            <a:ext cx="507365" cy="224726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4"/>
          <p:cNvSpPr/>
          <p:nvPr/>
        </p:nvSpPr>
        <p:spPr>
          <a:xfrm>
            <a:off x="4479334" y="3772531"/>
            <a:ext cx="2091283" cy="154114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alt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Часу і місця</a:t>
            </a:r>
            <a:endParaRPr lang="uk-UA" altLang="en-US" sz="24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4"/>
          <p:cNvSpPr/>
          <p:nvPr/>
        </p:nvSpPr>
        <p:spPr>
          <a:xfrm>
            <a:off x="2037806" y="3772531"/>
            <a:ext cx="2125659" cy="154114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alt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 дій</a:t>
            </a:r>
            <a:endParaRPr lang="uk-UA" altLang="en-US" sz="24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4"/>
          <p:cNvSpPr/>
          <p:nvPr/>
        </p:nvSpPr>
        <p:spPr>
          <a:xfrm>
            <a:off x="5413670" y="5323378"/>
            <a:ext cx="3176586" cy="154114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alt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 деяких дій</a:t>
            </a:r>
            <a:endParaRPr lang="uk-UA" altLang="en-US" sz="24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own Arrow 9"/>
          <p:cNvSpPr/>
          <p:nvPr/>
        </p:nvSpPr>
        <p:spPr>
          <a:xfrm>
            <a:off x="6748281" y="3066411"/>
            <a:ext cx="507365" cy="224726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9"/>
          <p:cNvSpPr/>
          <p:nvPr/>
        </p:nvSpPr>
        <p:spPr>
          <a:xfrm>
            <a:off x="2840928" y="3076114"/>
            <a:ext cx="507365" cy="706121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9"/>
          <p:cNvSpPr/>
          <p:nvPr/>
        </p:nvSpPr>
        <p:spPr>
          <a:xfrm>
            <a:off x="5271292" y="3076114"/>
            <a:ext cx="507365" cy="71582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 Arrow 7"/>
          <p:cNvSpPr/>
          <p:nvPr/>
        </p:nvSpPr>
        <p:spPr>
          <a:xfrm>
            <a:off x="4480542" y="2111057"/>
            <a:ext cx="830580" cy="3105785"/>
          </a:xfrm>
          <a:prstGeom prst="upArrow">
            <a:avLst/>
          </a:prstGeom>
          <a:solidFill>
            <a:srgbClr val="7E7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9764322">
            <a:off x="7079399" y="2004599"/>
            <a:ext cx="484456" cy="799101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2040000">
            <a:off x="2356468" y="2000223"/>
            <a:ext cx="559892" cy="1090984"/>
          </a:xfrm>
          <a:prstGeom prst="upArrow">
            <a:avLst/>
          </a:prstGeom>
          <a:solidFill>
            <a:srgbClr val="44B3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3575"/>
            <a:ext cx="7886700" cy="1842769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Щоб діти мали змогу </a:t>
            </a:r>
            <a:r>
              <a:rPr lang="uk-UA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максимально </a:t>
            </a:r>
            <a:r>
              <a:rPr lang="uk-UA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самореалізуватися</a:t>
            </a:r>
            <a:r>
              <a:rPr lang="uk-UA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uk-UA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слід забезпечити їм умови для самостійної діяльності. При цьому великого значення набуває </a:t>
            </a:r>
            <a:r>
              <a:rPr lang="uk-UA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позиція дорослого </a:t>
            </a:r>
            <a:r>
              <a:rPr lang="uk-UA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під час керівництва діяльністю дітей.</a:t>
            </a:r>
            <a:br>
              <a:rPr lang="uk-UA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uk-UA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Дуже важливо дати рекомендації: </a:t>
            </a:r>
            <a:endParaRPr lang="en-US" sz="24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3695" y="2648585"/>
            <a:ext cx="2796540" cy="2030730"/>
          </a:xfrm>
          <a:prstGeom prst="roundRect">
            <a:avLst/>
          </a:prstGeom>
          <a:solidFill>
            <a:srgbClr val="44B3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 дій дітей та умови їх ефективності</a:t>
            </a:r>
            <a:endParaRPr lang="en-US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53130" y="4593590"/>
            <a:ext cx="2796540" cy="2030730"/>
          </a:xfrm>
          <a:prstGeom prst="roundRect">
            <a:avLst/>
          </a:prstGeom>
          <a:solidFill>
            <a:srgbClr val="7E7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Стимулювати ініціативу дітей</a:t>
            </a:r>
            <a:endParaRPr lang="en-US" sz="20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17920" y="2648585"/>
            <a:ext cx="2796540" cy="203073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 доброзичливих стосунків з товаришами</a:t>
            </a:r>
            <a:endParaRPr lang="en-US" sz="20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4885055"/>
            <a:ext cx="2026920" cy="144780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61810" y="4725035"/>
            <a:ext cx="1653540" cy="176784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7" grpId="0" animBg="1"/>
      <p:bldP spid="7" grpId="1" animBg="1"/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40" y="5149850"/>
            <a:ext cx="1828800" cy="16002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7-Point Star 4"/>
          <p:cNvSpPr/>
          <p:nvPr/>
        </p:nvSpPr>
        <p:spPr>
          <a:xfrm>
            <a:off x="628650" y="1331595"/>
            <a:ext cx="7061200" cy="5418455"/>
          </a:xfrm>
          <a:prstGeom prst="star7">
            <a:avLst/>
          </a:prstGeom>
          <a:solidFill>
            <a:srgbClr val="8D8F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193" y="5715"/>
            <a:ext cx="6947807" cy="1325880"/>
          </a:xfrm>
          <a:solidFill>
            <a:srgbClr val="FAFAFA"/>
          </a:solidFill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algn="ctr"/>
            <a:r>
              <a:rPr lang="uk-UA" alt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</a:t>
            </a:r>
            <a:r>
              <a:rPr lang="uk-UA" altLang="en-US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мотивації розвивальної діяльності </a:t>
            </a:r>
            <a:r>
              <a:rPr lang="uk-UA" alt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 створити умови, </a:t>
            </a:r>
            <a:r>
              <a:rPr lang="uk-UA" altLang="en-US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діти мали змогу:</a:t>
            </a:r>
            <a:endParaRPr lang="uk-UA" altLang="en-US" sz="2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000" y="2401887"/>
            <a:ext cx="4478655" cy="325433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виражати емоції;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висловлювати бажання;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обирати спосіб організації дій;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розподіляти обов'язки;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виконувати дії;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контролювати, оцінювати та вносити свої корективи. </a:t>
            </a:r>
            <a:r>
              <a:rPr lang="uk-UA" sz="2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8350" y="2583180"/>
            <a:ext cx="1840865" cy="119443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3715" y="5355590"/>
            <a:ext cx="2095500" cy="13944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28345" y="881108"/>
            <a:ext cx="8260715" cy="260667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352" y="1048602"/>
            <a:ext cx="7886700" cy="24391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alt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Ознайомлюючи дітей з новою інформацією, слід пов'язати її з наявним попереднім досвідом. Збагнути такий зв’язок дітям буде легше, якщо </a:t>
            </a:r>
            <a:r>
              <a:rPr lang="uk-UA" alt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дорослий пов'яже нову інформацію зі своїм особистим досвідом. </a:t>
            </a:r>
            <a:endParaRPr lang="uk-UA" altLang="en-US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alt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забезпечити активне сприйняття дітьми інформації, необхідно задіяти всі органи чуття, використовуючи наочні засоби та сучасні інформаційно-комунікаційні технології.</a:t>
            </a:r>
          </a:p>
          <a:p>
            <a:pPr marL="0" indent="0">
              <a:buNone/>
            </a:pPr>
            <a:r>
              <a:rPr lang="uk-UA" alt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активізації дітей можна використати:</a:t>
            </a:r>
            <a:r>
              <a:rPr lang="uk-UA" alt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ound Diagonal Corner Rectangle 9"/>
          <p:cNvSpPr/>
          <p:nvPr/>
        </p:nvSpPr>
        <p:spPr>
          <a:xfrm>
            <a:off x="3571240" y="136142"/>
            <a:ext cx="5417820" cy="59055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000" b="1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Ознайомлюємо дітей з новою інформацією та соціальним досвідом</a:t>
            </a:r>
            <a:endParaRPr lang="uk-UA" altLang="en-US" sz="2000" b="1" u="sng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 Diagonal Corner Rectangle 7"/>
          <p:cNvSpPr/>
          <p:nvPr/>
        </p:nvSpPr>
        <p:spPr>
          <a:xfrm>
            <a:off x="2038531" y="136142"/>
            <a:ext cx="1114698" cy="59055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200" b="1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2</a:t>
            </a:r>
            <a:endParaRPr lang="uk-UA" altLang="en-US" sz="2200" b="1" u="sng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098005" y="3487783"/>
            <a:ext cx="940526" cy="1194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низ 10"/>
          <p:cNvSpPr/>
          <p:nvPr/>
        </p:nvSpPr>
        <p:spPr>
          <a:xfrm>
            <a:off x="4113811" y="3487781"/>
            <a:ext cx="940526" cy="1194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низ 11"/>
          <p:cNvSpPr/>
          <p:nvPr/>
        </p:nvSpPr>
        <p:spPr>
          <a:xfrm>
            <a:off x="7272080" y="3487781"/>
            <a:ext cx="940526" cy="1194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>
            <a:off x="623948" y="4682580"/>
            <a:ext cx="1901940" cy="1012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Ігрові </a:t>
            </a:r>
          </a:p>
          <a:p>
            <a:pPr algn="ctr"/>
            <a:r>
              <a:rPr lang="uk-UA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endParaRPr lang="uk-UA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91373" y="4682579"/>
            <a:ext cx="1725610" cy="1012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Імітаційні рухи</a:t>
            </a:r>
            <a:endParaRPr lang="uk-UA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53229" y="4682579"/>
            <a:ext cx="2861690" cy="1012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Звуконаслідування </a:t>
            </a:r>
            <a:endParaRPr lang="uk-UA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1225</Words>
  <Application>Microsoft Office PowerPoint</Application>
  <PresentationFormat>Экран (4:3)</PresentationFormat>
  <Paragraphs>131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Тема 5    Особистісно-орієнтована  взаємодія педагога та дітей </vt:lpstr>
      <vt:lpstr>План лекції</vt:lpstr>
      <vt:lpstr>Слайд 3</vt:lpstr>
      <vt:lpstr>Слайд 4</vt:lpstr>
      <vt:lpstr>Слайд 5</vt:lpstr>
      <vt:lpstr>Дуже важливо, щоб перше ознайомлення з об'єктом майбутньої діяльності супроводжувалося яскравими враженнями та позитивними емоціями. Мету діяльності слід поставити у зрозумілій, захопливій формі. Після того, як діти прийняли мету, слід залучити їх до активного обговорення плану її реалізації, надаючи дітям право вибору:  </vt:lpstr>
      <vt:lpstr>Щоб діти мали змогу максимально самореалізуватися, слід забезпечити їм умови для самостійної діяльності. При цьому великого значення набуває позиція дорослого під час керівництва діяльністю дітей. Дуже важливо дати рекомендації: </vt:lpstr>
      <vt:lpstr>Під час мотивації розвивальної діяльності слід створити умови, щоб діти мали змогу:</vt:lpstr>
      <vt:lpstr>Слайд 9</vt:lpstr>
      <vt:lpstr>Для активізації мислення слід спонукати дітей до порівняння та аналізування, ставлячи відповідні запитання:</vt:lpstr>
      <vt:lpstr>Слайд 11</vt:lpstr>
      <vt:lpstr>Отже, під час ознайомлення дітей з новою інформацією слід створити умови, щоб кожна дитина мала змогу:</vt:lpstr>
      <vt:lpstr>Слайд 13</vt:lpstr>
      <vt:lpstr>Діти можуть відтворювати знання:</vt:lpstr>
      <vt:lpstr>Отже, під час репродукції нових знань слід створити умови, щоб кожна дитина мала змогу:</vt:lpstr>
      <vt:lpstr>На цьому етапі педагогу насамперед слід визначитися разом з дітьми, якою цікавою та корисною для них діяльністю вони хотіли б займатися. Це може бути:</vt:lpstr>
      <vt:lpstr>Слайд 17</vt:lpstr>
      <vt:lpstr>Організовуючи самостійну пізнавальну діяльність у підгрупах, педагог має врахувати індивідуальні особливості дітей, зокрема їхні виконавські та лідерські здібності. Так, на різних етапах колективної пізнавальної діяльності слід поступово ускладнювати її зміст – як для виконавців, так і для лідерів. Загальна схема організації діяльності підгрупи:</vt:lpstr>
      <vt:lpstr>Отже, під час оволодіння способами пізнання слід створити умови, щоб кожна дитина мала змогу:</vt:lpstr>
      <vt:lpstr>Слайд 20</vt:lpstr>
      <vt:lpstr>Отже, під час узагальнення знань, елементів соціального досвіду та контрольно-оцінювальної діяльності слід створити умови, щоб усі діти мали змогу:</vt:lpstr>
      <vt:lpstr>Слайд 22</vt:lpstr>
      <vt:lpstr>Слайд 23</vt:lpstr>
      <vt:lpstr>Слайд 24</vt:lpstr>
      <vt:lpstr>Отже, під час творчої діяльності дітей слід створити умови, щоб кожна дитина мала змогу:</vt:lpstr>
      <vt:lpstr>Дякую за увагу!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Алена</cp:lastModifiedBy>
  <cp:revision>82</cp:revision>
  <dcterms:created xsi:type="dcterms:W3CDTF">2014-11-21T11:00:00Z</dcterms:created>
  <dcterms:modified xsi:type="dcterms:W3CDTF">2023-10-18T11:45:54Z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1033-12.2.0.13215</vt:lpwstr>
  </property>
  <property fmtid="{D5CDD505-2E9C-101B-9397-08002B2CF9AE}" pid="3" name="ICV">
    <vt:lpwstr>F90950D16E2E4393B0E94C2C245E70A6_12</vt:lpwstr>
  </property>
</Properties>
</file>