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7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FC0097F-3D01-43B0-9EBF-3D2326E66EBD}" type="datetimeFigureOut">
              <a:rPr lang="ru-RU" smtClean="0"/>
              <a:t>12.02.2020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A0AD93-8EF3-4E8B-ACCA-72E2528E9018}" type="slidenum">
              <a:rPr lang="ru-RU" smtClean="0"/>
              <a:t>‹#›</a:t>
            </a:fld>
            <a:endParaRPr lang="ru-RU"/>
          </a:p>
        </p:txBody>
      </p:sp>
    </p:spTree>
    <p:extLst>
      <p:ext uri="{BB962C8B-B14F-4D97-AF65-F5344CB8AC3E}">
        <p14:creationId xmlns:p14="http://schemas.microsoft.com/office/powerpoint/2010/main" val="736311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FC0097F-3D01-43B0-9EBF-3D2326E66EBD}" type="datetimeFigureOut">
              <a:rPr lang="ru-RU" smtClean="0"/>
              <a:t>12.02.2020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A0AD93-8EF3-4E8B-ACCA-72E2528E9018}" type="slidenum">
              <a:rPr lang="ru-RU" smtClean="0"/>
              <a:t>‹#›</a:t>
            </a:fld>
            <a:endParaRPr lang="ru-RU"/>
          </a:p>
        </p:txBody>
      </p:sp>
    </p:spTree>
    <p:extLst>
      <p:ext uri="{BB962C8B-B14F-4D97-AF65-F5344CB8AC3E}">
        <p14:creationId xmlns:p14="http://schemas.microsoft.com/office/powerpoint/2010/main" val="3543010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FC0097F-3D01-43B0-9EBF-3D2326E66EBD}" type="datetimeFigureOut">
              <a:rPr lang="ru-RU" smtClean="0"/>
              <a:t>12.02.2020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A0AD93-8EF3-4E8B-ACCA-72E2528E9018}" type="slidenum">
              <a:rPr lang="ru-RU" smtClean="0"/>
              <a:t>‹#›</a:t>
            </a:fld>
            <a:endParaRPr lang="ru-RU"/>
          </a:p>
        </p:txBody>
      </p:sp>
    </p:spTree>
    <p:extLst>
      <p:ext uri="{BB962C8B-B14F-4D97-AF65-F5344CB8AC3E}">
        <p14:creationId xmlns:p14="http://schemas.microsoft.com/office/powerpoint/2010/main" val="2323957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FC0097F-3D01-43B0-9EBF-3D2326E66EBD}" type="datetimeFigureOut">
              <a:rPr lang="ru-RU" smtClean="0"/>
              <a:t>12.02.2020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A0AD93-8EF3-4E8B-ACCA-72E2528E9018}" type="slidenum">
              <a:rPr lang="ru-RU" smtClean="0"/>
              <a:t>‹#›</a:t>
            </a:fld>
            <a:endParaRPr lang="ru-RU"/>
          </a:p>
        </p:txBody>
      </p:sp>
    </p:spTree>
    <p:extLst>
      <p:ext uri="{BB962C8B-B14F-4D97-AF65-F5344CB8AC3E}">
        <p14:creationId xmlns:p14="http://schemas.microsoft.com/office/powerpoint/2010/main" val="345620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FC0097F-3D01-43B0-9EBF-3D2326E66EBD}" type="datetimeFigureOut">
              <a:rPr lang="ru-RU" smtClean="0"/>
              <a:t>12.02.2020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A0AD93-8EF3-4E8B-ACCA-72E2528E9018}" type="slidenum">
              <a:rPr lang="ru-RU" smtClean="0"/>
              <a:t>‹#›</a:t>
            </a:fld>
            <a:endParaRPr lang="ru-RU"/>
          </a:p>
        </p:txBody>
      </p:sp>
    </p:spTree>
    <p:extLst>
      <p:ext uri="{BB962C8B-B14F-4D97-AF65-F5344CB8AC3E}">
        <p14:creationId xmlns:p14="http://schemas.microsoft.com/office/powerpoint/2010/main" val="1988233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FC0097F-3D01-43B0-9EBF-3D2326E66EBD}" type="datetimeFigureOut">
              <a:rPr lang="ru-RU" smtClean="0"/>
              <a:t>12.02.2020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4A0AD93-8EF3-4E8B-ACCA-72E2528E9018}" type="slidenum">
              <a:rPr lang="ru-RU" smtClean="0"/>
              <a:t>‹#›</a:t>
            </a:fld>
            <a:endParaRPr lang="ru-RU"/>
          </a:p>
        </p:txBody>
      </p:sp>
    </p:spTree>
    <p:extLst>
      <p:ext uri="{BB962C8B-B14F-4D97-AF65-F5344CB8AC3E}">
        <p14:creationId xmlns:p14="http://schemas.microsoft.com/office/powerpoint/2010/main" val="1539815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FC0097F-3D01-43B0-9EBF-3D2326E66EBD}" type="datetimeFigureOut">
              <a:rPr lang="ru-RU" smtClean="0"/>
              <a:t>12.02.2020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4A0AD93-8EF3-4E8B-ACCA-72E2528E9018}" type="slidenum">
              <a:rPr lang="ru-RU" smtClean="0"/>
              <a:t>‹#›</a:t>
            </a:fld>
            <a:endParaRPr lang="ru-RU"/>
          </a:p>
        </p:txBody>
      </p:sp>
    </p:spTree>
    <p:extLst>
      <p:ext uri="{BB962C8B-B14F-4D97-AF65-F5344CB8AC3E}">
        <p14:creationId xmlns:p14="http://schemas.microsoft.com/office/powerpoint/2010/main" val="2295347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FC0097F-3D01-43B0-9EBF-3D2326E66EBD}" type="datetimeFigureOut">
              <a:rPr lang="ru-RU" smtClean="0"/>
              <a:t>12.02.2020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4A0AD93-8EF3-4E8B-ACCA-72E2528E9018}" type="slidenum">
              <a:rPr lang="ru-RU" smtClean="0"/>
              <a:t>‹#›</a:t>
            </a:fld>
            <a:endParaRPr lang="ru-RU"/>
          </a:p>
        </p:txBody>
      </p:sp>
    </p:spTree>
    <p:extLst>
      <p:ext uri="{BB962C8B-B14F-4D97-AF65-F5344CB8AC3E}">
        <p14:creationId xmlns:p14="http://schemas.microsoft.com/office/powerpoint/2010/main" val="2304813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FC0097F-3D01-43B0-9EBF-3D2326E66EBD}" type="datetimeFigureOut">
              <a:rPr lang="ru-RU" smtClean="0"/>
              <a:t>12.02.2020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4A0AD93-8EF3-4E8B-ACCA-72E2528E9018}" type="slidenum">
              <a:rPr lang="ru-RU" smtClean="0"/>
              <a:t>‹#›</a:t>
            </a:fld>
            <a:endParaRPr lang="ru-RU"/>
          </a:p>
        </p:txBody>
      </p:sp>
    </p:spTree>
    <p:extLst>
      <p:ext uri="{BB962C8B-B14F-4D97-AF65-F5344CB8AC3E}">
        <p14:creationId xmlns:p14="http://schemas.microsoft.com/office/powerpoint/2010/main" val="940702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FC0097F-3D01-43B0-9EBF-3D2326E66EBD}" type="datetimeFigureOut">
              <a:rPr lang="ru-RU" smtClean="0"/>
              <a:t>12.02.2020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4A0AD93-8EF3-4E8B-ACCA-72E2528E9018}" type="slidenum">
              <a:rPr lang="ru-RU" smtClean="0"/>
              <a:t>‹#›</a:t>
            </a:fld>
            <a:endParaRPr lang="ru-RU"/>
          </a:p>
        </p:txBody>
      </p:sp>
    </p:spTree>
    <p:extLst>
      <p:ext uri="{BB962C8B-B14F-4D97-AF65-F5344CB8AC3E}">
        <p14:creationId xmlns:p14="http://schemas.microsoft.com/office/powerpoint/2010/main" val="3809973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FC0097F-3D01-43B0-9EBF-3D2326E66EBD}" type="datetimeFigureOut">
              <a:rPr lang="ru-RU" smtClean="0"/>
              <a:t>12.02.2020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4A0AD93-8EF3-4E8B-ACCA-72E2528E9018}" type="slidenum">
              <a:rPr lang="ru-RU" smtClean="0"/>
              <a:t>‹#›</a:t>
            </a:fld>
            <a:endParaRPr lang="ru-RU"/>
          </a:p>
        </p:txBody>
      </p:sp>
    </p:spTree>
    <p:extLst>
      <p:ext uri="{BB962C8B-B14F-4D97-AF65-F5344CB8AC3E}">
        <p14:creationId xmlns:p14="http://schemas.microsoft.com/office/powerpoint/2010/main" val="3111664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C0097F-3D01-43B0-9EBF-3D2326E66EBD}" type="datetimeFigureOut">
              <a:rPr lang="ru-RU" smtClean="0"/>
              <a:t>12.02.2020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A0AD93-8EF3-4E8B-ACCA-72E2528E9018}" type="slidenum">
              <a:rPr lang="ru-RU" smtClean="0"/>
              <a:t>‹#›</a:t>
            </a:fld>
            <a:endParaRPr lang="ru-RU"/>
          </a:p>
        </p:txBody>
      </p:sp>
    </p:spTree>
    <p:extLst>
      <p:ext uri="{BB962C8B-B14F-4D97-AF65-F5344CB8AC3E}">
        <p14:creationId xmlns:p14="http://schemas.microsoft.com/office/powerpoint/2010/main" val="772420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24012" y="2551113"/>
            <a:ext cx="9144000" cy="2387600"/>
          </a:xfrm>
        </p:spPr>
        <p:txBody>
          <a:bodyPr>
            <a:normAutofit fontScale="90000"/>
          </a:bodyPr>
          <a:lstStyle/>
          <a:p>
            <a:r>
              <a:rPr lang="ru-RU" b="1" dirty="0" smtClean="0"/>
              <a:t>Проектирование </a:t>
            </a:r>
            <a:r>
              <a:rPr lang="ru-RU" b="1" dirty="0"/>
              <a:t>интерфейса пользователя</a:t>
            </a:r>
            <a:br>
              <a:rPr lang="ru-RU" b="1" dirty="0"/>
            </a:br>
            <a:endParaRPr lang="ru-RU" dirty="0"/>
          </a:p>
        </p:txBody>
      </p:sp>
    </p:spTree>
    <p:extLst>
      <p:ext uri="{BB962C8B-B14F-4D97-AF65-F5344CB8AC3E}">
        <p14:creationId xmlns:p14="http://schemas.microsoft.com/office/powerpoint/2010/main" val="3802080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00075"/>
            <a:ext cx="10515600" cy="5957888"/>
          </a:xfrm>
        </p:spPr>
        <p:txBody>
          <a:bodyPr>
            <a:normAutofit fontScale="77500" lnSpcReduction="20000"/>
          </a:bodyPr>
          <a:lstStyle/>
          <a:p>
            <a:pPr marL="0" indent="0">
              <a:buNone/>
            </a:pPr>
            <a:r>
              <a:rPr lang="en-US" dirty="0" smtClean="0"/>
              <a:t>   </a:t>
            </a:r>
            <a:r>
              <a:rPr lang="ru-RU" dirty="0" smtClean="0"/>
              <a:t>Принцип </a:t>
            </a:r>
            <a:r>
              <a:rPr lang="ru-RU" dirty="0"/>
              <a:t>учета знаний пользователя предполагает следующее: интерфейс должен быть настолько удобен при реализации, чтобы пользователям не понадобилось особых усилий, чтобы привыкнуть к нему. В интерфейсе должны использоваться термины, понятные пользователю, а объекты, управляемые системой, должны быть напрямую связаны с рабочей средой пользователя. Например, если разрабатывается система, предназначенная для авиадиспетчеров, то управляемыми объектами в ней должны быть самолеты, траектории полетов, сигнальные знаки и т.п. Основную реализацию интерфейса в терминах файловых структур и структур данных необходимо скрыть от конечного пользователя.</a:t>
            </a:r>
          </a:p>
          <a:p>
            <a:pPr marL="0" indent="0">
              <a:buNone/>
            </a:pPr>
            <a:r>
              <a:rPr lang="en-US" dirty="0" smtClean="0"/>
              <a:t>   </a:t>
            </a:r>
            <a:r>
              <a:rPr lang="ru-RU" dirty="0" smtClean="0"/>
              <a:t>Принцип </a:t>
            </a:r>
            <a:r>
              <a:rPr lang="ru-RU" dirty="0"/>
              <a:t>согласованности интерфейса пользователя предполагает, что команды и меню системы должны быть одного формата, параметры должны передаваться во все команды одинаково и пунктуация команд должна быть схожей. Такие интерфейсы сокращают время на обучение пользователей. Знания, полученные при изучении какой-либо команды или части приложения, можно затем применить при работе с другими частями системы.</a:t>
            </a:r>
          </a:p>
          <a:p>
            <a:pPr marL="0" indent="0">
              <a:buNone/>
            </a:pPr>
            <a:r>
              <a:rPr lang="en-US" dirty="0" smtClean="0"/>
              <a:t>   </a:t>
            </a:r>
            <a:r>
              <a:rPr lang="ru-RU" dirty="0" smtClean="0"/>
              <a:t>В </a:t>
            </a:r>
            <a:r>
              <a:rPr lang="ru-RU" dirty="0"/>
              <a:t>данном случае речь идет о согласованности низкого уровня. И создатели интерфейса всегда должны стремиться к нему. Однако желательна согласованность и более высокого уровня. Например, удобно, когда для всех типов объектов системы поддерживаются одинаковые методы (такие, как печать, копирование и т.п.). Однако полная согласованность невозможна и даже нежелательна. Например, операцию удаления объектов рабочего стола целесообразно реализовать посредством их перетаскивания в корзину. Но в текстовом редакторе такой способ удаления фрагментов текста кажется неестественным.</a:t>
            </a:r>
          </a:p>
        </p:txBody>
      </p:sp>
    </p:spTree>
    <p:extLst>
      <p:ext uri="{BB962C8B-B14F-4D97-AF65-F5344CB8AC3E}">
        <p14:creationId xmlns:p14="http://schemas.microsoft.com/office/powerpoint/2010/main" val="1108370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66775" y="242888"/>
            <a:ext cx="10515600" cy="6486525"/>
          </a:xfrm>
        </p:spPr>
        <p:txBody>
          <a:bodyPr>
            <a:normAutofit fontScale="77500" lnSpcReduction="20000"/>
          </a:bodyPr>
          <a:lstStyle/>
          <a:p>
            <a:pPr marL="0" indent="0">
              <a:buNone/>
            </a:pPr>
            <a:r>
              <a:rPr lang="en-US" dirty="0" smtClean="0"/>
              <a:t>   </a:t>
            </a:r>
            <a:r>
              <a:rPr lang="ru-RU" dirty="0" smtClean="0"/>
              <a:t>Всегда </a:t>
            </a:r>
            <a:r>
              <a:rPr lang="ru-RU" dirty="0"/>
              <a:t>нужно соблюдать следующий принцип: количество неожиданностей должно быть минимальным, так как пользователей раздражает, когда система вдруг начинает вести себя непредсказуемо. При работе с системой у пользователей формируется определенная модель ее функционирования. Если его действие в одной ситуации вызывает определенную реакцию системы, естественно ожидать, что такое же действие в другой ситуации приведет к аналогичной реакции. Если же происходит совсем не то, что ожидалось, пользователь либо удивляется, либо не знает, что делать. Поэтому разработчики интерфейсов должны гарантировать, что схожие действия произведут похожий эффект.</a:t>
            </a:r>
          </a:p>
          <a:p>
            <a:pPr marL="0" indent="0">
              <a:buNone/>
            </a:pPr>
            <a:r>
              <a:rPr lang="en-US" dirty="0" smtClean="0"/>
              <a:t>   </a:t>
            </a:r>
            <a:r>
              <a:rPr lang="ru-RU" dirty="0" smtClean="0"/>
              <a:t>Очень </a:t>
            </a:r>
            <a:r>
              <a:rPr lang="ru-RU" dirty="0"/>
              <a:t>важен принцип восстанавливаемости системы, так как пользователи всегда допускают ошибки. Правильно спроектированный интерфейс может уменьшить количество ошибок пользователя (например, использование меню позволяет избежать ошибок, которые возникают при вводе команд с клавиатуры), однако все ошибки устранить невозможно. В интерфейсах должны быть средства, по возможности предотвращающие ошибки пользователя, а также позволяющие корректно восстановить информацию после ошибок. Эти средства бывают двух видов.</a:t>
            </a:r>
          </a:p>
          <a:p>
            <a:pPr marL="0" indent="0">
              <a:buNone/>
            </a:pPr>
            <a:r>
              <a:rPr lang="ru-RU" dirty="0"/>
              <a:t> </a:t>
            </a:r>
          </a:p>
          <a:p>
            <a:pPr marL="514350" indent="-514350">
              <a:buFont typeface="+mj-lt"/>
              <a:buAutoNum type="arabicPeriod"/>
            </a:pPr>
            <a:r>
              <a:rPr lang="ru-RU" i="1" dirty="0" smtClean="0"/>
              <a:t>Подтверждение </a:t>
            </a:r>
            <a:r>
              <a:rPr lang="ru-RU" i="1" dirty="0"/>
              <a:t>деструктивных действий. </a:t>
            </a:r>
            <a:r>
              <a:rPr lang="ru-RU" dirty="0"/>
              <a:t>Если пользователь выбрал потенциально деструктивную операцию, то он должен еще раз подтвердить свое намерение.</a:t>
            </a:r>
          </a:p>
          <a:p>
            <a:pPr marL="514350" indent="-514350">
              <a:buFont typeface="+mj-lt"/>
              <a:buAutoNum type="arabicPeriod"/>
            </a:pPr>
            <a:r>
              <a:rPr lang="ru-RU" i="1" dirty="0" smtClean="0"/>
              <a:t>Возможность </a:t>
            </a:r>
            <a:r>
              <a:rPr lang="ru-RU" i="1" dirty="0"/>
              <a:t>отмены действий. </a:t>
            </a:r>
            <a:r>
              <a:rPr lang="ru-RU" dirty="0"/>
              <a:t>Отмена действия возвращает систему в то состояние, в котором она находилась до их выполнения. Не лишней будет поддержка многоуровневой отмены действий, так как пользователи не всегда сразу понимают, что совершили ошибку.</a:t>
            </a:r>
          </a:p>
        </p:txBody>
      </p:sp>
    </p:spTree>
    <p:extLst>
      <p:ext uri="{BB962C8B-B14F-4D97-AF65-F5344CB8AC3E}">
        <p14:creationId xmlns:p14="http://schemas.microsoft.com/office/powerpoint/2010/main" val="2350551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2" y="514351"/>
            <a:ext cx="10515600" cy="6043611"/>
          </a:xfrm>
        </p:spPr>
        <p:txBody>
          <a:bodyPr>
            <a:normAutofit fontScale="77500" lnSpcReduction="20000"/>
          </a:bodyPr>
          <a:lstStyle/>
          <a:p>
            <a:pPr marL="0" indent="0">
              <a:buNone/>
            </a:pPr>
            <a:r>
              <a:rPr lang="en-US" dirty="0" smtClean="0"/>
              <a:t>   </a:t>
            </a:r>
            <a:r>
              <a:rPr lang="ru-RU" dirty="0" smtClean="0"/>
              <a:t>Следующий </a:t>
            </a:r>
            <a:r>
              <a:rPr lang="ru-RU" dirty="0"/>
              <a:t>принцип – поддержка пользователя. Средства поддержки пользователей должны быть встроены в интерфейс и систему и обеспечивать разные уровни помощи и справочной информации. Должно быть несколько уровней справочной информации – от основ для начинающих до полного описания возможностей системы. Справочная система должна быть структурированной и не перегружать пользователя излишней информацией при простых запросах к </a:t>
            </a:r>
            <a:r>
              <a:rPr lang="ru-RU" dirty="0" smtClean="0"/>
              <a:t>ней</a:t>
            </a:r>
            <a:r>
              <a:rPr lang="en-US" dirty="0"/>
              <a:t>.</a:t>
            </a:r>
            <a:endParaRPr lang="ru-RU" dirty="0"/>
          </a:p>
          <a:p>
            <a:pPr marL="0" indent="0">
              <a:buNone/>
            </a:pPr>
            <a:r>
              <a:rPr lang="en-US" dirty="0" smtClean="0"/>
              <a:t>   </a:t>
            </a:r>
            <a:r>
              <a:rPr lang="ru-RU" dirty="0" smtClean="0"/>
              <a:t>Принцип </a:t>
            </a:r>
            <a:r>
              <a:rPr lang="ru-RU" dirty="0"/>
              <a:t>учета разнородности пользователей предполагает, что с системой могут работать разные их типы. Часть пользователей работает с системой нерегулярно, время от времени. Но существует и другой тип– "опытные пользователи", которые работают с приложением каждый день по несколько часов. Случайные пользователи нуждаются в таком интерфейсе, который "руководил" бы их работой с системой, в то время как опытным пользователям требуется интерфейс, который позволил бы им максимально быстро взаимодействовать с системой. Кроме того, поскольку некоторые пользователи могут иметь разные физические недостатки, в интерфейсе должны быть средства, которые помогли бы им перенастроить интерфейс под себя. Это могут быть средства, позволяющие отображать увеличенный текст, замещать звук текстом, создавать кнопки больших размеров и т.п.</a:t>
            </a:r>
          </a:p>
          <a:p>
            <a:pPr marL="0" indent="0">
              <a:buNone/>
            </a:pPr>
            <a:r>
              <a:rPr lang="en-US" dirty="0" smtClean="0"/>
              <a:t>   </a:t>
            </a:r>
            <a:r>
              <a:rPr lang="ru-RU" dirty="0" smtClean="0"/>
              <a:t>Принцип </a:t>
            </a:r>
            <a:r>
              <a:rPr lang="ru-RU" dirty="0"/>
              <a:t>признания многообразия категорий пользователей может противоречить другим принципам проектирования интерфейсов, например, согласованности интерфейса. Аналогично, необходимый уровень справочной информации для разных типов пользователей может радикально отличаться. Невозможно создать такую справочную систему, которая подошла бы всем пользователям. Разработчик интерфейса должен всегда быть готовым к компромиссным решениям в зависимости от реальных пользователей системы.</a:t>
            </a:r>
          </a:p>
        </p:txBody>
      </p:sp>
    </p:spTree>
    <p:extLst>
      <p:ext uri="{BB962C8B-B14F-4D97-AF65-F5344CB8AC3E}">
        <p14:creationId xmlns:p14="http://schemas.microsoft.com/office/powerpoint/2010/main" val="1452485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2</a:t>
            </a:r>
            <a:r>
              <a:rPr lang="ru-RU" b="1" dirty="0"/>
              <a:t>. Взаимодействие с </a:t>
            </a:r>
            <a:r>
              <a:rPr lang="ru-RU" b="1" dirty="0" smtClean="0"/>
              <a:t>пользователем</a:t>
            </a:r>
            <a:endParaRPr lang="ru-RU" dirty="0"/>
          </a:p>
        </p:txBody>
      </p:sp>
      <p:sp>
        <p:nvSpPr>
          <p:cNvPr id="3" name="Объект 2"/>
          <p:cNvSpPr>
            <a:spLocks noGrp="1"/>
          </p:cNvSpPr>
          <p:nvPr>
            <p:ph idx="1"/>
          </p:nvPr>
        </p:nvSpPr>
        <p:spPr/>
        <p:txBody>
          <a:bodyPr>
            <a:normAutofit fontScale="92500" lnSpcReduction="10000"/>
          </a:bodyPr>
          <a:lstStyle/>
          <a:p>
            <a:pPr marL="0" indent="0">
              <a:buNone/>
            </a:pPr>
            <a:r>
              <a:rPr lang="en-US" dirty="0" smtClean="0"/>
              <a:t>   </a:t>
            </a:r>
            <a:r>
              <a:rPr lang="ru-RU" dirty="0" smtClean="0"/>
              <a:t>Разработчику </a:t>
            </a:r>
            <a:r>
              <a:rPr lang="ru-RU" dirty="0"/>
              <a:t>интерфейса пользователя вычислительных систем необходимо решить две главные задачи: каким образом пользователь будет вводить данные в систему и как данные будут представлены пользователю. "Правильный" интерфейс должен обеспечивать и взаимодействие с пользователем, и представление информации.</a:t>
            </a:r>
          </a:p>
          <a:p>
            <a:pPr marL="0" indent="0">
              <a:buNone/>
            </a:pPr>
            <a:r>
              <a:rPr lang="en-US" dirty="0" smtClean="0"/>
              <a:t>   </a:t>
            </a:r>
            <a:r>
              <a:rPr lang="ru-RU" dirty="0" smtClean="0"/>
              <a:t>В </a:t>
            </a:r>
            <a:r>
              <a:rPr lang="ru-RU" dirty="0"/>
              <a:t>этом разделе обсуждаются вопросы взаимодействия системы с пользователем. </a:t>
            </a:r>
            <a:r>
              <a:rPr lang="ru-RU" dirty="0" smtClean="0"/>
              <a:t>Интерфейс </a:t>
            </a:r>
            <a:r>
              <a:rPr lang="ru-RU" dirty="0"/>
              <a:t>пользователя обеспечивает ввод команд и данных в вычислительную систему. На первых вычислительных машинах был только один способ ввода данных – через интерфейс командной строки, причем для взаимодействия с машиной использовался специальный командный язык. Такой способ годился только для опытных пользователей, поэтому позже были разработаны более упрощенные способы ввода данных.</a:t>
            </a:r>
          </a:p>
        </p:txBody>
      </p:sp>
    </p:spTree>
    <p:extLst>
      <p:ext uri="{BB962C8B-B14F-4D97-AF65-F5344CB8AC3E}">
        <p14:creationId xmlns:p14="http://schemas.microsoft.com/office/powerpoint/2010/main" val="3015519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28612"/>
            <a:ext cx="10515600" cy="6286501"/>
          </a:xfrm>
        </p:spPr>
        <p:txBody>
          <a:bodyPr>
            <a:normAutofit fontScale="77500" lnSpcReduction="20000"/>
          </a:bodyPr>
          <a:lstStyle/>
          <a:p>
            <a:pPr marL="0" indent="0">
              <a:buNone/>
            </a:pPr>
            <a:r>
              <a:rPr lang="en-US" dirty="0" smtClean="0"/>
              <a:t>   </a:t>
            </a:r>
            <a:r>
              <a:rPr lang="ru-RU" dirty="0" smtClean="0"/>
              <a:t>Все </a:t>
            </a:r>
            <a:r>
              <a:rPr lang="ru-RU" dirty="0"/>
              <a:t>эти виды взаимодействия можно отнести к одному из пяти основных стилей взаимодействия.</a:t>
            </a:r>
          </a:p>
          <a:p>
            <a:pPr marL="0" indent="0">
              <a:buNone/>
            </a:pPr>
            <a:r>
              <a:rPr lang="ru-RU" dirty="0"/>
              <a:t> </a:t>
            </a:r>
          </a:p>
          <a:p>
            <a:pPr marL="514350" indent="-514350">
              <a:buFont typeface="+mj-lt"/>
              <a:buAutoNum type="arabicPeriod"/>
            </a:pPr>
            <a:r>
              <a:rPr lang="ru-RU" i="1" dirty="0" smtClean="0"/>
              <a:t>Непосредственное </a:t>
            </a:r>
            <a:r>
              <a:rPr lang="ru-RU" i="1" dirty="0"/>
              <a:t>манипулирование. </a:t>
            </a:r>
            <a:r>
              <a:rPr lang="ru-RU" dirty="0"/>
              <a:t>Пользователь взаимодействует с объектами на экране. Например, для удаления файла пользователь просто перетаскивает его в корзину.</a:t>
            </a:r>
          </a:p>
          <a:p>
            <a:pPr marL="514350" indent="-514350">
              <a:buFont typeface="+mj-lt"/>
              <a:buAutoNum type="arabicPeriod"/>
            </a:pPr>
            <a:r>
              <a:rPr lang="ru-RU" i="1" dirty="0" smtClean="0"/>
              <a:t>Выбор </a:t>
            </a:r>
            <a:r>
              <a:rPr lang="ru-RU" i="1" dirty="0"/>
              <a:t>из меню. </a:t>
            </a:r>
            <a:r>
              <a:rPr lang="ru-RU" dirty="0"/>
              <a:t>Пользователь выбирает команду из списка пунктов меню. Очень часто выбранная команда воздействует только на тот объект, который выделен (выбран) на экране. При таком подходе для удаления файла пользователь сначала выбирает файл, а затем команду на удаление.</a:t>
            </a:r>
          </a:p>
          <a:p>
            <a:pPr marL="514350" indent="-514350">
              <a:buFont typeface="+mj-lt"/>
              <a:buAutoNum type="arabicPeriod"/>
            </a:pPr>
            <a:r>
              <a:rPr lang="ru-RU" i="1" dirty="0" smtClean="0"/>
              <a:t>Заполнение </a:t>
            </a:r>
            <a:r>
              <a:rPr lang="ru-RU" i="1" dirty="0"/>
              <a:t>форм. </a:t>
            </a:r>
            <a:r>
              <a:rPr lang="ru-RU" dirty="0"/>
              <a:t>Пользователь заполняет поля экранной формы. Некоторые поля могут иметь свое меню (выпадающее меню или списки). В форме могут быть командные кнопки, при щелчке мышью на которых инициируют некоторое действие. Чтобы удалить файл с помощью интерфейса, основанного на форме, надо ввести в поле формы имя файла и затем щелкнуть на кнопке удаления, присутствующей в форме.</a:t>
            </a:r>
          </a:p>
          <a:p>
            <a:pPr marL="514350" indent="-514350">
              <a:buFont typeface="+mj-lt"/>
              <a:buAutoNum type="arabicPeriod"/>
            </a:pPr>
            <a:r>
              <a:rPr lang="ru-RU" i="1" dirty="0" smtClean="0"/>
              <a:t>Командный </a:t>
            </a:r>
            <a:r>
              <a:rPr lang="ru-RU" i="1" dirty="0"/>
              <a:t>язык. </a:t>
            </a:r>
            <a:r>
              <a:rPr lang="ru-RU" dirty="0"/>
              <a:t>Пользователь вводит конкретную команду с параметрами, чтобы указать системе, что она должна дальше делать. Чтобы удалить файл, пользователь вводит команду удаления с именем файла в качестве параметра этой команды.</a:t>
            </a:r>
          </a:p>
          <a:p>
            <a:pPr marL="514350" indent="-514350">
              <a:buFont typeface="+mj-lt"/>
              <a:buAutoNum type="arabicPeriod"/>
            </a:pPr>
            <a:r>
              <a:rPr lang="ru-RU" i="1" dirty="0" smtClean="0"/>
              <a:t>Естественный </a:t>
            </a:r>
            <a:r>
              <a:rPr lang="ru-RU" i="1" dirty="0"/>
              <a:t>язык. </a:t>
            </a:r>
            <a:r>
              <a:rPr lang="ru-RU" dirty="0"/>
              <a:t>Пользователь вводит команду на естественном языке. Чтобы удалить файл, пользователь может ввести команду "удалить файл с именем </a:t>
            </a:r>
            <a:r>
              <a:rPr lang="en-US" dirty="0"/>
              <a:t>XXX</a:t>
            </a:r>
            <a:r>
              <a:rPr lang="ru-RU" dirty="0"/>
              <a:t>".</a:t>
            </a:r>
          </a:p>
        </p:txBody>
      </p:sp>
    </p:spTree>
    <p:extLst>
      <p:ext uri="{BB962C8B-B14F-4D97-AF65-F5344CB8AC3E}">
        <p14:creationId xmlns:p14="http://schemas.microsoft.com/office/powerpoint/2010/main" val="1579997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928687"/>
            <a:ext cx="10515600" cy="5248275"/>
          </a:xfrm>
        </p:spPr>
        <p:txBody>
          <a:bodyPr>
            <a:normAutofit lnSpcReduction="10000"/>
          </a:bodyPr>
          <a:lstStyle/>
          <a:p>
            <a:pPr marL="0" indent="0">
              <a:buNone/>
            </a:pPr>
            <a:r>
              <a:rPr lang="en-US" dirty="0" smtClean="0"/>
              <a:t>   </a:t>
            </a:r>
            <a:r>
              <a:rPr lang="ru-RU" dirty="0" smtClean="0"/>
              <a:t>Каждый </a:t>
            </a:r>
            <a:r>
              <a:rPr lang="ru-RU" dirty="0"/>
              <a:t>из этих стилей взаимодействия имеет преимущества и недостатки и наилучшим образом подходит разным типам приложений и различным категориям пользователей. В табл. 6.3 перечислены основные преимущества и недостатки перечисленных стилей взаимодействия и указаны типы приложений, в которых они обычно используются.</a:t>
            </a:r>
          </a:p>
          <a:p>
            <a:pPr marL="0" indent="0">
              <a:buNone/>
            </a:pPr>
            <a:r>
              <a:rPr lang="en-US" dirty="0" smtClean="0"/>
              <a:t>   </a:t>
            </a:r>
            <a:r>
              <a:rPr lang="ru-RU" dirty="0" smtClean="0"/>
              <a:t>Конечно</a:t>
            </a:r>
            <a:r>
              <a:rPr lang="ru-RU" dirty="0"/>
              <a:t>, стили взаимодействия редко используются в чистом виде, в одном приложении может использоваться одновременно несколько разных стилей. Например, в операционной системе </a:t>
            </a:r>
            <a:r>
              <a:rPr lang="en-US" dirty="0"/>
              <a:t>Microsoft Window</a:t>
            </a:r>
            <a:r>
              <a:rPr lang="ru-RU" dirty="0"/>
              <a:t> поддерживается несколько стилей: прямое манипулирование пиктограммами, представляющими файлы и папки, выбор команд из меню, ручной ввод некоторых команд, таких как команды конфигурирования системы, использование форм (диалоговых окон).</a:t>
            </a:r>
          </a:p>
        </p:txBody>
      </p:sp>
    </p:spTree>
    <p:extLst>
      <p:ext uri="{BB962C8B-B14F-4D97-AF65-F5344CB8AC3E}">
        <p14:creationId xmlns:p14="http://schemas.microsoft.com/office/powerpoint/2010/main" val="531064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00050"/>
            <a:ext cx="10515600" cy="600075"/>
          </a:xfrm>
        </p:spPr>
        <p:txBody>
          <a:bodyPr>
            <a:normAutofit/>
          </a:bodyPr>
          <a:lstStyle/>
          <a:p>
            <a:pPr marL="0" indent="0" algn="ctr">
              <a:buNone/>
            </a:pPr>
            <a:r>
              <a:rPr lang="ru-RU" sz="2000" b="1" dirty="0"/>
              <a:t>Таблица 6.3. Преимущества и недостатки стилей взаимодействия пользователя с </a:t>
            </a:r>
            <a:r>
              <a:rPr lang="ru-RU" sz="2000" b="1" dirty="0" smtClean="0"/>
              <a:t>системой</a:t>
            </a:r>
            <a:endParaRPr lang="ru-RU" sz="2000" dirty="0"/>
          </a:p>
        </p:txBody>
      </p:sp>
      <p:graphicFrame>
        <p:nvGraphicFramePr>
          <p:cNvPr id="5" name="Таблица 4"/>
          <p:cNvGraphicFramePr>
            <a:graphicFrameLocks noGrp="1"/>
          </p:cNvGraphicFramePr>
          <p:nvPr>
            <p:extLst>
              <p:ext uri="{D42A27DB-BD31-4B8C-83A1-F6EECF244321}">
                <p14:modId xmlns:p14="http://schemas.microsoft.com/office/powerpoint/2010/main" val="1197811515"/>
              </p:ext>
            </p:extLst>
          </p:nvPr>
        </p:nvGraphicFramePr>
        <p:xfrm>
          <a:off x="1887855" y="914400"/>
          <a:ext cx="8416289" cy="5682589"/>
        </p:xfrm>
        <a:graphic>
          <a:graphicData uri="http://schemas.openxmlformats.org/drawingml/2006/table">
            <a:tbl>
              <a:tblPr/>
              <a:tblGrid>
                <a:gridCol w="1882786">
                  <a:extLst>
                    <a:ext uri="{9D8B030D-6E8A-4147-A177-3AD203B41FA5}">
                      <a16:colId xmlns:a16="http://schemas.microsoft.com/office/drawing/2014/main" val="2006875874"/>
                    </a:ext>
                  </a:extLst>
                </a:gridCol>
                <a:gridCol w="2324968">
                  <a:extLst>
                    <a:ext uri="{9D8B030D-6E8A-4147-A177-3AD203B41FA5}">
                      <a16:colId xmlns:a16="http://schemas.microsoft.com/office/drawing/2014/main" val="502575064"/>
                    </a:ext>
                  </a:extLst>
                </a:gridCol>
                <a:gridCol w="2215594">
                  <a:extLst>
                    <a:ext uri="{9D8B030D-6E8A-4147-A177-3AD203B41FA5}">
                      <a16:colId xmlns:a16="http://schemas.microsoft.com/office/drawing/2014/main" val="3692711136"/>
                    </a:ext>
                  </a:extLst>
                </a:gridCol>
                <a:gridCol w="1992941">
                  <a:extLst>
                    <a:ext uri="{9D8B030D-6E8A-4147-A177-3AD203B41FA5}">
                      <a16:colId xmlns:a16="http://schemas.microsoft.com/office/drawing/2014/main" val="2787022134"/>
                    </a:ext>
                  </a:extLst>
                </a:gridCol>
              </a:tblGrid>
              <a:tr h="220701">
                <a:tc>
                  <a:txBody>
                    <a:bodyPr/>
                    <a:lstStyle/>
                    <a:p>
                      <a:pPr>
                        <a:lnSpc>
                          <a:spcPct val="107000"/>
                        </a:lnSpc>
                        <a:spcAft>
                          <a:spcPts val="0"/>
                        </a:spcAft>
                      </a:pPr>
                      <a:r>
                        <a:rPr lang="ru-RU"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Стиль взаимодействия</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250" marR="3125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Основные преимущества</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250" marR="3125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Основные недостатки</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250" marR="3125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Примеры приложений</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250" marR="3125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34682772"/>
                  </a:ext>
                </a:extLst>
              </a:tr>
              <a:tr h="1116938">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Прямое манипулирование</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250" marR="3125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Быстрое и интуитивно понятное взаимодействие. Легок в изучении</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250" marR="3125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6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Сложная реализация. Подходит только там, где есть зрительный образ задач и объектов</a:t>
                      </a:r>
                    </a:p>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250" marR="3125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Видеоигры; системы автоматического проектирования</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250" marR="3125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10647373"/>
                  </a:ext>
                </a:extLst>
              </a:tr>
              <a:tr h="1544901">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Выбор из меню</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250" marR="31250" marT="0" marB="0">
                    <a:lnL>
                      <a:noFill/>
                    </a:lnL>
                    <a:lnR>
                      <a:noFill/>
                    </a:lnR>
                    <a:lnT>
                      <a:noFill/>
                    </a:lnT>
                    <a:lnB>
                      <a:noFill/>
                    </a:lnB>
                    <a:solidFill>
                      <a:srgbClr val="FFFFFF"/>
                    </a:solidFill>
                  </a:tcPr>
                </a:tc>
                <a:tc>
                  <a:txBody>
                    <a:bodyPr/>
                    <a:lstStyle/>
                    <a:p>
                      <a:pPr>
                        <a:lnSpc>
                          <a:spcPct val="107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Сокращение количества ошибок пользователя.</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Ввод с клавиатуры минимальный</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250" marR="31250" marT="0" marB="0">
                    <a:lnL>
                      <a:noFill/>
                    </a:lnL>
                    <a:lnR>
                      <a:noFill/>
                    </a:lnR>
                    <a:lnT>
                      <a:noFill/>
                    </a:lnT>
                    <a:lnB>
                      <a:noFill/>
                    </a:lnB>
                    <a:solidFill>
                      <a:srgbClr val="FFFFFF"/>
                    </a:solidFill>
                  </a:tcPr>
                </a:tc>
                <a:tc>
                  <a:txBody>
                    <a:bodyPr/>
                    <a:lstStyle/>
                    <a:p>
                      <a:pPr>
                        <a:lnSpc>
                          <a:spcPct val="107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Медленный вариант для опытных пользователей. Может быть сложным, если меню состоит из большого количества вложенных пунктов</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250" marR="31250" marT="0" marB="0">
                    <a:lnL>
                      <a:noFill/>
                    </a:lnL>
                    <a:lnR>
                      <a:noFill/>
                    </a:lnR>
                    <a:lnT>
                      <a:noFill/>
                    </a:lnT>
                    <a:lnB>
                      <a:noFill/>
                    </a:lnB>
                    <a:solidFill>
                      <a:srgbClr val="FFFFFF"/>
                    </a:solidFill>
                  </a:tcPr>
                </a:tc>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Главным образом системы общего назначения</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250" marR="31250" marT="0" marB="0">
                    <a:lnL>
                      <a:noFill/>
                    </a:lnL>
                    <a:lnR>
                      <a:noFill/>
                    </a:lnR>
                    <a:lnT>
                      <a:noFill/>
                    </a:lnT>
                    <a:lnB>
                      <a:noFill/>
                    </a:lnB>
                    <a:solidFill>
                      <a:srgbClr val="FFFFFF"/>
                    </a:solidFill>
                  </a:tcPr>
                </a:tc>
                <a:extLst>
                  <a:ext uri="{0D108BD9-81ED-4DB2-BD59-A6C34878D82A}">
                    <a16:rowId xmlns:a16="http://schemas.microsoft.com/office/drawing/2014/main" val="754627435"/>
                  </a:ext>
                </a:extLst>
              </a:tr>
              <a:tr h="882800">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Заполнение форм</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250" marR="31250" marT="0" marB="0">
                    <a:lnL>
                      <a:noFill/>
                    </a:lnL>
                    <a:lnR>
                      <a:noFill/>
                    </a:lnR>
                    <a:lnT>
                      <a:noFill/>
                    </a:lnT>
                    <a:lnB>
                      <a:noFill/>
                    </a:lnB>
                    <a:solidFill>
                      <a:srgbClr val="FFFFFF"/>
                    </a:solidFill>
                  </a:tcPr>
                </a:tc>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Простой ввод данных. </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Легок в изучении</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250" marR="31250" marT="0" marB="0">
                    <a:lnL>
                      <a:noFill/>
                    </a:lnL>
                    <a:lnR>
                      <a:noFill/>
                    </a:lnR>
                    <a:lnT>
                      <a:noFill/>
                    </a:lnT>
                    <a:lnB>
                      <a:noFill/>
                    </a:lnB>
                    <a:solidFill>
                      <a:srgbClr val="FFFFFF"/>
                    </a:solidFill>
                  </a:tcPr>
                </a:tc>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Занимает пространство на экране</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250" marR="31250" marT="0" marB="0">
                    <a:lnL>
                      <a:noFill/>
                    </a:lnL>
                    <a:lnR>
                      <a:noFill/>
                    </a:lnR>
                    <a:lnT>
                      <a:noFill/>
                    </a:lnT>
                    <a:lnB>
                      <a:noFill/>
                    </a:lnB>
                    <a:solidFill>
                      <a:srgbClr val="FFFFFF"/>
                    </a:solidFill>
                  </a:tcPr>
                </a:tc>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Системы управления запасами; обработка финансовой информации</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250" marR="31250" marT="0" marB="0">
                    <a:lnL>
                      <a:noFill/>
                    </a:lnL>
                    <a:lnR>
                      <a:noFill/>
                    </a:lnR>
                    <a:lnT>
                      <a:noFill/>
                    </a:lnT>
                    <a:lnB>
                      <a:noFill/>
                    </a:lnB>
                    <a:solidFill>
                      <a:srgbClr val="FFFFFF"/>
                    </a:solidFill>
                  </a:tcPr>
                </a:tc>
                <a:extLst>
                  <a:ext uri="{0D108BD9-81ED-4DB2-BD59-A6C34878D82A}">
                    <a16:rowId xmlns:a16="http://schemas.microsoft.com/office/drawing/2014/main" val="2151272928"/>
                  </a:ext>
                </a:extLst>
              </a:tr>
              <a:tr h="662101">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Командный язык</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250" marR="31250" marT="0" marB="0">
                    <a:lnL>
                      <a:noFill/>
                    </a:lnL>
                    <a:lnR>
                      <a:noFill/>
                    </a:lnR>
                    <a:lnT>
                      <a:noFill/>
                    </a:lnT>
                    <a:lnB>
                      <a:noFill/>
                    </a:lnB>
                    <a:solidFill>
                      <a:srgbClr val="FFFFFF"/>
                    </a:solidFill>
                  </a:tcPr>
                </a:tc>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Мощный и гибкий</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250" marR="31250" marT="0" marB="0">
                    <a:lnL>
                      <a:noFill/>
                    </a:lnL>
                    <a:lnR>
                      <a:noFill/>
                    </a:lnR>
                    <a:lnT>
                      <a:noFill/>
                    </a:lnT>
                    <a:lnB>
                      <a:noFill/>
                    </a:lnB>
                    <a:solidFill>
                      <a:srgbClr val="FFFFFF"/>
                    </a:solidFill>
                  </a:tcPr>
                </a:tc>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Труден в изучении. Сложно предотвратить ошибки ввода</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250" marR="31250" marT="0" marB="0">
                    <a:lnL>
                      <a:noFill/>
                    </a:lnL>
                    <a:lnR>
                      <a:noFill/>
                    </a:lnR>
                    <a:lnT>
                      <a:noFill/>
                    </a:lnT>
                    <a:lnB>
                      <a:noFill/>
                    </a:lnB>
                    <a:solidFill>
                      <a:srgbClr val="FFFFFF"/>
                    </a:solidFill>
                  </a:tcPr>
                </a:tc>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Операционные системы; библиотечные системы</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250" marR="31250" marT="0" marB="0">
                    <a:lnL>
                      <a:noFill/>
                    </a:lnL>
                    <a:lnR>
                      <a:noFill/>
                    </a:lnR>
                    <a:lnT>
                      <a:noFill/>
                    </a:lnT>
                    <a:lnB>
                      <a:noFill/>
                    </a:lnB>
                    <a:solidFill>
                      <a:srgbClr val="FFFFFF"/>
                    </a:solidFill>
                  </a:tcPr>
                </a:tc>
                <a:extLst>
                  <a:ext uri="{0D108BD9-81ED-4DB2-BD59-A6C34878D82A}">
                    <a16:rowId xmlns:a16="http://schemas.microsoft.com/office/drawing/2014/main" val="979720094"/>
                  </a:ext>
                </a:extLst>
              </a:tr>
              <a:tr h="882800">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Естественный язык</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250" marR="31250"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Подходит неопытным пользователям.</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Легко настраивается</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250" marR="31250"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Требует большого ручного набора</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250" marR="31250"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Системы расписания; системы хранения данных </a:t>
                      </a: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WWW</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250" marR="31250"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79736759"/>
                  </a:ext>
                </a:extLst>
              </a:tr>
            </a:tbl>
          </a:graphicData>
        </a:graphic>
      </p:graphicFrame>
    </p:spTree>
    <p:extLst>
      <p:ext uri="{BB962C8B-B14F-4D97-AF65-F5344CB8AC3E}">
        <p14:creationId xmlns:p14="http://schemas.microsoft.com/office/powerpoint/2010/main" val="209187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00050"/>
            <a:ext cx="10515600" cy="6086475"/>
          </a:xfrm>
        </p:spPr>
        <p:txBody>
          <a:bodyPr>
            <a:normAutofit fontScale="92500" lnSpcReduction="20000"/>
          </a:bodyPr>
          <a:lstStyle/>
          <a:p>
            <a:pPr marL="0" indent="0">
              <a:buNone/>
            </a:pPr>
            <a:r>
              <a:rPr lang="en-US" dirty="0" smtClean="0"/>
              <a:t>   </a:t>
            </a:r>
            <a:r>
              <a:rPr lang="ru-RU" dirty="0" smtClean="0"/>
              <a:t>Пользовательские </a:t>
            </a:r>
            <a:r>
              <a:rPr lang="ru-RU" dirty="0"/>
              <a:t>интерфейсы приложений </a:t>
            </a:r>
            <a:r>
              <a:rPr lang="en-US" dirty="0"/>
              <a:t>World Wide Web</a:t>
            </a:r>
            <a:r>
              <a:rPr lang="ru-RU" dirty="0"/>
              <a:t> базируются на средствах, предоставляемых языком </a:t>
            </a:r>
            <a:r>
              <a:rPr lang="en-US" dirty="0"/>
              <a:t>HTML</a:t>
            </a:r>
            <a:r>
              <a:rPr lang="ru-RU" dirty="0"/>
              <a:t> (язык разметки </a:t>
            </a:r>
            <a:r>
              <a:rPr lang="en-US" dirty="0"/>
              <a:t>Web</a:t>
            </a:r>
            <a:r>
              <a:rPr lang="ru-RU" dirty="0"/>
              <a:t>-страниц) вместе с другими языками, например, </a:t>
            </a:r>
            <a:r>
              <a:rPr lang="en-US" dirty="0"/>
              <a:t>Java</a:t>
            </a:r>
            <a:r>
              <a:rPr lang="ru-RU" dirty="0"/>
              <a:t>, который связывает программы с компонентами </a:t>
            </a:r>
            <a:r>
              <a:rPr lang="en-US" dirty="0"/>
              <a:t>Web</a:t>
            </a:r>
            <a:r>
              <a:rPr lang="ru-RU" dirty="0"/>
              <a:t>-страниц. В основном интерфейсы </a:t>
            </a:r>
            <a:r>
              <a:rPr lang="en-US" dirty="0"/>
              <a:t>Web</a:t>
            </a:r>
            <a:r>
              <a:rPr lang="ru-RU" dirty="0"/>
              <a:t>-страниц проектируются для случайных пользователей и представляют собой интерфейсы в виде форм. В </a:t>
            </a:r>
            <a:r>
              <a:rPr lang="en-US" dirty="0"/>
              <a:t>Web</a:t>
            </a:r>
            <a:r>
              <a:rPr lang="ru-RU" dirty="0"/>
              <a:t>-приложениях можно создавать интерфейсы, в которых применялся бы стиль прямого манипулирования, однако к моменту написания книги проектирование таких интерфейсов представляло достаточно сложную в аспекте программирования задачу.</a:t>
            </a:r>
          </a:p>
          <a:p>
            <a:pPr marL="0" indent="0">
              <a:buNone/>
            </a:pPr>
            <a:r>
              <a:rPr lang="en-US" dirty="0" smtClean="0"/>
              <a:t>   </a:t>
            </a:r>
            <a:r>
              <a:rPr lang="ru-RU" dirty="0" smtClean="0"/>
              <a:t>В </a:t>
            </a:r>
            <a:r>
              <a:rPr lang="ru-RU" dirty="0"/>
              <a:t>принципе необходимо применять различные стили взаимодействия для управления разными системными объектами. Данный принцип составляет основу модели </a:t>
            </a:r>
            <a:r>
              <a:rPr lang="ru-RU" dirty="0" err="1"/>
              <a:t>Сихейма</a:t>
            </a:r>
            <a:r>
              <a:rPr lang="ru-RU" dirty="0"/>
              <a:t> (</a:t>
            </a:r>
            <a:r>
              <a:rPr lang="en-US" dirty="0" err="1"/>
              <a:t>Seeheim</a:t>
            </a:r>
            <a:r>
              <a:rPr lang="ru-RU" dirty="0"/>
              <a:t>) пользовательских интерфейсов. В этой модели разделяются представление информации, управление диалоговыми средствами и управление приложением. На самом деле такая модель является скорее идеальной, чем практической, однако почти всегда есть возможность разделить интерфейсы для разных классов пользователей (например, начинающих и опытных). На рис. </a:t>
            </a:r>
            <a:r>
              <a:rPr lang="en-US" dirty="0" smtClean="0"/>
              <a:t>6</a:t>
            </a:r>
            <a:r>
              <a:rPr lang="ru-RU" dirty="0" smtClean="0"/>
              <a:t>.2 </a:t>
            </a:r>
            <a:r>
              <a:rPr lang="ru-RU" dirty="0"/>
              <a:t>изображена подобная модель с разделенными интерфейсом командного языка и графическим интерфейсом, лежащая в основе некоторых операционных систем, в частности </a:t>
            </a:r>
            <a:r>
              <a:rPr lang="en-US" dirty="0"/>
              <a:t>Linux</a:t>
            </a:r>
            <a:r>
              <a:rPr lang="ru-RU" dirty="0"/>
              <a:t>.</a:t>
            </a:r>
          </a:p>
        </p:txBody>
      </p:sp>
    </p:spTree>
    <p:extLst>
      <p:ext uri="{BB962C8B-B14F-4D97-AF65-F5344CB8AC3E}">
        <p14:creationId xmlns:p14="http://schemas.microsoft.com/office/powerpoint/2010/main" val="24887139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71474"/>
            <a:ext cx="10515600" cy="6157913"/>
          </a:xfrm>
        </p:spPr>
        <p:txBody>
          <a:bodyPr>
            <a:normAutofit lnSpcReduction="10000"/>
          </a:bodyPr>
          <a:lstStyle/>
          <a:p>
            <a:pPr marL="0" indent="0" algn="ctr">
              <a:buNone/>
            </a:pPr>
            <a:endParaRPr lang="en-US" i="1" dirty="0" smtClean="0"/>
          </a:p>
          <a:p>
            <a:pPr marL="0" indent="0" algn="ctr">
              <a:buNone/>
            </a:pPr>
            <a:endParaRPr lang="en-US" i="1" dirty="0"/>
          </a:p>
          <a:p>
            <a:pPr marL="0" indent="0" algn="ctr">
              <a:buNone/>
            </a:pPr>
            <a:endParaRPr lang="en-US" i="1" dirty="0" smtClean="0"/>
          </a:p>
          <a:p>
            <a:pPr marL="0" indent="0" algn="ctr">
              <a:buNone/>
            </a:pPr>
            <a:endParaRPr lang="en-US" i="1" dirty="0"/>
          </a:p>
          <a:p>
            <a:pPr marL="0" indent="0" algn="ctr">
              <a:buNone/>
            </a:pPr>
            <a:endParaRPr lang="en-US" i="1" dirty="0" smtClean="0"/>
          </a:p>
          <a:p>
            <a:pPr marL="0" indent="0" algn="ctr">
              <a:buNone/>
            </a:pPr>
            <a:endParaRPr lang="en-US" i="1" dirty="0"/>
          </a:p>
          <a:p>
            <a:pPr marL="0" indent="0" algn="ctr">
              <a:buNone/>
            </a:pPr>
            <a:endParaRPr lang="en-US" i="1" dirty="0" smtClean="0"/>
          </a:p>
          <a:p>
            <a:pPr marL="0" indent="0" algn="ctr">
              <a:buNone/>
            </a:pPr>
            <a:endParaRPr lang="en-US" i="1" dirty="0" smtClean="0"/>
          </a:p>
          <a:p>
            <a:pPr marL="0" indent="0" algn="ctr">
              <a:buNone/>
            </a:pPr>
            <a:r>
              <a:rPr lang="ru-RU" sz="2400" i="1" dirty="0" smtClean="0"/>
              <a:t>Рис</a:t>
            </a:r>
            <a:r>
              <a:rPr lang="ru-RU" sz="2400" i="1" dirty="0"/>
              <a:t>. 6.2. Множественный интерфейс</a:t>
            </a:r>
            <a:endParaRPr lang="ru-RU" sz="2400" dirty="0"/>
          </a:p>
          <a:p>
            <a:pPr marL="0" indent="0">
              <a:buNone/>
            </a:pPr>
            <a:r>
              <a:rPr lang="ru-RU" sz="2400" dirty="0"/>
              <a:t> </a:t>
            </a:r>
          </a:p>
          <a:p>
            <a:pPr marL="0" indent="0">
              <a:buNone/>
            </a:pPr>
            <a:r>
              <a:rPr lang="en-US" sz="2400" dirty="0" smtClean="0"/>
              <a:t>   </a:t>
            </a:r>
            <a:r>
              <a:rPr lang="ru-RU" sz="2400" dirty="0" smtClean="0"/>
              <a:t>Разделение </a:t>
            </a:r>
            <a:r>
              <a:rPr lang="ru-RU" sz="2400" dirty="0"/>
              <a:t>представления, взаимодействия и объектов, включенных в интерфейс пользователя, является основным принципом подхода "модель-представление-контроллер", который обсуждается в следующем разделе. Эта модель сравнима с моделью </a:t>
            </a:r>
            <a:r>
              <a:rPr lang="ru-RU" sz="2400" dirty="0" err="1"/>
              <a:t>Сихейма</a:t>
            </a:r>
            <a:r>
              <a:rPr lang="ru-RU" sz="2400" dirty="0"/>
              <a:t>, однако используется при реализации отдельных объектов интерфейса, а не всего приложения.</a:t>
            </a:r>
          </a:p>
          <a:p>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3455670" y="531111"/>
            <a:ext cx="5280660" cy="3422397"/>
          </a:xfrm>
          <a:prstGeom prst="rect">
            <a:avLst/>
          </a:prstGeom>
          <a:noFill/>
          <a:ln>
            <a:noFill/>
          </a:ln>
        </p:spPr>
      </p:pic>
    </p:spTree>
    <p:extLst>
      <p:ext uri="{BB962C8B-B14F-4D97-AF65-F5344CB8AC3E}">
        <p14:creationId xmlns:p14="http://schemas.microsoft.com/office/powerpoint/2010/main" val="42509247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3</a:t>
            </a:r>
            <a:r>
              <a:rPr lang="ru-RU" b="1" dirty="0"/>
              <a:t>. Представление </a:t>
            </a:r>
            <a:r>
              <a:rPr lang="ru-RU" b="1" dirty="0" smtClean="0"/>
              <a:t>информации</a:t>
            </a:r>
            <a:endParaRPr lang="ru-RU" dirty="0"/>
          </a:p>
        </p:txBody>
      </p:sp>
      <p:sp>
        <p:nvSpPr>
          <p:cNvPr id="3" name="Объект 2"/>
          <p:cNvSpPr>
            <a:spLocks noGrp="1"/>
          </p:cNvSpPr>
          <p:nvPr>
            <p:ph idx="1"/>
          </p:nvPr>
        </p:nvSpPr>
        <p:spPr/>
        <p:txBody>
          <a:bodyPr>
            <a:normAutofit fontScale="85000" lnSpcReduction="20000"/>
          </a:bodyPr>
          <a:lstStyle/>
          <a:p>
            <a:pPr marL="0" indent="0">
              <a:buNone/>
            </a:pPr>
            <a:r>
              <a:rPr lang="en-US" dirty="0" smtClean="0"/>
              <a:t>   </a:t>
            </a:r>
            <a:r>
              <a:rPr lang="ru-RU" dirty="0" smtClean="0"/>
              <a:t>В </a:t>
            </a:r>
            <a:r>
              <a:rPr lang="ru-RU" dirty="0"/>
              <a:t>любой интерактивной системе должны быть средства для представления данных пользователям. Данные в системе могут отображаться по-разному: например, вводимая информация может отображаться непосредственно на дисплее (как, скажем, текст в текстовом редакторе) или преобразовываться в графическую форму. Хорошим тоном при проектировании систем считается отделение представления данных от самих данных. До некоторой степени разработка такого ПО противоречит объектно-ориентированному подходу, при котором методы, выполняемые над данными, должны быть определены самими данными. Однако в нашем случае предполагается, что разработчик объектов всегда знает наилучший способ представления данных; хотя это, конечно, не всегда так. Часто определить наилучший способ представления данных конкретного типа довольно трудно, в таком случае объектные структуры не должны быть "жесткими".</a:t>
            </a:r>
          </a:p>
          <a:p>
            <a:pPr marL="0" indent="0">
              <a:buNone/>
            </a:pPr>
            <a:r>
              <a:rPr lang="en-US" dirty="0" smtClean="0"/>
              <a:t>   </a:t>
            </a:r>
            <a:r>
              <a:rPr lang="ru-RU" dirty="0" smtClean="0"/>
              <a:t>После </a:t>
            </a:r>
            <a:r>
              <a:rPr lang="ru-RU" dirty="0"/>
              <a:t>того как представление данных в системе отделено от самих данных, изменения в представлении данных на экране пользователя происходят без изменения самой системы (рис. 6.3).</a:t>
            </a:r>
          </a:p>
        </p:txBody>
      </p:sp>
    </p:spTree>
    <p:extLst>
      <p:ext uri="{BB962C8B-B14F-4D97-AF65-F5344CB8AC3E}">
        <p14:creationId xmlns:p14="http://schemas.microsoft.com/office/powerpoint/2010/main" val="7952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Цели</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en-US" dirty="0" smtClean="0"/>
              <a:t>   </a:t>
            </a:r>
            <a:r>
              <a:rPr lang="ru-RU" dirty="0" smtClean="0"/>
              <a:t>Цель </a:t>
            </a:r>
            <a:r>
              <a:rPr lang="ru-RU" dirty="0"/>
              <a:t>настоящей главы – познакомить с основными аспектами проектирования интерфейса пользователя, которые должны знать разработчики ПО. Прочитав эту главу, вы должны:</a:t>
            </a:r>
          </a:p>
          <a:p>
            <a:pPr lvl="0"/>
            <a:r>
              <a:rPr lang="ru-RU" dirty="0"/>
              <a:t>знать основные принципы проектирования интерфейса пользователя;</a:t>
            </a:r>
          </a:p>
          <a:p>
            <a:pPr lvl="0"/>
            <a:r>
              <a:rPr lang="ru-RU" dirty="0"/>
              <a:t>освоить пять разных стилей взаимодействия пользователя с программными системами;</a:t>
            </a:r>
          </a:p>
          <a:p>
            <a:pPr lvl="0"/>
            <a:r>
              <a:rPr lang="ru-RU" dirty="0"/>
              <a:t>знать разные стили представления информации и то, в каких случаях целесообразно графическое представление данных;</a:t>
            </a:r>
          </a:p>
          <a:p>
            <a:pPr lvl="0"/>
            <a:r>
              <a:rPr lang="ru-RU" dirty="0"/>
              <a:t>познакомиться с основными правилами проектирования средств поддержки пользователя, встроенных в программное обеспечение;</a:t>
            </a:r>
          </a:p>
          <a:p>
            <a:r>
              <a:rPr lang="ru-RU" dirty="0"/>
              <a:t>иметь представление об основных показателях удобства использования систем.</a:t>
            </a:r>
          </a:p>
        </p:txBody>
      </p:sp>
    </p:spTree>
    <p:extLst>
      <p:ext uri="{BB962C8B-B14F-4D97-AF65-F5344CB8AC3E}">
        <p14:creationId xmlns:p14="http://schemas.microsoft.com/office/powerpoint/2010/main" val="15565918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686175"/>
            <a:ext cx="10515600" cy="2857500"/>
          </a:xfrm>
        </p:spPr>
        <p:txBody>
          <a:bodyPr>
            <a:normAutofit/>
          </a:bodyPr>
          <a:lstStyle/>
          <a:p>
            <a:pPr marL="0" indent="0" algn="ctr">
              <a:buNone/>
            </a:pPr>
            <a:r>
              <a:rPr lang="ru-RU" sz="2000" i="1" dirty="0"/>
              <a:t>Рис. 6.3. Представление данных</a:t>
            </a:r>
            <a:endParaRPr lang="ru-RU" sz="2000" dirty="0"/>
          </a:p>
          <a:p>
            <a:pPr marL="0" indent="0">
              <a:buNone/>
            </a:pPr>
            <a:r>
              <a:rPr lang="ru-RU" sz="2000" dirty="0"/>
              <a:t> </a:t>
            </a:r>
          </a:p>
          <a:p>
            <a:pPr marL="0" indent="0">
              <a:buNone/>
            </a:pPr>
            <a:r>
              <a:rPr lang="ru-RU" sz="2000" dirty="0"/>
              <a:t>Подход "модель-представление-контроллер" (МПК), представленный на рис. 6.4, получил первоначальное применение в языке </a:t>
            </a:r>
            <a:r>
              <a:rPr lang="en-US" sz="2000" dirty="0"/>
              <a:t>Smalltalk</a:t>
            </a:r>
            <a:r>
              <a:rPr lang="ru-RU" sz="2000" dirty="0"/>
              <a:t> как эффективный способ поддержки различных представлений данных. Пользователь может взаимодействовать с каждым типом представления. Отображаемые данные инкапсулированы в объекты модели. Каждый объект модели может иметь несколько отдельных объектов представлений, где каждое представление – это разные отображения модели. Я уже иллюстрировал этот подход в предыдущей главе, где рассматривались объектно-ориентированные структуры приложений</a:t>
            </a:r>
            <a:r>
              <a:rPr lang="ru-RU" sz="2000" dirty="0" smtClean="0"/>
              <a:t>.</a:t>
            </a:r>
            <a:endParaRPr lang="ru-RU" sz="2000" dirty="0"/>
          </a:p>
        </p:txBody>
      </p:sp>
      <p:pic>
        <p:nvPicPr>
          <p:cNvPr id="4" name="Рисунок 3"/>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2381567" y="395605"/>
            <a:ext cx="7428865" cy="2726718"/>
          </a:xfrm>
          <a:prstGeom prst="rect">
            <a:avLst/>
          </a:prstGeom>
          <a:noFill/>
          <a:ln>
            <a:noFill/>
          </a:ln>
        </p:spPr>
      </p:pic>
    </p:spTree>
    <p:extLst>
      <p:ext uri="{BB962C8B-B14F-4D97-AF65-F5344CB8AC3E}">
        <p14:creationId xmlns:p14="http://schemas.microsoft.com/office/powerpoint/2010/main" val="28929978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71462"/>
            <a:ext cx="10515600" cy="6315075"/>
          </a:xfrm>
        </p:spPr>
        <p:txBody>
          <a:bodyPr>
            <a:normAutofit lnSpcReduction="10000"/>
          </a:bodyPr>
          <a:lstStyle/>
          <a:p>
            <a:pPr marL="0" indent="0">
              <a:buNone/>
            </a:pPr>
            <a:r>
              <a:rPr lang="ru-RU" sz="2000" dirty="0"/>
              <a:t>Подход "модель-представление-контроллер" (МПК), представленный на рис. 6.4, получил первоначальное применение в языке </a:t>
            </a:r>
            <a:r>
              <a:rPr lang="en-US" sz="2000" dirty="0"/>
              <a:t>Smalltalk</a:t>
            </a:r>
            <a:r>
              <a:rPr lang="ru-RU" sz="2000" dirty="0"/>
              <a:t> как эффективный способ поддержки различных представлений данных. Пользователь может взаимодействовать с каждым типом представления. Отображаемые данные инкапсулированы в объекты модели. Каждый объект модели может иметь несколько отдельных объектов представлений, где каждое представление – это разные отображения модели. Я уже иллюстрировал этот подход в предыдущей главе, где рассматривались объектно-ориентированные структуры приложений</a:t>
            </a:r>
            <a:r>
              <a:rPr lang="ru-RU" sz="2000" dirty="0" smtClean="0"/>
              <a:t>.</a:t>
            </a:r>
            <a:endParaRPr lang="en-US" sz="2000" dirty="0" smtClean="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a:p>
          <a:p>
            <a:pPr marL="0" indent="0" algn="ctr">
              <a:buNone/>
            </a:pPr>
            <a:r>
              <a:rPr lang="ru-RU" sz="2400" i="1" dirty="0"/>
              <a:t>Рис. 6.4. Модель МПК взаимодействия с пользователем</a:t>
            </a:r>
            <a:endParaRPr lang="ru-RU" sz="2400" dirty="0"/>
          </a:p>
          <a:p>
            <a:pPr marL="0" indent="0">
              <a:buNone/>
            </a:pPr>
            <a:endParaRPr lang="ru-RU" sz="2000" dirty="0"/>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2122370" y="2581592"/>
            <a:ext cx="7947260" cy="3176270"/>
          </a:xfrm>
          <a:prstGeom prst="rect">
            <a:avLst/>
          </a:prstGeom>
          <a:noFill/>
          <a:ln>
            <a:noFill/>
          </a:ln>
        </p:spPr>
      </p:pic>
    </p:spTree>
    <p:extLst>
      <p:ext uri="{BB962C8B-B14F-4D97-AF65-F5344CB8AC3E}">
        <p14:creationId xmlns:p14="http://schemas.microsoft.com/office/powerpoint/2010/main" val="36629747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09625" y="671513"/>
            <a:ext cx="10515600" cy="5815012"/>
          </a:xfrm>
        </p:spPr>
        <p:txBody>
          <a:bodyPr>
            <a:normAutofit fontScale="77500" lnSpcReduction="20000"/>
          </a:bodyPr>
          <a:lstStyle/>
          <a:p>
            <a:pPr marL="0" indent="0">
              <a:buNone/>
            </a:pPr>
            <a:r>
              <a:rPr lang="en-US" dirty="0" smtClean="0"/>
              <a:t>   </a:t>
            </a:r>
            <a:r>
              <a:rPr lang="ru-RU" dirty="0" smtClean="0"/>
              <a:t>Каждое </a:t>
            </a:r>
            <a:r>
              <a:rPr lang="ru-RU" dirty="0"/>
              <a:t>представление имеет связанный с ним объект контроллера, который обрабатывает введенные пользователем данные и обеспечивает взаимодействие с устройствами. Такая модель может представить числовые данные, например, в виде диаграмм или таблиц. Модель можно редактировать, изменяя значения в таблице или параметры диаграммы.</a:t>
            </a:r>
          </a:p>
          <a:p>
            <a:pPr marL="0" indent="0">
              <a:buNone/>
            </a:pPr>
            <a:r>
              <a:rPr lang="en-US" dirty="0" smtClean="0"/>
              <a:t>   </a:t>
            </a:r>
            <a:r>
              <a:rPr lang="ru-RU" dirty="0" smtClean="0"/>
              <a:t>Чтобы </a:t>
            </a:r>
            <a:r>
              <a:rPr lang="ru-RU" dirty="0"/>
              <a:t>найти наилучшее представление информации, необходимо знать, с какими данными работают пользователи и каким образом они применяются в системе. Принимая решение по представлению данных, разработчик должен учитывать ряд факторов.</a:t>
            </a:r>
          </a:p>
          <a:p>
            <a:pPr marL="0" indent="0">
              <a:buNone/>
            </a:pPr>
            <a:r>
              <a:rPr lang="ru-RU" dirty="0"/>
              <a:t> </a:t>
            </a:r>
          </a:p>
          <a:p>
            <a:pPr marL="514350" indent="-514350">
              <a:buFont typeface="+mj-lt"/>
              <a:buAutoNum type="arabicPeriod"/>
            </a:pPr>
            <a:r>
              <a:rPr lang="ru-RU" dirty="0" smtClean="0"/>
              <a:t>Что </a:t>
            </a:r>
            <a:r>
              <a:rPr lang="ru-RU" dirty="0"/>
              <a:t>нужно пользователю – точные значения данных или соотношения между значениями?</a:t>
            </a:r>
          </a:p>
          <a:p>
            <a:pPr marL="514350" indent="-514350">
              <a:buFont typeface="+mj-lt"/>
              <a:buAutoNum type="arabicPeriod"/>
            </a:pPr>
            <a:r>
              <a:rPr lang="ru-RU" dirty="0" smtClean="0"/>
              <a:t>Насколько </a:t>
            </a:r>
            <a:r>
              <a:rPr lang="ru-RU" dirty="0"/>
              <a:t>быстро будут происходить изменения значений данных? Нужно ли немедленно показывать пользователю изменение значений?</a:t>
            </a:r>
          </a:p>
          <a:p>
            <a:pPr marL="514350" indent="-514350">
              <a:buFont typeface="+mj-lt"/>
              <a:buAutoNum type="arabicPeriod"/>
            </a:pPr>
            <a:r>
              <a:rPr lang="ru-RU" dirty="0" smtClean="0"/>
              <a:t>Должен </a:t>
            </a:r>
            <a:r>
              <a:rPr lang="ru-RU" dirty="0"/>
              <a:t>ли пользователь предпринимать какие-либо действия в ответ на изменение данных?</a:t>
            </a:r>
          </a:p>
          <a:p>
            <a:pPr marL="514350" indent="-514350">
              <a:buFont typeface="+mj-lt"/>
              <a:buAutoNum type="arabicPeriod"/>
            </a:pPr>
            <a:r>
              <a:rPr lang="ru-RU" dirty="0" smtClean="0"/>
              <a:t>Нужно </a:t>
            </a:r>
            <a:r>
              <a:rPr lang="ru-RU" dirty="0"/>
              <a:t>ли пользователю взаимодействовать с отображаемой информацией посредством интерфейса с прямым манипулированием?</a:t>
            </a:r>
          </a:p>
          <a:p>
            <a:pPr marL="514350" indent="-514350">
              <a:buFont typeface="+mj-lt"/>
              <a:buAutoNum type="arabicPeriod"/>
            </a:pPr>
            <a:r>
              <a:rPr lang="ru-RU" dirty="0" smtClean="0"/>
              <a:t>Информация </a:t>
            </a:r>
            <a:r>
              <a:rPr lang="ru-RU" dirty="0"/>
              <a:t>должна отображаться в текстовом (описательно) или числовом формате? Важны ли относительные значения элементов данных?</a:t>
            </a:r>
          </a:p>
        </p:txBody>
      </p:sp>
    </p:spTree>
    <p:extLst>
      <p:ext uri="{BB962C8B-B14F-4D97-AF65-F5344CB8AC3E}">
        <p14:creationId xmlns:p14="http://schemas.microsoft.com/office/powerpoint/2010/main" val="3521744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28675"/>
            <a:ext cx="10515600" cy="5348288"/>
          </a:xfrm>
        </p:spPr>
        <p:txBody>
          <a:bodyPr>
            <a:normAutofit fontScale="92500" lnSpcReduction="20000"/>
          </a:bodyPr>
          <a:lstStyle/>
          <a:p>
            <a:pPr marL="0" indent="0">
              <a:buNone/>
            </a:pPr>
            <a:r>
              <a:rPr lang="en-US" dirty="0" smtClean="0"/>
              <a:t>   </a:t>
            </a:r>
            <a:r>
              <a:rPr lang="ru-RU" dirty="0" smtClean="0"/>
              <a:t>Если </a:t>
            </a:r>
            <a:r>
              <a:rPr lang="ru-RU" dirty="0"/>
              <a:t>данные не изменяются в течение сеанса работы с системой, их можно представить либо в графическом, либо в текстовом виде, в зависимости от типа приложения. Текстовое представление данных занимает на экране мало места, но в таком случае данные нельзя охватить одним взглядом. С помощью разных стилей представления неизменяемые данные следует отделить от динамически изменяющихся данных. Например, статические данные можно выделить особым шрифтом, подчеркнуть особым цветом либо обозначить пиктограммами.</a:t>
            </a:r>
          </a:p>
          <a:p>
            <a:pPr marL="0" indent="0">
              <a:buNone/>
            </a:pPr>
            <a:r>
              <a:rPr lang="en-US" dirty="0" smtClean="0"/>
              <a:t>   </a:t>
            </a:r>
            <a:r>
              <a:rPr lang="ru-RU" dirty="0" smtClean="0"/>
              <a:t>Если </a:t>
            </a:r>
            <a:r>
              <a:rPr lang="ru-RU" dirty="0"/>
              <a:t>требуется точная цифровая информация и данные изменяются относительно медленно, их можно отображать в текстовом виде. Там, где данные изменяются быстро, обычно используется графическое представление.</a:t>
            </a:r>
          </a:p>
          <a:p>
            <a:pPr marL="0" indent="0">
              <a:buNone/>
            </a:pPr>
            <a:r>
              <a:rPr lang="en-US" dirty="0" smtClean="0"/>
              <a:t>   </a:t>
            </a:r>
            <a:r>
              <a:rPr lang="ru-RU" dirty="0" smtClean="0"/>
              <a:t>В </a:t>
            </a:r>
            <a:r>
              <a:rPr lang="ru-RU" dirty="0"/>
              <a:t>качестве примера рассмотрим систему, которая помесячно записывает и подбивает итоги по данным продаж некой компании. На рис. 6.5 видно, что одни и те же данные можно представить в виде текста и в графическом виде.</a:t>
            </a:r>
          </a:p>
        </p:txBody>
      </p:sp>
    </p:spTree>
    <p:extLst>
      <p:ext uri="{BB962C8B-B14F-4D97-AF65-F5344CB8AC3E}">
        <p14:creationId xmlns:p14="http://schemas.microsoft.com/office/powerpoint/2010/main" val="31861699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57849"/>
            <a:ext cx="10515600" cy="519113"/>
          </a:xfrm>
        </p:spPr>
        <p:txBody>
          <a:bodyPr/>
          <a:lstStyle/>
          <a:p>
            <a:pPr marL="0" indent="0" algn="ctr">
              <a:buNone/>
            </a:pPr>
            <a:r>
              <a:rPr lang="ru-RU" i="1" dirty="0"/>
              <a:t>Рис. 6.5. Альтернативные представления </a:t>
            </a:r>
            <a:r>
              <a:rPr lang="ru-RU" i="1" dirty="0" smtClean="0"/>
              <a:t>данных</a:t>
            </a:r>
            <a:endParaRPr lang="ru-RU" dirty="0"/>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3755390" y="771790"/>
            <a:ext cx="4681220" cy="4408223"/>
          </a:xfrm>
          <a:prstGeom prst="rect">
            <a:avLst/>
          </a:prstGeom>
          <a:noFill/>
          <a:ln>
            <a:noFill/>
          </a:ln>
        </p:spPr>
      </p:pic>
    </p:spTree>
    <p:extLst>
      <p:ext uri="{BB962C8B-B14F-4D97-AF65-F5344CB8AC3E}">
        <p14:creationId xmlns:p14="http://schemas.microsoft.com/office/powerpoint/2010/main" val="32275813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00050"/>
            <a:ext cx="10515600" cy="6257925"/>
          </a:xfrm>
        </p:spPr>
        <p:txBody>
          <a:bodyPr>
            <a:normAutofit fontScale="85000" lnSpcReduction="20000"/>
          </a:bodyPr>
          <a:lstStyle/>
          <a:p>
            <a:pPr marL="0" indent="0">
              <a:buNone/>
            </a:pPr>
            <a:r>
              <a:rPr lang="en-US" dirty="0" smtClean="0"/>
              <a:t>   </a:t>
            </a:r>
            <a:r>
              <a:rPr lang="ru-RU" dirty="0" smtClean="0"/>
              <a:t>Менеджерам</a:t>
            </a:r>
            <a:r>
              <a:rPr lang="ru-RU" dirty="0"/>
              <a:t>, изучающим данные о продажах, обычно больше нужны тенденции изменения или аномальные данные, чем их точные значения. Графическое представление этой информации в виде гистограммы позволяет выделить аномальные данные за март и май, значительно отличающиеся от остальных данных. Как видно из рис. 6.5, данные в текстовом представлении занимают меньше места, чем в графическом.</a:t>
            </a:r>
          </a:p>
          <a:p>
            <a:pPr marL="0" indent="0">
              <a:buNone/>
            </a:pPr>
            <a:r>
              <a:rPr lang="en-US" dirty="0" smtClean="0"/>
              <a:t>   </a:t>
            </a:r>
            <a:r>
              <a:rPr lang="ru-RU" dirty="0" smtClean="0"/>
              <a:t>Динамические </a:t>
            </a:r>
            <a:r>
              <a:rPr lang="ru-RU" dirty="0"/>
              <a:t>изменения числовых данных лучше отображать графически, используя аналоговые представления. Постоянно изменяющиеся цифровые экраны сбивают пользователей с толку, поскольку точные значения данных быстро не воспринимаются. Графическое отображение данных при необходимости можно дополнить точными значениями. Различные способы представления изменяющихся числовых данных показаны на рис. 6.6.</a:t>
            </a:r>
          </a:p>
          <a:p>
            <a:pPr marL="0" indent="0">
              <a:buNone/>
            </a:pPr>
            <a:r>
              <a:rPr lang="en-US" dirty="0" smtClean="0"/>
              <a:t>   </a:t>
            </a:r>
            <a:r>
              <a:rPr lang="ru-RU" dirty="0" smtClean="0"/>
              <a:t>Непрерывные </a:t>
            </a:r>
            <a:r>
              <a:rPr lang="ru-RU" dirty="0"/>
              <a:t>аналоговые отображения помогают наблюдателю оценить относительные значения данных. На рис. 6.7 числовые значения температуры и давления приблизительно одинаковы. Но при графическом отображении видно, что значение температуры близко к максимальному, в то время как значение давления не достигло даже 25% от максимума. Обычно, кроме текущего значения, наблюдателю требуется знать максимальные (или минимальные) возможные значения. Он должен в уме вычислять относительное состояние считываемых данных. Дополнительное время, необходимое для расчетов, может привести к ошибкам оператора в стрессовых ситуациях, когда возникают проблемы и на дисплее отображаются аномальные данные.</a:t>
            </a:r>
          </a:p>
        </p:txBody>
      </p:sp>
    </p:spTree>
    <p:extLst>
      <p:ext uri="{BB962C8B-B14F-4D97-AF65-F5344CB8AC3E}">
        <p14:creationId xmlns:p14="http://schemas.microsoft.com/office/powerpoint/2010/main" val="20107908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14363"/>
            <a:ext cx="10515600" cy="5929312"/>
          </a:xfrm>
        </p:spPr>
        <p:txBody>
          <a:bodyPr>
            <a:normAutofit/>
          </a:bodyPr>
          <a:lstStyle/>
          <a:p>
            <a:pPr marL="0" indent="0">
              <a:buNone/>
            </a:pPr>
            <a:endParaRPr lang="en-US" i="1" dirty="0" smtClean="0"/>
          </a:p>
          <a:p>
            <a:pPr marL="0" indent="0">
              <a:buNone/>
            </a:pPr>
            <a:endParaRPr lang="en-US" i="1" dirty="0"/>
          </a:p>
          <a:p>
            <a:pPr marL="0" indent="0">
              <a:buNone/>
            </a:pPr>
            <a:endParaRPr lang="en-US" i="1" dirty="0" smtClean="0"/>
          </a:p>
          <a:p>
            <a:pPr marL="0" indent="0">
              <a:buNone/>
            </a:pPr>
            <a:endParaRPr lang="en-US" i="1" dirty="0"/>
          </a:p>
          <a:p>
            <a:pPr marL="0" indent="0">
              <a:buNone/>
            </a:pPr>
            <a:endParaRPr lang="en-US" i="1" dirty="0" smtClean="0"/>
          </a:p>
          <a:p>
            <a:pPr marL="0" indent="0" algn="ctr">
              <a:buNone/>
            </a:pPr>
            <a:r>
              <a:rPr lang="ru-RU" sz="2000" i="1" dirty="0" smtClean="0"/>
              <a:t>Рис</a:t>
            </a:r>
            <a:r>
              <a:rPr lang="ru-RU" sz="2000" i="1" dirty="0"/>
              <a:t>. 6.6. Способы представления динамически изменяющихся числовых </a:t>
            </a:r>
            <a:r>
              <a:rPr lang="ru-RU" sz="2000" i="1" dirty="0" smtClean="0"/>
              <a:t>данных</a:t>
            </a:r>
            <a:endParaRPr lang="en-US" sz="2000" i="1" dirty="0" smtClean="0"/>
          </a:p>
          <a:p>
            <a:pPr marL="0" indent="0">
              <a:buNone/>
            </a:pPr>
            <a:endParaRPr lang="en-US" i="1" dirty="0"/>
          </a:p>
          <a:p>
            <a:pPr marL="0" indent="0">
              <a:buNone/>
            </a:pPr>
            <a:endParaRPr lang="en-US" i="1" dirty="0" smtClean="0"/>
          </a:p>
          <a:p>
            <a:pPr marL="0" indent="0">
              <a:buNone/>
            </a:pPr>
            <a:endParaRPr lang="en-US" i="1" dirty="0" smtClean="0"/>
          </a:p>
          <a:p>
            <a:pPr marL="0" indent="0">
              <a:buNone/>
            </a:pPr>
            <a:endParaRPr lang="en-US" i="1" dirty="0" smtClean="0"/>
          </a:p>
          <a:p>
            <a:pPr marL="0" indent="0">
              <a:buNone/>
            </a:pPr>
            <a:endParaRPr lang="en-US" i="1" dirty="0" smtClean="0"/>
          </a:p>
          <a:p>
            <a:pPr marL="0" indent="0" algn="ctr">
              <a:buNone/>
            </a:pPr>
            <a:r>
              <a:rPr lang="ru-RU" sz="1800" i="1" dirty="0" smtClean="0"/>
              <a:t>Рис. 6.7. Графическое представление данных, показывающее значения по отношению к максимальным</a:t>
            </a:r>
            <a:endParaRPr lang="ru-RU" sz="1800" dirty="0" smtClean="0"/>
          </a:p>
        </p:txBody>
      </p:sp>
      <p:pic>
        <p:nvPicPr>
          <p:cNvPr id="5" name="Рисунок 4"/>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2887027" y="500064"/>
            <a:ext cx="6428423" cy="2386012"/>
          </a:xfrm>
          <a:prstGeom prst="rect">
            <a:avLst/>
          </a:prstGeom>
          <a:noFill/>
          <a:ln>
            <a:noFill/>
          </a:ln>
        </p:spPr>
      </p:pic>
      <p:pic>
        <p:nvPicPr>
          <p:cNvPr id="6" name="Рисунок 5"/>
          <p:cNvPicPr/>
          <p:nvPr/>
        </p:nvPicPr>
        <p:blipFill>
          <a:blip r:embed="rId3">
            <a:lum contrast="18000"/>
            <a:extLst>
              <a:ext uri="{28A0092B-C50C-407E-A947-70E740481C1C}">
                <a14:useLocalDpi xmlns:a14="http://schemas.microsoft.com/office/drawing/2010/main" val="0"/>
              </a:ext>
            </a:extLst>
          </a:blip>
          <a:srcRect/>
          <a:stretch>
            <a:fillRect/>
          </a:stretch>
        </p:blipFill>
        <p:spPr bwMode="auto">
          <a:xfrm>
            <a:off x="2227489" y="4193540"/>
            <a:ext cx="7737021" cy="1707198"/>
          </a:xfrm>
          <a:prstGeom prst="rect">
            <a:avLst/>
          </a:prstGeom>
          <a:noFill/>
          <a:ln>
            <a:noFill/>
          </a:ln>
        </p:spPr>
      </p:pic>
    </p:spTree>
    <p:extLst>
      <p:ext uri="{BB962C8B-B14F-4D97-AF65-F5344CB8AC3E}">
        <p14:creationId xmlns:p14="http://schemas.microsoft.com/office/powerpoint/2010/main" val="9271983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28612"/>
            <a:ext cx="10515600" cy="6172201"/>
          </a:xfrm>
        </p:spPr>
        <p:txBody>
          <a:bodyPr>
            <a:normAutofit fontScale="92500" lnSpcReduction="10000"/>
          </a:bodyPr>
          <a:lstStyle/>
          <a:p>
            <a:pPr marL="0" indent="0">
              <a:buNone/>
            </a:pPr>
            <a:r>
              <a:rPr lang="en-US" sz="2000" dirty="0" smtClean="0"/>
              <a:t>   </a:t>
            </a:r>
            <a:r>
              <a:rPr lang="ru-RU" sz="2000" dirty="0" smtClean="0"/>
              <a:t>При </a:t>
            </a:r>
            <a:r>
              <a:rPr lang="ru-RU" sz="2000" dirty="0"/>
              <a:t>представлении точных буквенно-цифровых данных для выделения особой информации можно использовать графические элементы. Вместо обычной строки данные лучше поместить в прямоугольник или отметить пиктограммой (рис. 6.8). Прямоугольник с сообщением </a:t>
            </a:r>
            <a:r>
              <a:rPr lang="ru-RU" sz="2000" dirty="0" smtClean="0"/>
              <a:t>помещается </a:t>
            </a:r>
            <a:r>
              <a:rPr lang="ru-RU" sz="2000" dirty="0"/>
              <a:t>поверх текущего экрана, тем самым привлекая к нему внимание пользователя</a:t>
            </a:r>
            <a:r>
              <a:rPr lang="ru-RU" sz="2000" dirty="0" smtClean="0"/>
              <a:t>.</a:t>
            </a: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lgn="ctr">
              <a:buNone/>
            </a:pPr>
            <a:r>
              <a:rPr lang="ru-RU" sz="2200" i="1" dirty="0"/>
              <a:t>Рис. 6.8. Выделение буквенно-цифровых данных</a:t>
            </a:r>
            <a:endParaRPr lang="ru-RU" sz="2200" dirty="0"/>
          </a:p>
          <a:p>
            <a:pPr marL="0" indent="0">
              <a:buNone/>
            </a:pPr>
            <a:endParaRPr lang="en-US" sz="2000" dirty="0"/>
          </a:p>
          <a:p>
            <a:pPr marL="0" indent="0">
              <a:buNone/>
            </a:pPr>
            <a:r>
              <a:rPr lang="ru-RU" sz="2200" dirty="0"/>
              <a:t>Выделение информации с помощью графических элементов можно также использовать для привлечения внимания к изменениям, происходящим в разных частях экрана. Но, если изменения происходят очень быстро, не следует использовать графические элементы, поскольку быстрые изменения могут привести к наложению экранов, что сбивает с толку и раздражает пользователей.</a:t>
            </a:r>
            <a:endParaRPr lang="ru-RU" sz="1700" dirty="0"/>
          </a:p>
        </p:txBody>
      </p:sp>
      <p:pic>
        <p:nvPicPr>
          <p:cNvPr id="7" name="Рисунок 6"/>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3716020" y="1661794"/>
            <a:ext cx="4759960" cy="2320508"/>
          </a:xfrm>
          <a:prstGeom prst="rect">
            <a:avLst/>
          </a:prstGeom>
          <a:noFill/>
          <a:ln>
            <a:noFill/>
          </a:ln>
        </p:spPr>
      </p:pic>
    </p:spTree>
    <p:extLst>
      <p:ext uri="{BB962C8B-B14F-4D97-AF65-F5344CB8AC3E}">
        <p14:creationId xmlns:p14="http://schemas.microsoft.com/office/powerpoint/2010/main" val="22536454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85776"/>
            <a:ext cx="10515600" cy="6129337"/>
          </a:xfrm>
        </p:spPr>
        <p:txBody>
          <a:bodyPr>
            <a:normAutofit fontScale="77500" lnSpcReduction="20000"/>
          </a:bodyPr>
          <a:lstStyle/>
          <a:p>
            <a:pPr marL="0" indent="0">
              <a:buNone/>
            </a:pPr>
            <a:r>
              <a:rPr lang="en-US" dirty="0" smtClean="0"/>
              <a:t>   </a:t>
            </a:r>
            <a:r>
              <a:rPr lang="ru-RU" dirty="0" smtClean="0"/>
              <a:t>При </a:t>
            </a:r>
            <a:r>
              <a:rPr lang="ru-RU" dirty="0"/>
              <a:t>представлении больших объемов данных можно использовать разные приемы визуализации, которые указывают на родственные элементы данных. Разработчики интерфейсов должны помнить о возможностях визуализации, особенно если интерфейс системы должен отображать физические сущности (объекты). Вот несколько примеров визуализации данных.</a:t>
            </a:r>
          </a:p>
          <a:p>
            <a:pPr marL="0" indent="0">
              <a:buNone/>
            </a:pPr>
            <a:r>
              <a:rPr lang="ru-RU" dirty="0"/>
              <a:t> </a:t>
            </a:r>
          </a:p>
          <a:p>
            <a:pPr marL="514350" indent="-514350">
              <a:buFont typeface="+mj-lt"/>
              <a:buAutoNum type="arabicPeriod"/>
            </a:pPr>
            <a:r>
              <a:rPr lang="ru-RU" dirty="0" smtClean="0"/>
              <a:t>Отображение </a:t>
            </a:r>
            <a:r>
              <a:rPr lang="ru-RU" dirty="0"/>
              <a:t>метеорологических данных, собранных из разных источников, в виде метеорологических карт с изобарами, воздушными фронтами и т.п.</a:t>
            </a:r>
          </a:p>
          <a:p>
            <a:pPr marL="514350" indent="-514350">
              <a:buFont typeface="+mj-lt"/>
              <a:buAutoNum type="arabicPeriod"/>
            </a:pPr>
            <a:r>
              <a:rPr lang="ru-RU" dirty="0" smtClean="0"/>
              <a:t>Графическое </a:t>
            </a:r>
            <a:r>
              <a:rPr lang="ru-RU" dirty="0"/>
              <a:t>отображение состояния телефонной сети в виде связанного множества узлов.</a:t>
            </a:r>
          </a:p>
          <a:p>
            <a:pPr marL="514350" indent="-514350">
              <a:buFont typeface="+mj-lt"/>
              <a:buAutoNum type="arabicPeriod"/>
            </a:pPr>
            <a:r>
              <a:rPr lang="ru-RU" dirty="0" smtClean="0"/>
              <a:t>Визуализация </a:t>
            </a:r>
            <a:r>
              <a:rPr lang="ru-RU" dirty="0"/>
              <a:t>состояния химического процесса с показом давлений и температур в группе связанных между собой резервуаров и труб.</a:t>
            </a:r>
          </a:p>
          <a:p>
            <a:pPr marL="514350" indent="-514350">
              <a:buFont typeface="+mj-lt"/>
              <a:buAutoNum type="arabicPeriod"/>
            </a:pPr>
            <a:r>
              <a:rPr lang="ru-RU" dirty="0" smtClean="0"/>
              <a:t>Модель </a:t>
            </a:r>
            <a:r>
              <a:rPr lang="ru-RU" dirty="0"/>
              <a:t>молекулы и манипулирование ею в трехмерном пространстве посредством системы виртуальной реальности.</a:t>
            </a:r>
          </a:p>
          <a:p>
            <a:pPr marL="514350" indent="-514350">
              <a:buFont typeface="+mj-lt"/>
              <a:buAutoNum type="arabicPeriod"/>
            </a:pPr>
            <a:r>
              <a:rPr lang="ru-RU" dirty="0" smtClean="0"/>
              <a:t>Отображение </a:t>
            </a:r>
            <a:r>
              <a:rPr lang="ru-RU" dirty="0"/>
              <a:t>множества </a:t>
            </a:r>
            <a:r>
              <a:rPr lang="en-US" dirty="0"/>
              <a:t>Web</a:t>
            </a:r>
            <a:r>
              <a:rPr lang="ru-RU" dirty="0"/>
              <a:t>-страниц в виде дерева гипертекстовых ссылок.</a:t>
            </a:r>
          </a:p>
          <a:p>
            <a:pPr marL="0" indent="0">
              <a:buNone/>
            </a:pPr>
            <a:r>
              <a:rPr lang="ru-RU" dirty="0"/>
              <a:t> </a:t>
            </a:r>
          </a:p>
          <a:p>
            <a:pPr marL="0" indent="0">
              <a:buNone/>
            </a:pPr>
            <a:r>
              <a:rPr lang="ru-RU" dirty="0" smtClean="0"/>
              <a:t>Наиболее </a:t>
            </a:r>
            <a:r>
              <a:rPr lang="ru-RU" dirty="0"/>
              <a:t>широко визуализация применяется в интерфейсах для представления некоторых физических структур, например, молекулярной структуры лекарства, телекоммуникационных сетей и т.п. Трехмерные представления, для создания которых используется специальное оборудование виртуальной реальности, являются особенно эффективным способом визуализации.</a:t>
            </a:r>
          </a:p>
        </p:txBody>
      </p:sp>
    </p:spTree>
    <p:extLst>
      <p:ext uri="{BB962C8B-B14F-4D97-AF65-F5344CB8AC3E}">
        <p14:creationId xmlns:p14="http://schemas.microsoft.com/office/powerpoint/2010/main" val="14666647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3.1</a:t>
            </a:r>
            <a:r>
              <a:rPr lang="ru-RU" b="1" dirty="0"/>
              <a:t>. Использование в интерфейсах </a:t>
            </a:r>
            <a:r>
              <a:rPr lang="ru-RU" b="1" dirty="0" smtClean="0"/>
              <a:t>цвета</a:t>
            </a:r>
            <a:endParaRPr lang="ru-RU" dirty="0"/>
          </a:p>
        </p:txBody>
      </p:sp>
      <p:sp>
        <p:nvSpPr>
          <p:cNvPr id="3" name="Объект 2"/>
          <p:cNvSpPr>
            <a:spLocks noGrp="1"/>
          </p:cNvSpPr>
          <p:nvPr>
            <p:ph idx="1"/>
          </p:nvPr>
        </p:nvSpPr>
        <p:spPr/>
        <p:txBody>
          <a:bodyPr>
            <a:normAutofit fontScale="85000" lnSpcReduction="10000"/>
          </a:bodyPr>
          <a:lstStyle/>
          <a:p>
            <a:pPr marL="0" indent="0">
              <a:buNone/>
            </a:pPr>
            <a:r>
              <a:rPr lang="en-US" dirty="0" smtClean="0"/>
              <a:t>   </a:t>
            </a:r>
            <a:r>
              <a:rPr lang="ru-RU" dirty="0" smtClean="0"/>
              <a:t>Во </a:t>
            </a:r>
            <a:r>
              <a:rPr lang="ru-RU" dirty="0"/>
              <a:t>всех интерактивных системах, независимо от их назначения, поддерживаются цветные экраны, поэтому в пользовательских интерфейсах часто используются различные цвета. В некоторых системах цвета применяют в основном для выделения определенных элементов (например, в текстовых редакторах для выделения фрагментов текста); в других системах (таких, как системы автоматического проектирования) цветами обозначают разные уровни проектов.</a:t>
            </a:r>
          </a:p>
          <a:p>
            <a:pPr marL="0" indent="0">
              <a:buNone/>
            </a:pPr>
            <a:r>
              <a:rPr lang="en-US" dirty="0" smtClean="0"/>
              <a:t>   </a:t>
            </a:r>
            <a:r>
              <a:rPr lang="ru-RU" dirty="0" smtClean="0"/>
              <a:t>Правильное </a:t>
            </a:r>
            <a:r>
              <a:rPr lang="ru-RU" dirty="0"/>
              <a:t>использование цветов делает интерфейс пользователя более удобным для понимания и управления. Вместе с тем использование цветов может быть неправильным, в результате чего создаются интерфейсы, которые визуально неприглядны и даже провоцируют ошибки. Основным принципом разработчиков интерфейсов должно быть осторожное использование цветов на экранах. В работе дается 14 правил эффективного использования цвета в пользовательских интерфейсах.</a:t>
            </a:r>
          </a:p>
        </p:txBody>
      </p:sp>
    </p:spTree>
    <p:extLst>
      <p:ext uri="{BB962C8B-B14F-4D97-AF65-F5344CB8AC3E}">
        <p14:creationId xmlns:p14="http://schemas.microsoft.com/office/powerpoint/2010/main" val="2953153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09625" y="571500"/>
            <a:ext cx="10515600" cy="5900738"/>
          </a:xfrm>
        </p:spPr>
        <p:txBody>
          <a:bodyPr>
            <a:normAutofit fontScale="70000" lnSpcReduction="20000"/>
          </a:bodyPr>
          <a:lstStyle/>
          <a:p>
            <a:pPr marL="0" indent="0">
              <a:buNone/>
            </a:pPr>
            <a:r>
              <a:rPr lang="en-US" dirty="0" smtClean="0"/>
              <a:t>   </a:t>
            </a:r>
            <a:r>
              <a:rPr lang="ru-RU" dirty="0" smtClean="0"/>
              <a:t>Проектирование </a:t>
            </a:r>
            <a:r>
              <a:rPr lang="ru-RU" dirty="0"/>
              <a:t>вычислительных систем охватывает широкий спектр проектных действий – от проектирования аппаратных средств до проектирования интерфейса пользователя. Организации-разработчики часто нанимают специалистов для проектирования аппаратных средств и очень редко для проектирования интерфейсов. Таким образом, специалистам по разработке ПО зачастую приходится проектировать и интерфейс пользователя. Если в больших компаниях в этот процесс вовлекаются специалисты по инженерной психологии, то в небольших компаниях услугами таких специалистов практически не пользуются.</a:t>
            </a:r>
          </a:p>
          <a:p>
            <a:pPr marL="0" indent="0">
              <a:buNone/>
            </a:pPr>
            <a:r>
              <a:rPr lang="en-US" dirty="0" smtClean="0"/>
              <a:t>   </a:t>
            </a:r>
            <a:r>
              <a:rPr lang="ru-RU" dirty="0" smtClean="0"/>
              <a:t>Грамотно </a:t>
            </a:r>
            <a:r>
              <a:rPr lang="ru-RU" dirty="0"/>
              <a:t>спроектированный интерфейс пользователя крайне важен для успешной работы системы. Сложный в применении интерфейс, как минимум, приводит к ошибкам пользователя. Иногда они просто отказываются работать с программной системой, несмотря на ее функциональные возможности. Если информация представляется сбивчиво или непоследовательно, пользователи могут понять ее неправильно, в результате чего их последующие действия могут привести к повреждению данных или даже к сбою в работе системы.</a:t>
            </a:r>
          </a:p>
          <a:p>
            <a:pPr marL="0" indent="0">
              <a:buNone/>
            </a:pPr>
            <a:r>
              <a:rPr lang="en-US" dirty="0" smtClean="0"/>
              <a:t>   </a:t>
            </a:r>
            <a:r>
              <a:rPr lang="ru-RU" dirty="0" smtClean="0"/>
              <a:t>В </a:t>
            </a:r>
            <a:r>
              <a:rPr lang="ru-RU" dirty="0"/>
              <a:t>1982 году, во время выхода первой редакции этой книги, стандартным устройством взаимодействия между пользователем и программой был "беззвучный" буквенно-цифровой (текстовый) терминал, отображающий на черном поле символы зеленого или синего цвета. В то время интерфейсы пользователя были текстовыми или создавались в виде специальных форм. Сейчас почти все пользователи работают на персональных компьютерах. Все современные персональные компьютеры поддерживают графический интерфейс пользователя (</a:t>
            </a:r>
            <a:r>
              <a:rPr lang="en-US" dirty="0"/>
              <a:t>graphical user interface</a:t>
            </a:r>
            <a:r>
              <a:rPr lang="ru-RU" dirty="0"/>
              <a:t> – </a:t>
            </a:r>
            <a:r>
              <a:rPr lang="en-US" dirty="0"/>
              <a:t>GUI</a:t>
            </a:r>
            <a:r>
              <a:rPr lang="ru-RU" dirty="0"/>
              <a:t>), который подразумевает использование цветного графического экрана с высоким разрешением и позволяет работать с мышью и с клавиатурой.</a:t>
            </a:r>
          </a:p>
          <a:p>
            <a:pPr marL="0" indent="0">
              <a:buNone/>
            </a:pPr>
            <a:r>
              <a:rPr lang="en-US" dirty="0" smtClean="0"/>
              <a:t>   </a:t>
            </a:r>
            <a:r>
              <a:rPr lang="ru-RU" dirty="0" smtClean="0"/>
              <a:t>Хотя </a:t>
            </a:r>
            <a:r>
              <a:rPr lang="ru-RU" dirty="0"/>
              <a:t>текстовые интерфейсы еще достаточно широко применяются, особенно в наследуемых системах, в наше время пользователи предпочитают работать с графическим интерфейсом. В табл. 6.1 перечислены основные элементы </a:t>
            </a:r>
            <a:r>
              <a:rPr lang="en-US" dirty="0"/>
              <a:t>GUI</a:t>
            </a:r>
            <a:r>
              <a:rPr lang="ru-RU" dirty="0"/>
              <a:t>.</a:t>
            </a:r>
          </a:p>
        </p:txBody>
      </p:sp>
    </p:spTree>
    <p:extLst>
      <p:ext uri="{BB962C8B-B14F-4D97-AF65-F5344CB8AC3E}">
        <p14:creationId xmlns:p14="http://schemas.microsoft.com/office/powerpoint/2010/main" val="29298396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28587"/>
            <a:ext cx="10515600" cy="6629400"/>
          </a:xfrm>
        </p:spPr>
        <p:txBody>
          <a:bodyPr>
            <a:normAutofit fontScale="77500" lnSpcReduction="20000"/>
          </a:bodyPr>
          <a:lstStyle/>
          <a:p>
            <a:pPr marL="0" indent="0">
              <a:buNone/>
            </a:pPr>
            <a:r>
              <a:rPr lang="en-US" dirty="0" smtClean="0"/>
              <a:t>   </a:t>
            </a:r>
            <a:r>
              <a:rPr lang="ru-RU" dirty="0" smtClean="0"/>
              <a:t>Вот </a:t>
            </a:r>
            <a:r>
              <a:rPr lang="ru-RU" dirty="0"/>
              <a:t>наиболее важные из них.</a:t>
            </a:r>
          </a:p>
          <a:p>
            <a:pPr marL="514350" indent="-514350">
              <a:buFont typeface="+mj-lt"/>
              <a:buAutoNum type="arabicPeriod"/>
            </a:pPr>
            <a:r>
              <a:rPr lang="ru-RU" i="1" dirty="0" smtClean="0"/>
              <a:t>Используйте </a:t>
            </a:r>
            <a:r>
              <a:rPr lang="ru-RU" i="1" dirty="0"/>
              <a:t>ограниченное количество цветов. </a:t>
            </a:r>
            <a:r>
              <a:rPr lang="ru-RU" dirty="0"/>
              <a:t>Для окон не следует использовать более четырех или пяти разных цветов, в интерфейсе системы не должно быть более семи цветов.</a:t>
            </a:r>
          </a:p>
          <a:p>
            <a:pPr marL="514350" indent="-514350">
              <a:buFont typeface="+mj-lt"/>
              <a:buAutoNum type="arabicPeriod"/>
            </a:pPr>
            <a:r>
              <a:rPr lang="ru-RU" i="1" dirty="0" smtClean="0"/>
              <a:t>Используйте </a:t>
            </a:r>
            <a:r>
              <a:rPr lang="ru-RU" i="1" dirty="0"/>
              <a:t>разные цвета для показа изменений в состоянии системы. </a:t>
            </a:r>
            <a:r>
              <a:rPr lang="ru-RU" dirty="0"/>
              <a:t>Если на экране изменились цвета, значит, произошло какое-то событие. Выделение цветом особенно важно в сложных экранах, в которых отображаются сотни разных объектов.</a:t>
            </a:r>
          </a:p>
          <a:p>
            <a:pPr marL="514350" indent="-514350">
              <a:buFont typeface="+mj-lt"/>
              <a:buAutoNum type="arabicPeriod"/>
            </a:pPr>
            <a:r>
              <a:rPr lang="ru-RU" i="1" dirty="0" smtClean="0"/>
              <a:t>Для </a:t>
            </a:r>
            <a:r>
              <a:rPr lang="ru-RU" i="1" dirty="0"/>
              <a:t>помощи пользователю используйте цветовое кодирование. </a:t>
            </a:r>
            <a:r>
              <a:rPr lang="ru-RU" dirty="0"/>
              <a:t>Если пользователям необходимо выделять аномальные элементы, выделите их цветом; если требуется найти подобные элементы, выделите их одинаковым цветом.</a:t>
            </a:r>
          </a:p>
          <a:p>
            <a:pPr marL="514350" indent="-514350">
              <a:buFont typeface="+mj-lt"/>
              <a:buAutoNum type="arabicPeriod"/>
            </a:pPr>
            <a:r>
              <a:rPr lang="ru-RU" i="1" dirty="0" smtClean="0"/>
              <a:t>Используйте </a:t>
            </a:r>
            <a:r>
              <a:rPr lang="ru-RU" i="1" dirty="0"/>
              <a:t>цветовое кодирование продуманно и последовательно. </a:t>
            </a:r>
            <a:r>
              <a:rPr lang="ru-RU" dirty="0"/>
              <a:t>Если в какой-либо части системы сообщения об ошибке отображаются, например, красным цветом, то во всех других частях подобные сообщения должны отображаться таким же цветом. Тогда красный цвет не следует использовать где-либо еще. Если же красный цвет используется еще где-то в системе, пользователь может интерпретировать появление красного цвета как сообщение об ошибке. Следует помнить, что у определенных типов пользователей имеются свои представления о значении отдельных цветов.</a:t>
            </a:r>
          </a:p>
          <a:p>
            <a:pPr marL="514350" indent="-514350">
              <a:buFont typeface="+mj-lt"/>
              <a:buAutoNum type="arabicPeriod"/>
            </a:pPr>
            <a:r>
              <a:rPr lang="ru-RU" i="1" dirty="0" smtClean="0"/>
              <a:t>Осторожно </a:t>
            </a:r>
            <a:r>
              <a:rPr lang="ru-RU" i="1" dirty="0"/>
              <a:t>используйте дополняющие цвета. </a:t>
            </a:r>
            <a:r>
              <a:rPr lang="ru-RU" dirty="0"/>
              <a:t>Физиологические особенности человеческого глаза не позволяют одновременно сфокусироваться на красном и синем цветах. Поэтому последовательность красных и синих изображений вызывает зрительное напряжение. Некоторые комбинации цветов также могут визуально нарушать или затруднять чтение.</a:t>
            </a:r>
          </a:p>
        </p:txBody>
      </p:sp>
    </p:spTree>
    <p:extLst>
      <p:ext uri="{BB962C8B-B14F-4D97-AF65-F5344CB8AC3E}">
        <p14:creationId xmlns:p14="http://schemas.microsoft.com/office/powerpoint/2010/main" val="16129271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000125"/>
            <a:ext cx="10515600" cy="5057775"/>
          </a:xfrm>
        </p:spPr>
        <p:txBody>
          <a:bodyPr>
            <a:normAutofit fontScale="92500" lnSpcReduction="20000"/>
          </a:bodyPr>
          <a:lstStyle/>
          <a:p>
            <a:pPr marL="0" indent="0">
              <a:buNone/>
            </a:pPr>
            <a:r>
              <a:rPr lang="en-US" dirty="0" smtClean="0"/>
              <a:t>   </a:t>
            </a:r>
            <a:r>
              <a:rPr lang="ru-RU" dirty="0" smtClean="0"/>
              <a:t>Чаще </a:t>
            </a:r>
            <a:r>
              <a:rPr lang="ru-RU" dirty="0"/>
              <a:t>всего разработчики интерфейсов допускают две ошибки: привязка значения к определенному цвету и использование большого количества цветов на экране. Использовать цвета для представления значения не следует по двум причинам. Около 10% людей имеют нечеткое представление о цветах и поэтому могут неправильно интерпретировать значение. У разных групп людей различное восприятие цветов; кроме того, в разных профессиях существуют свои соглашения о значении отдельных цветов. Пользователи на основании полученных знаний могут неадекватно интерпретировать один и тот же цвет. Например, водителем красный цвет воспринимается как </a:t>
            </a:r>
            <a:r>
              <a:rPr lang="ru-RU" i="1" dirty="0"/>
              <a:t>опасность. </a:t>
            </a:r>
            <a:r>
              <a:rPr lang="ru-RU" dirty="0"/>
              <a:t>А у химика красный цвет означает </a:t>
            </a:r>
            <a:r>
              <a:rPr lang="ru-RU" i="1" dirty="0"/>
              <a:t>горячий.</a:t>
            </a:r>
            <a:endParaRPr lang="ru-RU" dirty="0"/>
          </a:p>
          <a:p>
            <a:pPr marL="0" indent="0">
              <a:buNone/>
            </a:pPr>
            <a:r>
              <a:rPr lang="en-US" dirty="0" smtClean="0"/>
              <a:t>   </a:t>
            </a:r>
            <a:r>
              <a:rPr lang="ru-RU" dirty="0" smtClean="0"/>
              <a:t>При </a:t>
            </a:r>
            <a:r>
              <a:rPr lang="ru-RU" dirty="0"/>
              <a:t>использовании слишком ярких цветов или слишком большого их количества отображения становятся путанными. Многообразие цветов сбивает с толку пользователя (так, например, на некоторые абстрактные картины нельзя смотреть длительное время без напряжения) и вызывает у него зрительное утомление. Непоследовательное использование цветов также дезориентирует пользователя.</a:t>
            </a:r>
          </a:p>
        </p:txBody>
      </p:sp>
    </p:spTree>
    <p:extLst>
      <p:ext uri="{BB962C8B-B14F-4D97-AF65-F5344CB8AC3E}">
        <p14:creationId xmlns:p14="http://schemas.microsoft.com/office/powerpoint/2010/main" val="29340823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92150"/>
          </a:xfrm>
        </p:spPr>
        <p:txBody>
          <a:bodyPr>
            <a:normAutofit fontScale="90000"/>
          </a:bodyPr>
          <a:lstStyle/>
          <a:p>
            <a:pPr algn="ctr"/>
            <a:r>
              <a:rPr lang="ru-RU" b="1" dirty="0" smtClean="0"/>
              <a:t>4</a:t>
            </a:r>
            <a:r>
              <a:rPr lang="ru-RU" b="1" dirty="0"/>
              <a:t>. Средства поддержки </a:t>
            </a:r>
            <a:r>
              <a:rPr lang="ru-RU" b="1" dirty="0" smtClean="0"/>
              <a:t>пользователя</a:t>
            </a:r>
            <a:endParaRPr lang="ru-RU" dirty="0"/>
          </a:p>
        </p:txBody>
      </p:sp>
      <p:sp>
        <p:nvSpPr>
          <p:cNvPr id="3" name="Объект 2"/>
          <p:cNvSpPr>
            <a:spLocks noGrp="1"/>
          </p:cNvSpPr>
          <p:nvPr>
            <p:ph idx="1"/>
          </p:nvPr>
        </p:nvSpPr>
        <p:spPr>
          <a:xfrm>
            <a:off x="838200" y="1243014"/>
            <a:ext cx="10515600" cy="5457824"/>
          </a:xfrm>
        </p:spPr>
        <p:txBody>
          <a:bodyPr>
            <a:normAutofit fontScale="85000" lnSpcReduction="20000"/>
          </a:bodyPr>
          <a:lstStyle/>
          <a:p>
            <a:pPr marL="0" indent="0">
              <a:buNone/>
            </a:pPr>
            <a:r>
              <a:rPr lang="en-US" dirty="0" smtClean="0"/>
              <a:t>   </a:t>
            </a:r>
            <a:r>
              <a:rPr lang="ru-RU" dirty="0" smtClean="0"/>
              <a:t>В </a:t>
            </a:r>
            <a:r>
              <a:rPr lang="ru-RU" dirty="0"/>
              <a:t>первом разделе этой главы был предложен принцип проектирования, согласно которому интерфейс пользователя должен всегда обеспечивать некоторый тип оперативной справочной системы. Справочные системы – один из основных аспектов проектирования интерфейса пользователя. Справочную систему приложения составляют:</a:t>
            </a:r>
          </a:p>
          <a:p>
            <a:pPr marL="0" indent="0">
              <a:buNone/>
            </a:pPr>
            <a:r>
              <a:rPr lang="ru-RU" dirty="0"/>
              <a:t> </a:t>
            </a:r>
          </a:p>
          <a:p>
            <a:r>
              <a:rPr lang="ru-RU" dirty="0" smtClean="0"/>
              <a:t>сообщения</a:t>
            </a:r>
            <a:r>
              <a:rPr lang="ru-RU" dirty="0"/>
              <a:t>, генерируемые системой в ответ на действия пользователя;</a:t>
            </a:r>
          </a:p>
          <a:p>
            <a:r>
              <a:rPr lang="ru-RU" dirty="0" smtClean="0"/>
              <a:t>диалоговая </a:t>
            </a:r>
            <a:r>
              <a:rPr lang="ru-RU" dirty="0"/>
              <a:t>справочная система;</a:t>
            </a:r>
          </a:p>
          <a:p>
            <a:r>
              <a:rPr lang="ru-RU" dirty="0" smtClean="0"/>
              <a:t>документация</a:t>
            </a:r>
            <a:r>
              <a:rPr lang="ru-RU" dirty="0"/>
              <a:t>, поставляемая с системой.</a:t>
            </a:r>
          </a:p>
          <a:p>
            <a:pPr marL="0" indent="0">
              <a:buNone/>
            </a:pPr>
            <a:r>
              <a:rPr lang="ru-RU" dirty="0"/>
              <a:t> </a:t>
            </a:r>
          </a:p>
          <a:p>
            <a:pPr marL="0" indent="0">
              <a:buNone/>
            </a:pPr>
            <a:r>
              <a:rPr lang="en-US" dirty="0" smtClean="0"/>
              <a:t>   </a:t>
            </a:r>
            <a:r>
              <a:rPr lang="ru-RU" dirty="0" smtClean="0"/>
              <a:t>Поскольку </a:t>
            </a:r>
            <a:r>
              <a:rPr lang="ru-RU" dirty="0"/>
              <a:t>проектирование полезной и содержательной информации для пользователя – дело весьма серьезное, оно должно оцениваться на том же уровне, что и архитектура системы или программный код. Проектирование сообщений требует значительного времени и немалых усилий. Уместно привлекать к этому процессу профессиональных писателей и художников-графиков. При проектировании сообщений об ошибках или текстовой справки необходимо учитывать факторы, перечисленные в табл. 6.4.</a:t>
            </a:r>
          </a:p>
        </p:txBody>
      </p:sp>
    </p:spTree>
    <p:extLst>
      <p:ext uri="{BB962C8B-B14F-4D97-AF65-F5344CB8AC3E}">
        <p14:creationId xmlns:p14="http://schemas.microsoft.com/office/powerpoint/2010/main" val="1674124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71476"/>
            <a:ext cx="10515600" cy="585788"/>
          </a:xfrm>
        </p:spPr>
        <p:txBody>
          <a:bodyPr/>
          <a:lstStyle/>
          <a:p>
            <a:pPr marL="0" indent="0" algn="ctr">
              <a:buNone/>
            </a:pPr>
            <a:r>
              <a:rPr lang="ru-RU" b="1" dirty="0"/>
              <a:t>Таблица 6.4. Факторы проектирования текстовых </a:t>
            </a:r>
            <a:r>
              <a:rPr lang="ru-RU" b="1" dirty="0" smtClean="0"/>
              <a:t>сообщений</a:t>
            </a:r>
            <a:endParaRPr lang="ru-RU" dirty="0"/>
          </a:p>
        </p:txBody>
      </p:sp>
      <p:graphicFrame>
        <p:nvGraphicFramePr>
          <p:cNvPr id="8" name="Таблица 7"/>
          <p:cNvGraphicFramePr>
            <a:graphicFrameLocks noGrp="1"/>
          </p:cNvGraphicFramePr>
          <p:nvPr>
            <p:extLst>
              <p:ext uri="{D42A27DB-BD31-4B8C-83A1-F6EECF244321}">
                <p14:modId xmlns:p14="http://schemas.microsoft.com/office/powerpoint/2010/main" val="4046842096"/>
              </p:ext>
            </p:extLst>
          </p:nvPr>
        </p:nvGraphicFramePr>
        <p:xfrm>
          <a:off x="1219199" y="1352866"/>
          <a:ext cx="9827770" cy="5191857"/>
        </p:xfrm>
        <a:graphic>
          <a:graphicData uri="http://schemas.openxmlformats.org/drawingml/2006/table">
            <a:tbl>
              <a:tblPr/>
              <a:tblGrid>
                <a:gridCol w="2066843">
                  <a:extLst>
                    <a:ext uri="{9D8B030D-6E8A-4147-A177-3AD203B41FA5}">
                      <a16:colId xmlns:a16="http://schemas.microsoft.com/office/drawing/2014/main" val="1621093638"/>
                    </a:ext>
                  </a:extLst>
                </a:gridCol>
                <a:gridCol w="7760927">
                  <a:extLst>
                    <a:ext uri="{9D8B030D-6E8A-4147-A177-3AD203B41FA5}">
                      <a16:colId xmlns:a16="http://schemas.microsoft.com/office/drawing/2014/main" val="1574880437"/>
                    </a:ext>
                  </a:extLst>
                </a:gridCol>
              </a:tblGrid>
              <a:tr h="773356">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Содержание</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501" marR="36501"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Справочная система должна знать, что делает пользователь, и реагировать на его действия сообщениями соответствующего содержания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501" marR="36501"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138497603"/>
                  </a:ext>
                </a:extLst>
              </a:tr>
              <a:tr h="1538955">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Опыт пользователя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501" marR="36501" marT="0" marB="0">
                    <a:lnL>
                      <a:noFill/>
                    </a:lnL>
                    <a:lnR>
                      <a:noFill/>
                    </a:lnR>
                    <a:lnT>
                      <a:noFill/>
                    </a:lnT>
                    <a:lnB>
                      <a:noFill/>
                    </a:lnB>
                    <a:solidFill>
                      <a:srgbClr val="FFFFFF"/>
                    </a:solidFill>
                  </a:tcPr>
                </a:tc>
                <a:tc>
                  <a:txBody>
                    <a:bodyPr/>
                    <a:lstStyle/>
                    <a:p>
                      <a:pPr>
                        <a:lnSpc>
                          <a:spcPct val="107000"/>
                        </a:lnSpc>
                        <a:spcAft>
                          <a:spcPts val="60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Если пользователи хорошо знакомы с системой, им не нужны длинные и подробные сообщения. В то же время начинающим пользователям такие сообщения покажутся сложными, малопонятными и слишком краткими. В справочной системе должны поддерживаться оба типа сообщений, а также должны быть средства, позволяющие пользователю управлять сложностью сообщений</a:t>
                      </a:r>
                    </a:p>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501" marR="36501" marT="0" marB="0">
                    <a:lnL>
                      <a:noFill/>
                    </a:lnL>
                    <a:lnR>
                      <a:noFill/>
                    </a:lnR>
                    <a:lnT>
                      <a:noFill/>
                    </a:lnT>
                    <a:lnB>
                      <a:noFill/>
                    </a:lnB>
                    <a:solidFill>
                      <a:srgbClr val="FFFFFF"/>
                    </a:solidFill>
                  </a:tcPr>
                </a:tc>
                <a:extLst>
                  <a:ext uri="{0D108BD9-81ED-4DB2-BD59-A6C34878D82A}">
                    <a16:rowId xmlns:a16="http://schemas.microsoft.com/office/drawing/2014/main" val="3480971252"/>
                  </a:ext>
                </a:extLst>
              </a:tr>
              <a:tr h="1031140">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Профессиональный уровень пользователя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501" marR="36501"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Сообщения должны содержать сведения, соответствующие профессиональному уровню пользователей. В сообщениях для пользователей разного уровня необходимо применять разную терминологию</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501" marR="36501" marT="0" marB="0">
                    <a:lnL>
                      <a:noFill/>
                    </a:lnL>
                    <a:lnR>
                      <a:noFill/>
                    </a:lnR>
                    <a:lnT>
                      <a:noFill/>
                    </a:lnT>
                    <a:lnB>
                      <a:noFill/>
                    </a:lnB>
                    <a:solidFill>
                      <a:srgbClr val="FFFFFF"/>
                    </a:solidFill>
                  </a:tcPr>
                </a:tc>
                <a:extLst>
                  <a:ext uri="{0D108BD9-81ED-4DB2-BD59-A6C34878D82A}">
                    <a16:rowId xmlns:a16="http://schemas.microsoft.com/office/drawing/2014/main" val="4163207295"/>
                  </a:ext>
                </a:extLst>
              </a:tr>
              <a:tr h="1031140">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Стиль сообщений</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501" marR="36501"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Сообщения должны иметь положительный, а не отрицательный оттенок. Всегда следует использовать активный, а не пассивный тон обращения. В сообщениях не должно быть оскорблений или попыток пошутить</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501" marR="36501" marT="0" marB="0">
                    <a:lnL>
                      <a:noFill/>
                    </a:lnL>
                    <a:lnR>
                      <a:noFill/>
                    </a:lnR>
                    <a:lnT>
                      <a:noFill/>
                    </a:lnT>
                    <a:lnB>
                      <a:noFill/>
                    </a:lnB>
                    <a:solidFill>
                      <a:srgbClr val="FFFFFF"/>
                    </a:solidFill>
                  </a:tcPr>
                </a:tc>
                <a:extLst>
                  <a:ext uri="{0D108BD9-81ED-4DB2-BD59-A6C34878D82A}">
                    <a16:rowId xmlns:a16="http://schemas.microsoft.com/office/drawing/2014/main" val="1530423739"/>
                  </a:ext>
                </a:extLst>
              </a:tr>
              <a:tr h="773356">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Культура</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501" marR="36501"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Разработчик сообщений должен быть знаком с культурой той страны, где продается система. Сообщение, вполне уместное в культуре одной страны, может оказаться неприемлемым в другой</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501" marR="36501"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87667147"/>
                  </a:ext>
                </a:extLst>
              </a:tr>
            </a:tbl>
          </a:graphicData>
        </a:graphic>
      </p:graphicFrame>
      <p:graphicFrame>
        <p:nvGraphicFramePr>
          <p:cNvPr id="10" name="Таблица 9"/>
          <p:cNvGraphicFramePr>
            <a:graphicFrameLocks noGrp="1"/>
          </p:cNvGraphicFramePr>
          <p:nvPr>
            <p:extLst>
              <p:ext uri="{D42A27DB-BD31-4B8C-83A1-F6EECF244321}">
                <p14:modId xmlns:p14="http://schemas.microsoft.com/office/powerpoint/2010/main" val="1864112374"/>
              </p:ext>
            </p:extLst>
          </p:nvPr>
        </p:nvGraphicFramePr>
        <p:xfrm>
          <a:off x="1219199" y="1091944"/>
          <a:ext cx="9827779" cy="260922"/>
        </p:xfrm>
        <a:graphic>
          <a:graphicData uri="http://schemas.openxmlformats.org/drawingml/2006/table">
            <a:tbl>
              <a:tblPr/>
              <a:tblGrid>
                <a:gridCol w="2066845">
                  <a:extLst>
                    <a:ext uri="{9D8B030D-6E8A-4147-A177-3AD203B41FA5}">
                      <a16:colId xmlns:a16="http://schemas.microsoft.com/office/drawing/2014/main" val="2464892055"/>
                    </a:ext>
                  </a:extLst>
                </a:gridCol>
                <a:gridCol w="7760934">
                  <a:extLst>
                    <a:ext uri="{9D8B030D-6E8A-4147-A177-3AD203B41FA5}">
                      <a16:colId xmlns:a16="http://schemas.microsoft.com/office/drawing/2014/main" val="3279464565"/>
                    </a:ext>
                  </a:extLst>
                </a:gridCol>
              </a:tblGrid>
              <a:tr h="257786">
                <a:tc>
                  <a:txBody>
                    <a:bodyPr/>
                    <a:lstStyle/>
                    <a:p>
                      <a:pPr>
                        <a:lnSpc>
                          <a:spcPct val="107000"/>
                        </a:lnSpc>
                        <a:spcAft>
                          <a:spcPts val="0"/>
                        </a:spcAft>
                      </a:pPr>
                      <a:r>
                        <a:rPr lang="ru-RU" sz="16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Фактор</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501" marR="3650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Описание</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501" marR="3650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21722524"/>
                  </a:ext>
                </a:extLst>
              </a:tr>
            </a:tbl>
          </a:graphicData>
        </a:graphic>
      </p:graphicFrame>
    </p:spTree>
    <p:extLst>
      <p:ext uri="{BB962C8B-B14F-4D97-AF65-F5344CB8AC3E}">
        <p14:creationId xmlns:p14="http://schemas.microsoft.com/office/powerpoint/2010/main" val="1897029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92150"/>
          </a:xfrm>
        </p:spPr>
        <p:txBody>
          <a:bodyPr>
            <a:normAutofit fontScale="90000"/>
          </a:bodyPr>
          <a:lstStyle/>
          <a:p>
            <a:pPr algn="ctr"/>
            <a:r>
              <a:rPr lang="ru-RU" b="1" dirty="0" smtClean="0"/>
              <a:t>4.1</a:t>
            </a:r>
            <a:r>
              <a:rPr lang="ru-RU" b="1" dirty="0"/>
              <a:t>. Сообщения об </a:t>
            </a:r>
            <a:r>
              <a:rPr lang="ru-RU" b="1" dirty="0" smtClean="0"/>
              <a:t>ошибках</a:t>
            </a:r>
            <a:endParaRPr lang="ru-RU" dirty="0"/>
          </a:p>
        </p:txBody>
      </p:sp>
      <p:sp>
        <p:nvSpPr>
          <p:cNvPr id="3" name="Объект 2"/>
          <p:cNvSpPr>
            <a:spLocks noGrp="1"/>
          </p:cNvSpPr>
          <p:nvPr>
            <p:ph idx="1"/>
          </p:nvPr>
        </p:nvSpPr>
        <p:spPr>
          <a:xfrm>
            <a:off x="838200" y="1328738"/>
            <a:ext cx="10515600" cy="4848225"/>
          </a:xfrm>
        </p:spPr>
        <p:txBody>
          <a:bodyPr>
            <a:normAutofit lnSpcReduction="10000"/>
          </a:bodyPr>
          <a:lstStyle/>
          <a:p>
            <a:pPr marL="0" indent="0">
              <a:buNone/>
            </a:pPr>
            <a:r>
              <a:rPr lang="en-US" dirty="0" smtClean="0"/>
              <a:t>   </a:t>
            </a:r>
            <a:r>
              <a:rPr lang="ru-RU" dirty="0" smtClean="0"/>
              <a:t>Первое </a:t>
            </a:r>
            <a:r>
              <a:rPr lang="ru-RU" dirty="0"/>
              <a:t>впечатление, которое пользователь получает при работе с программной системой, основывается на сообщениях об ошибках. Неопытные пользователи, совершив ошибку, должны понять появившееся сообщение об ошибке.</a:t>
            </a:r>
          </a:p>
          <a:p>
            <a:pPr marL="0" indent="0">
              <a:buNone/>
            </a:pPr>
            <a:r>
              <a:rPr lang="en-US" dirty="0" smtClean="0"/>
              <a:t>   </a:t>
            </a:r>
            <a:r>
              <a:rPr lang="ru-RU" dirty="0" smtClean="0"/>
              <a:t>Новички </a:t>
            </a:r>
            <a:r>
              <a:rPr lang="ru-RU" dirty="0"/>
              <a:t>и опытные пользователи должны предвидеть ситуации, при которых могут возникнуть сообщения об ошибках. Например, пусть пользователем системы является медсестра госпиталя, работающая в отделении интенсивной терапии. Обследование пациентов выполняется на соответствующем оборудовании, связанном с вычислительной системой. Чтобы просмотреть текущее состояние пациента, пользователь системы выбирает пункт меню Показать и набирает имя пациента в поле ввода (рис. 6.9</a:t>
            </a:r>
            <a:r>
              <a:rPr lang="ru-RU" dirty="0" smtClean="0"/>
              <a:t>).</a:t>
            </a:r>
            <a:endParaRPr lang="ru-RU" dirty="0"/>
          </a:p>
        </p:txBody>
      </p:sp>
    </p:spTree>
    <p:extLst>
      <p:ext uri="{BB962C8B-B14F-4D97-AF65-F5344CB8AC3E}">
        <p14:creationId xmlns:p14="http://schemas.microsoft.com/office/powerpoint/2010/main" val="4229387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00038"/>
            <a:ext cx="10515600" cy="6229350"/>
          </a:xfrm>
        </p:spPr>
        <p:txBody>
          <a:bodyPr>
            <a:normAutofit fontScale="85000" lnSpcReduction="20000"/>
          </a:bodyPr>
          <a:lstStyle/>
          <a:p>
            <a:pPr marL="0" indent="0">
              <a:buNone/>
            </a:pPr>
            <a:endParaRPr lang="en-US" i="1" dirty="0" smtClean="0"/>
          </a:p>
          <a:p>
            <a:pPr marL="0" indent="0">
              <a:buNone/>
            </a:pPr>
            <a:endParaRPr lang="en-US" i="1" dirty="0"/>
          </a:p>
          <a:p>
            <a:pPr marL="0" indent="0">
              <a:buNone/>
            </a:pPr>
            <a:endParaRPr lang="en-US" i="1" dirty="0" smtClean="0"/>
          </a:p>
          <a:p>
            <a:pPr marL="0" indent="0">
              <a:buNone/>
            </a:pPr>
            <a:endParaRPr lang="en-US" i="1" dirty="0"/>
          </a:p>
          <a:p>
            <a:pPr marL="0" indent="0">
              <a:buNone/>
            </a:pPr>
            <a:endParaRPr lang="en-US" i="1" dirty="0" smtClean="0"/>
          </a:p>
          <a:p>
            <a:pPr marL="0" indent="0">
              <a:buNone/>
            </a:pPr>
            <a:endParaRPr lang="en-US" i="1" dirty="0"/>
          </a:p>
          <a:p>
            <a:pPr marL="0" indent="0">
              <a:buNone/>
            </a:pPr>
            <a:endParaRPr lang="en-US" i="1" dirty="0" smtClean="0"/>
          </a:p>
          <a:p>
            <a:pPr marL="0" indent="0">
              <a:buNone/>
            </a:pPr>
            <a:endParaRPr lang="en-US" i="1" dirty="0"/>
          </a:p>
          <a:p>
            <a:pPr marL="0" indent="0">
              <a:buNone/>
            </a:pPr>
            <a:endParaRPr lang="en-US" i="1" dirty="0" smtClean="0"/>
          </a:p>
          <a:p>
            <a:pPr marL="0" indent="0" algn="ctr">
              <a:buNone/>
            </a:pPr>
            <a:r>
              <a:rPr lang="ru-RU" dirty="0" smtClean="0"/>
              <a:t>Рис</a:t>
            </a:r>
            <a:r>
              <a:rPr lang="ru-RU" dirty="0"/>
              <a:t>. 6.9. Ввод имени пациента</a:t>
            </a:r>
          </a:p>
          <a:p>
            <a:pPr marL="0" indent="0">
              <a:buNone/>
            </a:pPr>
            <a:r>
              <a:rPr lang="ru-RU" dirty="0"/>
              <a:t> </a:t>
            </a:r>
          </a:p>
          <a:p>
            <a:pPr marL="0" indent="0">
              <a:buNone/>
            </a:pPr>
            <a:r>
              <a:rPr lang="ru-RU" dirty="0"/>
              <a:t>Пусть медсестра ввела имя пациента </a:t>
            </a:r>
            <a:r>
              <a:rPr lang="en-US" dirty="0"/>
              <a:t>Bates</a:t>
            </a:r>
            <a:r>
              <a:rPr lang="ru-RU" dirty="0"/>
              <a:t>, вместо </a:t>
            </a:r>
            <a:r>
              <a:rPr lang="en-US" dirty="0"/>
              <a:t>Pates</a:t>
            </a:r>
            <a:r>
              <a:rPr lang="ru-RU" dirty="0"/>
              <a:t>. Система не находит пациента с таким именем и генерирует сообщение об ошибке. Сообщения об ошибке должны быть всегда вежливыми, краткими, последовательными и конструктивными, не содержать оскорблений. Не следует также использовать звуковые сигналы или другие звуки, которые могут сбить с толку пользователя. Неплохо включить в сообщения варианты исправления ошибки. Сообщение об ошибке должно быть связано с контекстно-зависимой справкой</a:t>
            </a:r>
            <a:r>
              <a:rPr lang="ru-RU" dirty="0" smtClean="0"/>
              <a:t>.</a:t>
            </a:r>
            <a:endParaRPr lang="ru-RU" dirty="0"/>
          </a:p>
        </p:txBody>
      </p:sp>
      <p:pic>
        <p:nvPicPr>
          <p:cNvPr id="4" name="Рисунок 3"/>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2371381" y="592139"/>
            <a:ext cx="7449237" cy="2822574"/>
          </a:xfrm>
          <a:prstGeom prst="rect">
            <a:avLst/>
          </a:prstGeom>
          <a:noFill/>
          <a:ln>
            <a:noFill/>
          </a:ln>
        </p:spPr>
      </p:pic>
    </p:spTree>
    <p:extLst>
      <p:ext uri="{BB962C8B-B14F-4D97-AF65-F5344CB8AC3E}">
        <p14:creationId xmlns:p14="http://schemas.microsoft.com/office/powerpoint/2010/main" val="4903584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00038"/>
            <a:ext cx="10515600" cy="6243637"/>
          </a:xfrm>
        </p:spPr>
        <p:txBody>
          <a:bodyPr>
            <a:normAutofit/>
          </a:bodyPr>
          <a:lstStyle/>
          <a:p>
            <a:pPr marL="0" indent="0">
              <a:buNone/>
            </a:pPr>
            <a:r>
              <a:rPr lang="en-US" sz="2000" dirty="0" smtClean="0"/>
              <a:t>   </a:t>
            </a:r>
            <a:r>
              <a:rPr lang="ru-RU" sz="2000" dirty="0" smtClean="0"/>
              <a:t>На </a:t>
            </a:r>
            <a:r>
              <a:rPr lang="ru-RU" sz="2000" dirty="0"/>
              <a:t>рис. 6.10 показаны примеры двух сообщений об ошибке. Сообщение, расположенное слева, спроектировано плохо. Оно негативно (обвиняет пользователя в совершении ошибки), не адаптировано к уровню знаний и опытности пользователя, не учитывает содержания ошибки. В этом сообщении не предлагаются способы исправления сложившейся ситуации. Кроме того, в сообщении использованы специфические термины (номер ошибки), не понятные пользователю. Сообщение справа гораздо лучше. Оно положительно, в нем используются медицинские термины и предлагается простой способ исправления ошибки посредством щелчка на одной из кнопок. В случае необходимости пользователь может вызвать справку</a:t>
            </a:r>
            <a:r>
              <a:rPr lang="ru-RU" sz="2000" dirty="0" smtClean="0"/>
              <a:t>.</a:t>
            </a: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lgn="ctr">
              <a:buNone/>
            </a:pPr>
            <a:r>
              <a:rPr lang="ru-RU" sz="2400" i="1" dirty="0"/>
              <a:t>Рис. 6.10. Примеры сообщений об </a:t>
            </a:r>
            <a:r>
              <a:rPr lang="ru-RU" sz="2400" i="1" dirty="0" smtClean="0"/>
              <a:t>ошибках</a:t>
            </a:r>
            <a:endParaRPr lang="ru-RU" sz="2400" dirty="0"/>
          </a:p>
        </p:txBody>
      </p:sp>
      <p:pic>
        <p:nvPicPr>
          <p:cNvPr id="4" name="Рисунок 3"/>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2295297" y="3421856"/>
            <a:ext cx="7601406" cy="2594368"/>
          </a:xfrm>
          <a:prstGeom prst="rect">
            <a:avLst/>
          </a:prstGeom>
          <a:noFill/>
          <a:ln>
            <a:noFill/>
          </a:ln>
        </p:spPr>
      </p:pic>
    </p:spTree>
    <p:extLst>
      <p:ext uri="{BB962C8B-B14F-4D97-AF65-F5344CB8AC3E}">
        <p14:creationId xmlns:p14="http://schemas.microsoft.com/office/powerpoint/2010/main" val="21714221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06425"/>
          </a:xfrm>
        </p:spPr>
        <p:txBody>
          <a:bodyPr>
            <a:normAutofit/>
          </a:bodyPr>
          <a:lstStyle/>
          <a:p>
            <a:pPr algn="ctr"/>
            <a:r>
              <a:rPr lang="ru-RU" sz="3600" b="1" dirty="0" smtClean="0"/>
              <a:t>4.2</a:t>
            </a:r>
            <a:r>
              <a:rPr lang="ru-RU" sz="3600" b="1" dirty="0"/>
              <a:t>. Проектирование справочной </a:t>
            </a:r>
            <a:r>
              <a:rPr lang="ru-RU" sz="3600" b="1" dirty="0" smtClean="0"/>
              <a:t>системы</a:t>
            </a:r>
            <a:endParaRPr lang="ru-RU" sz="3600" dirty="0"/>
          </a:p>
        </p:txBody>
      </p:sp>
      <p:sp>
        <p:nvSpPr>
          <p:cNvPr id="3" name="Объект 2"/>
          <p:cNvSpPr>
            <a:spLocks noGrp="1"/>
          </p:cNvSpPr>
          <p:nvPr>
            <p:ph idx="1"/>
          </p:nvPr>
        </p:nvSpPr>
        <p:spPr>
          <a:xfrm>
            <a:off x="838200" y="971550"/>
            <a:ext cx="10515600" cy="5715000"/>
          </a:xfrm>
        </p:spPr>
        <p:txBody>
          <a:bodyPr>
            <a:normAutofit fontScale="77500" lnSpcReduction="20000"/>
          </a:bodyPr>
          <a:lstStyle/>
          <a:p>
            <a:pPr marL="0" indent="0">
              <a:buNone/>
            </a:pPr>
            <a:r>
              <a:rPr lang="en-US" dirty="0" smtClean="0"/>
              <a:t>   </a:t>
            </a:r>
            <a:r>
              <a:rPr lang="ru-RU" dirty="0" smtClean="0"/>
              <a:t>При </a:t>
            </a:r>
            <a:r>
              <a:rPr lang="ru-RU" dirty="0"/>
              <a:t>получении сообщения об ошибке пользователь часто не знает, что делать, и обращается к справочной системе за информацией. Справочная система должна предоставлять разные типы информации: как ту, что помогает пользователю в затруднительных ситуациях, так и конкретную информацию, которую ищет пользователь. Для этого справочная система должна иметь разные средства и разные структуры сообщений.</a:t>
            </a:r>
          </a:p>
          <a:p>
            <a:pPr marL="0" indent="0">
              <a:buNone/>
            </a:pPr>
            <a:r>
              <a:rPr lang="en-US" dirty="0" smtClean="0"/>
              <a:t>   </a:t>
            </a:r>
            <a:r>
              <a:rPr lang="ru-RU" dirty="0" smtClean="0"/>
              <a:t>Справочная </a:t>
            </a:r>
            <a:r>
              <a:rPr lang="ru-RU" dirty="0"/>
              <a:t>система должна обеспечивать пользователю несколько различных точек входа (рис. 6.11). Пользователь может войти в нее на верхнем уровне ее иерархической структуры и здесь обозреть все разделы справочной информации. Другие точки входа в справочную систему – с помощью окон сообщений об ошибках или путем получения описания конкретной команды приложения.</a:t>
            </a:r>
          </a:p>
          <a:p>
            <a:pPr marL="0" indent="0">
              <a:buNone/>
            </a:pPr>
            <a:r>
              <a:rPr lang="en-US" dirty="0" smtClean="0"/>
              <a:t>   </a:t>
            </a:r>
            <a:r>
              <a:rPr lang="ru-RU" dirty="0" smtClean="0"/>
              <a:t>Все </a:t>
            </a:r>
            <a:r>
              <a:rPr lang="ru-RU" dirty="0"/>
              <a:t>справочные системы имеют сложную сетевую структуру, в которой каждый раздел справочной информации может ссылаться на несколько других информационных разделов. Структура такой сети, как правило, иерархическая, с перекрестными ссылками, как показано на рис. 6.11. Наверху структурной иерархии содержится общая информация, внизу – более подробная.</a:t>
            </a:r>
          </a:p>
          <a:p>
            <a:pPr marL="0" indent="0">
              <a:buNone/>
            </a:pPr>
            <a:r>
              <a:rPr lang="en-US" dirty="0" smtClean="0"/>
              <a:t>   </a:t>
            </a:r>
            <a:r>
              <a:rPr lang="ru-RU" dirty="0" smtClean="0"/>
              <a:t>При </a:t>
            </a:r>
            <a:r>
              <a:rPr lang="ru-RU" dirty="0"/>
              <a:t>использовании справочной системы возникают проблемы, связанные с тем, что пользователи входят в сеть после совершения ошибки и затем перемещаются по сети справочной системы. Через некоторое время они запутываются и не могут определить, в каком месте справочной системы находятся. В такой ситуации пользователи должны завершить сеанс работы со справочной системой и вновь начать работу с некоторой известной точки справочной сети.</a:t>
            </a:r>
          </a:p>
        </p:txBody>
      </p:sp>
    </p:spTree>
    <p:extLst>
      <p:ext uri="{BB962C8B-B14F-4D97-AF65-F5344CB8AC3E}">
        <p14:creationId xmlns:p14="http://schemas.microsoft.com/office/powerpoint/2010/main" val="22798664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829300"/>
            <a:ext cx="10515600" cy="533399"/>
          </a:xfrm>
        </p:spPr>
        <p:txBody>
          <a:bodyPr/>
          <a:lstStyle/>
          <a:p>
            <a:pPr marL="0" indent="0" algn="ctr">
              <a:buNone/>
            </a:pPr>
            <a:r>
              <a:rPr lang="ru-RU" i="1" dirty="0"/>
              <a:t>Рис. 6.11. Точки входа в справочную </a:t>
            </a:r>
            <a:r>
              <a:rPr lang="ru-RU" i="1" dirty="0" smtClean="0"/>
              <a:t>систему</a:t>
            </a:r>
            <a:endParaRPr lang="ru-RU" dirty="0"/>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3049246" y="728664"/>
            <a:ext cx="6093508" cy="4572952"/>
          </a:xfrm>
          <a:prstGeom prst="rect">
            <a:avLst/>
          </a:prstGeom>
          <a:noFill/>
          <a:ln>
            <a:noFill/>
          </a:ln>
        </p:spPr>
      </p:pic>
    </p:spTree>
    <p:extLst>
      <p:ext uri="{BB962C8B-B14F-4D97-AF65-F5344CB8AC3E}">
        <p14:creationId xmlns:p14="http://schemas.microsoft.com/office/powerpoint/2010/main" val="10987331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57863"/>
            <a:ext cx="10515600" cy="590550"/>
          </a:xfrm>
        </p:spPr>
        <p:txBody>
          <a:bodyPr/>
          <a:lstStyle/>
          <a:p>
            <a:pPr marL="0" indent="0" algn="ctr">
              <a:buNone/>
            </a:pPr>
            <a:r>
              <a:rPr lang="ru-RU" i="1" dirty="0"/>
              <a:t>Рис. 6.12. Окна справочной </a:t>
            </a:r>
            <a:r>
              <a:rPr lang="ru-RU" i="1" dirty="0" smtClean="0"/>
              <a:t>системы</a:t>
            </a:r>
            <a:endParaRPr lang="ru-RU" dirty="0"/>
          </a:p>
        </p:txBody>
      </p:sp>
      <p:pic>
        <p:nvPicPr>
          <p:cNvPr id="4" name="Рисунок 3"/>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3103501" y="903288"/>
            <a:ext cx="5984997" cy="4183062"/>
          </a:xfrm>
          <a:prstGeom prst="rect">
            <a:avLst/>
          </a:prstGeom>
          <a:noFill/>
          <a:ln>
            <a:noFill/>
          </a:ln>
        </p:spPr>
      </p:pic>
    </p:spTree>
    <p:extLst>
      <p:ext uri="{BB962C8B-B14F-4D97-AF65-F5344CB8AC3E}">
        <p14:creationId xmlns:p14="http://schemas.microsoft.com/office/powerpoint/2010/main" val="2775758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28625"/>
            <a:ext cx="10515600" cy="600075"/>
          </a:xfrm>
        </p:spPr>
        <p:txBody>
          <a:bodyPr/>
          <a:lstStyle/>
          <a:p>
            <a:pPr marL="0" indent="0" algn="ctr">
              <a:buNone/>
            </a:pPr>
            <a:r>
              <a:rPr lang="ru-RU" b="1" dirty="0"/>
              <a:t>Таблица 6.1. Элементы графических интерфейсов </a:t>
            </a:r>
            <a:r>
              <a:rPr lang="ru-RU" b="1" dirty="0" smtClean="0"/>
              <a:t>пользователя</a:t>
            </a:r>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2477789823"/>
              </p:ext>
            </p:extLst>
          </p:nvPr>
        </p:nvGraphicFramePr>
        <p:xfrm>
          <a:off x="838200" y="2120392"/>
          <a:ext cx="10518525" cy="3608896"/>
        </p:xfrm>
        <a:graphic>
          <a:graphicData uri="http://schemas.openxmlformats.org/drawingml/2006/table">
            <a:tbl>
              <a:tblPr/>
              <a:tblGrid>
                <a:gridCol w="2343933">
                  <a:extLst>
                    <a:ext uri="{9D8B030D-6E8A-4147-A177-3AD203B41FA5}">
                      <a16:colId xmlns:a16="http://schemas.microsoft.com/office/drawing/2014/main" val="2468680525"/>
                    </a:ext>
                  </a:extLst>
                </a:gridCol>
                <a:gridCol w="8174592">
                  <a:extLst>
                    <a:ext uri="{9D8B030D-6E8A-4147-A177-3AD203B41FA5}">
                      <a16:colId xmlns:a16="http://schemas.microsoft.com/office/drawing/2014/main" val="3271099272"/>
                    </a:ext>
                  </a:extLst>
                </a:gridCol>
              </a:tblGrid>
              <a:tr h="277607">
                <a:tc>
                  <a:txBody>
                    <a:bodyPr/>
                    <a:lstStyle/>
                    <a:p>
                      <a:pPr>
                        <a:lnSpc>
                          <a:spcPct val="107000"/>
                        </a:lnSpc>
                        <a:spcAft>
                          <a:spcPts val="0"/>
                        </a:spcAft>
                      </a:pPr>
                      <a:r>
                        <a:rPr lang="ru-RU" sz="17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Элементы</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903" marR="3890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7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Описание</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903" marR="3890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61743094"/>
                  </a:ext>
                </a:extLst>
              </a:tr>
              <a:tr h="555215">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Окна</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903" marR="38903"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Позволяют отображать на экране информацию разного рода</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903" marR="38903"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619183052"/>
                  </a:ext>
                </a:extLst>
              </a:tr>
              <a:tr h="832822">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Пиктограммы</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903" marR="38903" marT="0" marB="0">
                    <a:lnL>
                      <a:noFill/>
                    </a:lnL>
                    <a:lnR>
                      <a:noFill/>
                    </a:lnR>
                    <a:lnT>
                      <a:noFill/>
                    </a:lnT>
                    <a:lnB>
                      <a:noFill/>
                    </a:lnB>
                    <a:solidFill>
                      <a:srgbClr val="FFFFFF"/>
                    </a:solidFill>
                  </a:tcPr>
                </a:tc>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Представляют различные типы данных. В одних системах пиктограммы представляют файлы, в других – процессы</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903" marR="38903" marT="0" marB="0">
                    <a:lnL>
                      <a:noFill/>
                    </a:lnL>
                    <a:lnR>
                      <a:noFill/>
                    </a:lnR>
                    <a:lnT>
                      <a:noFill/>
                    </a:lnT>
                    <a:lnB>
                      <a:noFill/>
                    </a:lnB>
                    <a:solidFill>
                      <a:srgbClr val="FFFFFF"/>
                    </a:solidFill>
                  </a:tcPr>
                </a:tc>
                <a:extLst>
                  <a:ext uri="{0D108BD9-81ED-4DB2-BD59-A6C34878D82A}">
                    <a16:rowId xmlns:a16="http://schemas.microsoft.com/office/drawing/2014/main" val="740633133"/>
                  </a:ext>
                </a:extLst>
              </a:tr>
              <a:tr h="555215">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Меню</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903" marR="38903" marT="0" marB="0">
                    <a:lnL>
                      <a:noFill/>
                    </a:lnL>
                    <a:lnR>
                      <a:noFill/>
                    </a:lnR>
                    <a:lnT>
                      <a:noFill/>
                    </a:lnT>
                    <a:lnB>
                      <a:noFill/>
                    </a:lnB>
                    <a:solidFill>
                      <a:srgbClr val="FFFFFF"/>
                    </a:solidFill>
                  </a:tcPr>
                </a:tc>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Ввод команд заменяется выбором команд из меню</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903" marR="38903" marT="0" marB="0">
                    <a:lnL>
                      <a:noFill/>
                    </a:lnL>
                    <a:lnR>
                      <a:noFill/>
                    </a:lnR>
                    <a:lnT>
                      <a:noFill/>
                    </a:lnT>
                    <a:lnB>
                      <a:noFill/>
                    </a:lnB>
                    <a:solidFill>
                      <a:srgbClr val="FFFFFF"/>
                    </a:solidFill>
                  </a:tcPr>
                </a:tc>
                <a:extLst>
                  <a:ext uri="{0D108BD9-81ED-4DB2-BD59-A6C34878D82A}">
                    <a16:rowId xmlns:a16="http://schemas.microsoft.com/office/drawing/2014/main" val="3970500100"/>
                  </a:ext>
                </a:extLst>
              </a:tr>
              <a:tr h="832822">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Указатели</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903" marR="38903" marT="0" marB="0">
                    <a:lnL>
                      <a:noFill/>
                    </a:lnL>
                    <a:lnR>
                      <a:noFill/>
                    </a:lnR>
                    <a:lnT>
                      <a:noFill/>
                    </a:lnT>
                    <a:lnB>
                      <a:noFill/>
                    </a:lnB>
                    <a:solidFill>
                      <a:srgbClr val="FFFFFF"/>
                    </a:solidFill>
                  </a:tcPr>
                </a:tc>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Мышь используется как устройство указания для выбора команд из меню и для выделения отдельных элементов в окне</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903" marR="38903" marT="0" marB="0">
                    <a:lnL>
                      <a:noFill/>
                    </a:lnL>
                    <a:lnR>
                      <a:noFill/>
                    </a:lnR>
                    <a:lnT>
                      <a:noFill/>
                    </a:lnT>
                    <a:lnB>
                      <a:noFill/>
                    </a:lnB>
                    <a:solidFill>
                      <a:srgbClr val="FFFFFF"/>
                    </a:solidFill>
                  </a:tcPr>
                </a:tc>
                <a:extLst>
                  <a:ext uri="{0D108BD9-81ED-4DB2-BD59-A6C34878D82A}">
                    <a16:rowId xmlns:a16="http://schemas.microsoft.com/office/drawing/2014/main" val="1251873102"/>
                  </a:ext>
                </a:extLst>
              </a:tr>
              <a:tr h="555215">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Графические элементы</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903" marR="38903"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Могут использоваться совместно с текстовыми</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7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903" marR="38903"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46206450"/>
                  </a:ext>
                </a:extLst>
              </a:tr>
            </a:tbl>
          </a:graphicData>
        </a:graphic>
      </p:graphicFrame>
    </p:spTree>
    <p:extLst>
      <p:ext uri="{BB962C8B-B14F-4D97-AF65-F5344CB8AC3E}">
        <p14:creationId xmlns:p14="http://schemas.microsoft.com/office/powerpoint/2010/main" val="28609890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071563"/>
            <a:ext cx="10515600" cy="5105400"/>
          </a:xfrm>
        </p:spPr>
        <p:txBody>
          <a:bodyPr>
            <a:normAutofit fontScale="92500" lnSpcReduction="20000"/>
          </a:bodyPr>
          <a:lstStyle/>
          <a:p>
            <a:pPr marL="0" indent="0">
              <a:buNone/>
            </a:pPr>
            <a:r>
              <a:rPr lang="en-US" dirty="0" smtClean="0"/>
              <a:t>   </a:t>
            </a:r>
            <a:r>
              <a:rPr lang="ru-RU" dirty="0" smtClean="0"/>
              <a:t>Отображение </a:t>
            </a:r>
            <a:r>
              <a:rPr lang="ru-RU" dirty="0"/>
              <a:t>справочной информации в нескольких окнах упрощает подобную ситуацию. На рис. 6.12 показан экран, на котором расположены три окна справки. Однако пространство экрана всегда ограничено и разработчику следует помнить, что дополнительные окна могут скрыть другую нужную информацию.</a:t>
            </a:r>
          </a:p>
          <a:p>
            <a:pPr marL="0" indent="0">
              <a:buNone/>
            </a:pPr>
            <a:r>
              <a:rPr lang="en-US" dirty="0" smtClean="0"/>
              <a:t>   </a:t>
            </a:r>
            <a:r>
              <a:rPr lang="ru-RU" dirty="0" smtClean="0"/>
              <a:t>Тексты </a:t>
            </a:r>
            <a:r>
              <a:rPr lang="ru-RU" dirty="0"/>
              <a:t>справочной системы необходимо готовить совместно с разработчиками приложения. Справочные разделы не должны быть просто воспроизведением руководства пользователя, поскольку информация на бумаге и на экране воспринимается по-разному. Сам текст (а также его расположение и стиль) должен быть тщательно продуман, чтобы его можно было прочитать в окне относительно малого размера. Раздел справки </a:t>
            </a:r>
            <a:r>
              <a:rPr lang="ru-RU" b="1" dirty="0"/>
              <a:t>Переадресация</a:t>
            </a:r>
            <a:r>
              <a:rPr lang="ru-RU" dirty="0"/>
              <a:t> почты на рис. 6.12 сравнительно небольшой – в любом справочном разделе должна быть только самая необходимая информация. В окне, отображающем справочный раздел, расположены три кнопки: для показа дополнительной информации, для перемещения по тексту раздела и для вызова списка справочных тем.</a:t>
            </a:r>
          </a:p>
        </p:txBody>
      </p:sp>
    </p:spTree>
    <p:extLst>
      <p:ext uri="{BB962C8B-B14F-4D97-AF65-F5344CB8AC3E}">
        <p14:creationId xmlns:p14="http://schemas.microsoft.com/office/powerpoint/2010/main" val="32682440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71525"/>
            <a:ext cx="10515600" cy="5476875"/>
          </a:xfrm>
        </p:spPr>
        <p:txBody>
          <a:bodyPr>
            <a:normAutofit fontScale="85000" lnSpcReduction="10000"/>
          </a:bodyPr>
          <a:lstStyle/>
          <a:p>
            <a:pPr marL="0" indent="0">
              <a:buNone/>
            </a:pPr>
            <a:r>
              <a:rPr lang="en-US" dirty="0" smtClean="0"/>
              <a:t>   </a:t>
            </a:r>
            <a:r>
              <a:rPr lang="ru-RU" dirty="0" smtClean="0"/>
              <a:t>В </a:t>
            </a:r>
            <a:r>
              <a:rPr lang="ru-RU" dirty="0"/>
              <a:t>окне </a:t>
            </a:r>
            <a:r>
              <a:rPr lang="ru-RU" b="1" dirty="0"/>
              <a:t>Журнал</a:t>
            </a:r>
            <a:r>
              <a:rPr lang="ru-RU" dirty="0"/>
              <a:t> показан список уже просмотренных разделов. Можно вернуться в один из них, выбрав соответствующий пункт из списка. Окно навигации по справочной системе – это графическая "карта" сети справочной системы. Текущая позиция на карте должна быть выделена цветом, тенями или, как в нашем случае, подписью.</a:t>
            </a:r>
          </a:p>
          <a:p>
            <a:pPr marL="0" indent="0">
              <a:buNone/>
            </a:pPr>
            <a:r>
              <a:rPr lang="en-US" dirty="0" smtClean="0"/>
              <a:t>   </a:t>
            </a:r>
            <a:r>
              <a:rPr lang="ru-RU" dirty="0" smtClean="0"/>
              <a:t>У </a:t>
            </a:r>
            <a:r>
              <a:rPr lang="ru-RU" dirty="0"/>
              <a:t>пользователей есть несколько возможностей перемещения между разделами справочной системы: можно перейти к разделу непосредственно из отображаемого раздела, можно выбрать нужный раздел из окна </a:t>
            </a:r>
            <a:r>
              <a:rPr lang="ru-RU" b="1" dirty="0"/>
              <a:t>Журнал</a:t>
            </a:r>
            <a:r>
              <a:rPr lang="ru-RU" dirty="0"/>
              <a:t>, чтобы просмотреть его еще раз, и, наконец, можно выбрать соответствующий узел на карте справочной сети и перейти к этому узлу.</a:t>
            </a:r>
          </a:p>
          <a:p>
            <a:pPr marL="0" indent="0">
              <a:buNone/>
            </a:pPr>
            <a:r>
              <a:rPr lang="en-US" dirty="0" smtClean="0"/>
              <a:t>   </a:t>
            </a:r>
            <a:r>
              <a:rPr lang="ru-RU" dirty="0" smtClean="0"/>
              <a:t>Справочную </a:t>
            </a:r>
            <a:r>
              <a:rPr lang="ru-RU" dirty="0"/>
              <a:t>систему можно реализовать в виде группы связанных </a:t>
            </a:r>
            <a:r>
              <a:rPr lang="en-US" dirty="0"/>
              <a:t>Web</a:t>
            </a:r>
            <a:r>
              <a:rPr lang="ru-RU" dirty="0"/>
              <a:t>-страниц или с помощью обобщенной гипертекстовой системы, интегрированной с приложением. Иерархическая структура легко реализуется в виде гипертекстовых ссылок. </a:t>
            </a:r>
            <a:r>
              <a:rPr lang="en-US" dirty="0"/>
              <a:t>Web</a:t>
            </a:r>
            <a:r>
              <a:rPr lang="ru-RU" dirty="0"/>
              <a:t>-системы имеют преимущества: они просты в реализации и не требуют специального программного обеспечения. Однако при создании контекстно-зависимой справки могут возникнуть трудности при связывании ее с приложением.</a:t>
            </a:r>
          </a:p>
        </p:txBody>
      </p:sp>
    </p:spTree>
    <p:extLst>
      <p:ext uri="{BB962C8B-B14F-4D97-AF65-F5344CB8AC3E}">
        <p14:creationId xmlns:p14="http://schemas.microsoft.com/office/powerpoint/2010/main" val="17585202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4.3</a:t>
            </a:r>
            <a:r>
              <a:rPr lang="ru-RU" b="1" dirty="0"/>
              <a:t>. Документация </a:t>
            </a:r>
            <a:r>
              <a:rPr lang="ru-RU" b="1" dirty="0" smtClean="0"/>
              <a:t>пользователя</a:t>
            </a:r>
            <a:endParaRPr lang="ru-RU" dirty="0"/>
          </a:p>
        </p:txBody>
      </p:sp>
      <p:sp>
        <p:nvSpPr>
          <p:cNvPr id="3" name="Объект 2"/>
          <p:cNvSpPr>
            <a:spLocks noGrp="1"/>
          </p:cNvSpPr>
          <p:nvPr>
            <p:ph idx="1"/>
          </p:nvPr>
        </p:nvSpPr>
        <p:spPr/>
        <p:txBody>
          <a:bodyPr>
            <a:normAutofit lnSpcReduction="10000"/>
          </a:bodyPr>
          <a:lstStyle/>
          <a:p>
            <a:pPr marL="0" indent="0">
              <a:buNone/>
            </a:pPr>
            <a:r>
              <a:rPr lang="en-US" dirty="0" smtClean="0"/>
              <a:t>   </a:t>
            </a:r>
            <a:r>
              <a:rPr lang="ru-RU" dirty="0" smtClean="0"/>
              <a:t>Строго </a:t>
            </a:r>
            <a:r>
              <a:rPr lang="ru-RU" dirty="0"/>
              <a:t>говоря, документация не является частью пользовательского интерфейса, однако проектирование оперативной справочной поддержки вместе с документацией является хорошим правилом. Системные руководства предоставляют более подробную информацию, чем диалоговые справочные системы, и строятся так, чтобы быть полезными пользователям разного уровня.</a:t>
            </a:r>
          </a:p>
          <a:p>
            <a:pPr marL="0" indent="0">
              <a:buNone/>
            </a:pPr>
            <a:r>
              <a:rPr lang="en-US" dirty="0" smtClean="0"/>
              <a:t>   </a:t>
            </a:r>
            <a:r>
              <a:rPr lang="ru-RU" dirty="0" smtClean="0"/>
              <a:t>Для </a:t>
            </a:r>
            <a:r>
              <a:rPr lang="ru-RU" dirty="0"/>
              <a:t>того чтобы документация, поставляемая совместно с программной системой, была полезна всем системным пользователям, она должна содержать пять описанных ниже документов (или, может быть, глав в одном документе) (рис. 6.13).</a:t>
            </a:r>
          </a:p>
        </p:txBody>
      </p:sp>
    </p:spTree>
    <p:extLst>
      <p:ext uri="{BB962C8B-B14F-4D97-AF65-F5344CB8AC3E}">
        <p14:creationId xmlns:p14="http://schemas.microsoft.com/office/powerpoint/2010/main" val="13191346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28638"/>
            <a:ext cx="10515600" cy="6115050"/>
          </a:xfrm>
        </p:spPr>
        <p:txBody>
          <a:bodyPr>
            <a:normAutofit fontScale="70000" lnSpcReduction="20000"/>
          </a:bodyPr>
          <a:lstStyle/>
          <a:p>
            <a:pPr marL="514350" indent="-514350">
              <a:buFont typeface="+mj-lt"/>
              <a:buAutoNum type="arabicPeriod"/>
            </a:pPr>
            <a:r>
              <a:rPr lang="ru-RU" i="1" dirty="0" smtClean="0"/>
              <a:t>Функциональное </a:t>
            </a:r>
            <a:r>
              <a:rPr lang="ru-RU" i="1" dirty="0"/>
              <a:t>описание, </a:t>
            </a:r>
            <a:r>
              <a:rPr lang="ru-RU" dirty="0"/>
              <a:t>в котором кратко представлены функциональные возможности системы. Прочитав функциональное описание и вводное руководство, пользователь должен определить, та ли это система, которая ему нужна.</a:t>
            </a:r>
          </a:p>
          <a:p>
            <a:pPr marL="514350" indent="-514350">
              <a:buFont typeface="+mj-lt"/>
              <a:buAutoNum type="arabicPeriod"/>
            </a:pPr>
            <a:r>
              <a:rPr lang="ru-RU" i="1" dirty="0" smtClean="0"/>
              <a:t>Документ </a:t>
            </a:r>
            <a:r>
              <a:rPr lang="ru-RU" i="1" dirty="0"/>
              <a:t>по инсталляции системы, в </a:t>
            </a:r>
            <a:r>
              <a:rPr lang="ru-RU" dirty="0"/>
              <a:t>котором содержится информация по установке системы. Здесь должны быть сведения о дисках, на которых поставляется система, описание файлов, находящихся на этих дисках, и минимальные требования к конфигурации. В документе должна быть инструкция по инсталляции и более подробная информация по установке файлов, зависящих от конфигурации системы.</a:t>
            </a:r>
          </a:p>
          <a:p>
            <a:pPr marL="514350" indent="-514350">
              <a:buFont typeface="+mj-lt"/>
              <a:buAutoNum type="arabicPeriod"/>
            </a:pPr>
            <a:r>
              <a:rPr lang="ru-RU" i="1" dirty="0" smtClean="0"/>
              <a:t>Вводное </a:t>
            </a:r>
            <a:r>
              <a:rPr lang="ru-RU" i="1" dirty="0"/>
              <a:t>руководство, </a:t>
            </a:r>
            <a:r>
              <a:rPr lang="ru-RU" dirty="0"/>
              <a:t>представляющее неформальное введение в систему, описывающее ее "повседневное" использование. В этом документе должна содержаться информация о том, как начать работу с системой, как использовать общие возможности системы. Все описания должны быть снабжены примерами и содержать сведения о том, как восстановить систему после ошибки и как начать заново работу. В книге предложен эффективный способ составления вводного руководства, при котором основное внимание уделено восстановлению системы после ошибок, а вся остальная информация, необходимая пользователям, сводится к минимуму.</a:t>
            </a:r>
          </a:p>
          <a:p>
            <a:pPr marL="514350" indent="-514350">
              <a:buFont typeface="+mj-lt"/>
              <a:buAutoNum type="arabicPeriod"/>
            </a:pPr>
            <a:r>
              <a:rPr lang="ru-RU" i="1" dirty="0" smtClean="0"/>
              <a:t>Справочное </a:t>
            </a:r>
            <a:r>
              <a:rPr lang="ru-RU" i="1" dirty="0"/>
              <a:t>руководство, </a:t>
            </a:r>
            <a:r>
              <a:rPr lang="ru-RU" dirty="0"/>
              <a:t>в котором описаны возможности системы и их использование, представлен список сообщений об ошибках и возможные причины их появления, рассмотрены способы восстановления системы после выявления ошибок.</a:t>
            </a:r>
          </a:p>
          <a:p>
            <a:pPr marL="514350" indent="-514350">
              <a:buFont typeface="+mj-lt"/>
              <a:buAutoNum type="arabicPeriod"/>
            </a:pPr>
            <a:r>
              <a:rPr lang="ru-RU" i="1" dirty="0" smtClean="0"/>
              <a:t>Руководство </a:t>
            </a:r>
            <a:r>
              <a:rPr lang="ru-RU" i="1" dirty="0"/>
              <a:t>администратора, </a:t>
            </a:r>
            <a:r>
              <a:rPr lang="ru-RU" dirty="0"/>
              <a:t>необходимое для некоторых типов программных систем. В нем дано описание сообщений, генерируемых системой при взаимодействии с другими системами, </a:t>
            </a:r>
            <a:r>
              <a:rPr lang="ru-RU" dirty="0" smtClean="0"/>
              <a:t>и </a:t>
            </a:r>
            <a:r>
              <a:rPr lang="ru-RU" dirty="0"/>
              <a:t>описаны способы реагирования на эти сообщения. Если в систему включена аппаратная часть, то в руководстве администратора должна быть информация о том, как выявить и устранить неисправности, связанные с аппаратурой, как подключить новые периферийные устройства и т.п.</a:t>
            </a:r>
          </a:p>
        </p:txBody>
      </p:sp>
    </p:spTree>
    <p:extLst>
      <p:ext uri="{BB962C8B-B14F-4D97-AF65-F5344CB8AC3E}">
        <p14:creationId xmlns:p14="http://schemas.microsoft.com/office/powerpoint/2010/main" val="2399540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000500"/>
            <a:ext cx="10515600" cy="2300288"/>
          </a:xfrm>
        </p:spPr>
        <p:txBody>
          <a:bodyPr>
            <a:normAutofit fontScale="92500" lnSpcReduction="20000"/>
          </a:bodyPr>
          <a:lstStyle/>
          <a:p>
            <a:pPr marL="0" indent="0" algn="ctr">
              <a:buNone/>
            </a:pPr>
            <a:r>
              <a:rPr lang="ru-RU" i="1" dirty="0" smtClean="0"/>
              <a:t>Рис</a:t>
            </a:r>
            <a:r>
              <a:rPr lang="ru-RU" i="1" dirty="0"/>
              <a:t>. 6.13. Типы пользовательской документации</a:t>
            </a:r>
            <a:endParaRPr lang="ru-RU" dirty="0"/>
          </a:p>
          <a:p>
            <a:pPr marL="0" indent="0">
              <a:buNone/>
            </a:pPr>
            <a:r>
              <a:rPr lang="ru-RU" dirty="0"/>
              <a:t> </a:t>
            </a:r>
          </a:p>
          <a:p>
            <a:pPr marL="0" indent="0">
              <a:buNone/>
            </a:pPr>
            <a:r>
              <a:rPr lang="en-US" dirty="0" smtClean="0"/>
              <a:t>   </a:t>
            </a:r>
            <a:r>
              <a:rPr lang="ru-RU" dirty="0" smtClean="0"/>
              <a:t>Вместе </a:t>
            </a:r>
            <a:r>
              <a:rPr lang="ru-RU" dirty="0"/>
              <a:t>с перечисленными руководствами необходимо предоставлять другую удобную в работе документацию. Для опытных пользователей системы удобны разного вида предметные указатели, которые помогают быстро просмотреть список возможностей системы и способы их использования.</a:t>
            </a:r>
          </a:p>
        </p:txBody>
      </p:sp>
      <p:pic>
        <p:nvPicPr>
          <p:cNvPr id="4" name="Рисунок 3"/>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1240632" y="456037"/>
            <a:ext cx="9710736" cy="3236487"/>
          </a:xfrm>
          <a:prstGeom prst="rect">
            <a:avLst/>
          </a:prstGeom>
          <a:noFill/>
          <a:ln>
            <a:noFill/>
          </a:ln>
        </p:spPr>
      </p:pic>
    </p:spTree>
    <p:extLst>
      <p:ext uri="{BB962C8B-B14F-4D97-AF65-F5344CB8AC3E}">
        <p14:creationId xmlns:p14="http://schemas.microsoft.com/office/powerpoint/2010/main" val="15356862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5</a:t>
            </a:r>
            <a:r>
              <a:rPr lang="ru-RU" b="1" dirty="0"/>
              <a:t>. Оценивание </a:t>
            </a:r>
            <a:r>
              <a:rPr lang="ru-RU" b="1" dirty="0" smtClean="0"/>
              <a:t>интерфейса</a:t>
            </a:r>
            <a:endParaRPr lang="ru-RU" dirty="0"/>
          </a:p>
        </p:txBody>
      </p:sp>
      <p:sp>
        <p:nvSpPr>
          <p:cNvPr id="3" name="Объект 2"/>
          <p:cNvSpPr>
            <a:spLocks noGrp="1"/>
          </p:cNvSpPr>
          <p:nvPr>
            <p:ph idx="1"/>
          </p:nvPr>
        </p:nvSpPr>
        <p:spPr/>
        <p:txBody>
          <a:bodyPr>
            <a:normAutofit fontScale="92500" lnSpcReduction="10000"/>
          </a:bodyPr>
          <a:lstStyle/>
          <a:p>
            <a:pPr marL="0" indent="0">
              <a:buNone/>
            </a:pPr>
            <a:r>
              <a:rPr lang="en-US" dirty="0" smtClean="0"/>
              <a:t>   </a:t>
            </a:r>
            <a:r>
              <a:rPr lang="ru-RU" dirty="0" smtClean="0"/>
              <a:t>Это </a:t>
            </a:r>
            <a:r>
              <a:rPr lang="ru-RU" dirty="0"/>
              <a:t>процесс, в котором оценивается удобство использования интерфейса и степень его соответствия требованиям пользователя. Таким образом, оценивание интерфейса является частью общего процесса тестирования и аттестации систем ПОЛ</a:t>
            </a:r>
          </a:p>
          <a:p>
            <a:pPr marL="0" indent="0">
              <a:buNone/>
            </a:pPr>
            <a:r>
              <a:rPr lang="en-US" dirty="0" smtClean="0"/>
              <a:t>   </a:t>
            </a:r>
            <a:r>
              <a:rPr lang="ru-RU" dirty="0" smtClean="0"/>
              <a:t>В </a:t>
            </a:r>
            <a:r>
              <a:rPr lang="ru-RU" dirty="0"/>
              <a:t>идеале оценивание должно проводиться в соответствии с показателями удобства использования интерфейса, перечисленными в табл. 6.5. Каждый из этих показателей можно оценить численно. Например, </a:t>
            </a:r>
            <a:r>
              <a:rPr lang="ru-RU" dirty="0" err="1"/>
              <a:t>изучаемость</a:t>
            </a:r>
            <a:r>
              <a:rPr lang="ru-RU" dirty="0"/>
              <a:t> можно оценить следующим образом: опытный оператор после трехчасового обучения должен уметь использовать 80% функциональных возможностей системы. Однако чаще удобство использования интерфейса оценивается качественно, а не через числовые показатели.</a:t>
            </a:r>
          </a:p>
        </p:txBody>
      </p:sp>
    </p:spTree>
    <p:extLst>
      <p:ext uri="{BB962C8B-B14F-4D97-AF65-F5344CB8AC3E}">
        <p14:creationId xmlns:p14="http://schemas.microsoft.com/office/powerpoint/2010/main" val="3472155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42951"/>
            <a:ext cx="10515600" cy="514350"/>
          </a:xfrm>
        </p:spPr>
        <p:txBody>
          <a:bodyPr/>
          <a:lstStyle/>
          <a:p>
            <a:pPr marL="0" indent="0" algn="ctr">
              <a:buNone/>
            </a:pPr>
            <a:r>
              <a:rPr lang="ru-RU" b="1" dirty="0"/>
              <a:t>Таблица 6.5. Показатели удобства использования </a:t>
            </a:r>
            <a:r>
              <a:rPr lang="ru-RU" b="1" dirty="0" smtClean="0"/>
              <a:t>интерфейса</a:t>
            </a:r>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4023621215"/>
              </p:ext>
            </p:extLst>
          </p:nvPr>
        </p:nvGraphicFramePr>
        <p:xfrm>
          <a:off x="815528" y="2611597"/>
          <a:ext cx="10560943" cy="2772410"/>
        </p:xfrm>
        <a:graphic>
          <a:graphicData uri="http://schemas.openxmlformats.org/drawingml/2006/table">
            <a:tbl>
              <a:tblPr/>
              <a:tblGrid>
                <a:gridCol w="2085132">
                  <a:extLst>
                    <a:ext uri="{9D8B030D-6E8A-4147-A177-3AD203B41FA5}">
                      <a16:colId xmlns:a16="http://schemas.microsoft.com/office/drawing/2014/main" val="3446632593"/>
                    </a:ext>
                  </a:extLst>
                </a:gridCol>
                <a:gridCol w="8475811">
                  <a:extLst>
                    <a:ext uri="{9D8B030D-6E8A-4147-A177-3AD203B41FA5}">
                      <a16:colId xmlns:a16="http://schemas.microsoft.com/office/drawing/2014/main" val="3220633738"/>
                    </a:ext>
                  </a:extLst>
                </a:gridCol>
              </a:tblGrid>
              <a:tr h="276940">
                <a:tc>
                  <a:txBody>
                    <a:bodyPr/>
                    <a:lstStyle/>
                    <a:p>
                      <a:pPr>
                        <a:lnSpc>
                          <a:spcPct val="107000"/>
                        </a:lnSpc>
                        <a:spcAft>
                          <a:spcPts val="0"/>
                        </a:spcAft>
                      </a:pPr>
                      <a:r>
                        <a:rPr lang="ru-RU" sz="17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Показатель</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13" marR="3921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7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Описание</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13" marR="3921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51228993"/>
                  </a:ext>
                </a:extLst>
              </a:tr>
              <a:tr h="276940">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Изучаемость</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13" marR="39213"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Количество времени обучения, необходимое для начала продуктивной работы с системой</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13" marR="39213"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256329390"/>
                  </a:ext>
                </a:extLst>
              </a:tr>
              <a:tr h="553878">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Скорость работы</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13" marR="39213" marT="0" marB="0">
                    <a:lnL>
                      <a:noFill/>
                    </a:lnL>
                    <a:lnR>
                      <a:noFill/>
                    </a:lnR>
                    <a:lnT>
                      <a:noFill/>
                    </a:lnT>
                    <a:lnB>
                      <a:noFill/>
                    </a:lnB>
                    <a:solidFill>
                      <a:srgbClr val="FFFFFF"/>
                    </a:solidFill>
                  </a:tcPr>
                </a:tc>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Скорость реакции системы на действия пользователя</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13" marR="39213" marT="0" marB="0">
                    <a:lnL>
                      <a:noFill/>
                    </a:lnL>
                    <a:lnR>
                      <a:noFill/>
                    </a:lnR>
                    <a:lnT>
                      <a:noFill/>
                    </a:lnT>
                    <a:lnB>
                      <a:noFill/>
                    </a:lnB>
                    <a:solidFill>
                      <a:srgbClr val="FFFFFF"/>
                    </a:solidFill>
                  </a:tcPr>
                </a:tc>
                <a:extLst>
                  <a:ext uri="{0D108BD9-81ED-4DB2-BD59-A6C34878D82A}">
                    <a16:rowId xmlns:a16="http://schemas.microsoft.com/office/drawing/2014/main" val="879265804"/>
                  </a:ext>
                </a:extLst>
              </a:tr>
              <a:tr h="553878">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Устойчивость</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13" marR="39213" marT="0" marB="0">
                    <a:lnL>
                      <a:noFill/>
                    </a:lnL>
                    <a:lnR>
                      <a:noFill/>
                    </a:lnR>
                    <a:lnT>
                      <a:noFill/>
                    </a:lnT>
                    <a:lnB>
                      <a:noFill/>
                    </a:lnB>
                    <a:solidFill>
                      <a:srgbClr val="FFFFFF"/>
                    </a:solidFill>
                  </a:tcPr>
                </a:tc>
                <a:tc>
                  <a:txBody>
                    <a:bodyPr/>
                    <a:lstStyle/>
                    <a:p>
                      <a:pPr>
                        <a:lnSpc>
                          <a:spcPct val="107000"/>
                        </a:lnSpc>
                        <a:spcAft>
                          <a:spcPts val="0"/>
                        </a:spcAft>
                      </a:pPr>
                      <a:r>
                        <a:rPr lang="ru-RU" sz="1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Устойчивость системы к ошибкам пользователя</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7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13" marR="39213" marT="0" marB="0">
                    <a:lnL>
                      <a:noFill/>
                    </a:lnL>
                    <a:lnR>
                      <a:noFill/>
                    </a:lnR>
                    <a:lnT>
                      <a:noFill/>
                    </a:lnT>
                    <a:lnB>
                      <a:noFill/>
                    </a:lnB>
                    <a:solidFill>
                      <a:srgbClr val="FFFFFF"/>
                    </a:solidFill>
                  </a:tcPr>
                </a:tc>
                <a:extLst>
                  <a:ext uri="{0D108BD9-81ED-4DB2-BD59-A6C34878D82A}">
                    <a16:rowId xmlns:a16="http://schemas.microsoft.com/office/drawing/2014/main" val="567017002"/>
                  </a:ext>
                </a:extLst>
              </a:tr>
              <a:tr h="553878">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Восстанавливаемость</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13" marR="39213" marT="0" marB="0">
                    <a:lnL>
                      <a:noFill/>
                    </a:lnL>
                    <a:lnR>
                      <a:noFill/>
                    </a:lnR>
                    <a:lnT>
                      <a:noFill/>
                    </a:lnT>
                    <a:lnB>
                      <a:noFill/>
                    </a:lnB>
                    <a:solidFill>
                      <a:srgbClr val="FFFFFF"/>
                    </a:solidFill>
                  </a:tcPr>
                </a:tc>
                <a:tc>
                  <a:txBody>
                    <a:bodyPr/>
                    <a:lstStyle/>
                    <a:p>
                      <a:pPr>
                        <a:lnSpc>
                          <a:spcPct val="107000"/>
                        </a:lnSpc>
                        <a:spcAft>
                          <a:spcPts val="0"/>
                        </a:spcAft>
                      </a:pPr>
                      <a:r>
                        <a:rPr lang="ru-RU" sz="1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Способность системы восстанавливаться после ошибок пользователя</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7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13" marR="39213" marT="0" marB="0">
                    <a:lnL>
                      <a:noFill/>
                    </a:lnL>
                    <a:lnR>
                      <a:noFill/>
                    </a:lnR>
                    <a:lnT>
                      <a:noFill/>
                    </a:lnT>
                    <a:lnB>
                      <a:noFill/>
                    </a:lnB>
                    <a:solidFill>
                      <a:srgbClr val="FFFFFF"/>
                    </a:solidFill>
                  </a:tcPr>
                </a:tc>
                <a:extLst>
                  <a:ext uri="{0D108BD9-81ED-4DB2-BD59-A6C34878D82A}">
                    <a16:rowId xmlns:a16="http://schemas.microsoft.com/office/drawing/2014/main" val="2267578508"/>
                  </a:ext>
                </a:extLst>
              </a:tr>
              <a:tr h="553878">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Адаптируемость</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13" marR="39213"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Способность системы "подстраиваться" к разным стилям работы пользователей</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7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213" marR="39213"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17975588"/>
                  </a:ext>
                </a:extLst>
              </a:tr>
            </a:tbl>
          </a:graphicData>
        </a:graphic>
      </p:graphicFrame>
    </p:spTree>
    <p:extLst>
      <p:ext uri="{BB962C8B-B14F-4D97-AF65-F5344CB8AC3E}">
        <p14:creationId xmlns:p14="http://schemas.microsoft.com/office/powerpoint/2010/main" val="19227168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85774"/>
            <a:ext cx="10515600" cy="5915025"/>
          </a:xfrm>
        </p:spPr>
        <p:txBody>
          <a:bodyPr>
            <a:normAutofit fontScale="85000" lnSpcReduction="20000"/>
          </a:bodyPr>
          <a:lstStyle/>
          <a:p>
            <a:pPr marL="0" indent="0">
              <a:buNone/>
            </a:pPr>
            <a:r>
              <a:rPr lang="en-US" dirty="0" smtClean="0"/>
              <a:t>   </a:t>
            </a:r>
            <a:r>
              <a:rPr lang="ru-RU" dirty="0" smtClean="0"/>
              <a:t>Полное </a:t>
            </a:r>
            <a:r>
              <a:rPr lang="ru-RU" dirty="0"/>
              <a:t>оценивание пользовательского интерфейса может оказаться весьма дорогостоящим, в этот процесс будут вовлечены специалисты по когнитивной психологии и дизайнеры. В процесс оценивания могут входить разработка и выполнение ряда статистических экспериментов с пользователями в специально созданных лабораториях и с необходимым для наблюдения оборудованием. Такое оценивание интерфейса экономически нерентабельно для систем, разрабатываемых в небольших организациях с ограниченными ресурсами.</a:t>
            </a:r>
          </a:p>
          <a:p>
            <a:pPr marL="0" indent="0">
              <a:buNone/>
            </a:pPr>
            <a:r>
              <a:rPr lang="en-US" dirty="0" smtClean="0"/>
              <a:t>   </a:t>
            </a:r>
            <a:r>
              <a:rPr lang="ru-RU" dirty="0" smtClean="0"/>
              <a:t>Существуют </a:t>
            </a:r>
            <a:r>
              <a:rPr lang="ru-RU" dirty="0"/>
              <a:t>более простые и менее дорогостоящие методики оценивания интерфейсов пользователя, позволяющие выявить отдельные дефекты в интерфейсах.</a:t>
            </a:r>
          </a:p>
          <a:p>
            <a:pPr marL="0" indent="0">
              <a:buNone/>
            </a:pPr>
            <a:r>
              <a:rPr lang="ru-RU" dirty="0"/>
              <a:t> </a:t>
            </a:r>
          </a:p>
          <a:p>
            <a:pPr marL="514350" indent="-514350">
              <a:buFont typeface="+mj-lt"/>
              <a:buAutoNum type="arabicPeriod"/>
            </a:pPr>
            <a:r>
              <a:rPr lang="ru-RU" dirty="0" smtClean="0"/>
              <a:t>Анкеты</a:t>
            </a:r>
            <a:r>
              <a:rPr lang="ru-RU" dirty="0"/>
              <a:t>, в которых пользователь дает оценку интерфейсу.</a:t>
            </a:r>
          </a:p>
          <a:p>
            <a:pPr marL="514350" indent="-514350">
              <a:buFont typeface="+mj-lt"/>
              <a:buAutoNum type="arabicPeriod"/>
            </a:pPr>
            <a:r>
              <a:rPr lang="ru-RU" dirty="0" smtClean="0"/>
              <a:t>Наблюдения </a:t>
            </a:r>
            <a:r>
              <a:rPr lang="ru-RU" dirty="0"/>
              <a:t>за работой пользователей с последующим обсуждением их способов использования системы при решении конкретных задач.</a:t>
            </a:r>
          </a:p>
          <a:p>
            <a:pPr marL="514350" indent="-514350">
              <a:buFont typeface="+mj-lt"/>
              <a:buAutoNum type="arabicPeriod"/>
            </a:pPr>
            <a:r>
              <a:rPr lang="ru-RU" dirty="0" smtClean="0"/>
              <a:t>Видеонаблюдения </a:t>
            </a:r>
            <a:r>
              <a:rPr lang="ru-RU" dirty="0"/>
              <a:t>типичного использования системы.</a:t>
            </a:r>
          </a:p>
          <a:p>
            <a:pPr marL="514350" indent="-514350">
              <a:buFont typeface="+mj-lt"/>
              <a:buAutoNum type="arabicPeriod"/>
            </a:pPr>
            <a:r>
              <a:rPr lang="ru-RU" dirty="0" smtClean="0"/>
              <a:t>Добавление </a:t>
            </a:r>
            <a:r>
              <a:rPr lang="ru-RU" dirty="0"/>
              <a:t>в систему программного кода, который собирал бы информацию о наиболее часто используемых системных сервисах и наиболее распространенных ошибках.</a:t>
            </a:r>
          </a:p>
        </p:txBody>
      </p:sp>
    </p:spTree>
    <p:extLst>
      <p:ext uri="{BB962C8B-B14F-4D97-AF65-F5344CB8AC3E}">
        <p14:creationId xmlns:p14="http://schemas.microsoft.com/office/powerpoint/2010/main" val="8564180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2487" y="200025"/>
            <a:ext cx="10515600" cy="6657975"/>
          </a:xfrm>
        </p:spPr>
        <p:txBody>
          <a:bodyPr>
            <a:normAutofit fontScale="77500" lnSpcReduction="20000"/>
          </a:bodyPr>
          <a:lstStyle/>
          <a:p>
            <a:pPr marL="0" indent="0">
              <a:buNone/>
            </a:pPr>
            <a:r>
              <a:rPr lang="en-US" dirty="0" smtClean="0"/>
              <a:t>   </a:t>
            </a:r>
            <a:r>
              <a:rPr lang="ru-RU" dirty="0" smtClean="0"/>
              <a:t>Анкетирование </a:t>
            </a:r>
            <a:r>
              <a:rPr lang="ru-RU" dirty="0"/>
              <a:t>пользователей – относительно дешевый способ оценки интерфейса. Вопросы должны быть точными, а не общими. Не следует использовать вопросы типа "Пожалуйста, прокомментируйте практичность системы", так как ответы, вероятно, будут существенно различаться. Лучше задавать конкретные вопросы, например: "Оцените понятность сообщений об ошибках по шкале от 1 до 5. Оценка 1 означает полностью понятное сообщение, 5 – малопонятное". На такие вопросы легче ответить и более вероятно получить в результате полезную для улучшения интерфейса информацию.</a:t>
            </a:r>
          </a:p>
          <a:p>
            <a:pPr marL="0" indent="0">
              <a:buNone/>
            </a:pPr>
            <a:r>
              <a:rPr lang="en-US" dirty="0" smtClean="0"/>
              <a:t>   </a:t>
            </a:r>
            <a:r>
              <a:rPr lang="ru-RU" dirty="0" smtClean="0"/>
              <a:t>Во </a:t>
            </a:r>
            <a:r>
              <a:rPr lang="ru-RU" dirty="0"/>
              <a:t>время заполнения анкеты пользователи должны обязательно оценить собственный опыт и знания. Такого рода сведения позволят разработчикам зафиксировать, пользователи с каким уровнем знаний имеют проблемы с интерфейсом. Если проект интерфейса уже создан и прошел оценивание в бумажном виде, анкеты можно использовать даже до полной реализации системы.</a:t>
            </a:r>
          </a:p>
          <a:p>
            <a:pPr marL="0" indent="0">
              <a:buNone/>
            </a:pPr>
            <a:r>
              <a:rPr lang="en-US" dirty="0" smtClean="0"/>
              <a:t>   </a:t>
            </a:r>
            <a:r>
              <a:rPr lang="ru-RU" dirty="0" smtClean="0"/>
              <a:t>При </a:t>
            </a:r>
            <a:r>
              <a:rPr lang="ru-RU" dirty="0"/>
              <a:t>наблюдении пользователей за работой оценивается, как они взаимодействуют с системой, какие используют сервисы, какие совершают ошибки и т.п. Вместе с наблюдениями могут проводиться семинары, на которых пользователи рассказывают о своих попытках решить те или иные проблемы и о том, как они понимают систему и как используют ее для достижения целей.</a:t>
            </a:r>
          </a:p>
          <a:p>
            <a:pPr marL="0" indent="0">
              <a:buNone/>
            </a:pPr>
            <a:r>
              <a:rPr lang="en-US" dirty="0" smtClean="0"/>
              <a:t>   </a:t>
            </a:r>
            <a:r>
              <a:rPr lang="ru-RU" dirty="0" smtClean="0"/>
              <a:t>Видеооборудование </a:t>
            </a:r>
            <a:r>
              <a:rPr lang="ru-RU" dirty="0"/>
              <a:t>относительно недорого, поэтому к непосредственному наблюдению можно добавить видеозапись пользовательских семинаров для последующего анализа. Полный анализ видеоматериалов дорогостоящий и требует специально оснащенного комплекта с несколькими камерами, направленными на пользователя и на экран. Однако видеозапись отдельных действий пользователя может оказаться полезной для обнаружения проблем. Чтобы определить, какие именно действия вызывают проблемы у пользователя, следует прибегнуть к другим методам оценивания.</a:t>
            </a:r>
          </a:p>
        </p:txBody>
      </p:sp>
    </p:spTree>
    <p:extLst>
      <p:ext uri="{BB962C8B-B14F-4D97-AF65-F5344CB8AC3E}">
        <p14:creationId xmlns:p14="http://schemas.microsoft.com/office/powerpoint/2010/main" val="33395989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57213"/>
            <a:ext cx="10515600" cy="5986462"/>
          </a:xfrm>
        </p:spPr>
        <p:txBody>
          <a:bodyPr>
            <a:normAutofit fontScale="77500" lnSpcReduction="20000"/>
          </a:bodyPr>
          <a:lstStyle/>
          <a:p>
            <a:pPr marL="0" indent="0">
              <a:buNone/>
            </a:pPr>
            <a:r>
              <a:rPr lang="en-US" dirty="0" smtClean="0"/>
              <a:t>   </a:t>
            </a:r>
            <a:r>
              <a:rPr lang="ru-RU" dirty="0" smtClean="0"/>
              <a:t>Анализ </a:t>
            </a:r>
            <a:r>
              <a:rPr lang="ru-RU" dirty="0"/>
              <a:t>видеозаписей позволяет разработчику установить, много ли движений руками вынужден совершать пользователь (в некоторых системах пользователю постоянно приходится переходить с клавиатуры на мышь), и обнаружить неестественные движения глаз. Если при работе с интерфейсом требуется часто смещать зрительный фокус, пользователь может совершить больше ошибок и пропустить какие-либо части изображения.</a:t>
            </a:r>
          </a:p>
          <a:p>
            <a:pPr marL="0" indent="0">
              <a:buNone/>
            </a:pPr>
            <a:r>
              <a:rPr lang="en-US" dirty="0" smtClean="0"/>
              <a:t>   </a:t>
            </a:r>
            <a:r>
              <a:rPr lang="ru-RU" dirty="0" smtClean="0"/>
              <a:t>Вставка </a:t>
            </a:r>
            <a:r>
              <a:rPr lang="ru-RU" dirty="0"/>
              <a:t>в программу кода, собирающего статистические данные при использовании системы, улучшает интерфейс несколькими способами. Обнаруживаются наиболее часто используемые операции. Интерфейс изменяется так, чтобы эти операции выбирались более быстро по сравнению с другими. Например, в вертикальном или выпадающем меню наиболее часто используемые команды должны находиться вверху списка. Такой код также позволит обнаружить и изменить команды, способствующие появлению ошибок.</a:t>
            </a:r>
          </a:p>
          <a:p>
            <a:pPr marL="0" indent="0">
              <a:buNone/>
            </a:pPr>
            <a:r>
              <a:rPr lang="en-US" dirty="0" smtClean="0"/>
              <a:t>   </a:t>
            </a:r>
            <a:r>
              <a:rPr lang="ru-RU" dirty="0" smtClean="0"/>
              <a:t>Наконец</a:t>
            </a:r>
            <a:r>
              <a:rPr lang="ru-RU" dirty="0"/>
              <a:t>, в каждой программе должны быть несложные средства, с помощью которых пользователь сможет передавать разработчикам сообщения с "жалобами". Такие средства убеждают пользователей в том, что с их мнением считаются. А разработчики интерфейса и другие специалисты могут получить быструю обратную связь относительно отдельных проблем интерфейса.</a:t>
            </a:r>
          </a:p>
          <a:p>
            <a:pPr marL="0" indent="0">
              <a:buNone/>
            </a:pPr>
            <a:r>
              <a:rPr lang="en-US" dirty="0" smtClean="0"/>
              <a:t>   </a:t>
            </a:r>
            <a:r>
              <a:rPr lang="ru-RU" dirty="0" smtClean="0"/>
              <a:t>Ни </a:t>
            </a:r>
            <a:r>
              <a:rPr lang="ru-RU" dirty="0"/>
              <a:t>один из этих далеко не сложных методов оценки пользовательского интерфейса не является надежным и не гарантирует решения всех проблем интерфейса. Вместе с тем перед выпуском системы эти методы можно применить в группе добровольцев, не затрачивая значительных средств. При этом обнаруживается и исправляется большинство проблем в интерфейсе пользователя.</a:t>
            </a:r>
          </a:p>
        </p:txBody>
      </p:sp>
    </p:spTree>
    <p:extLst>
      <p:ext uri="{BB962C8B-B14F-4D97-AF65-F5344CB8AC3E}">
        <p14:creationId xmlns:p14="http://schemas.microsoft.com/office/powerpoint/2010/main" val="3483939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085850"/>
            <a:ext cx="10515600" cy="5091113"/>
          </a:xfrm>
        </p:spPr>
        <p:txBody>
          <a:bodyPr/>
          <a:lstStyle/>
          <a:p>
            <a:pPr marL="0" indent="0">
              <a:buNone/>
            </a:pPr>
            <a:r>
              <a:rPr lang="en-US" dirty="0" smtClean="0"/>
              <a:t>   </a:t>
            </a:r>
            <a:r>
              <a:rPr lang="ru-RU" dirty="0" smtClean="0"/>
              <a:t>Графические </a:t>
            </a:r>
            <a:r>
              <a:rPr lang="ru-RU" dirty="0"/>
              <a:t>интерфейсы обладают рядом преимуществ.</a:t>
            </a:r>
          </a:p>
          <a:p>
            <a:pPr marL="0" indent="0">
              <a:buNone/>
            </a:pPr>
            <a:r>
              <a:rPr lang="ru-RU" dirty="0"/>
              <a:t> </a:t>
            </a:r>
          </a:p>
          <a:p>
            <a:pPr marL="514350" indent="-514350">
              <a:buFont typeface="+mj-lt"/>
              <a:buAutoNum type="arabicPeriod"/>
            </a:pPr>
            <a:r>
              <a:rPr lang="ru-RU" dirty="0" smtClean="0"/>
              <a:t>Их </a:t>
            </a:r>
            <a:r>
              <a:rPr lang="ru-RU" dirty="0"/>
              <a:t>относительно просто изучить и использовать. Пользователи, не имеющие опыта работы с компьютером, могут легко и быстро научиться работать с графическим интерфейсом.</a:t>
            </a:r>
          </a:p>
          <a:p>
            <a:pPr marL="514350" indent="-514350">
              <a:buFont typeface="+mj-lt"/>
              <a:buAutoNum type="arabicPeriod"/>
            </a:pPr>
            <a:r>
              <a:rPr lang="ru-RU" dirty="0" smtClean="0"/>
              <a:t>Каждая </a:t>
            </a:r>
            <a:r>
              <a:rPr lang="ru-RU" dirty="0"/>
              <a:t>программа выполняется в своем окне (экране). Можно переключаться из одной программы в другую, не теряя при этом данные, полученные в ходе выполнения программ.</a:t>
            </a:r>
          </a:p>
          <a:p>
            <a:pPr marL="514350" indent="-514350">
              <a:buFont typeface="+mj-lt"/>
              <a:buAutoNum type="arabicPeriod"/>
            </a:pPr>
            <a:r>
              <a:rPr lang="ru-RU" dirty="0" smtClean="0"/>
              <a:t>Режим </a:t>
            </a:r>
            <a:r>
              <a:rPr lang="ru-RU" dirty="0"/>
              <a:t>полноэкранного отображения окон дает возможность прямого доступа к любому месту экрана</a:t>
            </a:r>
            <a:r>
              <a:rPr lang="ru-RU" dirty="0" smtClean="0"/>
              <a:t>.</a:t>
            </a:r>
            <a:endParaRPr lang="ru-RU" dirty="0"/>
          </a:p>
        </p:txBody>
      </p:sp>
    </p:spTree>
    <p:extLst>
      <p:ext uri="{BB962C8B-B14F-4D97-AF65-F5344CB8AC3E}">
        <p14:creationId xmlns:p14="http://schemas.microsoft.com/office/powerpoint/2010/main" val="31873022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93688"/>
            <a:ext cx="10515600" cy="649288"/>
          </a:xfrm>
        </p:spPr>
        <p:txBody>
          <a:bodyPr>
            <a:normAutofit/>
          </a:bodyPr>
          <a:lstStyle/>
          <a:p>
            <a:pPr algn="ctr"/>
            <a:r>
              <a:rPr lang="ru-RU" sz="3200" b="1" dirty="0"/>
              <a:t>КЛЮЧЕВЫЕ </a:t>
            </a:r>
            <a:r>
              <a:rPr lang="ru-RU" sz="3200" b="1" dirty="0" smtClean="0"/>
              <a:t>ПОНЯТИЯ</a:t>
            </a:r>
            <a:endParaRPr lang="ru-RU" sz="3200" b="1" dirty="0"/>
          </a:p>
        </p:txBody>
      </p:sp>
      <p:sp>
        <p:nvSpPr>
          <p:cNvPr id="3" name="Объект 2"/>
          <p:cNvSpPr>
            <a:spLocks noGrp="1"/>
          </p:cNvSpPr>
          <p:nvPr>
            <p:ph idx="1"/>
          </p:nvPr>
        </p:nvSpPr>
        <p:spPr>
          <a:xfrm>
            <a:off x="838200" y="1143001"/>
            <a:ext cx="10515600" cy="5214937"/>
          </a:xfrm>
        </p:spPr>
        <p:txBody>
          <a:bodyPr>
            <a:normAutofit fontScale="70000" lnSpcReduction="20000"/>
          </a:bodyPr>
          <a:lstStyle/>
          <a:p>
            <a:r>
              <a:rPr lang="ru-RU" dirty="0" smtClean="0"/>
              <a:t>Процесс </a:t>
            </a:r>
            <a:r>
              <a:rPr lang="ru-RU" dirty="0"/>
              <a:t>проектирования интерфейса должен ориентироваться на пользователя. Интерфейс должен взаимодействовать с пользователем на его «языке», быть логичным и последовательным. В интерфейсе должны быть справочные средства, помогающие пользователям при работе с системой, и средства восстановления после ошибок.</a:t>
            </a:r>
          </a:p>
          <a:p>
            <a:r>
              <a:rPr lang="ru-RU" dirty="0" smtClean="0"/>
              <a:t>Существует </a:t>
            </a:r>
            <a:r>
              <a:rPr lang="ru-RU" dirty="0"/>
              <a:t>несколько стилей взаимодействия с программными системами: непосредственное манипулирование, системное меню, заполнение формы, командные языки и естественный язык.</a:t>
            </a:r>
          </a:p>
          <a:p>
            <a:r>
              <a:rPr lang="ru-RU" dirty="0" smtClean="0"/>
              <a:t>Для </a:t>
            </a:r>
            <a:r>
              <a:rPr lang="ru-RU" dirty="0"/>
              <a:t>отображения тенденций числовых данных и их приблизительных значений следует использовать графические представления. Числовое представление должно применяться только тогда, когда требуется отобразить точные значения данных.</a:t>
            </a:r>
          </a:p>
          <a:p>
            <a:r>
              <a:rPr lang="ru-RU" dirty="0" smtClean="0"/>
              <a:t>Цвета </a:t>
            </a:r>
            <a:r>
              <a:rPr lang="ru-RU" dirty="0"/>
              <a:t>в интерфейсе пользователя должны использоваться осторожно и последовательно. Разработчики должны всегда помнить, что многие не различают цветов.</a:t>
            </a:r>
          </a:p>
          <a:p>
            <a:r>
              <a:rPr lang="ru-RU" dirty="0" smtClean="0"/>
              <a:t>Сообщения </a:t>
            </a:r>
            <a:r>
              <a:rPr lang="ru-RU" dirty="0"/>
              <a:t>об ошибках не должны содержать обвинений в адрес пользователя. Они должны предлагать варианты исправления ошибки и обеспечивать связь со справочной системой.</a:t>
            </a:r>
          </a:p>
          <a:p>
            <a:r>
              <a:rPr lang="ru-RU" dirty="0" smtClean="0"/>
              <a:t>В </a:t>
            </a:r>
            <a:r>
              <a:rPr lang="ru-RU" dirty="0"/>
              <a:t>документации пользователя должны быть руководства для начинающих и опытных пользователей. Для системного администратора должны быть отдельные документы.</a:t>
            </a:r>
          </a:p>
          <a:p>
            <a:r>
              <a:rPr lang="ru-RU" dirty="0" smtClean="0"/>
              <a:t>В </a:t>
            </a:r>
            <a:r>
              <a:rPr lang="ru-RU" dirty="0"/>
              <a:t>системной спецификации желательно иметь количественные значения для показателей удобства использования интерфейса, а процесс его оценивания должен проверять систему на соответствие этим требованиям</a:t>
            </a:r>
            <a:r>
              <a:rPr lang="ru-RU" dirty="0" smtClean="0"/>
              <a:t>.</a:t>
            </a:r>
            <a:endParaRPr lang="ru-RU" dirty="0"/>
          </a:p>
        </p:txBody>
      </p:sp>
    </p:spTree>
    <p:extLst>
      <p:ext uri="{BB962C8B-B14F-4D97-AF65-F5344CB8AC3E}">
        <p14:creationId xmlns:p14="http://schemas.microsoft.com/office/powerpoint/2010/main" val="4175293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79401"/>
            <a:ext cx="10515600" cy="592138"/>
          </a:xfrm>
        </p:spPr>
        <p:txBody>
          <a:bodyPr>
            <a:normAutofit/>
          </a:bodyPr>
          <a:lstStyle/>
          <a:p>
            <a:pPr algn="ctr"/>
            <a:r>
              <a:rPr lang="ru-RU" sz="3200" b="1" dirty="0" smtClean="0"/>
              <a:t>Упражнения</a:t>
            </a:r>
            <a:endParaRPr lang="ru-RU" sz="3200" dirty="0"/>
          </a:p>
        </p:txBody>
      </p:sp>
      <p:sp>
        <p:nvSpPr>
          <p:cNvPr id="3" name="Объект 2"/>
          <p:cNvSpPr>
            <a:spLocks noGrp="1"/>
          </p:cNvSpPr>
          <p:nvPr>
            <p:ph idx="1"/>
          </p:nvPr>
        </p:nvSpPr>
        <p:spPr>
          <a:xfrm>
            <a:off x="838200" y="1014412"/>
            <a:ext cx="10515600" cy="5486401"/>
          </a:xfrm>
        </p:spPr>
        <p:txBody>
          <a:bodyPr>
            <a:normAutofit fontScale="77500" lnSpcReduction="20000"/>
          </a:bodyPr>
          <a:lstStyle/>
          <a:p>
            <a:pPr marL="0" indent="0">
              <a:buNone/>
            </a:pPr>
            <a:r>
              <a:rPr lang="en-US" b="1" dirty="0"/>
              <a:t> </a:t>
            </a:r>
            <a:r>
              <a:rPr lang="en-US" b="1" dirty="0" smtClean="0"/>
              <a:t>  </a:t>
            </a:r>
            <a:r>
              <a:rPr lang="ru-RU" b="1" dirty="0" smtClean="0"/>
              <a:t>1</a:t>
            </a:r>
            <a:r>
              <a:rPr lang="ru-RU" b="1" dirty="0"/>
              <a:t>.</a:t>
            </a:r>
            <a:r>
              <a:rPr lang="ru-RU" dirty="0"/>
              <a:t> </a:t>
            </a:r>
            <a:r>
              <a:rPr lang="ru-RU" dirty="0" smtClean="0"/>
              <a:t>В </a:t>
            </a:r>
            <a:r>
              <a:rPr lang="ru-RU" dirty="0"/>
              <a:t>разделе 6.1 отмечалось, что объекты, которыми манипулирует пользователь, должны отображать его понятия предметной области приложения ПО (а не компьютерной предметной области). Предложите подходящие объекты манипулирования для следующих типов пользователей и систем.</a:t>
            </a:r>
          </a:p>
          <a:p>
            <a:r>
              <a:rPr lang="ru-RU" dirty="0" smtClean="0"/>
              <a:t>Автоматизированный </a:t>
            </a:r>
            <a:r>
              <a:rPr lang="ru-RU" dirty="0"/>
              <a:t>каталог товаров для ассистента на складе.</a:t>
            </a:r>
          </a:p>
          <a:p>
            <a:r>
              <a:rPr lang="ru-RU" dirty="0" smtClean="0"/>
              <a:t>Система </a:t>
            </a:r>
            <a:r>
              <a:rPr lang="ru-RU" dirty="0"/>
              <a:t>наблюдения за безопасностью самолета для летчика гражданской авиации.</a:t>
            </a:r>
          </a:p>
          <a:p>
            <a:r>
              <a:rPr lang="ru-RU" dirty="0" smtClean="0"/>
              <a:t>Финансовая </a:t>
            </a:r>
            <a:r>
              <a:rPr lang="ru-RU" dirty="0"/>
              <a:t>база данных для менеджера.</a:t>
            </a:r>
          </a:p>
          <a:p>
            <a:r>
              <a:rPr lang="ru-RU" dirty="0" smtClean="0"/>
              <a:t>Система </a:t>
            </a:r>
            <a:r>
              <a:rPr lang="ru-RU" dirty="0"/>
              <a:t>управления патрульными машинами для полицейского.</a:t>
            </a:r>
          </a:p>
          <a:p>
            <a:pPr marL="0" indent="0">
              <a:buNone/>
            </a:pPr>
            <a:r>
              <a:rPr lang="en-US" b="1" dirty="0" smtClean="0"/>
              <a:t>   </a:t>
            </a:r>
            <a:r>
              <a:rPr lang="ru-RU" b="1" dirty="0" smtClean="0"/>
              <a:t>2</a:t>
            </a:r>
            <a:r>
              <a:rPr lang="ru-RU" b="1" dirty="0"/>
              <a:t>.</a:t>
            </a:r>
            <a:r>
              <a:rPr lang="ru-RU" dirty="0"/>
              <a:t> </a:t>
            </a:r>
            <a:r>
              <a:rPr lang="ru-RU" dirty="0" smtClean="0"/>
              <a:t>Опишите </a:t>
            </a:r>
            <a:r>
              <a:rPr lang="ru-RU" dirty="0"/>
              <a:t>ситуации, в которых неразумно или невозможно поддерживать интерфейс </a:t>
            </a:r>
            <a:r>
              <a:rPr lang="ru-RU" dirty="0" smtClean="0"/>
              <a:t>пользователя.</a:t>
            </a:r>
          </a:p>
          <a:p>
            <a:pPr marL="0" indent="0">
              <a:buNone/>
            </a:pPr>
            <a:r>
              <a:rPr lang="en-US" b="1" dirty="0" smtClean="0"/>
              <a:t>   </a:t>
            </a:r>
            <a:r>
              <a:rPr lang="ru-RU" b="1" dirty="0" smtClean="0"/>
              <a:t>3.</a:t>
            </a:r>
            <a:r>
              <a:rPr lang="ru-RU" dirty="0" smtClean="0"/>
              <a:t> Какие факторы следует учитывать при проектировании интерфейсов, использующих меню, для таких систем, как банкоматы? Опишите основные черты интерфейса банкомата, которым вы пользуетесь.</a:t>
            </a:r>
          </a:p>
          <a:p>
            <a:pPr marL="0" indent="0">
              <a:buNone/>
            </a:pPr>
            <a:r>
              <a:rPr lang="en-US" b="1" dirty="0" smtClean="0"/>
              <a:t>   </a:t>
            </a:r>
            <a:r>
              <a:rPr lang="ru-RU" b="1" dirty="0" smtClean="0"/>
              <a:t>4</a:t>
            </a:r>
            <a:r>
              <a:rPr lang="ru-RU" b="1" dirty="0"/>
              <a:t>.</a:t>
            </a:r>
            <a:r>
              <a:rPr lang="ru-RU" dirty="0"/>
              <a:t> </a:t>
            </a:r>
            <a:r>
              <a:rPr lang="ru-RU" dirty="0" smtClean="0"/>
              <a:t>Предложите </a:t>
            </a:r>
            <a:r>
              <a:rPr lang="ru-RU" dirty="0"/>
              <a:t>способы адаптации пользовательского интерфейса в системах электронной коммерции (например, виртуального книжного магазина или магазина музыкальных дисков) для пользователей, имеющих физические недостатки, например, плохое зрение или проблемы опорно-двигательной системы.</a:t>
            </a:r>
          </a:p>
        </p:txBody>
      </p:sp>
    </p:spTree>
    <p:extLst>
      <p:ext uri="{BB962C8B-B14F-4D97-AF65-F5344CB8AC3E}">
        <p14:creationId xmlns:p14="http://schemas.microsoft.com/office/powerpoint/2010/main" val="22159181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09626" y="385764"/>
            <a:ext cx="10515600" cy="6172199"/>
          </a:xfrm>
        </p:spPr>
        <p:txBody>
          <a:bodyPr>
            <a:normAutofit fontScale="85000" lnSpcReduction="20000"/>
          </a:bodyPr>
          <a:lstStyle/>
          <a:p>
            <a:pPr marL="0" indent="0">
              <a:buNone/>
            </a:pPr>
            <a:r>
              <a:rPr lang="en-US" b="1" dirty="0" smtClean="0"/>
              <a:t>   </a:t>
            </a:r>
            <a:r>
              <a:rPr lang="ru-RU" b="1" dirty="0" smtClean="0"/>
              <a:t>5</a:t>
            </a:r>
            <a:r>
              <a:rPr lang="ru-RU" b="1" dirty="0"/>
              <a:t>.</a:t>
            </a:r>
            <a:r>
              <a:rPr lang="ru-RU" dirty="0"/>
              <a:t> </a:t>
            </a:r>
            <a:r>
              <a:rPr lang="ru-RU" dirty="0" smtClean="0"/>
              <a:t>Обсудите </a:t>
            </a:r>
            <a:r>
              <a:rPr lang="ru-RU" dirty="0"/>
              <a:t>преимущества графического способа отображения информации и приведите четыре примера приложений, в которых более уместно использовать графическое представление числовых данных, а не табличное.</a:t>
            </a:r>
          </a:p>
          <a:p>
            <a:pPr marL="0" indent="0">
              <a:buNone/>
            </a:pPr>
            <a:r>
              <a:rPr lang="en-US" b="1" dirty="0" smtClean="0"/>
              <a:t>   </a:t>
            </a:r>
            <a:r>
              <a:rPr lang="ru-RU" b="1" dirty="0" smtClean="0"/>
              <a:t>6</a:t>
            </a:r>
            <a:r>
              <a:rPr lang="ru-RU" b="1" dirty="0"/>
              <a:t>.</a:t>
            </a:r>
            <a:r>
              <a:rPr lang="ru-RU" dirty="0"/>
              <a:t> </a:t>
            </a:r>
            <a:r>
              <a:rPr lang="ru-RU" dirty="0" smtClean="0"/>
              <a:t>Какими </a:t>
            </a:r>
            <a:r>
              <a:rPr lang="ru-RU" dirty="0"/>
              <a:t>основными принципами следует руководствоваться при использовании цветов в интерфейсах пользователя? Предложите более эффективный способ использования цветов в интерфейсе любого известного вам приложения.</a:t>
            </a:r>
          </a:p>
          <a:p>
            <a:pPr marL="0" indent="0">
              <a:buNone/>
            </a:pPr>
            <a:r>
              <a:rPr lang="en-US" b="1" dirty="0" smtClean="0"/>
              <a:t>   </a:t>
            </a:r>
            <a:r>
              <a:rPr lang="ru-RU" b="1" dirty="0" smtClean="0"/>
              <a:t>7</a:t>
            </a:r>
            <a:r>
              <a:rPr lang="ru-RU" b="1" dirty="0"/>
              <a:t>.</a:t>
            </a:r>
            <a:r>
              <a:rPr lang="ru-RU" dirty="0"/>
              <a:t> </a:t>
            </a:r>
            <a:r>
              <a:rPr lang="ru-RU" dirty="0" smtClean="0"/>
              <a:t>Рассмотрите </a:t>
            </a:r>
            <a:r>
              <a:rPr lang="ru-RU" dirty="0"/>
              <a:t>сообщения об ошибках, генерируемые операционными системами </a:t>
            </a:r>
            <a:r>
              <a:rPr lang="en-US" dirty="0"/>
              <a:t>MS Windows</a:t>
            </a:r>
            <a:r>
              <a:rPr lang="ru-RU" dirty="0"/>
              <a:t>, </a:t>
            </a:r>
            <a:r>
              <a:rPr lang="en-US" dirty="0"/>
              <a:t>Unix</a:t>
            </a:r>
            <a:r>
              <a:rPr lang="ru-RU" dirty="0"/>
              <a:t>, </a:t>
            </a:r>
            <a:r>
              <a:rPr lang="en-US" dirty="0" err="1"/>
              <a:t>MacOS</a:t>
            </a:r>
            <a:r>
              <a:rPr lang="ru-RU" dirty="0"/>
              <a:t> или какой-либо другой. Как их можно улучшить?</a:t>
            </a:r>
          </a:p>
          <a:p>
            <a:pPr marL="0" indent="0">
              <a:buNone/>
            </a:pPr>
            <a:r>
              <a:rPr lang="en-US" b="1" dirty="0" smtClean="0"/>
              <a:t>   </a:t>
            </a:r>
            <a:r>
              <a:rPr lang="ru-RU" b="1" dirty="0" smtClean="0"/>
              <a:t>8</a:t>
            </a:r>
            <a:r>
              <a:rPr lang="ru-RU" b="1" dirty="0"/>
              <a:t>.</a:t>
            </a:r>
            <a:r>
              <a:rPr lang="ru-RU" dirty="0"/>
              <a:t> </a:t>
            </a:r>
            <a:r>
              <a:rPr lang="ru-RU" dirty="0" smtClean="0"/>
              <a:t>Составьте </a:t>
            </a:r>
            <a:r>
              <a:rPr lang="ru-RU" dirty="0"/>
              <a:t>анкету по сбору данных об интерфейсе какой-либо известной вам программы (например, текстового редактора). Если есть возможность, распространите эту анкету среди других пользователей и попытайтесь оценить результаты анкетирования. Что вы узнали об интерфейсе программы из анкет?</a:t>
            </a:r>
          </a:p>
          <a:p>
            <a:pPr marL="0" indent="0">
              <a:buNone/>
            </a:pPr>
            <a:r>
              <a:rPr lang="en-US" b="1" dirty="0"/>
              <a:t> </a:t>
            </a:r>
            <a:r>
              <a:rPr lang="en-US" b="1" dirty="0" smtClean="0"/>
              <a:t>  </a:t>
            </a:r>
            <a:r>
              <a:rPr lang="ru-RU" b="1" dirty="0" smtClean="0"/>
              <a:t>9</a:t>
            </a:r>
            <a:r>
              <a:rPr lang="ru-RU" b="1" dirty="0"/>
              <a:t>.</a:t>
            </a:r>
            <a:r>
              <a:rPr lang="ru-RU" dirty="0"/>
              <a:t> </a:t>
            </a:r>
            <a:r>
              <a:rPr lang="ru-RU" dirty="0" smtClean="0"/>
              <a:t>Обсудите</a:t>
            </a:r>
            <a:r>
              <a:rPr lang="ru-RU" dirty="0"/>
              <a:t>, этично ли разрабатывать программные системы, не согласовав с конечными пользователями те элементы системы, которые они будут контролировать.</a:t>
            </a:r>
          </a:p>
          <a:p>
            <a:pPr marL="0" indent="0">
              <a:buNone/>
            </a:pPr>
            <a:r>
              <a:rPr lang="en-US" b="1" dirty="0"/>
              <a:t> </a:t>
            </a:r>
            <a:r>
              <a:rPr lang="en-US" b="1" dirty="0" smtClean="0"/>
              <a:t>  </a:t>
            </a:r>
            <a:r>
              <a:rPr lang="ru-RU" b="1" dirty="0" smtClean="0"/>
              <a:t>10</a:t>
            </a:r>
            <a:r>
              <a:rPr lang="ru-RU" b="1" dirty="0"/>
              <a:t>.</a:t>
            </a:r>
            <a:r>
              <a:rPr lang="ru-RU" dirty="0"/>
              <a:t> </a:t>
            </a:r>
            <a:r>
              <a:rPr lang="ru-RU" dirty="0" smtClean="0"/>
              <a:t>С </a:t>
            </a:r>
            <a:r>
              <a:rPr lang="ru-RU" dirty="0"/>
              <a:t>какими этическими проблемами сталкиваются разработчики интерфейсов, когда пытаются согласовать запросы конечных пользователей системы с требованиями организации, которая оплачивает разработку данной системы?</a:t>
            </a:r>
          </a:p>
        </p:txBody>
      </p:sp>
    </p:spTree>
    <p:extLst>
      <p:ext uri="{BB962C8B-B14F-4D97-AF65-F5344CB8AC3E}">
        <p14:creationId xmlns:p14="http://schemas.microsoft.com/office/powerpoint/2010/main" val="435587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28624"/>
            <a:ext cx="10515600" cy="6029325"/>
          </a:xfrm>
        </p:spPr>
        <p:txBody>
          <a:bodyPr>
            <a:normAutofit fontScale="77500" lnSpcReduction="20000"/>
          </a:bodyPr>
          <a:lstStyle/>
          <a:p>
            <a:pPr marL="0" indent="0">
              <a:buNone/>
            </a:pPr>
            <a:r>
              <a:rPr lang="en-US" dirty="0" smtClean="0"/>
              <a:t>   </a:t>
            </a:r>
            <a:r>
              <a:rPr lang="ru-RU" dirty="0" smtClean="0"/>
              <a:t>Цель </a:t>
            </a:r>
            <a:r>
              <a:rPr lang="ru-RU" dirty="0"/>
              <a:t>данной главы - привлечь внимание разработчиков ПО к некоторым ключевым проблемам, лежащим в основе проектирования интерфейсов пользователя. Разработчики и программисты обычно компетентны в использовании таких технологий, как классы </a:t>
            </a:r>
            <a:r>
              <a:rPr lang="en-US" dirty="0"/>
              <a:t>Swing</a:t>
            </a:r>
            <a:r>
              <a:rPr lang="ru-RU" dirty="0"/>
              <a:t> в языке </a:t>
            </a:r>
            <a:r>
              <a:rPr lang="en-US" dirty="0"/>
              <a:t>Java</a:t>
            </a:r>
            <a:r>
              <a:rPr lang="ru-RU" dirty="0"/>
              <a:t> или </a:t>
            </a:r>
            <a:r>
              <a:rPr lang="en-US" dirty="0"/>
              <a:t>HTML</a:t>
            </a:r>
            <a:r>
              <a:rPr lang="ru-RU" dirty="0"/>
              <a:t>, являющиеся основой реализации интерфейсов пользователя. Однако эту технологию далеко не всегда применяют надлежащим образом, в результате чего интерфейсы пользователя получаются неэлегантными, неудобными и сложными в использовании.</a:t>
            </a:r>
          </a:p>
          <a:p>
            <a:pPr marL="0" indent="0">
              <a:buNone/>
            </a:pPr>
            <a:r>
              <a:rPr lang="en-US" dirty="0" smtClean="0"/>
              <a:t>   </a:t>
            </a:r>
            <a:r>
              <a:rPr lang="ru-RU" dirty="0" smtClean="0"/>
              <a:t>В </a:t>
            </a:r>
            <a:r>
              <a:rPr lang="ru-RU" dirty="0"/>
              <a:t>этой главе я приведу несколько рекомендаций по проектированию средств конечного пользователя, не рассматривая весь процесс проектирования этих средств. Из-за нехватки места рассматриваются только графические интерфейсы. Специальные интерфейсы, например, для мобильных телефонов, телевизионных приемников, копировальной техники или факсимильных аппаратов, рассматриваться не будут. Здесь я сделаю только краткое введение в тему проектирования интерфейсов пользователя. Дополнительную информацию по данной теме можно найти в книгах.</a:t>
            </a:r>
          </a:p>
          <a:p>
            <a:pPr marL="0" indent="0">
              <a:buNone/>
            </a:pPr>
            <a:r>
              <a:rPr lang="en-US" dirty="0" smtClean="0"/>
              <a:t>   </a:t>
            </a:r>
            <a:r>
              <a:rPr lang="ru-RU" dirty="0" smtClean="0"/>
              <a:t>На </a:t>
            </a:r>
            <a:r>
              <a:rPr lang="ru-RU" dirty="0"/>
              <a:t>рис. 6.1 изображен итерационный процесс проектирования пользовательского интерфейса. Наиболее эффективным подходом к проектированию интерфейса пользователя является разработка с применением моделирования пользовательских функций. В начале процесса </a:t>
            </a:r>
            <a:r>
              <a:rPr lang="ru-RU" dirty="0" err="1"/>
              <a:t>прототипирования</a:t>
            </a:r>
            <a:r>
              <a:rPr lang="ru-RU" dirty="0"/>
              <a:t> создаются бумажные макеты интерфейса, затем разрабатываются экранные формы, моделирующие взаимодействие с пользователем. Желательно, чтобы конечные пользователи принимали активное участие в процессе проектирования интерфейса. В одних случаях пользователи помогут оценить интерфейс; в других будут полноправными членами проектной группы.</a:t>
            </a:r>
          </a:p>
        </p:txBody>
      </p:sp>
    </p:spTree>
    <p:extLst>
      <p:ext uri="{BB962C8B-B14F-4D97-AF65-F5344CB8AC3E}">
        <p14:creationId xmlns:p14="http://schemas.microsoft.com/office/powerpoint/2010/main" val="1318698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971925"/>
            <a:ext cx="10515600" cy="2628900"/>
          </a:xfrm>
        </p:spPr>
        <p:txBody>
          <a:bodyPr>
            <a:normAutofit/>
          </a:bodyPr>
          <a:lstStyle/>
          <a:p>
            <a:pPr marL="0" indent="0" algn="ctr">
              <a:buNone/>
            </a:pPr>
            <a:r>
              <a:rPr lang="ru-RU" sz="2000" i="1" dirty="0"/>
              <a:t>Рис. 6,1. Процесс проектирования интерфейса пользователя</a:t>
            </a:r>
            <a:endParaRPr lang="ru-RU" sz="2000" dirty="0"/>
          </a:p>
          <a:p>
            <a:pPr marL="0" indent="0">
              <a:buNone/>
            </a:pPr>
            <a:r>
              <a:rPr lang="ru-RU" sz="2400" dirty="0"/>
              <a:t> </a:t>
            </a:r>
          </a:p>
          <a:p>
            <a:pPr marL="0" indent="0">
              <a:buNone/>
            </a:pPr>
            <a:r>
              <a:rPr lang="en-US" sz="2000" dirty="0" smtClean="0"/>
              <a:t>   </a:t>
            </a:r>
            <a:r>
              <a:rPr lang="ru-RU" sz="2000" dirty="0" smtClean="0"/>
              <a:t>Важным </a:t>
            </a:r>
            <a:r>
              <a:rPr lang="ru-RU" sz="2000" dirty="0"/>
              <a:t>этапом процесса проектирования интерфейса пользователя является анализ деятельности пользователей, которую должна обеспечить вычислительная система. Не изучив того, что, с точки зрения пользователя, должна делать система, невозможно сформировать реалистический взгляд на проектирование эффективного интерфейса. Для анализа нужно (как правило, одновременно) применять различные методики, а именно: анализ задач, этнографический подход, опросы пользователей и наблюдения за их работой.</a:t>
            </a:r>
          </a:p>
          <a:p>
            <a:endParaRPr lang="ru-RU" dirty="0"/>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2545876" y="497523"/>
            <a:ext cx="7100247" cy="3317240"/>
          </a:xfrm>
          <a:prstGeom prst="rect">
            <a:avLst/>
          </a:prstGeom>
          <a:noFill/>
          <a:ln>
            <a:noFill/>
          </a:ln>
        </p:spPr>
      </p:pic>
    </p:spTree>
    <p:extLst>
      <p:ext uri="{BB962C8B-B14F-4D97-AF65-F5344CB8AC3E}">
        <p14:creationId xmlns:p14="http://schemas.microsoft.com/office/powerpoint/2010/main" val="929158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000" b="1" dirty="0" smtClean="0"/>
              <a:t>1</a:t>
            </a:r>
            <a:r>
              <a:rPr lang="ru-RU" sz="4000" b="1" dirty="0"/>
              <a:t>. Принципы проектирования интерфейсов </a:t>
            </a:r>
            <a:r>
              <a:rPr lang="ru-RU" sz="4000" b="1" dirty="0" smtClean="0"/>
              <a:t>пользователя</a:t>
            </a:r>
            <a:endParaRPr lang="ru-RU" sz="4000" dirty="0"/>
          </a:p>
        </p:txBody>
      </p:sp>
      <p:sp>
        <p:nvSpPr>
          <p:cNvPr id="3" name="Объект 2"/>
          <p:cNvSpPr>
            <a:spLocks noGrp="1"/>
          </p:cNvSpPr>
          <p:nvPr>
            <p:ph idx="1"/>
          </p:nvPr>
        </p:nvSpPr>
        <p:spPr/>
        <p:txBody>
          <a:bodyPr>
            <a:normAutofit fontScale="92500" lnSpcReduction="10000"/>
          </a:bodyPr>
          <a:lstStyle/>
          <a:p>
            <a:pPr marL="0" indent="0">
              <a:buNone/>
            </a:pPr>
            <a:r>
              <a:rPr lang="en-US" dirty="0" smtClean="0"/>
              <a:t>   </a:t>
            </a:r>
            <a:r>
              <a:rPr lang="ru-RU" dirty="0" smtClean="0"/>
              <a:t>Разработчики </a:t>
            </a:r>
            <a:r>
              <a:rPr lang="ru-RU" dirty="0"/>
              <a:t>интерфейсов всегда должны учитывать физические и умственные способности людей, которые будут работать с программным обеспечением. Люди на короткое время могут запомнить весьма ограниченный объем информации и совершают ошибки, если приходится вводить вручную большие объемы данных или работать в напряженных условиях. Физические возможности людей могут существенно различаться, поэтому при проектировании интерфейсов пользователя необходимо постоянно помнить об этом.</a:t>
            </a:r>
          </a:p>
          <a:p>
            <a:pPr marL="0" indent="0">
              <a:buNone/>
            </a:pPr>
            <a:r>
              <a:rPr lang="en-US" dirty="0" smtClean="0"/>
              <a:t>   </a:t>
            </a:r>
            <a:r>
              <a:rPr lang="ru-RU" dirty="0" smtClean="0"/>
              <a:t>Основой </a:t>
            </a:r>
            <a:r>
              <a:rPr lang="ru-RU" dirty="0"/>
              <a:t>принципов проектирования интерфейсов пользователя являются человеческие возможности. В табл. 6.2 представлены основные принципы, применимые при проектировании любых интерфейсов пользователя. Более детальный перечень "руководящих" правил проектирования интерфейсов можно найти в книге</a:t>
            </a:r>
            <a:r>
              <a:rPr lang="ru-RU" dirty="0" smtClean="0"/>
              <a:t>.</a:t>
            </a:r>
            <a:endParaRPr lang="ru-RU" dirty="0"/>
          </a:p>
        </p:txBody>
      </p:sp>
    </p:spTree>
    <p:extLst>
      <p:ext uri="{BB962C8B-B14F-4D97-AF65-F5344CB8AC3E}">
        <p14:creationId xmlns:p14="http://schemas.microsoft.com/office/powerpoint/2010/main" val="686917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28613"/>
            <a:ext cx="10515600" cy="428625"/>
          </a:xfrm>
        </p:spPr>
        <p:txBody>
          <a:bodyPr>
            <a:normAutofit fontScale="92500" lnSpcReduction="10000"/>
          </a:bodyPr>
          <a:lstStyle/>
          <a:p>
            <a:pPr marL="0" indent="0" algn="ctr">
              <a:buNone/>
            </a:pPr>
            <a:r>
              <a:rPr lang="ru-RU" b="1" dirty="0"/>
              <a:t>Таблица 6.2. Принципы проектирования интерфейсов </a:t>
            </a:r>
            <a:r>
              <a:rPr lang="ru-RU" b="1" dirty="0" smtClean="0"/>
              <a:t>пользователя</a:t>
            </a:r>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280470325"/>
              </p:ext>
            </p:extLst>
          </p:nvPr>
        </p:nvGraphicFramePr>
        <p:xfrm>
          <a:off x="838200" y="1339820"/>
          <a:ext cx="10293226" cy="4990338"/>
        </p:xfrm>
        <a:graphic>
          <a:graphicData uri="http://schemas.openxmlformats.org/drawingml/2006/table">
            <a:tbl>
              <a:tblPr/>
              <a:tblGrid>
                <a:gridCol w="2980096">
                  <a:extLst>
                    <a:ext uri="{9D8B030D-6E8A-4147-A177-3AD203B41FA5}">
                      <a16:colId xmlns:a16="http://schemas.microsoft.com/office/drawing/2014/main" val="1751068193"/>
                    </a:ext>
                  </a:extLst>
                </a:gridCol>
                <a:gridCol w="7313130">
                  <a:extLst>
                    <a:ext uri="{9D8B030D-6E8A-4147-A177-3AD203B41FA5}">
                      <a16:colId xmlns:a16="http://schemas.microsoft.com/office/drawing/2014/main" val="4102622245"/>
                    </a:ext>
                  </a:extLst>
                </a:gridCol>
              </a:tblGrid>
              <a:tr h="269920">
                <a:tc>
                  <a:txBody>
                    <a:bodyPr/>
                    <a:lstStyle/>
                    <a:p>
                      <a:pPr>
                        <a:lnSpc>
                          <a:spcPct val="107000"/>
                        </a:lnSpc>
                        <a:spcAft>
                          <a:spcPts val="0"/>
                        </a:spcAft>
                      </a:pPr>
                      <a:r>
                        <a:rPr lang="ru-RU" sz="17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Принцип</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219" marR="3821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7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Описание</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219" marR="3821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54842516"/>
                  </a:ext>
                </a:extLst>
              </a:tr>
              <a:tr h="809757">
                <a:tc>
                  <a:txBody>
                    <a:bodyPr/>
                    <a:lstStyle/>
                    <a:p>
                      <a:pPr>
                        <a:lnSpc>
                          <a:spcPct val="107000"/>
                        </a:lnSpc>
                        <a:spcAft>
                          <a:spcPts val="0"/>
                        </a:spcAft>
                      </a:pPr>
                      <a:r>
                        <a:rPr lang="ru-RU" sz="1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Учет знаний пользователя</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219" marR="38219"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 интерфейсе необходимо использовать термины и понятия, взятые из опыта будущих пользователей системы</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219" marR="38219"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469379464"/>
                  </a:ext>
                </a:extLst>
              </a:tr>
              <a:tr h="809757">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Согласованность</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219" marR="38219" marT="0" marB="0">
                    <a:lnL>
                      <a:noFill/>
                    </a:lnL>
                    <a:lnR>
                      <a:noFill/>
                    </a:lnR>
                    <a:lnT>
                      <a:noFill/>
                    </a:lnT>
                    <a:lnB>
                      <a:noFill/>
                    </a:lnB>
                    <a:solidFill>
                      <a:srgbClr val="FFFFFF"/>
                    </a:solidFill>
                  </a:tcPr>
                </a:tc>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Интерфейс должен быть согласованным в том смысле, что однотипные (но различные) операции должны выполняться одним и тем же способом</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219" marR="38219" marT="0" marB="0">
                    <a:lnL>
                      <a:noFill/>
                    </a:lnL>
                    <a:lnR>
                      <a:noFill/>
                    </a:lnR>
                    <a:lnT>
                      <a:noFill/>
                    </a:lnT>
                    <a:lnB>
                      <a:noFill/>
                    </a:lnB>
                    <a:solidFill>
                      <a:srgbClr val="FFFFFF"/>
                    </a:solidFill>
                  </a:tcPr>
                </a:tc>
                <a:extLst>
                  <a:ext uri="{0D108BD9-81ED-4DB2-BD59-A6C34878D82A}">
                    <a16:rowId xmlns:a16="http://schemas.microsoft.com/office/drawing/2014/main" val="2685313866"/>
                  </a:ext>
                </a:extLst>
              </a:tr>
              <a:tr h="539838">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Минимум неожиданностей</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219" marR="38219" marT="0" marB="0">
                    <a:lnL>
                      <a:noFill/>
                    </a:lnL>
                    <a:lnR>
                      <a:noFill/>
                    </a:lnR>
                    <a:lnT>
                      <a:noFill/>
                    </a:lnT>
                    <a:lnB>
                      <a:noFill/>
                    </a:lnB>
                    <a:solidFill>
                      <a:srgbClr val="FFFFFF"/>
                    </a:solidFill>
                  </a:tcPr>
                </a:tc>
                <a:tc>
                  <a:txBody>
                    <a:bodyPr/>
                    <a:lstStyle/>
                    <a:p>
                      <a:pPr>
                        <a:lnSpc>
                          <a:spcPct val="107000"/>
                        </a:lnSpc>
                        <a:spcAft>
                          <a:spcPts val="0"/>
                        </a:spcAft>
                      </a:pPr>
                      <a:r>
                        <a:rPr lang="ru-RU" sz="1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Поведение системы должно быть прогнозируемым</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7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219" marR="38219" marT="0" marB="0">
                    <a:lnL>
                      <a:noFill/>
                    </a:lnL>
                    <a:lnR>
                      <a:noFill/>
                    </a:lnR>
                    <a:lnT>
                      <a:noFill/>
                    </a:lnT>
                    <a:lnB>
                      <a:noFill/>
                    </a:lnB>
                    <a:solidFill>
                      <a:srgbClr val="FFFFFF"/>
                    </a:solidFill>
                  </a:tcPr>
                </a:tc>
                <a:extLst>
                  <a:ext uri="{0D108BD9-81ED-4DB2-BD59-A6C34878D82A}">
                    <a16:rowId xmlns:a16="http://schemas.microsoft.com/office/drawing/2014/main" val="1988232197"/>
                  </a:ext>
                </a:extLst>
              </a:tr>
              <a:tr h="809757">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Способность к восстановлению</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219" marR="38219" marT="0" marB="0">
                    <a:lnL>
                      <a:noFill/>
                    </a:lnL>
                    <a:lnR>
                      <a:noFill/>
                    </a:lnR>
                    <a:lnT>
                      <a:noFill/>
                    </a:lnT>
                    <a:lnB>
                      <a:noFill/>
                    </a:lnB>
                    <a:solidFill>
                      <a:srgbClr val="FFFFFF"/>
                    </a:solidFill>
                  </a:tcPr>
                </a:tc>
                <a:tc>
                  <a:txBody>
                    <a:bodyPr/>
                    <a:lstStyle/>
                    <a:p>
                      <a:pPr>
                        <a:lnSpc>
                          <a:spcPct val="107000"/>
                        </a:lnSpc>
                        <a:spcAft>
                          <a:spcPts val="0"/>
                        </a:spcAft>
                      </a:pPr>
                      <a:r>
                        <a:rPr lang="ru-RU" sz="1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Интерфейс должен иметь средства, позволяющие пользователям восстановить данные после ошибочных действий</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7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219" marR="38219" marT="0" marB="0">
                    <a:lnL>
                      <a:noFill/>
                    </a:lnL>
                    <a:lnR>
                      <a:noFill/>
                    </a:lnR>
                    <a:lnT>
                      <a:noFill/>
                    </a:lnT>
                    <a:lnB>
                      <a:noFill/>
                    </a:lnB>
                    <a:solidFill>
                      <a:srgbClr val="FFFFFF"/>
                    </a:solidFill>
                  </a:tcPr>
                </a:tc>
                <a:extLst>
                  <a:ext uri="{0D108BD9-81ED-4DB2-BD59-A6C34878D82A}">
                    <a16:rowId xmlns:a16="http://schemas.microsoft.com/office/drawing/2014/main" val="2028677158"/>
                  </a:ext>
                </a:extLst>
              </a:tr>
              <a:tr h="809757">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Руководство пользователя</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219" marR="38219" marT="0" marB="0">
                    <a:lnL>
                      <a:noFill/>
                    </a:lnL>
                    <a:lnR>
                      <a:noFill/>
                    </a:lnR>
                    <a:lnT>
                      <a:noFill/>
                    </a:lnT>
                    <a:lnB>
                      <a:noFill/>
                    </a:lnB>
                    <a:solidFill>
                      <a:srgbClr val="FFFFFF"/>
                    </a:solidFill>
                  </a:tcPr>
                </a:tc>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Интерфейс должен предоставлять необходимую информацию в случае ошибок пользователя и поддерживать средства контекстно-зависимой справки</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7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219" marR="38219" marT="0" marB="0">
                    <a:lnL>
                      <a:noFill/>
                    </a:lnL>
                    <a:lnR>
                      <a:noFill/>
                    </a:lnR>
                    <a:lnT>
                      <a:noFill/>
                    </a:lnT>
                    <a:lnB>
                      <a:noFill/>
                    </a:lnB>
                    <a:solidFill>
                      <a:srgbClr val="FFFFFF"/>
                    </a:solidFill>
                  </a:tcPr>
                </a:tc>
                <a:extLst>
                  <a:ext uri="{0D108BD9-81ED-4DB2-BD59-A6C34878D82A}">
                    <a16:rowId xmlns:a16="http://schemas.microsoft.com/office/drawing/2014/main" val="891700924"/>
                  </a:ext>
                </a:extLst>
              </a:tr>
              <a:tr h="809757">
                <a:tc>
                  <a:txBody>
                    <a:bodyPr/>
                    <a:lstStyle/>
                    <a:p>
                      <a:pPr>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Учет разнородности пользователей</a:t>
                      </a:r>
                      <a:endParaRPr lang="ru-RU"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219" marR="38219"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 интерфейсе должны быть средства для удобного взаимодействия с пользователями, имеющими разный уровень квалификации и различные возможности</a:t>
                      </a:r>
                      <a:endParaRPr lang="ru-RU"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219" marR="38219"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59341164"/>
                  </a:ext>
                </a:extLst>
              </a:tr>
            </a:tbl>
          </a:graphicData>
        </a:graphic>
      </p:graphicFrame>
    </p:spTree>
    <p:extLst>
      <p:ext uri="{BB962C8B-B14F-4D97-AF65-F5344CB8AC3E}">
        <p14:creationId xmlns:p14="http://schemas.microsoft.com/office/powerpoint/2010/main" val="200629317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6132</Words>
  <Application>Microsoft Office PowerPoint</Application>
  <PresentationFormat>Широкоэкранный</PresentationFormat>
  <Paragraphs>344</Paragraphs>
  <Slides>52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52</vt:i4>
      </vt:variant>
    </vt:vector>
  </HeadingPairs>
  <TitlesOfParts>
    <vt:vector size="57" baseType="lpstr">
      <vt:lpstr>Arial</vt:lpstr>
      <vt:lpstr>Calibri</vt:lpstr>
      <vt:lpstr>Calibri Light</vt:lpstr>
      <vt:lpstr>Times New Roman</vt:lpstr>
      <vt:lpstr>Тема Office</vt:lpstr>
      <vt:lpstr>Проектирование интерфейса пользователя </vt:lpstr>
      <vt:lpstr>Цели</vt:lpstr>
      <vt:lpstr>Презентация PowerPoint</vt:lpstr>
      <vt:lpstr>Презентация PowerPoint</vt:lpstr>
      <vt:lpstr>Презентация PowerPoint</vt:lpstr>
      <vt:lpstr>Презентация PowerPoint</vt:lpstr>
      <vt:lpstr>Презентация PowerPoint</vt:lpstr>
      <vt:lpstr>1. Принципы проектирования интерфейсов пользователя</vt:lpstr>
      <vt:lpstr>Презентация PowerPoint</vt:lpstr>
      <vt:lpstr>Презентация PowerPoint</vt:lpstr>
      <vt:lpstr>Презентация PowerPoint</vt:lpstr>
      <vt:lpstr>Презентация PowerPoint</vt:lpstr>
      <vt:lpstr>2. Взаимодействие с пользователем</vt:lpstr>
      <vt:lpstr>Презентация PowerPoint</vt:lpstr>
      <vt:lpstr>Презентация PowerPoint</vt:lpstr>
      <vt:lpstr>Презентация PowerPoint</vt:lpstr>
      <vt:lpstr>Презентация PowerPoint</vt:lpstr>
      <vt:lpstr>Презентация PowerPoint</vt:lpstr>
      <vt:lpstr>3. Представление информации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3.1. Использование в интерфейсах цвета</vt:lpstr>
      <vt:lpstr>Презентация PowerPoint</vt:lpstr>
      <vt:lpstr>Презентация PowerPoint</vt:lpstr>
      <vt:lpstr>4. Средства поддержки пользователя</vt:lpstr>
      <vt:lpstr>Презентация PowerPoint</vt:lpstr>
      <vt:lpstr>4.1. Сообщения об ошибках</vt:lpstr>
      <vt:lpstr>Презентация PowerPoint</vt:lpstr>
      <vt:lpstr>Презентация PowerPoint</vt:lpstr>
      <vt:lpstr>4.2. Проектирование справочной системы</vt:lpstr>
      <vt:lpstr>Презентация PowerPoint</vt:lpstr>
      <vt:lpstr>Презентация PowerPoint</vt:lpstr>
      <vt:lpstr>Презентация PowerPoint</vt:lpstr>
      <vt:lpstr>Презентация PowerPoint</vt:lpstr>
      <vt:lpstr>4.3. Документация пользователя</vt:lpstr>
      <vt:lpstr>Презентация PowerPoint</vt:lpstr>
      <vt:lpstr>Презентация PowerPoint</vt:lpstr>
      <vt:lpstr>5. Оценивание интерфейса</vt:lpstr>
      <vt:lpstr>Презентация PowerPoint</vt:lpstr>
      <vt:lpstr>Презентация PowerPoint</vt:lpstr>
      <vt:lpstr>Презентация PowerPoint</vt:lpstr>
      <vt:lpstr>Презентация PowerPoint</vt:lpstr>
      <vt:lpstr>КЛЮЧЕВЫЕ ПОНЯТИЯ</vt:lpstr>
      <vt:lpstr>Упражнения</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Проектирование интерфейса пользователя</dc:title>
  <dc:creator>User</dc:creator>
  <cp:lastModifiedBy>User</cp:lastModifiedBy>
  <cp:revision>9</cp:revision>
  <dcterms:created xsi:type="dcterms:W3CDTF">2020-02-12T11:42:02Z</dcterms:created>
  <dcterms:modified xsi:type="dcterms:W3CDTF">2020-02-12T12:48:55Z</dcterms:modified>
</cp:coreProperties>
</file>