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28"/>
  </p:notesMasterIdLst>
  <p:handoutMasterIdLst>
    <p:handoutMasterId r:id="rId29"/>
  </p:handoutMasterIdLst>
  <p:sldIdLst>
    <p:sldId id="265" r:id="rId5"/>
    <p:sldId id="322" r:id="rId6"/>
    <p:sldId id="310" r:id="rId7"/>
    <p:sldId id="311" r:id="rId8"/>
    <p:sldId id="320" r:id="rId9"/>
    <p:sldId id="321" r:id="rId10"/>
    <p:sldId id="314" r:id="rId11"/>
    <p:sldId id="323" r:id="rId12"/>
    <p:sldId id="324" r:id="rId13"/>
    <p:sldId id="325" r:id="rId14"/>
    <p:sldId id="326" r:id="rId15"/>
    <p:sldId id="327" r:id="rId16"/>
    <p:sldId id="328" r:id="rId17"/>
    <p:sldId id="329" r:id="rId18"/>
    <p:sldId id="330" r:id="rId19"/>
    <p:sldId id="331" r:id="rId20"/>
    <p:sldId id="332" r:id="rId21"/>
    <p:sldId id="333" r:id="rId22"/>
    <p:sldId id="334" r:id="rId23"/>
    <p:sldId id="335" r:id="rId24"/>
    <p:sldId id="336" r:id="rId25"/>
    <p:sldId id="338" r:id="rId26"/>
    <p:sldId id="339" r:id="rId27"/>
  </p:sldIdLst>
  <p:sldSz cx="12188825" cy="6858000"/>
  <p:notesSz cx="6858000" cy="9144000"/>
  <p:custDataLst>
    <p:tags r:id="rId30"/>
  </p:custDataLst>
  <p:defaultTextStyle>
    <a:defPPr rtl="0">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Стиль из темы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29" autoAdjust="0"/>
  </p:normalViewPr>
  <p:slideViewPr>
    <p:cSldViewPr showGuides="1">
      <p:cViewPr varScale="1">
        <p:scale>
          <a:sx n="57" d="100"/>
          <a:sy n="57" d="100"/>
        </p:scale>
        <p:origin x="696" y="48"/>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90" d="100"/>
          <a:sy n="90" d="100"/>
        </p:scale>
        <p:origin x="3774"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полнитель верхне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ru-RU" dirty="0"/>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868A5074-CE0D-4554-A997-CC9160940530}" type="datetime1">
              <a:rPr lang="ru-RU" smtClean="0"/>
              <a:pPr algn="r" rtl="0"/>
              <a:t>06.06.2019</a:t>
            </a:fld>
            <a:endParaRPr lang="ru-RU" dirty="0"/>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ru-RU" dirty="0"/>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D9F912AB-2776-42F2-A957-313FC7EFEDB9}" type="slidenum">
              <a:rPr lang="ru-RU" smtClean="0"/>
              <a:pPr algn="r" rtl="0"/>
              <a:t>‹#›</a:t>
            </a:fld>
            <a:endParaRPr lang="ru-RU" dirty="0"/>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полнитель верхнего колонтитула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lvl1pPr>
          </a:lstStyle>
          <a:p>
            <a:fld id="{4AE0CC78-488A-4892-9E55-EA2E7FA7AD95}" type="datetime1">
              <a:rPr lang="ru-RU" smtClean="0"/>
              <a:pPr/>
              <a:t>06.06.2019</a:t>
            </a:fld>
            <a:endParaRPr lang="ru-RU" dirty="0"/>
          </a:p>
        </p:txBody>
      </p:sp>
      <p:sp>
        <p:nvSpPr>
          <p:cNvPr id="4" name="Образ слайда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ru-RU" dirty="0"/>
          </a:p>
        </p:txBody>
      </p:sp>
      <p:sp>
        <p:nvSpPr>
          <p:cNvPr id="5" name="Заполнитель заметок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ru-RU" dirty="0" smtClean="0"/>
              <a:t>Образец текста</a:t>
            </a:r>
          </a:p>
          <a:p>
            <a:pPr lvl="1" rtl="0"/>
            <a:r>
              <a:rPr lang="ru-RU" dirty="0" smtClean="0"/>
              <a:t>Второй уровень</a:t>
            </a:r>
          </a:p>
          <a:p>
            <a:pPr lvl="2" rtl="0"/>
            <a:r>
              <a:rPr lang="ru-RU" dirty="0" smtClean="0"/>
              <a:t>Третий уровень</a:t>
            </a:r>
          </a:p>
          <a:p>
            <a:pPr lvl="3" rtl="0"/>
            <a:r>
              <a:rPr lang="ru-RU" dirty="0" smtClean="0"/>
              <a:t>Четвертый уровень</a:t>
            </a:r>
          </a:p>
          <a:p>
            <a:pPr lvl="4" rtl="0"/>
            <a:r>
              <a:rPr lang="ru-RU" dirty="0" smtClean="0"/>
              <a:t>Пятый уровень</a:t>
            </a:r>
            <a:endParaRPr lang="ru-RU" dirty="0"/>
          </a:p>
        </p:txBody>
      </p:sp>
      <p:sp>
        <p:nvSpPr>
          <p:cNvPr id="6" name="Заполнитель нижнего колонтитула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lvl1pPr>
          </a:lstStyle>
          <a:p>
            <a:fld id="{F93199CD-3E1B-4AE6-990F-76F925F5EA9F}" type="slidenum">
              <a:rPr lang="ru-RU" smtClean="0"/>
              <a:pPr/>
              <a:t>‹#›</a:t>
            </a:fld>
            <a:endParaRPr lang="ru-RU" dirty="0"/>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65214" y="1828800"/>
            <a:ext cx="8229600" cy="2895600"/>
          </a:xfrm>
        </p:spPr>
        <p:txBody>
          <a:bodyPr rtlCol="0" anchor="b">
            <a:normAutofit/>
          </a:bodyPr>
          <a:lstStyle>
            <a:lvl1pPr algn="l" rtl="0">
              <a:lnSpc>
                <a:spcPct val="80000"/>
              </a:lnSpc>
              <a:defRPr sz="6600">
                <a:solidFill>
                  <a:schemeClr val="tx1"/>
                </a:solidFill>
              </a:defRPr>
            </a:lvl1pPr>
          </a:lstStyle>
          <a:p>
            <a:pPr rtl="0"/>
            <a:r>
              <a:rPr lang="ru-RU" smtClean="0"/>
              <a:t>Образец заголовка</a:t>
            </a:r>
            <a:endParaRPr lang="ru-RU" dirty="0"/>
          </a:p>
        </p:txBody>
      </p:sp>
      <p:sp>
        <p:nvSpPr>
          <p:cNvPr id="3" name="Подзаголовок 2"/>
          <p:cNvSpPr>
            <a:spLocks noGrp="1"/>
          </p:cNvSpPr>
          <p:nvPr>
            <p:ph type="subTitle" idx="1"/>
          </p:nvPr>
        </p:nvSpPr>
        <p:spPr>
          <a:xfrm>
            <a:off x="1065213" y="4800600"/>
            <a:ext cx="8229600" cy="1219200"/>
          </a:xfrm>
        </p:spPr>
        <p:txBody>
          <a:bodyPr rtlCol="0">
            <a:normAutofit/>
          </a:bodyPr>
          <a:lstStyle>
            <a:lvl1pPr marL="0" indent="0" algn="l" rtl="0">
              <a:spcBef>
                <a:spcPts val="0"/>
              </a:spcBef>
              <a:buNone/>
              <a:defRPr sz="2000" cap="all" spc="200" baseline="0">
                <a:solidFill>
                  <a:schemeClr val="accent1"/>
                </a:solidFill>
              </a:defRPr>
            </a:lvl1pPr>
            <a:lvl2pPr marL="457200" indent="0" algn="ctr" rtl="0">
              <a:buNone/>
              <a:defRPr>
                <a:solidFill>
                  <a:schemeClr val="tx1">
                    <a:tint val="75000"/>
                  </a:schemeClr>
                </a:solidFill>
              </a:defRPr>
            </a:lvl2pPr>
            <a:lvl3pPr marL="914400" indent="0" algn="ctr" rtl="0">
              <a:buNone/>
              <a:defRPr>
                <a:solidFill>
                  <a:schemeClr val="tx1">
                    <a:tint val="75000"/>
                  </a:schemeClr>
                </a:solidFill>
              </a:defRPr>
            </a:lvl3pPr>
            <a:lvl4pPr marL="1371600" indent="0" algn="ctr" rtl="0">
              <a:buNone/>
              <a:defRPr>
                <a:solidFill>
                  <a:schemeClr val="tx1">
                    <a:tint val="75000"/>
                  </a:schemeClr>
                </a:solidFill>
              </a:defRPr>
            </a:lvl4pPr>
            <a:lvl5pPr marL="1828800" indent="0" algn="ctr" rtl="0">
              <a:buNone/>
              <a:defRPr>
                <a:solidFill>
                  <a:schemeClr val="tx1">
                    <a:tint val="75000"/>
                  </a:schemeClr>
                </a:solidFill>
              </a:defRPr>
            </a:lvl5pPr>
            <a:lvl6pPr marL="2286000" indent="0" algn="ctr" rtl="0">
              <a:buNone/>
              <a:defRPr>
                <a:solidFill>
                  <a:schemeClr val="tx1">
                    <a:tint val="75000"/>
                  </a:schemeClr>
                </a:solidFill>
              </a:defRPr>
            </a:lvl6pPr>
            <a:lvl7pPr marL="2743200" indent="0" algn="ctr" rtl="0">
              <a:buNone/>
              <a:defRPr>
                <a:solidFill>
                  <a:schemeClr val="tx1">
                    <a:tint val="75000"/>
                  </a:schemeClr>
                </a:solidFill>
              </a:defRPr>
            </a:lvl7pPr>
            <a:lvl8pPr marL="3200400" indent="0" algn="ctr" rtl="0">
              <a:buNone/>
              <a:defRPr>
                <a:solidFill>
                  <a:schemeClr val="tx1">
                    <a:tint val="75000"/>
                  </a:schemeClr>
                </a:solidFill>
              </a:defRPr>
            </a:lvl8pPr>
            <a:lvl9pPr marL="3657600" indent="0" algn="ctr" rtl="0">
              <a:buNone/>
              <a:defRPr>
                <a:solidFill>
                  <a:schemeClr val="tx1">
                    <a:tint val="75000"/>
                  </a:schemeClr>
                </a:solidFill>
              </a:defRPr>
            </a:lvl9pPr>
          </a:lstStyle>
          <a:p>
            <a:pPr rtl="0"/>
            <a:r>
              <a:rPr lang="ru-RU" smtClean="0"/>
              <a:t>Образец подзаголовка</a:t>
            </a:r>
            <a:endParaRPr lang="ru-RU" dirty="0"/>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lvl1pPr rtl="0">
              <a:defRPr/>
            </a:lvl1pPr>
          </a:lstStyle>
          <a:p>
            <a:pPr rtl="0"/>
            <a:r>
              <a:rPr lang="ru-RU" smtClean="0"/>
              <a:t>Образец заголовка</a:t>
            </a:r>
            <a:endParaRPr lang="ru-RU" dirty="0"/>
          </a:p>
        </p:txBody>
      </p:sp>
      <p:sp>
        <p:nvSpPr>
          <p:cNvPr id="3" name="Вертикальный текст 2"/>
          <p:cNvSpPr>
            <a:spLocks noGrp="1"/>
          </p:cNvSpPr>
          <p:nvPr>
            <p:ph type="body" orient="vert" idx="1"/>
          </p:nvPr>
        </p:nvSpPr>
        <p:spPr/>
        <p:txBody>
          <a:bodyPr vert="eaVert" rtlCol="0"/>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4" name="Дата 3"/>
          <p:cNvSpPr>
            <a:spLocks noGrp="1"/>
          </p:cNvSpPr>
          <p:nvPr>
            <p:ph type="dt" sz="half" idx="10"/>
          </p:nvPr>
        </p:nvSpPr>
        <p:spPr/>
        <p:txBody>
          <a:bodyPr rtlCol="0"/>
          <a:lstStyle>
            <a:lvl1pPr>
              <a:defRPr/>
            </a:lvl1pPr>
          </a:lstStyle>
          <a:p>
            <a:fld id="{1A680347-8CB2-4BC6-9CD2-ABDD556782DE}" type="datetime1">
              <a:rPr lang="ru-RU" smtClean="0"/>
              <a:pPr/>
              <a:t>06.06.2019</a:t>
            </a:fld>
            <a:endParaRPr lang="ru-RU" dirty="0"/>
          </a:p>
        </p:txBody>
      </p:sp>
      <p:sp>
        <p:nvSpPr>
          <p:cNvPr id="5" name="Нижний колонтитул 4"/>
          <p:cNvSpPr>
            <a:spLocks noGrp="1"/>
          </p:cNvSpPr>
          <p:nvPr>
            <p:ph type="ftr" sz="quarter" idx="11"/>
          </p:nvPr>
        </p:nvSpPr>
        <p:spPr/>
        <p:txBody>
          <a:bodyPr rtlCol="0"/>
          <a:lstStyle/>
          <a:p>
            <a:pPr rtl="0"/>
            <a:endParaRPr lang="ru-RU" dirty="0"/>
          </a:p>
        </p:txBody>
      </p:sp>
      <p:sp>
        <p:nvSpPr>
          <p:cNvPr id="6" name="Номер слайда 5"/>
          <p:cNvSpPr>
            <a:spLocks noGrp="1"/>
          </p:cNvSpPr>
          <p:nvPr>
            <p:ph type="sldNum" sz="quarter" idx="12"/>
          </p:nvPr>
        </p:nvSpPr>
        <p:spPr/>
        <p:txBody>
          <a:bodyPr rtlCol="0"/>
          <a:lstStyle/>
          <a:p>
            <a:pPr rtl="0"/>
            <a:fld id="{2A013F82-EE5E-44EE-A61D-E31C6657F26F}" type="slidenum">
              <a:rPr lang="ru-RU" smtClean="0"/>
              <a:t>‹#›</a:t>
            </a:fld>
            <a:endParaRPr lang="ru-RU" dirty="0"/>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142412" y="381001"/>
            <a:ext cx="1524001" cy="5638800"/>
          </a:xfrm>
        </p:spPr>
        <p:txBody>
          <a:bodyPr vert="eaVert" rtlCol="0"/>
          <a:lstStyle>
            <a:lvl1pPr rtl="0">
              <a:defRPr/>
            </a:lvl1pPr>
          </a:lstStyle>
          <a:p>
            <a:pPr rtl="0"/>
            <a:r>
              <a:rPr lang="ru-RU" smtClean="0"/>
              <a:t>Образец заголовка</a:t>
            </a:r>
            <a:endParaRPr lang="ru-RU" dirty="0"/>
          </a:p>
        </p:txBody>
      </p:sp>
      <p:sp>
        <p:nvSpPr>
          <p:cNvPr id="3" name="Вертикальный текст 2"/>
          <p:cNvSpPr>
            <a:spLocks noGrp="1"/>
          </p:cNvSpPr>
          <p:nvPr>
            <p:ph type="body" orient="vert" idx="1"/>
          </p:nvPr>
        </p:nvSpPr>
        <p:spPr>
          <a:xfrm>
            <a:off x="1522412" y="381001"/>
            <a:ext cx="7391399" cy="5638800"/>
          </a:xfrm>
        </p:spPr>
        <p:txBody>
          <a:bodyPr vert="eaVert" rtlCol="0"/>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4" name="Дата 3"/>
          <p:cNvSpPr>
            <a:spLocks noGrp="1"/>
          </p:cNvSpPr>
          <p:nvPr>
            <p:ph type="dt" sz="half" idx="10"/>
          </p:nvPr>
        </p:nvSpPr>
        <p:spPr/>
        <p:txBody>
          <a:bodyPr rtlCol="0"/>
          <a:lstStyle>
            <a:lvl1pPr>
              <a:defRPr/>
            </a:lvl1pPr>
          </a:lstStyle>
          <a:p>
            <a:fld id="{29032FF7-F906-4C17-885C-6356C5B13C33}" type="datetime1">
              <a:rPr lang="ru-RU" smtClean="0"/>
              <a:pPr/>
              <a:t>06.06.2019</a:t>
            </a:fld>
            <a:endParaRPr lang="ru-RU" dirty="0"/>
          </a:p>
        </p:txBody>
      </p:sp>
      <p:sp>
        <p:nvSpPr>
          <p:cNvPr id="5" name="Нижний колонтитул 4"/>
          <p:cNvSpPr>
            <a:spLocks noGrp="1"/>
          </p:cNvSpPr>
          <p:nvPr>
            <p:ph type="ftr" sz="quarter" idx="11"/>
          </p:nvPr>
        </p:nvSpPr>
        <p:spPr/>
        <p:txBody>
          <a:bodyPr rtlCol="0"/>
          <a:lstStyle/>
          <a:p>
            <a:pPr rtl="0"/>
            <a:endParaRPr lang="ru-RU" dirty="0"/>
          </a:p>
        </p:txBody>
      </p:sp>
      <p:sp>
        <p:nvSpPr>
          <p:cNvPr id="6" name="Номер слайда 5"/>
          <p:cNvSpPr>
            <a:spLocks noGrp="1"/>
          </p:cNvSpPr>
          <p:nvPr>
            <p:ph type="sldNum" sz="quarter" idx="12"/>
          </p:nvPr>
        </p:nvSpPr>
        <p:spPr/>
        <p:txBody>
          <a:bodyPr rtlCol="0"/>
          <a:lstStyle/>
          <a:p>
            <a:pPr rtl="0"/>
            <a:fld id="{2A013F82-EE5E-44EE-A61D-E31C6657F26F}" type="slidenum">
              <a:rPr lang="ru-RU" smtClean="0"/>
              <a:t>‹#›</a:t>
            </a:fld>
            <a:endParaRPr lang="ru-RU" dirty="0"/>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lvl1pPr rtl="0">
              <a:defRPr/>
            </a:lvl1pPr>
          </a:lstStyle>
          <a:p>
            <a:pPr rtl="0"/>
            <a:r>
              <a:rPr lang="ru-RU" smtClean="0"/>
              <a:t>Образец заголовка</a:t>
            </a:r>
            <a:endParaRPr lang="ru-RU" dirty="0"/>
          </a:p>
        </p:txBody>
      </p:sp>
      <p:sp>
        <p:nvSpPr>
          <p:cNvPr id="3" name="Объект 2"/>
          <p:cNvSpPr>
            <a:spLocks noGrp="1"/>
          </p:cNvSpPr>
          <p:nvPr>
            <p:ph idx="1"/>
          </p:nvPr>
        </p:nvSpPr>
        <p:spPr/>
        <p:txBody>
          <a:bodyPr rtlCol="0"/>
          <a:lstStyle>
            <a:lvl5pPr algn="l" rtl="0">
              <a:defRPr/>
            </a:lvl5pPr>
            <a:lvl6pPr algn="l" rtl="0">
              <a:defRPr/>
            </a:lvl6p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4" name="Дата 3"/>
          <p:cNvSpPr>
            <a:spLocks noGrp="1"/>
          </p:cNvSpPr>
          <p:nvPr>
            <p:ph type="dt" sz="half" idx="10"/>
          </p:nvPr>
        </p:nvSpPr>
        <p:spPr/>
        <p:txBody>
          <a:bodyPr rtlCol="0"/>
          <a:lstStyle>
            <a:lvl1pPr>
              <a:defRPr/>
            </a:lvl1pPr>
          </a:lstStyle>
          <a:p>
            <a:fld id="{8E08C5DC-7690-41E4-921F-0CCD86F95B69}" type="datetime1">
              <a:rPr lang="ru-RU" smtClean="0"/>
              <a:pPr/>
              <a:t>06.06.2019</a:t>
            </a:fld>
            <a:endParaRPr lang="ru-RU" dirty="0"/>
          </a:p>
        </p:txBody>
      </p:sp>
      <p:sp>
        <p:nvSpPr>
          <p:cNvPr id="5" name="Нижний колонтитул 4"/>
          <p:cNvSpPr>
            <a:spLocks noGrp="1"/>
          </p:cNvSpPr>
          <p:nvPr>
            <p:ph type="ftr" sz="quarter" idx="11"/>
          </p:nvPr>
        </p:nvSpPr>
        <p:spPr/>
        <p:txBody>
          <a:bodyPr rtlCol="0"/>
          <a:lstStyle/>
          <a:p>
            <a:pPr rtl="0"/>
            <a:endParaRPr lang="ru-RU" dirty="0"/>
          </a:p>
        </p:txBody>
      </p:sp>
      <p:sp>
        <p:nvSpPr>
          <p:cNvPr id="6" name="Номер слайда 5"/>
          <p:cNvSpPr>
            <a:spLocks noGrp="1"/>
          </p:cNvSpPr>
          <p:nvPr>
            <p:ph type="sldNum" sz="quarter" idx="12"/>
          </p:nvPr>
        </p:nvSpPr>
        <p:spPr/>
        <p:txBody>
          <a:bodyPr rtlCol="0"/>
          <a:lstStyle/>
          <a:p>
            <a:pPr rtl="0"/>
            <a:fld id="{2A013F82-EE5E-44EE-A61D-E31C6657F26F}" type="slidenum">
              <a:rPr lang="ru-RU" smtClean="0"/>
              <a:t>‹#›</a:t>
            </a:fld>
            <a:endParaRPr lang="ru-RU" dirty="0"/>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59614" y="2514600"/>
            <a:ext cx="8692399" cy="2819400"/>
          </a:xfrm>
        </p:spPr>
        <p:txBody>
          <a:bodyPr rtlCol="0" anchor="b">
            <a:normAutofit/>
          </a:bodyPr>
          <a:lstStyle>
            <a:lvl1pPr algn="l" rtl="0">
              <a:lnSpc>
                <a:spcPct val="80000"/>
              </a:lnSpc>
              <a:defRPr sz="4800" b="0" cap="none" baseline="0"/>
            </a:lvl1pPr>
          </a:lstStyle>
          <a:p>
            <a:pPr rtl="0"/>
            <a:r>
              <a:rPr lang="ru-RU" smtClean="0"/>
              <a:t>Образец заголовка</a:t>
            </a:r>
            <a:endParaRPr lang="ru-RU" dirty="0"/>
          </a:p>
        </p:txBody>
      </p:sp>
      <p:sp>
        <p:nvSpPr>
          <p:cNvPr id="3" name="Замещающий текст 2"/>
          <p:cNvSpPr>
            <a:spLocks noGrp="1"/>
          </p:cNvSpPr>
          <p:nvPr>
            <p:ph type="body" idx="1"/>
          </p:nvPr>
        </p:nvSpPr>
        <p:spPr>
          <a:xfrm>
            <a:off x="1065213" y="5410200"/>
            <a:ext cx="8687333" cy="609601"/>
          </a:xfrm>
        </p:spPr>
        <p:txBody>
          <a:bodyPr rtlCol="0" anchor="t">
            <a:normAutofit/>
          </a:bodyPr>
          <a:lstStyle>
            <a:lvl1pPr marL="0" indent="0" algn="l" rtl="0">
              <a:spcBef>
                <a:spcPts val="0"/>
              </a:spcBef>
              <a:buNone/>
              <a:defRPr sz="2000" cap="all" spc="200" baseline="0">
                <a:solidFill>
                  <a:schemeClr val="accent1"/>
                </a:solidFill>
              </a:defRPr>
            </a:lvl1pPr>
            <a:lvl2pPr marL="457200" indent="0" algn="l" rtl="0">
              <a:buNone/>
              <a:defRPr sz="1800">
                <a:solidFill>
                  <a:schemeClr val="tx1">
                    <a:tint val="75000"/>
                  </a:schemeClr>
                </a:solidFill>
              </a:defRPr>
            </a:lvl2pPr>
            <a:lvl3pPr marL="914400" indent="0" algn="l" rtl="0">
              <a:buNone/>
              <a:defRPr sz="1600">
                <a:solidFill>
                  <a:schemeClr val="tx1">
                    <a:tint val="75000"/>
                  </a:schemeClr>
                </a:solidFill>
              </a:defRPr>
            </a:lvl3pPr>
            <a:lvl4pPr marL="1371600" indent="0" algn="l" rtl="0">
              <a:buNone/>
              <a:defRPr sz="1400">
                <a:solidFill>
                  <a:schemeClr val="tx1">
                    <a:tint val="75000"/>
                  </a:schemeClr>
                </a:solidFill>
              </a:defRPr>
            </a:lvl4pPr>
            <a:lvl5pPr marL="1828800" indent="0" algn="l" rtl="0">
              <a:buNone/>
              <a:defRPr sz="1400">
                <a:solidFill>
                  <a:schemeClr val="tx1">
                    <a:tint val="75000"/>
                  </a:schemeClr>
                </a:solidFill>
              </a:defRPr>
            </a:lvl5pPr>
            <a:lvl6pPr marL="2286000" indent="0" algn="l" rtl="0">
              <a:buNone/>
              <a:defRPr sz="1400">
                <a:solidFill>
                  <a:schemeClr val="tx1">
                    <a:tint val="75000"/>
                  </a:schemeClr>
                </a:solidFill>
              </a:defRPr>
            </a:lvl6pPr>
            <a:lvl7pPr marL="2743200" indent="0" algn="l" rtl="0">
              <a:buNone/>
              <a:defRPr sz="1400">
                <a:solidFill>
                  <a:schemeClr val="tx1">
                    <a:tint val="75000"/>
                  </a:schemeClr>
                </a:solidFill>
              </a:defRPr>
            </a:lvl7pPr>
            <a:lvl8pPr marL="3200400" indent="0" algn="l" rtl="0">
              <a:buNone/>
              <a:defRPr sz="1400">
                <a:solidFill>
                  <a:schemeClr val="tx1">
                    <a:tint val="75000"/>
                  </a:schemeClr>
                </a:solidFill>
              </a:defRPr>
            </a:lvl8pPr>
            <a:lvl9pPr marL="3657600" indent="0" algn="l" rtl="0">
              <a:buNone/>
              <a:defRPr sz="1400">
                <a:solidFill>
                  <a:schemeClr val="tx1">
                    <a:tint val="75000"/>
                  </a:schemeClr>
                </a:solidFill>
              </a:defRPr>
            </a:lvl9pPr>
          </a:lstStyle>
          <a:p>
            <a:pPr lvl="0" rtl="0"/>
            <a:r>
              <a:rPr lang="ru-RU" smtClean="0"/>
              <a:t>Образец текста</a:t>
            </a:r>
          </a:p>
        </p:txBody>
      </p:sp>
      <p:sp>
        <p:nvSpPr>
          <p:cNvPr id="4" name="Дата 3"/>
          <p:cNvSpPr>
            <a:spLocks noGrp="1"/>
          </p:cNvSpPr>
          <p:nvPr>
            <p:ph type="dt" sz="half" idx="10"/>
          </p:nvPr>
        </p:nvSpPr>
        <p:spPr/>
        <p:txBody>
          <a:bodyPr rtlCol="0"/>
          <a:lstStyle>
            <a:lvl1pPr>
              <a:defRPr/>
            </a:lvl1pPr>
          </a:lstStyle>
          <a:p>
            <a:fld id="{F175A814-E90F-481F-9D66-10F3829730B9}" type="datetime1">
              <a:rPr lang="ru-RU" smtClean="0"/>
              <a:pPr/>
              <a:t>06.06.2019</a:t>
            </a:fld>
            <a:endParaRPr lang="ru-RU" dirty="0"/>
          </a:p>
        </p:txBody>
      </p:sp>
      <p:sp>
        <p:nvSpPr>
          <p:cNvPr id="5" name="Нижний колонтитул 4"/>
          <p:cNvSpPr>
            <a:spLocks noGrp="1"/>
          </p:cNvSpPr>
          <p:nvPr>
            <p:ph type="ftr" sz="quarter" idx="11"/>
          </p:nvPr>
        </p:nvSpPr>
        <p:spPr/>
        <p:txBody>
          <a:bodyPr rtlCol="0"/>
          <a:lstStyle/>
          <a:p>
            <a:pPr rtl="0"/>
            <a:endParaRPr lang="ru-RU" dirty="0"/>
          </a:p>
        </p:txBody>
      </p:sp>
      <p:sp>
        <p:nvSpPr>
          <p:cNvPr id="6" name="Номер слайда 5"/>
          <p:cNvSpPr>
            <a:spLocks noGrp="1"/>
          </p:cNvSpPr>
          <p:nvPr>
            <p:ph type="sldNum" sz="quarter" idx="12"/>
          </p:nvPr>
        </p:nvSpPr>
        <p:spPr/>
        <p:txBody>
          <a:bodyPr rtlCol="0"/>
          <a:lstStyle/>
          <a:p>
            <a:pPr rtl="0"/>
            <a:fld id="{2A013F82-EE5E-44EE-A61D-E31C6657F26F}" type="slidenum">
              <a:rPr lang="ru-RU" smtClean="0"/>
              <a:t>‹#›</a:t>
            </a:fld>
            <a:endParaRPr lang="ru-RU" dirty="0"/>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lvl1pPr rtl="0">
              <a:defRPr/>
            </a:lvl1pPr>
          </a:lstStyle>
          <a:p>
            <a:pPr rtl="0"/>
            <a:r>
              <a:rPr lang="ru-RU" smtClean="0"/>
              <a:t>Образец заголовка</a:t>
            </a:r>
            <a:endParaRPr lang="ru-RU" dirty="0"/>
          </a:p>
        </p:txBody>
      </p:sp>
      <p:sp>
        <p:nvSpPr>
          <p:cNvPr id="3" name="Объект 2"/>
          <p:cNvSpPr>
            <a:spLocks noGrp="1"/>
          </p:cNvSpPr>
          <p:nvPr>
            <p:ph sz="half" idx="1"/>
          </p:nvPr>
        </p:nvSpPr>
        <p:spPr>
          <a:xfrm>
            <a:off x="1504781" y="1905001"/>
            <a:ext cx="4419599" cy="41148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4" name="Объект 3"/>
          <p:cNvSpPr>
            <a:spLocks noGrp="1"/>
          </p:cNvSpPr>
          <p:nvPr>
            <p:ph sz="half" idx="2"/>
          </p:nvPr>
        </p:nvSpPr>
        <p:spPr>
          <a:xfrm>
            <a:off x="6229183" y="1905001"/>
            <a:ext cx="4419600" cy="41148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5" name="Дата 4"/>
          <p:cNvSpPr>
            <a:spLocks noGrp="1"/>
          </p:cNvSpPr>
          <p:nvPr>
            <p:ph type="dt" sz="half" idx="10"/>
          </p:nvPr>
        </p:nvSpPr>
        <p:spPr/>
        <p:txBody>
          <a:bodyPr rtlCol="0"/>
          <a:lstStyle/>
          <a:p>
            <a:r>
              <a:rPr lang="ru-RU" dirty="0" smtClean="0"/>
              <a:t>​</a:t>
            </a:r>
            <a:fld id="{37209019-E585-49FC-B62B-4F8E88B75BBF}" type="datetime1">
              <a:rPr lang="ru-RU" smtClean="0"/>
              <a:pPr/>
              <a:t>06.06.2019</a:t>
            </a:fld>
            <a:r>
              <a:rPr lang="ru-RU" dirty="0" smtClean="0"/>
              <a:t>​</a:t>
            </a:r>
            <a:endParaRPr lang="ru-RU" dirty="0"/>
          </a:p>
        </p:txBody>
      </p:sp>
      <p:sp>
        <p:nvSpPr>
          <p:cNvPr id="6" name="Нижний колонтитул 5"/>
          <p:cNvSpPr>
            <a:spLocks noGrp="1"/>
          </p:cNvSpPr>
          <p:nvPr>
            <p:ph type="ftr" sz="quarter" idx="11"/>
          </p:nvPr>
        </p:nvSpPr>
        <p:spPr/>
        <p:txBody>
          <a:bodyPr rtlCol="0"/>
          <a:lstStyle/>
          <a:p>
            <a:pPr rtl="0"/>
            <a:endParaRPr lang="ru-RU" dirty="0"/>
          </a:p>
        </p:txBody>
      </p:sp>
      <p:sp>
        <p:nvSpPr>
          <p:cNvPr id="7" name="Номер слайда 6"/>
          <p:cNvSpPr>
            <a:spLocks noGrp="1"/>
          </p:cNvSpPr>
          <p:nvPr>
            <p:ph type="sldNum" sz="quarter" idx="12"/>
          </p:nvPr>
        </p:nvSpPr>
        <p:spPr/>
        <p:txBody>
          <a:bodyPr rtlCol="0"/>
          <a:lstStyle/>
          <a:p>
            <a:pPr rtl="0"/>
            <a:fld id="{2A013F82-EE5E-44EE-A61D-E31C6657F26F}" type="slidenum">
              <a:rPr lang="ru-RU" smtClean="0"/>
              <a:t>‹#›</a:t>
            </a:fld>
            <a:endParaRPr lang="ru-RU" dirty="0"/>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lvl1pPr algn="l" rtl="0">
              <a:defRPr/>
            </a:lvl1pPr>
          </a:lstStyle>
          <a:p>
            <a:pPr rtl="0"/>
            <a:r>
              <a:rPr lang="ru-RU" smtClean="0"/>
              <a:t>Образец заголовка</a:t>
            </a:r>
            <a:endParaRPr lang="ru-RU" dirty="0"/>
          </a:p>
        </p:txBody>
      </p:sp>
      <p:sp>
        <p:nvSpPr>
          <p:cNvPr id="3" name="Текст 2"/>
          <p:cNvSpPr>
            <a:spLocks noGrp="1"/>
          </p:cNvSpPr>
          <p:nvPr>
            <p:ph type="body" idx="1"/>
          </p:nvPr>
        </p:nvSpPr>
        <p:spPr>
          <a:xfrm>
            <a:off x="1522411" y="1905000"/>
            <a:ext cx="4416552" cy="762000"/>
          </a:xfrm>
        </p:spPr>
        <p:txBody>
          <a:bodyPr rtlCol="0" anchor="ctr">
            <a:noAutofit/>
          </a:bodyPr>
          <a:lstStyle>
            <a:lvl1pPr marL="0" indent="0" algn="l" rtl="0">
              <a:spcBef>
                <a:spcPts val="0"/>
              </a:spcBef>
              <a:buNone/>
              <a:defRPr sz="2000" b="0" cap="all" spc="200" baseline="0">
                <a:solidFill>
                  <a:schemeClr val="accent1"/>
                </a:solidFill>
              </a:defRPr>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ru-RU" smtClean="0"/>
              <a:t>Образец текста</a:t>
            </a:r>
          </a:p>
        </p:txBody>
      </p:sp>
      <p:sp>
        <p:nvSpPr>
          <p:cNvPr id="4" name="Объект 3"/>
          <p:cNvSpPr>
            <a:spLocks noGrp="1"/>
          </p:cNvSpPr>
          <p:nvPr>
            <p:ph sz="half" idx="2"/>
          </p:nvPr>
        </p:nvSpPr>
        <p:spPr>
          <a:xfrm>
            <a:off x="1522411" y="2743201"/>
            <a:ext cx="4416552" cy="32766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5" name="Текст 4"/>
          <p:cNvSpPr>
            <a:spLocks noGrp="1"/>
          </p:cNvSpPr>
          <p:nvPr>
            <p:ph type="body" sz="quarter" idx="3"/>
          </p:nvPr>
        </p:nvSpPr>
        <p:spPr>
          <a:xfrm>
            <a:off x="6249861" y="1905000"/>
            <a:ext cx="4416552" cy="762000"/>
          </a:xfrm>
        </p:spPr>
        <p:txBody>
          <a:bodyPr rtlCol="0" anchor="ctr">
            <a:noAutofit/>
          </a:bodyPr>
          <a:lstStyle>
            <a:lvl1pPr marL="0" indent="0" algn="l" rtl="0">
              <a:spcBef>
                <a:spcPts val="0"/>
              </a:spcBef>
              <a:buNone/>
              <a:defRPr sz="2000" b="0" cap="all" spc="200" baseline="0">
                <a:solidFill>
                  <a:schemeClr val="accent1"/>
                </a:solidFill>
              </a:defRPr>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ru-RU" smtClean="0"/>
              <a:t>Образец текста</a:t>
            </a:r>
          </a:p>
        </p:txBody>
      </p:sp>
      <p:sp>
        <p:nvSpPr>
          <p:cNvPr id="6" name="Объект 5"/>
          <p:cNvSpPr>
            <a:spLocks noGrp="1"/>
          </p:cNvSpPr>
          <p:nvPr>
            <p:ph sz="quarter" idx="4"/>
          </p:nvPr>
        </p:nvSpPr>
        <p:spPr>
          <a:xfrm>
            <a:off x="6249861" y="2743201"/>
            <a:ext cx="4416552" cy="32766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7" name="Дата 6"/>
          <p:cNvSpPr>
            <a:spLocks noGrp="1"/>
          </p:cNvSpPr>
          <p:nvPr>
            <p:ph type="dt" sz="half" idx="10"/>
          </p:nvPr>
        </p:nvSpPr>
        <p:spPr/>
        <p:txBody>
          <a:bodyPr rtlCol="0"/>
          <a:lstStyle>
            <a:lvl1pPr>
              <a:defRPr/>
            </a:lvl1pPr>
          </a:lstStyle>
          <a:p>
            <a:fld id="{F9553319-FCD4-4339-95E3-CA608CFF30E2}" type="datetime1">
              <a:rPr lang="ru-RU" smtClean="0"/>
              <a:pPr/>
              <a:t>06.06.2019</a:t>
            </a:fld>
            <a:endParaRPr lang="ru-RU" dirty="0"/>
          </a:p>
        </p:txBody>
      </p:sp>
      <p:sp>
        <p:nvSpPr>
          <p:cNvPr id="8" name="Нижний колонтитул 7"/>
          <p:cNvSpPr>
            <a:spLocks noGrp="1"/>
          </p:cNvSpPr>
          <p:nvPr>
            <p:ph type="ftr" sz="quarter" idx="11"/>
          </p:nvPr>
        </p:nvSpPr>
        <p:spPr/>
        <p:txBody>
          <a:bodyPr rtlCol="0"/>
          <a:lstStyle/>
          <a:p>
            <a:pPr rtl="0"/>
            <a:endParaRPr lang="ru-RU" dirty="0"/>
          </a:p>
        </p:txBody>
      </p:sp>
      <p:sp>
        <p:nvSpPr>
          <p:cNvPr id="9" name="Номер слайда 8"/>
          <p:cNvSpPr>
            <a:spLocks noGrp="1"/>
          </p:cNvSpPr>
          <p:nvPr>
            <p:ph type="sldNum" sz="quarter" idx="12"/>
          </p:nvPr>
        </p:nvSpPr>
        <p:spPr/>
        <p:txBody>
          <a:bodyPr rtlCol="0"/>
          <a:lstStyle/>
          <a:p>
            <a:pPr rtl="0"/>
            <a:fld id="{2A013F82-EE5E-44EE-A61D-E31C6657F26F}" type="slidenum">
              <a:rPr lang="ru-RU" smtClean="0"/>
              <a:t>‹#›</a:t>
            </a:fld>
            <a:endParaRPr lang="ru-RU" dirty="0"/>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lvl1pPr rtl="0">
              <a:defRPr/>
            </a:lvl1pPr>
          </a:lstStyle>
          <a:p>
            <a:pPr rtl="0"/>
            <a:r>
              <a:rPr lang="ru-RU" smtClean="0"/>
              <a:t>Образец заголовка</a:t>
            </a:r>
            <a:endParaRPr lang="ru-RU" dirty="0"/>
          </a:p>
        </p:txBody>
      </p:sp>
      <p:sp>
        <p:nvSpPr>
          <p:cNvPr id="3" name="Дата 2"/>
          <p:cNvSpPr>
            <a:spLocks noGrp="1"/>
          </p:cNvSpPr>
          <p:nvPr>
            <p:ph type="dt" sz="half" idx="10"/>
          </p:nvPr>
        </p:nvSpPr>
        <p:spPr/>
        <p:txBody>
          <a:bodyPr rtlCol="0"/>
          <a:lstStyle>
            <a:lvl1pPr>
              <a:defRPr/>
            </a:lvl1pPr>
          </a:lstStyle>
          <a:p>
            <a:fld id="{AEE4BD36-0D92-42E0-A6BC-3DE49444FD88}" type="datetime1">
              <a:rPr lang="ru-RU" smtClean="0"/>
              <a:pPr/>
              <a:t>06.06.2019</a:t>
            </a:fld>
            <a:endParaRPr lang="ru-RU" dirty="0"/>
          </a:p>
        </p:txBody>
      </p:sp>
      <p:sp>
        <p:nvSpPr>
          <p:cNvPr id="4" name="Нижний колонтитул 3"/>
          <p:cNvSpPr>
            <a:spLocks noGrp="1"/>
          </p:cNvSpPr>
          <p:nvPr>
            <p:ph type="ftr" sz="quarter" idx="11"/>
          </p:nvPr>
        </p:nvSpPr>
        <p:spPr/>
        <p:txBody>
          <a:bodyPr rtlCol="0"/>
          <a:lstStyle/>
          <a:p>
            <a:pPr rtl="0"/>
            <a:endParaRPr lang="ru-RU" dirty="0"/>
          </a:p>
        </p:txBody>
      </p:sp>
      <p:sp>
        <p:nvSpPr>
          <p:cNvPr id="5" name="Номер слайда 4"/>
          <p:cNvSpPr>
            <a:spLocks noGrp="1"/>
          </p:cNvSpPr>
          <p:nvPr>
            <p:ph type="sldNum" sz="quarter" idx="12"/>
          </p:nvPr>
        </p:nvSpPr>
        <p:spPr/>
        <p:txBody>
          <a:bodyPr rtlCol="0"/>
          <a:lstStyle/>
          <a:p>
            <a:pPr rtl="0"/>
            <a:fld id="{2A013F82-EE5E-44EE-A61D-E31C6657F26F}" type="slidenum">
              <a:rPr lang="ru-RU" smtClean="0"/>
              <a:t>‹#›</a:t>
            </a:fld>
            <a:endParaRPr lang="ru-RU" dirty="0"/>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bg>
      <p:bgPr>
        <a:solidFill>
          <a:schemeClr val="bg2"/>
        </a:solidFill>
        <a:effectLst/>
      </p:bgPr>
    </p:bg>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rtlCol="0"/>
          <a:lstStyle>
            <a:lvl1pPr>
              <a:defRPr/>
            </a:lvl1pPr>
          </a:lstStyle>
          <a:p>
            <a:fld id="{33AA0470-602E-4818-A25C-047C8515CFC6}" type="datetime1">
              <a:rPr lang="ru-RU" smtClean="0"/>
              <a:pPr/>
              <a:t>06.06.2019</a:t>
            </a:fld>
            <a:endParaRPr lang="ru-RU" dirty="0"/>
          </a:p>
        </p:txBody>
      </p:sp>
      <p:sp>
        <p:nvSpPr>
          <p:cNvPr id="3" name="Нижний колонтитул 2"/>
          <p:cNvSpPr>
            <a:spLocks noGrp="1"/>
          </p:cNvSpPr>
          <p:nvPr>
            <p:ph type="ftr" sz="quarter" idx="11"/>
          </p:nvPr>
        </p:nvSpPr>
        <p:spPr/>
        <p:txBody>
          <a:bodyPr rtlCol="0"/>
          <a:lstStyle/>
          <a:p>
            <a:pPr rtl="0"/>
            <a:endParaRPr lang="ru-RU" dirty="0"/>
          </a:p>
        </p:txBody>
      </p:sp>
      <p:sp>
        <p:nvSpPr>
          <p:cNvPr id="4" name="Номер слайда 3"/>
          <p:cNvSpPr>
            <a:spLocks noGrp="1"/>
          </p:cNvSpPr>
          <p:nvPr>
            <p:ph type="sldNum" sz="quarter" idx="12"/>
          </p:nvPr>
        </p:nvSpPr>
        <p:spPr/>
        <p:txBody>
          <a:bodyPr rtlCol="0"/>
          <a:lstStyle/>
          <a:p>
            <a:pPr rtl="0"/>
            <a:fld id="{2A013F82-EE5E-44EE-A61D-E31C6657F26F}" type="slidenum">
              <a:rPr lang="ru-RU" smtClean="0"/>
              <a:t>‹#›</a:t>
            </a:fld>
            <a:endParaRPr lang="ru-RU" dirty="0"/>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55604" y="1905000"/>
            <a:ext cx="3596607" cy="2667000"/>
          </a:xfrm>
        </p:spPr>
        <p:txBody>
          <a:bodyPr rtlCol="0" anchor="b">
            <a:noAutofit/>
          </a:bodyPr>
          <a:lstStyle>
            <a:lvl1pPr algn="l" rtl="0">
              <a:lnSpc>
                <a:spcPct val="90000"/>
              </a:lnSpc>
              <a:defRPr sz="3600" b="0" baseline="0">
                <a:solidFill>
                  <a:schemeClr val="tx1"/>
                </a:solidFill>
              </a:defRPr>
            </a:lvl1pPr>
          </a:lstStyle>
          <a:p>
            <a:pPr rtl="0"/>
            <a:r>
              <a:rPr lang="ru-RU" smtClean="0"/>
              <a:t>Образец заголовка</a:t>
            </a:r>
            <a:endParaRPr lang="ru-RU" dirty="0"/>
          </a:p>
        </p:txBody>
      </p:sp>
      <p:sp>
        <p:nvSpPr>
          <p:cNvPr id="3" name="Объект 2"/>
          <p:cNvSpPr>
            <a:spLocks noGrp="1"/>
          </p:cNvSpPr>
          <p:nvPr>
            <p:ph idx="1"/>
          </p:nvPr>
        </p:nvSpPr>
        <p:spPr>
          <a:xfrm>
            <a:off x="4951414" y="685800"/>
            <a:ext cx="6400800" cy="53340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lang="ru-RU" dirty="0"/>
          </a:p>
        </p:txBody>
      </p:sp>
      <p:sp>
        <p:nvSpPr>
          <p:cNvPr id="4" name="Текст 3"/>
          <p:cNvSpPr>
            <a:spLocks noGrp="1"/>
          </p:cNvSpPr>
          <p:nvPr>
            <p:ph type="body" sz="half" idx="2"/>
          </p:nvPr>
        </p:nvSpPr>
        <p:spPr>
          <a:xfrm>
            <a:off x="1065213" y="4648200"/>
            <a:ext cx="3581399" cy="1371600"/>
          </a:xfrm>
        </p:spPr>
        <p:txBody>
          <a:bodyPr rtlCol="0">
            <a:normAutofit/>
          </a:bodyPr>
          <a:lstStyle>
            <a:lvl1pPr marL="0" indent="0" algn="l" rtl="0">
              <a:lnSpc>
                <a:spcPct val="90000"/>
              </a:lnSpc>
              <a:spcBef>
                <a:spcPts val="1200"/>
              </a:spcBef>
              <a:buNone/>
              <a:defRPr sz="18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ru-RU" smtClean="0"/>
              <a:t>Образец текста</a:t>
            </a:r>
          </a:p>
        </p:txBody>
      </p:sp>
      <p:sp>
        <p:nvSpPr>
          <p:cNvPr id="5" name="Дата 4"/>
          <p:cNvSpPr>
            <a:spLocks noGrp="1"/>
          </p:cNvSpPr>
          <p:nvPr>
            <p:ph type="dt" sz="half" idx="10"/>
          </p:nvPr>
        </p:nvSpPr>
        <p:spPr/>
        <p:txBody>
          <a:bodyPr rtlCol="0"/>
          <a:lstStyle>
            <a:lvl1pPr>
              <a:defRPr/>
            </a:lvl1pPr>
          </a:lstStyle>
          <a:p>
            <a:fld id="{9B9837FC-FBB6-4C6B-A6BE-B70FBC32743C}" type="datetime1">
              <a:rPr lang="ru-RU" smtClean="0"/>
              <a:pPr/>
              <a:t>06.06.2019</a:t>
            </a:fld>
            <a:endParaRPr lang="ru-RU" dirty="0"/>
          </a:p>
        </p:txBody>
      </p:sp>
      <p:sp>
        <p:nvSpPr>
          <p:cNvPr id="6" name="Нижний колонтитул 5"/>
          <p:cNvSpPr>
            <a:spLocks noGrp="1"/>
          </p:cNvSpPr>
          <p:nvPr>
            <p:ph type="ftr" sz="quarter" idx="11"/>
          </p:nvPr>
        </p:nvSpPr>
        <p:spPr/>
        <p:txBody>
          <a:bodyPr rtlCol="0"/>
          <a:lstStyle/>
          <a:p>
            <a:pPr rtl="0"/>
            <a:endParaRPr lang="ru-RU" dirty="0"/>
          </a:p>
        </p:txBody>
      </p:sp>
      <p:sp>
        <p:nvSpPr>
          <p:cNvPr id="7" name="Номер слайда 6"/>
          <p:cNvSpPr>
            <a:spLocks noGrp="1"/>
          </p:cNvSpPr>
          <p:nvPr>
            <p:ph type="sldNum" sz="quarter" idx="12"/>
          </p:nvPr>
        </p:nvSpPr>
        <p:spPr/>
        <p:txBody>
          <a:bodyPr rtlCol="0"/>
          <a:lstStyle/>
          <a:p>
            <a:pPr rtl="0"/>
            <a:fld id="{2A013F82-EE5E-44EE-A61D-E31C6657F26F}" type="slidenum">
              <a:rPr lang="ru-RU" smtClean="0"/>
              <a:t>‹#›</a:t>
            </a:fld>
            <a:endParaRPr lang="ru-RU" dirty="0"/>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Рисунок 2"/>
          <p:cNvSpPr>
            <a:spLocks noGrp="1"/>
          </p:cNvSpPr>
          <p:nvPr>
            <p:ph type="pic" idx="1"/>
          </p:nvPr>
        </p:nvSpPr>
        <p:spPr>
          <a:xfrm>
            <a:off x="4951414" y="685800"/>
            <a:ext cx="6400799" cy="5334000"/>
          </a:xfrm>
          <a:solidFill>
            <a:schemeClr val="bg2"/>
          </a:solidFill>
          <a:ln w="76200">
            <a:solidFill>
              <a:schemeClr val="tx1"/>
            </a:solidFill>
            <a:miter lim="800000"/>
          </a:ln>
        </p:spPr>
        <p:txBody>
          <a:bodyPr rtlCol="0">
            <a:normAutofit/>
          </a:bodyPr>
          <a:lstStyle>
            <a:lvl1pPr marL="0" indent="0" algn="ctr" rtl="0">
              <a:buNone/>
              <a:defRPr sz="24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ru-RU" smtClean="0"/>
              <a:t>Вставка рисунка</a:t>
            </a:r>
            <a:endParaRPr lang="ru-RU" dirty="0"/>
          </a:p>
        </p:txBody>
      </p:sp>
      <p:sp>
        <p:nvSpPr>
          <p:cNvPr id="2" name="Заголовок 1"/>
          <p:cNvSpPr>
            <a:spLocks noGrp="1"/>
          </p:cNvSpPr>
          <p:nvPr>
            <p:ph type="title"/>
          </p:nvPr>
        </p:nvSpPr>
        <p:spPr>
          <a:xfrm>
            <a:off x="1055604" y="1905000"/>
            <a:ext cx="3596607" cy="2667000"/>
          </a:xfrm>
        </p:spPr>
        <p:txBody>
          <a:bodyPr rtlCol="0" anchor="b">
            <a:normAutofit/>
          </a:bodyPr>
          <a:lstStyle>
            <a:lvl1pPr algn="l" rtl="0">
              <a:lnSpc>
                <a:spcPct val="90000"/>
              </a:lnSpc>
              <a:defRPr sz="3600" b="0" i="0" baseline="0">
                <a:solidFill>
                  <a:schemeClr val="tx1"/>
                </a:solidFill>
              </a:defRPr>
            </a:lvl1pPr>
          </a:lstStyle>
          <a:p>
            <a:pPr rtl="0"/>
            <a:r>
              <a:rPr lang="ru-RU" smtClean="0"/>
              <a:t>Образец заголовка</a:t>
            </a:r>
            <a:endParaRPr lang="ru-RU" dirty="0"/>
          </a:p>
        </p:txBody>
      </p:sp>
      <p:sp>
        <p:nvSpPr>
          <p:cNvPr id="4" name="Текст 3"/>
          <p:cNvSpPr>
            <a:spLocks noGrp="1"/>
          </p:cNvSpPr>
          <p:nvPr>
            <p:ph type="body" sz="half" idx="2"/>
          </p:nvPr>
        </p:nvSpPr>
        <p:spPr>
          <a:xfrm>
            <a:off x="1065213" y="4648200"/>
            <a:ext cx="3581399" cy="1371600"/>
          </a:xfrm>
        </p:spPr>
        <p:txBody>
          <a:bodyPr rtlCol="0">
            <a:normAutofit/>
          </a:bodyPr>
          <a:lstStyle>
            <a:lvl1pPr marL="0" indent="0" algn="l" rtl="0">
              <a:lnSpc>
                <a:spcPct val="90000"/>
              </a:lnSpc>
              <a:spcBef>
                <a:spcPts val="1200"/>
              </a:spcBef>
              <a:buNone/>
              <a:defRPr sz="18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ru-RU" smtClean="0"/>
              <a:t>Образец текста</a:t>
            </a:r>
          </a:p>
        </p:txBody>
      </p:sp>
      <p:sp>
        <p:nvSpPr>
          <p:cNvPr id="5" name="Дата 4"/>
          <p:cNvSpPr>
            <a:spLocks noGrp="1"/>
          </p:cNvSpPr>
          <p:nvPr>
            <p:ph type="dt" sz="half" idx="10"/>
          </p:nvPr>
        </p:nvSpPr>
        <p:spPr/>
        <p:txBody>
          <a:bodyPr rtlCol="0"/>
          <a:lstStyle>
            <a:lvl1pPr>
              <a:defRPr/>
            </a:lvl1pPr>
          </a:lstStyle>
          <a:p>
            <a:fld id="{6DD946C2-3993-4E07-A8EC-429B93E58A31}" type="datetime1">
              <a:rPr lang="ru-RU" smtClean="0"/>
              <a:pPr/>
              <a:t>06.06.2019</a:t>
            </a:fld>
            <a:endParaRPr lang="ru-RU" dirty="0"/>
          </a:p>
        </p:txBody>
      </p:sp>
      <p:sp>
        <p:nvSpPr>
          <p:cNvPr id="6" name="Нижний колонтитул 5"/>
          <p:cNvSpPr>
            <a:spLocks noGrp="1"/>
          </p:cNvSpPr>
          <p:nvPr>
            <p:ph type="ftr" sz="quarter" idx="11"/>
          </p:nvPr>
        </p:nvSpPr>
        <p:spPr/>
        <p:txBody>
          <a:bodyPr rtlCol="0"/>
          <a:lstStyle/>
          <a:p>
            <a:pPr rtl="0"/>
            <a:endParaRPr lang="ru-RU" dirty="0"/>
          </a:p>
        </p:txBody>
      </p:sp>
      <p:sp>
        <p:nvSpPr>
          <p:cNvPr id="7" name="Номер слайда 6"/>
          <p:cNvSpPr>
            <a:spLocks noGrp="1"/>
          </p:cNvSpPr>
          <p:nvPr>
            <p:ph type="sldNum" sz="quarter" idx="12"/>
          </p:nvPr>
        </p:nvSpPr>
        <p:spPr/>
        <p:txBody>
          <a:bodyPr rtlCol="0"/>
          <a:lstStyle/>
          <a:p>
            <a:pPr rtl="0"/>
            <a:fld id="{2A013F82-EE5E-44EE-A61D-E31C6657F26F}" type="slidenum">
              <a:rPr lang="ru-RU" smtClean="0"/>
              <a:pPr/>
              <a:t>‹#›</a:t>
            </a:fld>
            <a:endParaRPr lang="ru-RU" dirty="0"/>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полнитель заголовка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pPr rtl="0"/>
            <a:r>
              <a:rPr lang="ru-RU" dirty="0" smtClean="0"/>
              <a:t>Образец заголовка</a:t>
            </a:r>
            <a:endParaRPr lang="ru-RU" dirty="0"/>
          </a:p>
        </p:txBody>
      </p:sp>
      <p:sp>
        <p:nvSpPr>
          <p:cNvPr id="3" name="Замещающий текст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rtl="0"/>
            <a:r>
              <a:rPr lang="ru-RU" dirty="0" smtClean="0"/>
              <a:t>Образец текста</a:t>
            </a:r>
          </a:p>
          <a:p>
            <a:pPr lvl="1" rtl="0"/>
            <a:r>
              <a:rPr lang="ru-RU" dirty="0" smtClean="0"/>
              <a:t>Второй уровень</a:t>
            </a:r>
          </a:p>
          <a:p>
            <a:pPr lvl="2" rtl="0"/>
            <a:r>
              <a:rPr lang="ru-RU" dirty="0" smtClean="0"/>
              <a:t>Третий уровень</a:t>
            </a:r>
          </a:p>
          <a:p>
            <a:pPr lvl="3" rtl="0"/>
            <a:r>
              <a:rPr lang="ru-RU" dirty="0" smtClean="0"/>
              <a:t>Четвертый уровень</a:t>
            </a:r>
          </a:p>
          <a:p>
            <a:pPr lvl="4" rtl="0"/>
            <a:r>
              <a:rPr lang="ru-RU" dirty="0" smtClean="0"/>
              <a:t>Пятый уровень</a:t>
            </a:r>
            <a:endParaRPr lang="ru-RU" dirty="0"/>
          </a:p>
        </p:txBody>
      </p:sp>
      <p:sp>
        <p:nvSpPr>
          <p:cNvPr id="4" name="Дата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rtl="0">
              <a:defRPr sz="1000">
                <a:solidFill>
                  <a:schemeClr val="tx1">
                    <a:tint val="75000"/>
                  </a:schemeClr>
                </a:solidFill>
              </a:defRPr>
            </a:lvl1pPr>
          </a:lstStyle>
          <a:p>
            <a:fld id="{D2B5FE10-96C7-4D4D-AAC7-3367C5776B31}" type="datetime1">
              <a:rPr lang="ru-RU" smtClean="0"/>
              <a:pPr/>
              <a:t>06.06.2019</a:t>
            </a:fld>
            <a:endParaRPr lang="ru-RU" dirty="0"/>
          </a:p>
        </p:txBody>
      </p:sp>
      <p:sp>
        <p:nvSpPr>
          <p:cNvPr id="5" name="Нижний колонтитул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rtl="0">
              <a:defRPr sz="1000">
                <a:solidFill>
                  <a:schemeClr val="tx1">
                    <a:tint val="75000"/>
                  </a:schemeClr>
                </a:solidFill>
              </a:defRPr>
            </a:lvl1pPr>
          </a:lstStyle>
          <a:p>
            <a:pPr rtl="0"/>
            <a:endParaRPr lang="ru-RU" dirty="0"/>
          </a:p>
        </p:txBody>
      </p:sp>
      <p:sp>
        <p:nvSpPr>
          <p:cNvPr id="6" name="Номер слайда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rtl="0">
              <a:defRPr sz="1000">
                <a:solidFill>
                  <a:schemeClr val="tx1">
                    <a:tint val="75000"/>
                  </a:schemeClr>
                </a:solidFill>
              </a:defRPr>
            </a:lvl1pPr>
          </a:lstStyle>
          <a:p>
            <a:fld id="{2A013F82-EE5E-44EE-A61D-E31C6657F26F}" type="slidenum">
              <a:rPr lang="ru-RU" smtClean="0"/>
              <a:pPr/>
              <a:t>‹#›</a:t>
            </a:fld>
            <a:endParaRPr lang="ru-RU" dirty="0"/>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39">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p:txBody>
          <a:bodyPr rtlCol="0"/>
          <a:lstStyle/>
          <a:p>
            <a:r>
              <a:rPr lang="ru-RU" b="1" dirty="0" smtClean="0"/>
              <a:t>Наследуемые </a:t>
            </a:r>
            <a:r>
              <a:rPr lang="ru-RU" b="1" dirty="0"/>
              <a:t>системы</a:t>
            </a:r>
            <a:endParaRPr lang="en-US" b="1" dirty="0"/>
          </a:p>
        </p:txBody>
      </p:sp>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09836" y="188641"/>
            <a:ext cx="10225136" cy="936103"/>
          </a:xfrm>
        </p:spPr>
        <p:txBody>
          <a:bodyPr>
            <a:normAutofit/>
          </a:bodyPr>
          <a:lstStyle/>
          <a:p>
            <a:pPr marL="0" indent="0">
              <a:buNone/>
            </a:pPr>
            <a:r>
              <a:rPr lang="ru-RU" dirty="0" smtClean="0"/>
              <a:t>Работа наследуемых систем с данными.</a:t>
            </a:r>
            <a:endParaRPr lang="en-US" dirty="0"/>
          </a:p>
        </p:txBody>
      </p:sp>
      <p:sp>
        <p:nvSpPr>
          <p:cNvPr id="5" name="Текст 2"/>
          <p:cNvSpPr txBox="1">
            <a:spLocks/>
          </p:cNvSpPr>
          <p:nvPr/>
        </p:nvSpPr>
        <p:spPr>
          <a:xfrm>
            <a:off x="835144" y="842650"/>
            <a:ext cx="10299828" cy="2226310"/>
          </a:xfrm>
          <a:prstGeom prst="rect">
            <a:avLst/>
          </a:prstGeom>
        </p:spPr>
        <p:txBody>
          <a:bodyPr vert="horz" lIns="91440" tIns="45720" rIns="91440" bIns="45720" rtlCol="0">
            <a:noAutofit/>
          </a:bodyPr>
          <a:lstStyle>
            <a:lvl1pPr marL="223838" lvl="0" indent="-223838">
              <a:lnSpc>
                <a:spcPct val="90000"/>
              </a:lnSpc>
              <a:spcBef>
                <a:spcPts val="1800"/>
              </a:spcBef>
              <a:buClr>
                <a:schemeClr val="accent1"/>
              </a:buClr>
              <a:buSzPct val="100000"/>
              <a:buFont typeface="Arial" pitchFamily="34" charset="0"/>
              <a:buChar char="•"/>
              <a:defRPr sz="2400"/>
            </a:lvl1pPr>
            <a:lvl2pPr marL="463550" indent="-231775">
              <a:lnSpc>
                <a:spcPct val="90000"/>
              </a:lnSpc>
              <a:spcBef>
                <a:spcPts val="1200"/>
              </a:spcBef>
              <a:buClr>
                <a:schemeClr val="accent1"/>
              </a:buClr>
              <a:buSzPct val="100000"/>
              <a:buFont typeface="Arial" pitchFamily="34" charset="0"/>
              <a:buChar char="•"/>
              <a:defRPr sz="2000"/>
            </a:lvl2pPr>
            <a:lvl3pPr marL="682625" indent="-219075">
              <a:lnSpc>
                <a:spcPct val="90000"/>
              </a:lnSpc>
              <a:spcBef>
                <a:spcPts val="600"/>
              </a:spcBef>
              <a:buClr>
                <a:schemeClr val="accent1"/>
              </a:buClr>
              <a:buSzPct val="100000"/>
              <a:buFont typeface="Arial" pitchFamily="34" charset="0"/>
              <a:buChar char="•"/>
            </a:lvl3pPr>
            <a:lvl4pPr marL="857250" indent="-174625">
              <a:lnSpc>
                <a:spcPct val="90000"/>
              </a:lnSpc>
              <a:spcBef>
                <a:spcPts val="600"/>
              </a:spcBef>
              <a:buClr>
                <a:schemeClr val="accent1"/>
              </a:buClr>
              <a:buSzPct val="100000"/>
              <a:buFont typeface="Arial" pitchFamily="34" charset="0"/>
              <a:buChar char="•"/>
              <a:defRPr sz="1600"/>
            </a:lvl4pPr>
            <a:lvl5pPr marL="1030288" indent="-173038">
              <a:lnSpc>
                <a:spcPct val="90000"/>
              </a:lnSpc>
              <a:spcBef>
                <a:spcPts val="600"/>
              </a:spcBef>
              <a:buClr>
                <a:schemeClr val="accent1"/>
              </a:buClr>
              <a:buSzPct val="100000"/>
              <a:buFont typeface="Arial" pitchFamily="34" charset="0"/>
              <a:buChar char="•"/>
              <a:defRPr sz="1600"/>
            </a:lvl5pPr>
            <a:lvl6pPr marL="1207008" indent="-173736">
              <a:spcBef>
                <a:spcPts val="600"/>
              </a:spcBef>
              <a:buClr>
                <a:schemeClr val="accent1"/>
              </a:buClr>
              <a:buFont typeface="Arial" pitchFamily="34" charset="0"/>
              <a:buChar char="•"/>
              <a:defRPr sz="1600"/>
            </a:lvl6pPr>
            <a:lvl7pPr marL="1380744" indent="-173736">
              <a:spcBef>
                <a:spcPts val="600"/>
              </a:spcBef>
              <a:buClr>
                <a:schemeClr val="accent1"/>
              </a:buClr>
              <a:buFont typeface="Arial" pitchFamily="34" charset="0"/>
              <a:buChar char="•"/>
              <a:defRPr sz="1600"/>
            </a:lvl7pPr>
            <a:lvl8pPr marL="1554480" indent="-173736">
              <a:spcBef>
                <a:spcPts val="600"/>
              </a:spcBef>
              <a:buClr>
                <a:schemeClr val="accent1"/>
              </a:buClr>
              <a:buFont typeface="Arial" pitchFamily="34" charset="0"/>
              <a:buChar char="•"/>
              <a:defRPr sz="1600"/>
            </a:lvl8pPr>
            <a:lvl9pPr marL="1728216" indent="-173736">
              <a:spcBef>
                <a:spcPts val="600"/>
              </a:spcBef>
              <a:buClr>
                <a:schemeClr val="accent1"/>
              </a:buClr>
              <a:buFont typeface="Arial" pitchFamily="34" charset="0"/>
              <a:buChar char="•"/>
              <a:defRPr sz="1600"/>
            </a:lvl9pPr>
          </a:lstStyle>
          <a:p>
            <a:pPr marL="0" indent="396000">
              <a:buNone/>
            </a:pPr>
            <a:r>
              <a:rPr lang="ru-RU" sz="1800" dirty="0"/>
              <a:t>Прикладное программное обеспечение наследуемой системы – это не только отдельная программа, а целый комплекс программ. Конечно, первоначально в системе может быть только одна программа, работающая с одним-двумя файлами данных, однако со временем в систему могут быть включены другие программы, осуществляющие обмен данными и связь с другими системными программами. Программы осуществляют обмен файлами данных, поэтому изменения в одной программе обязательно отразятся на других.</a:t>
            </a:r>
            <a:endParaRPr lang="en-US" sz="1800" dirty="0"/>
          </a:p>
        </p:txBody>
      </p:sp>
      <p:pic>
        <p:nvPicPr>
          <p:cNvPr id="3074" name="Picture 2"/>
          <p:cNvPicPr>
            <a:picLocks noChangeAspect="1" noChangeArrowheads="1"/>
          </p:cNvPicPr>
          <p:nvPr/>
        </p:nvPicPr>
        <p:blipFill>
          <a:blip r:embed="rId2">
            <a:lum contrast="18000"/>
            <a:extLst>
              <a:ext uri="{28A0092B-C50C-407E-A947-70E740481C1C}">
                <a14:useLocalDpi xmlns:a14="http://schemas.microsoft.com/office/drawing/2010/main" val="0"/>
              </a:ext>
            </a:extLst>
          </a:blip>
          <a:srcRect/>
          <a:stretch>
            <a:fillRect/>
          </a:stretch>
        </p:blipFill>
        <p:spPr bwMode="auto">
          <a:xfrm>
            <a:off x="2910700" y="3068960"/>
            <a:ext cx="6223407" cy="280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7054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09836" y="188641"/>
            <a:ext cx="10225136" cy="936103"/>
          </a:xfrm>
        </p:spPr>
        <p:txBody>
          <a:bodyPr>
            <a:normAutofit/>
          </a:bodyPr>
          <a:lstStyle/>
          <a:p>
            <a:pPr marL="0" indent="0">
              <a:buNone/>
            </a:pPr>
            <a:r>
              <a:rPr lang="ru-RU" dirty="0" smtClean="0"/>
              <a:t>Работа наследуемых систем с данными.</a:t>
            </a:r>
            <a:endParaRPr lang="en-US" dirty="0"/>
          </a:p>
        </p:txBody>
      </p:sp>
      <p:sp>
        <p:nvSpPr>
          <p:cNvPr id="8" name="Текст 2"/>
          <p:cNvSpPr txBox="1">
            <a:spLocks/>
          </p:cNvSpPr>
          <p:nvPr/>
        </p:nvSpPr>
        <p:spPr>
          <a:xfrm>
            <a:off x="621804" y="763497"/>
            <a:ext cx="10299828" cy="1218197"/>
          </a:xfrm>
          <a:prstGeom prst="rect">
            <a:avLst/>
          </a:prstGeom>
        </p:spPr>
        <p:txBody>
          <a:bodyPr vert="horz" lIns="91440" tIns="45720" rIns="91440" bIns="45720" rtlCol="0">
            <a:noAutofit/>
          </a:bodyPr>
          <a:lstStyle>
            <a:lvl1pPr marL="223838" lvl="0" indent="-223838">
              <a:lnSpc>
                <a:spcPct val="90000"/>
              </a:lnSpc>
              <a:spcBef>
                <a:spcPts val="1800"/>
              </a:spcBef>
              <a:buClr>
                <a:schemeClr val="accent1"/>
              </a:buClr>
              <a:buSzPct val="100000"/>
              <a:buFont typeface="Arial" pitchFamily="34" charset="0"/>
              <a:buChar char="•"/>
              <a:defRPr sz="2400"/>
            </a:lvl1pPr>
            <a:lvl2pPr marL="463550" indent="-231775">
              <a:lnSpc>
                <a:spcPct val="90000"/>
              </a:lnSpc>
              <a:spcBef>
                <a:spcPts val="1200"/>
              </a:spcBef>
              <a:buClr>
                <a:schemeClr val="accent1"/>
              </a:buClr>
              <a:buSzPct val="100000"/>
              <a:buFont typeface="Arial" pitchFamily="34" charset="0"/>
              <a:buChar char="•"/>
              <a:defRPr sz="2000"/>
            </a:lvl2pPr>
            <a:lvl3pPr marL="682625" indent="-219075">
              <a:lnSpc>
                <a:spcPct val="90000"/>
              </a:lnSpc>
              <a:spcBef>
                <a:spcPts val="600"/>
              </a:spcBef>
              <a:buClr>
                <a:schemeClr val="accent1"/>
              </a:buClr>
              <a:buSzPct val="100000"/>
              <a:buFont typeface="Arial" pitchFamily="34" charset="0"/>
              <a:buChar char="•"/>
            </a:lvl3pPr>
            <a:lvl4pPr marL="857250" indent="-174625">
              <a:lnSpc>
                <a:spcPct val="90000"/>
              </a:lnSpc>
              <a:spcBef>
                <a:spcPts val="600"/>
              </a:spcBef>
              <a:buClr>
                <a:schemeClr val="accent1"/>
              </a:buClr>
              <a:buSzPct val="100000"/>
              <a:buFont typeface="Arial" pitchFamily="34" charset="0"/>
              <a:buChar char="•"/>
              <a:defRPr sz="1600"/>
            </a:lvl4pPr>
            <a:lvl5pPr marL="1030288" indent="-173038">
              <a:lnSpc>
                <a:spcPct val="90000"/>
              </a:lnSpc>
              <a:spcBef>
                <a:spcPts val="600"/>
              </a:spcBef>
              <a:buClr>
                <a:schemeClr val="accent1"/>
              </a:buClr>
              <a:buSzPct val="100000"/>
              <a:buFont typeface="Arial" pitchFamily="34" charset="0"/>
              <a:buChar char="•"/>
              <a:defRPr sz="1600"/>
            </a:lvl5pPr>
            <a:lvl6pPr marL="1207008" indent="-173736">
              <a:spcBef>
                <a:spcPts val="600"/>
              </a:spcBef>
              <a:buClr>
                <a:schemeClr val="accent1"/>
              </a:buClr>
              <a:buFont typeface="Arial" pitchFamily="34" charset="0"/>
              <a:buChar char="•"/>
              <a:defRPr sz="1600"/>
            </a:lvl6pPr>
            <a:lvl7pPr marL="1380744" indent="-173736">
              <a:spcBef>
                <a:spcPts val="600"/>
              </a:spcBef>
              <a:buClr>
                <a:schemeClr val="accent1"/>
              </a:buClr>
              <a:buFont typeface="Arial" pitchFamily="34" charset="0"/>
              <a:buChar char="•"/>
              <a:defRPr sz="1600"/>
            </a:lvl7pPr>
            <a:lvl8pPr marL="1554480" indent="-173736">
              <a:spcBef>
                <a:spcPts val="600"/>
              </a:spcBef>
              <a:buClr>
                <a:schemeClr val="accent1"/>
              </a:buClr>
              <a:buFont typeface="Arial" pitchFamily="34" charset="0"/>
              <a:buChar char="•"/>
              <a:defRPr sz="1600"/>
            </a:lvl8pPr>
            <a:lvl9pPr marL="1728216" indent="-173736">
              <a:spcBef>
                <a:spcPts val="600"/>
              </a:spcBef>
              <a:buClr>
                <a:schemeClr val="accent1"/>
              </a:buClr>
              <a:buFont typeface="Arial" pitchFamily="34" charset="0"/>
              <a:buChar char="•"/>
              <a:defRPr sz="1600"/>
            </a:lvl9pPr>
          </a:lstStyle>
          <a:p>
            <a:pPr marL="0" indent="396000">
              <a:buNone/>
            </a:pPr>
            <a:r>
              <a:rPr lang="ru-RU" sz="1800" dirty="0"/>
              <a:t>Прикладное программное обеспечение наследуемой системы – это не только отдельная программа, а целый комплекс программ. Преимущество такого подхода заключается в том, что для представления данных используются логические и физические модели данных. Это позволяет избежать или снизить уровень избыточности и дублирования информации, правильно оценить </a:t>
            </a:r>
            <a:r>
              <a:rPr lang="ru-RU" sz="1800" dirty="0" smtClean="0"/>
              <a:t>воздействие </a:t>
            </a:r>
            <a:r>
              <a:rPr lang="ru-RU" sz="1800" dirty="0"/>
              <a:t>на данные каких-либо изменений в системе. Кроме того, базы данных обеспечивают средства обработки транзакций, гарантирующие восстановление данных.</a:t>
            </a:r>
            <a:endParaRPr lang="en-US" sz="1800" dirty="0"/>
          </a:p>
        </p:txBody>
      </p:sp>
      <p:pic>
        <p:nvPicPr>
          <p:cNvPr id="4098" name="Picture 2"/>
          <p:cNvPicPr>
            <a:picLocks noChangeAspect="1" noChangeArrowheads="1"/>
          </p:cNvPicPr>
          <p:nvPr/>
        </p:nvPicPr>
        <p:blipFill>
          <a:blip r:embed="rId2">
            <a:lum contrast="24000"/>
            <a:extLst>
              <a:ext uri="{28A0092B-C50C-407E-A947-70E740481C1C}">
                <a14:useLocalDpi xmlns:a14="http://schemas.microsoft.com/office/drawing/2010/main" val="0"/>
              </a:ext>
            </a:extLst>
          </a:blip>
          <a:srcRect/>
          <a:stretch>
            <a:fillRect/>
          </a:stretch>
        </p:blipFill>
        <p:spPr bwMode="auto">
          <a:xfrm>
            <a:off x="3163960" y="2708920"/>
            <a:ext cx="5090692" cy="2325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656768" y="5157192"/>
            <a:ext cx="10929644" cy="1818959"/>
          </a:xfrm>
          <a:prstGeom prst="rect">
            <a:avLst/>
          </a:prstGeom>
        </p:spPr>
        <p:txBody>
          <a:bodyPr vert="horz" lIns="91440" tIns="45720" rIns="91440" bIns="45720" rtlCol="0">
            <a:noAutofit/>
          </a:bodyPr>
          <a:lstStyle/>
          <a:p>
            <a:pPr>
              <a:lnSpc>
                <a:spcPct val="90000"/>
              </a:lnSpc>
              <a:spcBef>
                <a:spcPts val="600"/>
              </a:spcBef>
              <a:buClr>
                <a:schemeClr val="accent1"/>
              </a:buClr>
              <a:buSzPct val="100000"/>
            </a:pPr>
            <a:r>
              <a:rPr lang="ru-RU" dirty="0"/>
              <a:t>Наследуемые системы с централизованными базами данных также имеют недостатки:</a:t>
            </a:r>
          </a:p>
          <a:p>
            <a:pPr marL="216000" indent="-223838">
              <a:lnSpc>
                <a:spcPct val="90000"/>
              </a:lnSpc>
              <a:spcBef>
                <a:spcPts val="600"/>
              </a:spcBef>
              <a:buClr>
                <a:schemeClr val="accent1"/>
              </a:buClr>
              <a:buSzPct val="100000"/>
              <a:buFont typeface="Arial" pitchFamily="34" charset="0"/>
              <a:buChar char="•"/>
            </a:pPr>
            <a:r>
              <a:rPr lang="ru-RU" dirty="0"/>
              <a:t>Система управления базой данных может быть устаревшей и несовместимой с современными СУБД, используемыми в бизнесе. </a:t>
            </a:r>
          </a:p>
          <a:p>
            <a:pPr marL="216000" indent="-223838">
              <a:lnSpc>
                <a:spcPct val="90000"/>
              </a:lnSpc>
              <a:spcBef>
                <a:spcPts val="600"/>
              </a:spcBef>
              <a:buClr>
                <a:schemeClr val="accent1"/>
              </a:buClr>
              <a:buSzPct val="100000"/>
              <a:buFont typeface="Arial" pitchFamily="34" charset="0"/>
              <a:buChar char="•"/>
            </a:pPr>
            <a:r>
              <a:rPr lang="ru-RU" dirty="0"/>
              <a:t>Монитор дистанционной обработки часто создавался для специализированных баз данных, рассчитанных на эксплуатацию на </a:t>
            </a:r>
            <a:r>
              <a:rPr lang="ru-RU" dirty="0" err="1"/>
              <a:t>мэйнфреймах</a:t>
            </a:r>
            <a:r>
              <a:rPr lang="ru-RU" dirty="0"/>
              <a:t>. </a:t>
            </a:r>
          </a:p>
          <a:p>
            <a:pPr marL="216000" indent="-223838">
              <a:lnSpc>
                <a:spcPct val="90000"/>
              </a:lnSpc>
              <a:spcBef>
                <a:spcPts val="600"/>
              </a:spcBef>
              <a:buClr>
                <a:schemeClr val="accent1"/>
              </a:buClr>
              <a:buSzPct val="100000"/>
              <a:buFont typeface="Arial" pitchFamily="34" charset="0"/>
              <a:buChar char="•"/>
            </a:pPr>
            <a:endParaRPr lang="en-US" dirty="0"/>
          </a:p>
        </p:txBody>
      </p:sp>
    </p:spTree>
    <p:extLst>
      <p:ext uri="{BB962C8B-B14F-4D97-AF65-F5344CB8AC3E}">
        <p14:creationId xmlns:p14="http://schemas.microsoft.com/office/powerpoint/2010/main" val="4279666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1197868" y="263677"/>
            <a:ext cx="9144001" cy="1371600"/>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4800" b="0" kern="1200" cap="none" spc="100" baseline="0">
                <a:solidFill>
                  <a:schemeClr val="tx1"/>
                </a:solidFill>
                <a:latin typeface="+mj-lt"/>
                <a:ea typeface="+mj-ea"/>
                <a:cs typeface="+mj-cs"/>
              </a:defRPr>
            </a:lvl1pPr>
          </a:lstStyle>
          <a:p>
            <a:r>
              <a:rPr lang="ru-RU" dirty="0" smtClean="0"/>
              <a:t>Проектирование наследуемых систем</a:t>
            </a:r>
            <a:endParaRPr lang="en-US" dirty="0"/>
          </a:p>
        </p:txBody>
      </p:sp>
      <p:sp>
        <p:nvSpPr>
          <p:cNvPr id="5" name="Текст 2"/>
          <p:cNvSpPr txBox="1">
            <a:spLocks/>
          </p:cNvSpPr>
          <p:nvPr/>
        </p:nvSpPr>
        <p:spPr>
          <a:xfrm>
            <a:off x="1197868" y="1991869"/>
            <a:ext cx="8687333" cy="4869160"/>
          </a:xfrm>
          <a:prstGeom prst="rect">
            <a:avLst/>
          </a:prstGeom>
        </p:spPr>
        <p:txBody>
          <a:bodyPr vert="horz" lIns="91440" tIns="45720" rIns="91440" bIns="45720" rtlCol="0" anchor="t">
            <a:normAutofit/>
          </a:bodyPr>
          <a:lstStyle>
            <a:defPPr rtl="0">
              <a:defRPr lang="ru-ru"/>
            </a:defPPr>
            <a:lvl1pPr marL="342900" indent="-342900">
              <a:lnSpc>
                <a:spcPct val="90000"/>
              </a:lnSpc>
              <a:spcBef>
                <a:spcPts val="0"/>
              </a:spcBef>
              <a:buClr>
                <a:schemeClr val="accent1"/>
              </a:buClr>
              <a:buSzPct val="100000"/>
              <a:buFont typeface="Arial" panose="020B0604020202020204" pitchFamily="34" charset="0"/>
              <a:buChar char="•"/>
              <a:defRPr sz="2000" cap="all" spc="200" baseline="0">
                <a:solidFill>
                  <a:schemeClr val="accent1"/>
                </a:solidFill>
              </a:defRPr>
            </a:lvl1pPr>
            <a:lvl2pPr indent="0">
              <a:lnSpc>
                <a:spcPct val="90000"/>
              </a:lnSpc>
              <a:spcBef>
                <a:spcPts val="1200"/>
              </a:spcBef>
              <a:buClr>
                <a:schemeClr val="accent1"/>
              </a:buClr>
              <a:buSzPct val="100000"/>
              <a:buFont typeface="Arial" pitchFamily="34" charset="0"/>
              <a:buNone/>
              <a:defRPr>
                <a:solidFill>
                  <a:schemeClr val="tx1">
                    <a:tint val="75000"/>
                  </a:schemeClr>
                </a:solidFill>
              </a:defRPr>
            </a:lvl2pPr>
            <a:lvl3pPr indent="0">
              <a:lnSpc>
                <a:spcPct val="90000"/>
              </a:lnSpc>
              <a:spcBef>
                <a:spcPts val="600"/>
              </a:spcBef>
              <a:buClr>
                <a:schemeClr val="accent1"/>
              </a:buClr>
              <a:buSzPct val="100000"/>
              <a:buFont typeface="Arial" pitchFamily="34" charset="0"/>
              <a:buNone/>
              <a:defRPr sz="1600">
                <a:solidFill>
                  <a:schemeClr val="tx1">
                    <a:tint val="75000"/>
                  </a:schemeClr>
                </a:solidFill>
              </a:defRPr>
            </a:lvl3pPr>
            <a:lvl4pPr indent="0">
              <a:lnSpc>
                <a:spcPct val="90000"/>
              </a:lnSpc>
              <a:spcBef>
                <a:spcPts val="600"/>
              </a:spcBef>
              <a:buClr>
                <a:schemeClr val="accent1"/>
              </a:buClr>
              <a:buSzPct val="100000"/>
              <a:buFont typeface="Arial" pitchFamily="34" charset="0"/>
              <a:buNone/>
              <a:defRPr sz="1400">
                <a:solidFill>
                  <a:schemeClr val="tx1">
                    <a:tint val="75000"/>
                  </a:schemeClr>
                </a:solidFill>
              </a:defRPr>
            </a:lvl4pPr>
            <a:lvl5pPr indent="0">
              <a:lnSpc>
                <a:spcPct val="90000"/>
              </a:lnSpc>
              <a:spcBef>
                <a:spcPts val="600"/>
              </a:spcBef>
              <a:buClr>
                <a:schemeClr val="accent1"/>
              </a:buClr>
              <a:buSzPct val="100000"/>
              <a:buFont typeface="Arial" pitchFamily="34" charset="0"/>
              <a:buNone/>
              <a:defRPr sz="1400">
                <a:solidFill>
                  <a:schemeClr val="tx1">
                    <a:tint val="75000"/>
                  </a:schemeClr>
                </a:solidFill>
              </a:defRPr>
            </a:lvl5pPr>
            <a:lvl6pPr indent="0">
              <a:spcBef>
                <a:spcPts val="600"/>
              </a:spcBef>
              <a:buClr>
                <a:schemeClr val="accent1"/>
              </a:buClr>
              <a:buFont typeface="Arial" pitchFamily="34" charset="0"/>
              <a:buNone/>
              <a:defRPr sz="1400">
                <a:solidFill>
                  <a:schemeClr val="tx1">
                    <a:tint val="75000"/>
                  </a:schemeClr>
                </a:solidFill>
              </a:defRPr>
            </a:lvl6pPr>
            <a:lvl7pPr indent="0">
              <a:spcBef>
                <a:spcPts val="600"/>
              </a:spcBef>
              <a:buClr>
                <a:schemeClr val="accent1"/>
              </a:buClr>
              <a:buFont typeface="Arial" pitchFamily="34" charset="0"/>
              <a:buNone/>
              <a:defRPr sz="1400">
                <a:solidFill>
                  <a:schemeClr val="tx1">
                    <a:tint val="75000"/>
                  </a:schemeClr>
                </a:solidFill>
              </a:defRPr>
            </a:lvl7pPr>
            <a:lvl8pPr indent="0">
              <a:spcBef>
                <a:spcPts val="600"/>
              </a:spcBef>
              <a:buClr>
                <a:schemeClr val="accent1"/>
              </a:buClr>
              <a:buFont typeface="Arial" pitchFamily="34" charset="0"/>
              <a:buNone/>
              <a:defRPr sz="1400">
                <a:solidFill>
                  <a:schemeClr val="tx1">
                    <a:tint val="75000"/>
                  </a:schemeClr>
                </a:solidFill>
              </a:defRPr>
            </a:lvl8pPr>
            <a:lvl9pPr indent="0">
              <a:spcBef>
                <a:spcPts val="600"/>
              </a:spcBef>
              <a:buClr>
                <a:schemeClr val="accent1"/>
              </a:buClr>
              <a:buFont typeface="Arial" pitchFamily="34" charset="0"/>
              <a:buNone/>
              <a:defRPr sz="1400">
                <a:solidFill>
                  <a:schemeClr val="tx1">
                    <a:tint val="75000"/>
                  </a:schemeClr>
                </a:solidFill>
              </a:defRPr>
            </a:lvl9pPr>
          </a:lstStyle>
          <a:p>
            <a:pPr marL="0" indent="360000">
              <a:buNone/>
            </a:pPr>
            <a:r>
              <a:rPr lang="ru-RU" dirty="0"/>
              <a:t>Практически все наследуемые системы были созданы до того, как объектно-ориентированный подход стал широко использоваться при создании ПО. Поэтому, вместо того чтобы представлять собой совокупность взаимосвязанных объектов, программы в таких системах структурированы как множество подпрограмм и функций. Каждая подпрограмма обеспечивает определенную часть функциональности системы и в случае необходимости вызывается другими подпрограммами. </a:t>
            </a:r>
          </a:p>
        </p:txBody>
      </p:sp>
    </p:spTree>
    <p:extLst>
      <p:ext uri="{BB962C8B-B14F-4D97-AF65-F5344CB8AC3E}">
        <p14:creationId xmlns:p14="http://schemas.microsoft.com/office/powerpoint/2010/main" val="146043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09836" y="188641"/>
            <a:ext cx="10225136" cy="936103"/>
          </a:xfrm>
        </p:spPr>
        <p:txBody>
          <a:bodyPr>
            <a:normAutofit/>
          </a:bodyPr>
          <a:lstStyle/>
          <a:p>
            <a:pPr marL="0" indent="0">
              <a:buNone/>
            </a:pPr>
            <a:r>
              <a:rPr lang="ru-RU" dirty="0"/>
              <a:t> </a:t>
            </a:r>
            <a:r>
              <a:rPr lang="ru-RU" dirty="0" smtClean="0"/>
              <a:t>Функционально-ориентированное проектирование</a:t>
            </a:r>
            <a:endParaRPr lang="en-US" dirty="0"/>
          </a:p>
        </p:txBody>
      </p:sp>
      <p:sp>
        <p:nvSpPr>
          <p:cNvPr id="8" name="Текст 2"/>
          <p:cNvSpPr txBox="1">
            <a:spLocks/>
          </p:cNvSpPr>
          <p:nvPr/>
        </p:nvSpPr>
        <p:spPr>
          <a:xfrm>
            <a:off x="621804" y="763497"/>
            <a:ext cx="10299828" cy="1513375"/>
          </a:xfrm>
          <a:prstGeom prst="rect">
            <a:avLst/>
          </a:prstGeom>
        </p:spPr>
        <p:txBody>
          <a:bodyPr vert="horz" lIns="91440" tIns="45720" rIns="91440" bIns="45720" rtlCol="0">
            <a:noAutofit/>
          </a:bodyPr>
          <a:lstStyle>
            <a:lvl1pPr marL="223838" lvl="0" indent="-223838">
              <a:lnSpc>
                <a:spcPct val="90000"/>
              </a:lnSpc>
              <a:spcBef>
                <a:spcPts val="1800"/>
              </a:spcBef>
              <a:buClr>
                <a:schemeClr val="accent1"/>
              </a:buClr>
              <a:buSzPct val="100000"/>
              <a:buFont typeface="Arial" pitchFamily="34" charset="0"/>
              <a:buChar char="•"/>
              <a:defRPr sz="2400"/>
            </a:lvl1pPr>
            <a:lvl2pPr marL="463550" indent="-231775">
              <a:lnSpc>
                <a:spcPct val="90000"/>
              </a:lnSpc>
              <a:spcBef>
                <a:spcPts val="1200"/>
              </a:spcBef>
              <a:buClr>
                <a:schemeClr val="accent1"/>
              </a:buClr>
              <a:buSzPct val="100000"/>
              <a:buFont typeface="Arial" pitchFamily="34" charset="0"/>
              <a:buChar char="•"/>
              <a:defRPr sz="2000"/>
            </a:lvl2pPr>
            <a:lvl3pPr marL="682625" indent="-219075">
              <a:lnSpc>
                <a:spcPct val="90000"/>
              </a:lnSpc>
              <a:spcBef>
                <a:spcPts val="600"/>
              </a:spcBef>
              <a:buClr>
                <a:schemeClr val="accent1"/>
              </a:buClr>
              <a:buSzPct val="100000"/>
              <a:buFont typeface="Arial" pitchFamily="34" charset="0"/>
              <a:buChar char="•"/>
            </a:lvl3pPr>
            <a:lvl4pPr marL="857250" indent="-174625">
              <a:lnSpc>
                <a:spcPct val="90000"/>
              </a:lnSpc>
              <a:spcBef>
                <a:spcPts val="600"/>
              </a:spcBef>
              <a:buClr>
                <a:schemeClr val="accent1"/>
              </a:buClr>
              <a:buSzPct val="100000"/>
              <a:buFont typeface="Arial" pitchFamily="34" charset="0"/>
              <a:buChar char="•"/>
              <a:defRPr sz="1600"/>
            </a:lvl4pPr>
            <a:lvl5pPr marL="1030288" indent="-173038">
              <a:lnSpc>
                <a:spcPct val="90000"/>
              </a:lnSpc>
              <a:spcBef>
                <a:spcPts val="600"/>
              </a:spcBef>
              <a:buClr>
                <a:schemeClr val="accent1"/>
              </a:buClr>
              <a:buSzPct val="100000"/>
              <a:buFont typeface="Arial" pitchFamily="34" charset="0"/>
              <a:buChar char="•"/>
              <a:defRPr sz="1600"/>
            </a:lvl5pPr>
            <a:lvl6pPr marL="1207008" indent="-173736">
              <a:spcBef>
                <a:spcPts val="600"/>
              </a:spcBef>
              <a:buClr>
                <a:schemeClr val="accent1"/>
              </a:buClr>
              <a:buFont typeface="Arial" pitchFamily="34" charset="0"/>
              <a:buChar char="•"/>
              <a:defRPr sz="1600"/>
            </a:lvl6pPr>
            <a:lvl7pPr marL="1380744" indent="-173736">
              <a:spcBef>
                <a:spcPts val="600"/>
              </a:spcBef>
              <a:buClr>
                <a:schemeClr val="accent1"/>
              </a:buClr>
              <a:buFont typeface="Arial" pitchFamily="34" charset="0"/>
              <a:buChar char="•"/>
              <a:defRPr sz="1600"/>
            </a:lvl7pPr>
            <a:lvl8pPr marL="1554480" indent="-173736">
              <a:spcBef>
                <a:spcPts val="600"/>
              </a:spcBef>
              <a:buClr>
                <a:schemeClr val="accent1"/>
              </a:buClr>
              <a:buFont typeface="Arial" pitchFamily="34" charset="0"/>
              <a:buChar char="•"/>
              <a:defRPr sz="1600"/>
            </a:lvl8pPr>
            <a:lvl9pPr marL="1728216" indent="-173736">
              <a:spcBef>
                <a:spcPts val="600"/>
              </a:spcBef>
              <a:buClr>
                <a:schemeClr val="accent1"/>
              </a:buClr>
              <a:buFont typeface="Arial" pitchFamily="34" charset="0"/>
              <a:buChar char="•"/>
              <a:defRPr sz="1600"/>
            </a:lvl9pPr>
          </a:lstStyle>
          <a:p>
            <a:pPr marL="0" indent="396000">
              <a:buNone/>
            </a:pPr>
            <a:r>
              <a:rPr lang="ru-RU" sz="1800" dirty="0"/>
              <a:t>Стратегия функционально-ориентированного проектирования ПО предусматривает декомпозицию программ на ряд функций и подпрограмм, взаимодействующих с централизованной совместно используемой </a:t>
            </a:r>
            <a:r>
              <a:rPr lang="ru-RU" sz="1800" dirty="0" smtClean="0"/>
              <a:t>памятью. </a:t>
            </a:r>
            <a:r>
              <a:rPr lang="ru-RU" sz="1800" dirty="0"/>
              <a:t>Информация о локальном состоянии функций обрабатывается только в процессе их исполнения. Такая стратегия является частью многих структурных методов, разработанных в конце 70-х – начале 80-х годов.</a:t>
            </a:r>
            <a:endParaRPr lang="en-US" sz="1800" dirty="0"/>
          </a:p>
        </p:txBody>
      </p:sp>
      <p:pic>
        <p:nvPicPr>
          <p:cNvPr id="5122" name="Picture 2"/>
          <p:cNvPicPr>
            <a:picLocks noChangeAspect="1" noChangeArrowheads="1"/>
          </p:cNvPicPr>
          <p:nvPr/>
        </p:nvPicPr>
        <p:blipFill>
          <a:blip r:embed="rId2">
            <a:lum contrast="18000"/>
            <a:extLst>
              <a:ext uri="{28A0092B-C50C-407E-A947-70E740481C1C}">
                <a14:useLocalDpi xmlns:a14="http://schemas.microsoft.com/office/drawing/2010/main" val="0"/>
              </a:ext>
            </a:extLst>
          </a:blip>
          <a:srcRect/>
          <a:stretch>
            <a:fillRect/>
          </a:stretch>
        </p:blipFill>
        <p:spPr bwMode="auto">
          <a:xfrm>
            <a:off x="4712724" y="2390780"/>
            <a:ext cx="2619359" cy="187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Прямоугольник 3"/>
          <p:cNvSpPr/>
          <p:nvPr/>
        </p:nvSpPr>
        <p:spPr>
          <a:xfrm>
            <a:off x="515134" y="4376896"/>
            <a:ext cx="10513168" cy="1837426"/>
          </a:xfrm>
          <a:prstGeom prst="rect">
            <a:avLst/>
          </a:prstGeom>
        </p:spPr>
        <p:txBody>
          <a:bodyPr vert="horz" lIns="91440" tIns="45720" rIns="91440" bIns="45720" rtlCol="0">
            <a:noAutofit/>
          </a:bodyPr>
          <a:lstStyle/>
          <a:p>
            <a:pPr indent="396000">
              <a:lnSpc>
                <a:spcPct val="90000"/>
              </a:lnSpc>
              <a:spcBef>
                <a:spcPts val="600"/>
              </a:spcBef>
              <a:buClr>
                <a:schemeClr val="accent1"/>
              </a:buClr>
              <a:buSzPct val="100000"/>
              <a:buFont typeface="Arial" pitchFamily="34" charset="0"/>
              <a:buNone/>
            </a:pPr>
            <a:r>
              <a:rPr lang="ru-RU" dirty="0"/>
              <a:t>Функционально-ориентированное проектирование скрывает детали алгоритмов в подпрограммах и функциях, однако информация о состоянии системы при этом открыта. В этом могут таиться проблемы, поскольку функция способна изменить состояние системы непредвиденным образом. </a:t>
            </a:r>
            <a:endParaRPr lang="ru-RU" dirty="0" smtClean="0"/>
          </a:p>
          <a:p>
            <a:pPr indent="396000">
              <a:lnSpc>
                <a:spcPct val="90000"/>
              </a:lnSpc>
              <a:spcBef>
                <a:spcPts val="600"/>
              </a:spcBef>
              <a:buClr>
                <a:schemeClr val="accent1"/>
              </a:buClr>
              <a:buSzPct val="100000"/>
              <a:buFont typeface="Arial" pitchFamily="34" charset="0"/>
              <a:buNone/>
            </a:pPr>
            <a:r>
              <a:rPr lang="ru-RU" dirty="0"/>
              <a:t>Функциональный подход к проектированию будет эффективен лишь в том случае, если свести к минимуму количество открытой информации о состоянии системы и сделать обмен информацией более явным. Системы, которые зависят от входных данных или сигналов и не зависят от предыстории входных данных, обладают определенной функциональной направленностью.</a:t>
            </a:r>
            <a:endParaRPr lang="en-US" dirty="0"/>
          </a:p>
        </p:txBody>
      </p:sp>
    </p:spTree>
    <p:extLst>
      <p:ext uri="{BB962C8B-B14F-4D97-AF65-F5344CB8AC3E}">
        <p14:creationId xmlns:p14="http://schemas.microsoft.com/office/powerpoint/2010/main" val="3585779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09836" y="188641"/>
            <a:ext cx="10225136" cy="936103"/>
          </a:xfrm>
        </p:spPr>
        <p:txBody>
          <a:bodyPr>
            <a:normAutofit/>
          </a:bodyPr>
          <a:lstStyle/>
          <a:p>
            <a:pPr marL="0" indent="0">
              <a:buNone/>
            </a:pPr>
            <a:r>
              <a:rPr lang="ru-RU" dirty="0"/>
              <a:t> </a:t>
            </a:r>
            <a:r>
              <a:rPr lang="ru-RU" dirty="0" smtClean="0"/>
              <a:t>Функционально-ориентированное проектирование</a:t>
            </a:r>
            <a:endParaRPr lang="en-US" dirty="0"/>
          </a:p>
        </p:txBody>
      </p:sp>
      <p:sp>
        <p:nvSpPr>
          <p:cNvPr id="8" name="Текст 2"/>
          <p:cNvSpPr txBox="1">
            <a:spLocks/>
          </p:cNvSpPr>
          <p:nvPr/>
        </p:nvSpPr>
        <p:spPr>
          <a:xfrm>
            <a:off x="621804" y="763497"/>
            <a:ext cx="10299828" cy="6913975"/>
          </a:xfrm>
          <a:prstGeom prst="rect">
            <a:avLst/>
          </a:prstGeom>
        </p:spPr>
        <p:txBody>
          <a:bodyPr vert="horz" lIns="91440" tIns="45720" rIns="91440" bIns="45720" rtlCol="0">
            <a:noAutofit/>
          </a:bodyPr>
          <a:lstStyle>
            <a:lvl1pPr marL="223838" lvl="0" indent="-223838">
              <a:lnSpc>
                <a:spcPct val="90000"/>
              </a:lnSpc>
              <a:spcBef>
                <a:spcPts val="1800"/>
              </a:spcBef>
              <a:buClr>
                <a:schemeClr val="accent1"/>
              </a:buClr>
              <a:buSzPct val="100000"/>
              <a:buFont typeface="Arial" pitchFamily="34" charset="0"/>
              <a:buChar char="•"/>
              <a:defRPr sz="2400"/>
            </a:lvl1pPr>
            <a:lvl2pPr marL="463550" indent="-231775">
              <a:lnSpc>
                <a:spcPct val="90000"/>
              </a:lnSpc>
              <a:spcBef>
                <a:spcPts val="1200"/>
              </a:spcBef>
              <a:buClr>
                <a:schemeClr val="accent1"/>
              </a:buClr>
              <a:buSzPct val="100000"/>
              <a:buFont typeface="Arial" pitchFamily="34" charset="0"/>
              <a:buChar char="•"/>
              <a:defRPr sz="2000"/>
            </a:lvl2pPr>
            <a:lvl3pPr marL="682625" indent="-219075">
              <a:lnSpc>
                <a:spcPct val="90000"/>
              </a:lnSpc>
              <a:spcBef>
                <a:spcPts val="600"/>
              </a:spcBef>
              <a:buClr>
                <a:schemeClr val="accent1"/>
              </a:buClr>
              <a:buSzPct val="100000"/>
              <a:buFont typeface="Arial" pitchFamily="34" charset="0"/>
              <a:buChar char="•"/>
            </a:lvl3pPr>
            <a:lvl4pPr marL="857250" indent="-174625">
              <a:lnSpc>
                <a:spcPct val="90000"/>
              </a:lnSpc>
              <a:spcBef>
                <a:spcPts val="600"/>
              </a:spcBef>
              <a:buClr>
                <a:schemeClr val="accent1"/>
              </a:buClr>
              <a:buSzPct val="100000"/>
              <a:buFont typeface="Arial" pitchFamily="34" charset="0"/>
              <a:buChar char="•"/>
              <a:defRPr sz="1600"/>
            </a:lvl4pPr>
            <a:lvl5pPr marL="1030288" indent="-173038">
              <a:lnSpc>
                <a:spcPct val="90000"/>
              </a:lnSpc>
              <a:spcBef>
                <a:spcPts val="600"/>
              </a:spcBef>
              <a:buClr>
                <a:schemeClr val="accent1"/>
              </a:buClr>
              <a:buSzPct val="100000"/>
              <a:buFont typeface="Arial" pitchFamily="34" charset="0"/>
              <a:buChar char="•"/>
              <a:defRPr sz="1600"/>
            </a:lvl5pPr>
            <a:lvl6pPr marL="1207008" indent="-173736">
              <a:spcBef>
                <a:spcPts val="600"/>
              </a:spcBef>
              <a:buClr>
                <a:schemeClr val="accent1"/>
              </a:buClr>
              <a:buFont typeface="Arial" pitchFamily="34" charset="0"/>
              <a:buChar char="•"/>
              <a:defRPr sz="1600"/>
            </a:lvl6pPr>
            <a:lvl7pPr marL="1380744" indent="-173736">
              <a:spcBef>
                <a:spcPts val="600"/>
              </a:spcBef>
              <a:buClr>
                <a:schemeClr val="accent1"/>
              </a:buClr>
              <a:buFont typeface="Arial" pitchFamily="34" charset="0"/>
              <a:buChar char="•"/>
              <a:defRPr sz="1600"/>
            </a:lvl7pPr>
            <a:lvl8pPr marL="1554480" indent="-173736">
              <a:spcBef>
                <a:spcPts val="600"/>
              </a:spcBef>
              <a:buClr>
                <a:schemeClr val="accent1"/>
              </a:buClr>
              <a:buFont typeface="Arial" pitchFamily="34" charset="0"/>
              <a:buChar char="•"/>
              <a:defRPr sz="1600"/>
            </a:lvl8pPr>
            <a:lvl9pPr marL="1728216" indent="-173736">
              <a:spcBef>
                <a:spcPts val="600"/>
              </a:spcBef>
              <a:buClr>
                <a:schemeClr val="accent1"/>
              </a:buClr>
              <a:buFont typeface="Arial" pitchFamily="34" charset="0"/>
              <a:buChar char="•"/>
              <a:defRPr sz="1600"/>
            </a:lvl9pPr>
          </a:lstStyle>
          <a:p>
            <a:pPr marL="0" indent="396000">
              <a:spcBef>
                <a:spcPts val="600"/>
              </a:spcBef>
              <a:buNone/>
            </a:pPr>
            <a:r>
              <a:rPr lang="ru-RU" sz="1800" dirty="0" smtClean="0"/>
              <a:t>Системы обработки деловой информации представляют собой самый большой класс наследуемых систем и разделяются на два типа.</a:t>
            </a:r>
          </a:p>
          <a:p>
            <a:pPr indent="396000">
              <a:spcBef>
                <a:spcPts val="600"/>
              </a:spcBef>
            </a:pPr>
            <a:r>
              <a:rPr lang="ru-RU" sz="1800" dirty="0" smtClean="0"/>
              <a:t>Системы пакетной обработки данных. Ввод-вывод данных осуществляется в пакетном режиме из файлов, а не с терминала пользователя. Такими системами являются программы начисления заработной платы, выписки счетов и т.д.</a:t>
            </a:r>
            <a:endParaRPr lang="en-US" sz="1800" dirty="0" smtClean="0"/>
          </a:p>
          <a:p>
            <a:pPr indent="396000">
              <a:spcBef>
                <a:spcPts val="600"/>
              </a:spcBef>
            </a:pPr>
            <a:r>
              <a:rPr lang="ru-RU" sz="1800" dirty="0" smtClean="0"/>
              <a:t>Системы обработки транзакций. Ввод-вывод данных представляет собой серию транзакций, обрабатываемых системой управления базой данных, при этом транзакции генерируются терминалом пользователя.</a:t>
            </a:r>
            <a:endParaRPr lang="en-US" sz="1800" dirty="0" smtClean="0"/>
          </a:p>
          <a:p>
            <a:pPr marL="0" indent="396000">
              <a:spcBef>
                <a:spcPts val="600"/>
              </a:spcBef>
              <a:buNone/>
            </a:pPr>
            <a:r>
              <a:rPr lang="ru-RU" sz="1800" dirty="0" smtClean="0"/>
              <a:t>Обе системы действуют в соответствии с моделью "вход-процесс-выход". Системы осуществляют ввод данных из одного или нескольких источников, обрабатывают их и выдают выходные данные, которые в той или иной степени связаны с входными.</a:t>
            </a:r>
            <a:endParaRPr lang="en-US" sz="1800" dirty="0" smtClean="0"/>
          </a:p>
          <a:p>
            <a:pPr indent="396000">
              <a:spcBef>
                <a:spcPts val="600"/>
              </a:spcBef>
            </a:pPr>
            <a:r>
              <a:rPr lang="ru-RU" sz="1800" dirty="0" smtClean="0"/>
              <a:t>Компонент </a:t>
            </a:r>
            <a:r>
              <a:rPr lang="ru-RU" sz="1800" dirty="0"/>
              <a:t>входа может включать непосредственный ввод информации с терминала пользователя (вход), проверку достоверности данных и исправление некоторых ошибок (процесс), затем помещение данных в очередь на обработку (выход).</a:t>
            </a:r>
            <a:endParaRPr lang="en-US" sz="1800" dirty="0"/>
          </a:p>
          <a:p>
            <a:pPr indent="396000">
              <a:spcBef>
                <a:spcPts val="600"/>
              </a:spcBef>
            </a:pPr>
            <a:r>
              <a:rPr lang="ru-RU" sz="1800" dirty="0" smtClean="0"/>
              <a:t>В </a:t>
            </a:r>
            <a:r>
              <a:rPr lang="ru-RU" sz="1800" dirty="0"/>
              <a:t>компонент обработки может входить получение транзакции из очереди (вход), подсчет данных, создание новой записи по результатам подсчета (процесс) и помещение новой записи в очередь на печать (выход).</a:t>
            </a:r>
            <a:endParaRPr lang="en-US" sz="1800" dirty="0"/>
          </a:p>
          <a:p>
            <a:pPr indent="396000">
              <a:spcBef>
                <a:spcPts val="600"/>
              </a:spcBef>
            </a:pPr>
            <a:r>
              <a:rPr lang="ru-RU" sz="1800" dirty="0"/>
              <a:t>К</a:t>
            </a:r>
            <a:r>
              <a:rPr lang="ru-RU" sz="1800" dirty="0" smtClean="0"/>
              <a:t>омпонент </a:t>
            </a:r>
            <a:r>
              <a:rPr lang="ru-RU" sz="1800" dirty="0"/>
              <a:t>выхода состоит из считывания записей из очереди (вход), форматирования записей в соответствии с формой вывода (процесс) и последующей отправки их на печать (выход).</a:t>
            </a:r>
            <a:endParaRPr lang="en-US" sz="1800" dirty="0"/>
          </a:p>
          <a:p>
            <a:pPr marL="0" indent="396000">
              <a:spcBef>
                <a:spcPts val="600"/>
              </a:spcBef>
              <a:buNone/>
            </a:pPr>
            <a:endParaRPr lang="en-US" sz="1800" dirty="0"/>
          </a:p>
          <a:p>
            <a:pPr marL="0" indent="396000">
              <a:spcBef>
                <a:spcPts val="600"/>
              </a:spcBef>
              <a:buNone/>
            </a:pPr>
            <a:r>
              <a:rPr lang="ru-RU" sz="1800" dirty="0" smtClean="0"/>
              <a:t> </a:t>
            </a:r>
            <a:endParaRPr lang="en-US" sz="1800" dirty="0"/>
          </a:p>
        </p:txBody>
      </p:sp>
    </p:spTree>
    <p:extLst>
      <p:ext uri="{BB962C8B-B14F-4D97-AF65-F5344CB8AC3E}">
        <p14:creationId xmlns:p14="http://schemas.microsoft.com/office/powerpoint/2010/main" val="1343906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09836" y="188641"/>
            <a:ext cx="10225136" cy="936103"/>
          </a:xfrm>
        </p:spPr>
        <p:txBody>
          <a:bodyPr>
            <a:normAutofit/>
          </a:bodyPr>
          <a:lstStyle/>
          <a:p>
            <a:pPr marL="0" indent="0">
              <a:buNone/>
            </a:pPr>
            <a:r>
              <a:rPr lang="ru-RU" dirty="0"/>
              <a:t> </a:t>
            </a:r>
            <a:r>
              <a:rPr lang="ru-RU" dirty="0" smtClean="0"/>
              <a:t>Функционально-ориентированное проектирование</a:t>
            </a:r>
            <a:endParaRPr lang="en-US" dirty="0"/>
          </a:p>
        </p:txBody>
      </p:sp>
      <p:sp>
        <p:nvSpPr>
          <p:cNvPr id="8" name="Текст 2"/>
          <p:cNvSpPr txBox="1">
            <a:spLocks/>
          </p:cNvSpPr>
          <p:nvPr/>
        </p:nvSpPr>
        <p:spPr>
          <a:xfrm>
            <a:off x="621804" y="763497"/>
            <a:ext cx="10299828" cy="6913975"/>
          </a:xfrm>
          <a:prstGeom prst="rect">
            <a:avLst/>
          </a:prstGeom>
        </p:spPr>
        <p:txBody>
          <a:bodyPr vert="horz" lIns="91440" tIns="45720" rIns="91440" bIns="45720" rtlCol="0">
            <a:noAutofit/>
          </a:bodyPr>
          <a:lstStyle>
            <a:lvl1pPr marL="223838" lvl="0" indent="-223838">
              <a:lnSpc>
                <a:spcPct val="90000"/>
              </a:lnSpc>
              <a:spcBef>
                <a:spcPts val="1800"/>
              </a:spcBef>
              <a:buClr>
                <a:schemeClr val="accent1"/>
              </a:buClr>
              <a:buSzPct val="100000"/>
              <a:buFont typeface="Arial" pitchFamily="34" charset="0"/>
              <a:buChar char="•"/>
              <a:defRPr sz="2400"/>
            </a:lvl1pPr>
            <a:lvl2pPr marL="463550" indent="-231775">
              <a:lnSpc>
                <a:spcPct val="90000"/>
              </a:lnSpc>
              <a:spcBef>
                <a:spcPts val="1200"/>
              </a:spcBef>
              <a:buClr>
                <a:schemeClr val="accent1"/>
              </a:buClr>
              <a:buSzPct val="100000"/>
              <a:buFont typeface="Arial" pitchFamily="34" charset="0"/>
              <a:buChar char="•"/>
              <a:defRPr sz="2000"/>
            </a:lvl2pPr>
            <a:lvl3pPr marL="682625" indent="-219075">
              <a:lnSpc>
                <a:spcPct val="90000"/>
              </a:lnSpc>
              <a:spcBef>
                <a:spcPts val="600"/>
              </a:spcBef>
              <a:buClr>
                <a:schemeClr val="accent1"/>
              </a:buClr>
              <a:buSzPct val="100000"/>
              <a:buFont typeface="Arial" pitchFamily="34" charset="0"/>
              <a:buChar char="•"/>
            </a:lvl3pPr>
            <a:lvl4pPr marL="857250" indent="-174625">
              <a:lnSpc>
                <a:spcPct val="90000"/>
              </a:lnSpc>
              <a:spcBef>
                <a:spcPts val="600"/>
              </a:spcBef>
              <a:buClr>
                <a:schemeClr val="accent1"/>
              </a:buClr>
              <a:buSzPct val="100000"/>
              <a:buFont typeface="Arial" pitchFamily="34" charset="0"/>
              <a:buChar char="•"/>
              <a:defRPr sz="1600"/>
            </a:lvl4pPr>
            <a:lvl5pPr marL="1030288" indent="-173038">
              <a:lnSpc>
                <a:spcPct val="90000"/>
              </a:lnSpc>
              <a:spcBef>
                <a:spcPts val="600"/>
              </a:spcBef>
              <a:buClr>
                <a:schemeClr val="accent1"/>
              </a:buClr>
              <a:buSzPct val="100000"/>
              <a:buFont typeface="Arial" pitchFamily="34" charset="0"/>
              <a:buChar char="•"/>
              <a:defRPr sz="1600"/>
            </a:lvl5pPr>
            <a:lvl6pPr marL="1207008" indent="-173736">
              <a:spcBef>
                <a:spcPts val="600"/>
              </a:spcBef>
              <a:buClr>
                <a:schemeClr val="accent1"/>
              </a:buClr>
              <a:buFont typeface="Arial" pitchFamily="34" charset="0"/>
              <a:buChar char="•"/>
              <a:defRPr sz="1600"/>
            </a:lvl6pPr>
            <a:lvl7pPr marL="1380744" indent="-173736">
              <a:spcBef>
                <a:spcPts val="600"/>
              </a:spcBef>
              <a:buClr>
                <a:schemeClr val="accent1"/>
              </a:buClr>
              <a:buFont typeface="Arial" pitchFamily="34" charset="0"/>
              <a:buChar char="•"/>
              <a:defRPr sz="1600"/>
            </a:lvl7pPr>
            <a:lvl8pPr marL="1554480" indent="-173736">
              <a:spcBef>
                <a:spcPts val="600"/>
              </a:spcBef>
              <a:buClr>
                <a:schemeClr val="accent1"/>
              </a:buClr>
              <a:buFont typeface="Arial" pitchFamily="34" charset="0"/>
              <a:buChar char="•"/>
              <a:defRPr sz="1600"/>
            </a:lvl8pPr>
            <a:lvl9pPr marL="1728216" indent="-173736">
              <a:spcBef>
                <a:spcPts val="600"/>
              </a:spcBef>
              <a:buClr>
                <a:schemeClr val="accent1"/>
              </a:buClr>
              <a:buFont typeface="Arial" pitchFamily="34" charset="0"/>
              <a:buChar char="•"/>
              <a:defRPr sz="1600"/>
            </a:lvl9pPr>
          </a:lstStyle>
          <a:p>
            <a:pPr marL="0" indent="396000">
              <a:spcBef>
                <a:spcPts val="1200"/>
              </a:spcBef>
              <a:buNone/>
            </a:pPr>
            <a:r>
              <a:rPr lang="ru-RU" sz="1800" dirty="0"/>
              <a:t>Очевидно, что функционально-ориентированное проектирование будет использоваться при разработке программных систем еще много лет. Конечно, эта технология не привязана к разработке наследуемых систем, она может использоваться и для создания новых систем в следующих ситуациях.</a:t>
            </a:r>
            <a:endParaRPr lang="en-US" sz="1800" dirty="0"/>
          </a:p>
          <a:p>
            <a:pPr indent="396000">
              <a:spcBef>
                <a:spcPts val="1200"/>
              </a:spcBef>
            </a:pPr>
            <a:r>
              <a:rPr lang="ru-RU" sz="1800" dirty="0"/>
              <a:t>	При создании систем обработки данных, основанных на работе с транзакциями и обновлении баз данных. Программа, обрабатывающая транзакции, не нуждается в информации о предыдущих транзакциях, поэтому нет необходимости в объектах, работающих с локальными данными. Здесь наблюдается следование модели "вход-процесс-выход", которая рассмотрена выше.</a:t>
            </a:r>
            <a:endParaRPr lang="en-US" sz="1800" dirty="0"/>
          </a:p>
          <a:p>
            <a:pPr indent="396000">
              <a:spcBef>
                <a:spcPts val="1200"/>
              </a:spcBef>
            </a:pPr>
            <a:r>
              <a:rPr lang="ru-RU" sz="1800" dirty="0" smtClean="0"/>
              <a:t>В </a:t>
            </a:r>
            <a:r>
              <a:rPr lang="ru-RU" sz="1800" dirty="0"/>
              <a:t>компаниях, вложивших значительные средства в структурные методы, соответствующие </a:t>
            </a:r>
            <a:r>
              <a:rPr lang="en-US" sz="1800" dirty="0"/>
              <a:t>CASE</a:t>
            </a:r>
            <a:r>
              <a:rPr lang="ru-RU" sz="1800" dirty="0"/>
              <a:t>-средства и обучение персонала. Здесь будут неоправданными риск и затраты, связанные с переходом на объектно-ориентированное проектирование</a:t>
            </a:r>
            <a:r>
              <a:rPr lang="ru-RU" sz="1800" dirty="0" smtClean="0"/>
              <a:t>.</a:t>
            </a:r>
            <a:endParaRPr lang="en-US" sz="1800" dirty="0"/>
          </a:p>
          <a:p>
            <a:pPr indent="396000">
              <a:spcBef>
                <a:spcPts val="1200"/>
              </a:spcBef>
            </a:pPr>
            <a:r>
              <a:rPr lang="ru-RU" sz="1800" dirty="0"/>
              <a:t>Хотя функционально-ориентированный подход во многом считается устаревшим, объектно-ориентированное проектирование в подобных ситуациях не будет оправданным</a:t>
            </a:r>
            <a:endParaRPr lang="en-US" sz="1800" dirty="0"/>
          </a:p>
        </p:txBody>
      </p:sp>
    </p:spTree>
    <p:extLst>
      <p:ext uri="{BB962C8B-B14F-4D97-AF65-F5344CB8AC3E}">
        <p14:creationId xmlns:p14="http://schemas.microsoft.com/office/powerpoint/2010/main" val="1454399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1197868" y="263677"/>
            <a:ext cx="9144001" cy="1371600"/>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4800" b="0" kern="1200" cap="none" spc="100" baseline="0">
                <a:solidFill>
                  <a:schemeClr val="tx1"/>
                </a:solidFill>
                <a:latin typeface="+mj-lt"/>
                <a:ea typeface="+mj-ea"/>
                <a:cs typeface="+mj-cs"/>
              </a:defRPr>
            </a:lvl1pPr>
          </a:lstStyle>
          <a:p>
            <a:r>
              <a:rPr lang="ru-RU" dirty="0"/>
              <a:t>Оценивание наследуемых систем</a:t>
            </a:r>
            <a:endParaRPr lang="en-US" dirty="0"/>
          </a:p>
        </p:txBody>
      </p:sp>
      <p:sp>
        <p:nvSpPr>
          <p:cNvPr id="5" name="Текст 2"/>
          <p:cNvSpPr txBox="1">
            <a:spLocks/>
          </p:cNvSpPr>
          <p:nvPr/>
        </p:nvSpPr>
        <p:spPr>
          <a:xfrm>
            <a:off x="1197868" y="1991869"/>
            <a:ext cx="8687333" cy="4869160"/>
          </a:xfrm>
          <a:prstGeom prst="rect">
            <a:avLst/>
          </a:prstGeom>
        </p:spPr>
        <p:txBody>
          <a:bodyPr vert="horz" lIns="91440" tIns="45720" rIns="91440" bIns="45720" rtlCol="0" anchor="t">
            <a:normAutofit/>
          </a:bodyPr>
          <a:lstStyle>
            <a:defPPr rtl="0">
              <a:defRPr lang="ru-ru"/>
            </a:defPPr>
            <a:lvl1pPr marL="342900" indent="-342900">
              <a:lnSpc>
                <a:spcPct val="90000"/>
              </a:lnSpc>
              <a:spcBef>
                <a:spcPts val="0"/>
              </a:spcBef>
              <a:buClr>
                <a:schemeClr val="accent1"/>
              </a:buClr>
              <a:buSzPct val="100000"/>
              <a:buFont typeface="Arial" panose="020B0604020202020204" pitchFamily="34" charset="0"/>
              <a:buChar char="•"/>
              <a:defRPr sz="2000" cap="all" spc="200" baseline="0">
                <a:solidFill>
                  <a:schemeClr val="accent1"/>
                </a:solidFill>
              </a:defRPr>
            </a:lvl1pPr>
            <a:lvl2pPr indent="0">
              <a:lnSpc>
                <a:spcPct val="90000"/>
              </a:lnSpc>
              <a:spcBef>
                <a:spcPts val="1200"/>
              </a:spcBef>
              <a:buClr>
                <a:schemeClr val="accent1"/>
              </a:buClr>
              <a:buSzPct val="100000"/>
              <a:buFont typeface="Arial" pitchFamily="34" charset="0"/>
              <a:buNone/>
              <a:defRPr>
                <a:solidFill>
                  <a:schemeClr val="tx1">
                    <a:tint val="75000"/>
                  </a:schemeClr>
                </a:solidFill>
              </a:defRPr>
            </a:lvl2pPr>
            <a:lvl3pPr indent="0">
              <a:lnSpc>
                <a:spcPct val="90000"/>
              </a:lnSpc>
              <a:spcBef>
                <a:spcPts val="600"/>
              </a:spcBef>
              <a:buClr>
                <a:schemeClr val="accent1"/>
              </a:buClr>
              <a:buSzPct val="100000"/>
              <a:buFont typeface="Arial" pitchFamily="34" charset="0"/>
              <a:buNone/>
              <a:defRPr sz="1600">
                <a:solidFill>
                  <a:schemeClr val="tx1">
                    <a:tint val="75000"/>
                  </a:schemeClr>
                </a:solidFill>
              </a:defRPr>
            </a:lvl3pPr>
            <a:lvl4pPr indent="0">
              <a:lnSpc>
                <a:spcPct val="90000"/>
              </a:lnSpc>
              <a:spcBef>
                <a:spcPts val="600"/>
              </a:spcBef>
              <a:buClr>
                <a:schemeClr val="accent1"/>
              </a:buClr>
              <a:buSzPct val="100000"/>
              <a:buFont typeface="Arial" pitchFamily="34" charset="0"/>
              <a:buNone/>
              <a:defRPr sz="1400">
                <a:solidFill>
                  <a:schemeClr val="tx1">
                    <a:tint val="75000"/>
                  </a:schemeClr>
                </a:solidFill>
              </a:defRPr>
            </a:lvl4pPr>
            <a:lvl5pPr indent="0">
              <a:lnSpc>
                <a:spcPct val="90000"/>
              </a:lnSpc>
              <a:spcBef>
                <a:spcPts val="600"/>
              </a:spcBef>
              <a:buClr>
                <a:schemeClr val="accent1"/>
              </a:buClr>
              <a:buSzPct val="100000"/>
              <a:buFont typeface="Arial" pitchFamily="34" charset="0"/>
              <a:buNone/>
              <a:defRPr sz="1400">
                <a:solidFill>
                  <a:schemeClr val="tx1">
                    <a:tint val="75000"/>
                  </a:schemeClr>
                </a:solidFill>
              </a:defRPr>
            </a:lvl5pPr>
            <a:lvl6pPr indent="0">
              <a:spcBef>
                <a:spcPts val="600"/>
              </a:spcBef>
              <a:buClr>
                <a:schemeClr val="accent1"/>
              </a:buClr>
              <a:buFont typeface="Arial" pitchFamily="34" charset="0"/>
              <a:buNone/>
              <a:defRPr sz="1400">
                <a:solidFill>
                  <a:schemeClr val="tx1">
                    <a:tint val="75000"/>
                  </a:schemeClr>
                </a:solidFill>
              </a:defRPr>
            </a:lvl6pPr>
            <a:lvl7pPr indent="0">
              <a:spcBef>
                <a:spcPts val="600"/>
              </a:spcBef>
              <a:buClr>
                <a:schemeClr val="accent1"/>
              </a:buClr>
              <a:buFont typeface="Arial" pitchFamily="34" charset="0"/>
              <a:buNone/>
              <a:defRPr sz="1400">
                <a:solidFill>
                  <a:schemeClr val="tx1">
                    <a:tint val="75000"/>
                  </a:schemeClr>
                </a:solidFill>
              </a:defRPr>
            </a:lvl7pPr>
            <a:lvl8pPr indent="0">
              <a:spcBef>
                <a:spcPts val="600"/>
              </a:spcBef>
              <a:buClr>
                <a:schemeClr val="accent1"/>
              </a:buClr>
              <a:buFont typeface="Arial" pitchFamily="34" charset="0"/>
              <a:buNone/>
              <a:defRPr sz="1400">
                <a:solidFill>
                  <a:schemeClr val="tx1">
                    <a:tint val="75000"/>
                  </a:schemeClr>
                </a:solidFill>
              </a:defRPr>
            </a:lvl8pPr>
            <a:lvl9pPr indent="0">
              <a:spcBef>
                <a:spcPts val="600"/>
              </a:spcBef>
              <a:buClr>
                <a:schemeClr val="accent1"/>
              </a:buClr>
              <a:buFont typeface="Arial" pitchFamily="34" charset="0"/>
              <a:buNone/>
              <a:defRPr sz="1400">
                <a:solidFill>
                  <a:schemeClr val="tx1">
                    <a:tint val="75000"/>
                  </a:schemeClr>
                </a:solidFill>
              </a:defRPr>
            </a:lvl9pPr>
          </a:lstStyle>
          <a:p>
            <a:pPr marL="0" indent="360000">
              <a:buNone/>
            </a:pPr>
            <a:r>
              <a:rPr lang="ru-RU" dirty="0"/>
              <a:t>Организации, деятельность которых во многом зависит от наследуемых систем и средства которых на их сопровождение и модернизацию ограниченны, должны хорошо подумать над тем, как получить максимум от вложений в наследуемую систему. Это прежде всего означает корректную оценку наследуемой системы и выбор наиболее подходящей стратегии ее модернизации. </a:t>
            </a:r>
          </a:p>
        </p:txBody>
      </p:sp>
    </p:spTree>
    <p:extLst>
      <p:ext uri="{BB962C8B-B14F-4D97-AF65-F5344CB8AC3E}">
        <p14:creationId xmlns:p14="http://schemas.microsoft.com/office/powerpoint/2010/main" val="427437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09836" y="188642"/>
            <a:ext cx="10225136" cy="574856"/>
          </a:xfrm>
        </p:spPr>
        <p:txBody>
          <a:bodyPr>
            <a:normAutofit/>
          </a:bodyPr>
          <a:lstStyle/>
          <a:p>
            <a:pPr marL="0" indent="0">
              <a:buNone/>
            </a:pPr>
            <a:r>
              <a:rPr lang="ru-RU" dirty="0" smtClean="0"/>
              <a:t>Оценивание </a:t>
            </a:r>
            <a:r>
              <a:rPr lang="ru-RU" dirty="0"/>
              <a:t>наследуемых </a:t>
            </a:r>
            <a:r>
              <a:rPr lang="ru-RU" dirty="0" smtClean="0"/>
              <a:t>систем</a:t>
            </a:r>
            <a:endParaRPr lang="en-US" dirty="0"/>
          </a:p>
        </p:txBody>
      </p:sp>
      <p:sp>
        <p:nvSpPr>
          <p:cNvPr id="8" name="Текст 2"/>
          <p:cNvSpPr txBox="1">
            <a:spLocks/>
          </p:cNvSpPr>
          <p:nvPr/>
        </p:nvSpPr>
        <p:spPr>
          <a:xfrm>
            <a:off x="621804" y="763497"/>
            <a:ext cx="10873208" cy="6913975"/>
          </a:xfrm>
          <a:prstGeom prst="rect">
            <a:avLst/>
          </a:prstGeom>
        </p:spPr>
        <p:txBody>
          <a:bodyPr vert="horz" lIns="91440" tIns="45720" rIns="91440" bIns="45720" rtlCol="0">
            <a:noAutofit/>
          </a:bodyPr>
          <a:lstStyle>
            <a:lvl1pPr marL="223838" lvl="0" indent="-223838">
              <a:lnSpc>
                <a:spcPct val="90000"/>
              </a:lnSpc>
              <a:spcBef>
                <a:spcPts val="1800"/>
              </a:spcBef>
              <a:buClr>
                <a:schemeClr val="accent1"/>
              </a:buClr>
              <a:buSzPct val="100000"/>
              <a:buFont typeface="Arial" pitchFamily="34" charset="0"/>
              <a:buChar char="•"/>
              <a:defRPr sz="2400"/>
            </a:lvl1pPr>
            <a:lvl2pPr marL="463550" indent="-231775">
              <a:lnSpc>
                <a:spcPct val="90000"/>
              </a:lnSpc>
              <a:spcBef>
                <a:spcPts val="1200"/>
              </a:spcBef>
              <a:buClr>
                <a:schemeClr val="accent1"/>
              </a:buClr>
              <a:buSzPct val="100000"/>
              <a:buFont typeface="Arial" pitchFamily="34" charset="0"/>
              <a:buChar char="•"/>
              <a:defRPr sz="2000"/>
            </a:lvl2pPr>
            <a:lvl3pPr marL="682625" indent="-219075">
              <a:lnSpc>
                <a:spcPct val="90000"/>
              </a:lnSpc>
              <a:spcBef>
                <a:spcPts val="600"/>
              </a:spcBef>
              <a:buClr>
                <a:schemeClr val="accent1"/>
              </a:buClr>
              <a:buSzPct val="100000"/>
              <a:buFont typeface="Arial" pitchFamily="34" charset="0"/>
              <a:buChar char="•"/>
            </a:lvl3pPr>
            <a:lvl4pPr marL="857250" indent="-174625">
              <a:lnSpc>
                <a:spcPct val="90000"/>
              </a:lnSpc>
              <a:spcBef>
                <a:spcPts val="600"/>
              </a:spcBef>
              <a:buClr>
                <a:schemeClr val="accent1"/>
              </a:buClr>
              <a:buSzPct val="100000"/>
              <a:buFont typeface="Arial" pitchFamily="34" charset="0"/>
              <a:buChar char="•"/>
              <a:defRPr sz="1600"/>
            </a:lvl4pPr>
            <a:lvl5pPr marL="1030288" indent="-173038">
              <a:lnSpc>
                <a:spcPct val="90000"/>
              </a:lnSpc>
              <a:spcBef>
                <a:spcPts val="600"/>
              </a:spcBef>
              <a:buClr>
                <a:schemeClr val="accent1"/>
              </a:buClr>
              <a:buSzPct val="100000"/>
              <a:buFont typeface="Arial" pitchFamily="34" charset="0"/>
              <a:buChar char="•"/>
              <a:defRPr sz="1600"/>
            </a:lvl5pPr>
            <a:lvl6pPr marL="1207008" indent="-173736">
              <a:spcBef>
                <a:spcPts val="600"/>
              </a:spcBef>
              <a:buClr>
                <a:schemeClr val="accent1"/>
              </a:buClr>
              <a:buFont typeface="Arial" pitchFamily="34" charset="0"/>
              <a:buChar char="•"/>
              <a:defRPr sz="1600"/>
            </a:lvl6pPr>
            <a:lvl7pPr marL="1380744" indent="-173736">
              <a:spcBef>
                <a:spcPts val="600"/>
              </a:spcBef>
              <a:buClr>
                <a:schemeClr val="accent1"/>
              </a:buClr>
              <a:buFont typeface="Arial" pitchFamily="34" charset="0"/>
              <a:buChar char="•"/>
              <a:defRPr sz="1600"/>
            </a:lvl7pPr>
            <a:lvl8pPr marL="1554480" indent="-173736">
              <a:spcBef>
                <a:spcPts val="600"/>
              </a:spcBef>
              <a:buClr>
                <a:schemeClr val="accent1"/>
              </a:buClr>
              <a:buFont typeface="Arial" pitchFamily="34" charset="0"/>
              <a:buChar char="•"/>
              <a:defRPr sz="1600"/>
            </a:lvl8pPr>
            <a:lvl9pPr marL="1728216" indent="-173736">
              <a:spcBef>
                <a:spcPts val="600"/>
              </a:spcBef>
              <a:buClr>
                <a:schemeClr val="accent1"/>
              </a:buClr>
              <a:buFont typeface="Arial" pitchFamily="34" charset="0"/>
              <a:buChar char="•"/>
              <a:defRPr sz="1600"/>
            </a:lvl9pPr>
          </a:lstStyle>
          <a:p>
            <a:pPr marL="0" indent="0">
              <a:buNone/>
            </a:pPr>
            <a:r>
              <a:rPr lang="ru-RU" sz="1800" dirty="0"/>
              <a:t>При оценивании наследуемую систему нужно рассматривать под разными углами </a:t>
            </a:r>
            <a:r>
              <a:rPr lang="ru-RU" sz="1800" dirty="0" smtClean="0"/>
              <a:t>зрения. </a:t>
            </a:r>
            <a:r>
              <a:rPr lang="ru-RU" sz="1800" dirty="0"/>
              <a:t>С коммерческой точки зрения необходимо провести оценку полезности и пригодности системы для бизнеса. Что же касается перспективы дальнейшей работы системы, нужно в первую очередь оценить качество прикладного ПО, а также программных и аппаратных средств поддержки данной системы. Комбинация двух оценок – бизнес-пригодность и качество – поможет решить, что же делать с наследуемой системой дальше</a:t>
            </a:r>
            <a:r>
              <a:rPr lang="ru-RU" sz="1800" dirty="0" smtClean="0"/>
              <a:t>.</a:t>
            </a:r>
          </a:p>
          <a:p>
            <a:pPr marL="0" indent="0">
              <a:buNone/>
            </a:pPr>
            <a:r>
              <a:rPr lang="ru-RU" sz="1800" dirty="0"/>
              <a:t>Для демонстрации применения такой комплексной оценки рассмотрим организацию, использующую в работе 10 наследуемых систем. Качество и бизнес-пригодность каждой из этих систем были оценены с помощью некоторых количественных показателей. </a:t>
            </a:r>
            <a:endParaRPr lang="en-US" sz="1800" dirty="0"/>
          </a:p>
        </p:txBody>
      </p:sp>
      <p:pic>
        <p:nvPicPr>
          <p:cNvPr id="7170" name="Picture 2"/>
          <p:cNvPicPr>
            <a:picLocks noChangeAspect="1" noChangeArrowheads="1"/>
          </p:cNvPicPr>
          <p:nvPr/>
        </p:nvPicPr>
        <p:blipFill>
          <a:blip r:embed="rId2">
            <a:lum contrast="18000"/>
            <a:extLst>
              <a:ext uri="{28A0092B-C50C-407E-A947-70E740481C1C}">
                <a14:useLocalDpi xmlns:a14="http://schemas.microsoft.com/office/drawing/2010/main" val="0"/>
              </a:ext>
            </a:extLst>
          </a:blip>
          <a:srcRect/>
          <a:stretch>
            <a:fillRect/>
          </a:stretch>
        </p:blipFill>
        <p:spPr bwMode="auto">
          <a:xfrm>
            <a:off x="3718148" y="3933056"/>
            <a:ext cx="3960440" cy="2609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9737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09836" y="188642"/>
            <a:ext cx="10225136" cy="574856"/>
          </a:xfrm>
        </p:spPr>
        <p:txBody>
          <a:bodyPr>
            <a:normAutofit/>
          </a:bodyPr>
          <a:lstStyle/>
          <a:p>
            <a:pPr marL="0" indent="0">
              <a:buNone/>
            </a:pPr>
            <a:r>
              <a:rPr lang="ru-RU" dirty="0" smtClean="0"/>
              <a:t>Оценивание </a:t>
            </a:r>
            <a:r>
              <a:rPr lang="ru-RU" dirty="0"/>
              <a:t>наследуемых </a:t>
            </a:r>
            <a:r>
              <a:rPr lang="ru-RU" dirty="0" smtClean="0"/>
              <a:t>систем</a:t>
            </a:r>
            <a:endParaRPr lang="en-US" dirty="0"/>
          </a:p>
        </p:txBody>
      </p:sp>
      <p:sp>
        <p:nvSpPr>
          <p:cNvPr id="8" name="Текст 2"/>
          <p:cNvSpPr txBox="1">
            <a:spLocks/>
          </p:cNvSpPr>
          <p:nvPr/>
        </p:nvSpPr>
        <p:spPr>
          <a:xfrm>
            <a:off x="621804" y="763497"/>
            <a:ext cx="10873208" cy="5041767"/>
          </a:xfrm>
          <a:prstGeom prst="rect">
            <a:avLst/>
          </a:prstGeom>
        </p:spPr>
        <p:txBody>
          <a:bodyPr vert="horz" lIns="91440" tIns="45720" rIns="91440" bIns="45720" rtlCol="0">
            <a:noAutofit/>
          </a:bodyPr>
          <a:lstStyle>
            <a:lvl1pPr marL="223838" lvl="0" indent="-223838">
              <a:lnSpc>
                <a:spcPct val="90000"/>
              </a:lnSpc>
              <a:spcBef>
                <a:spcPts val="1800"/>
              </a:spcBef>
              <a:buClr>
                <a:schemeClr val="accent1"/>
              </a:buClr>
              <a:buSzPct val="100000"/>
              <a:buFont typeface="Arial" pitchFamily="34" charset="0"/>
              <a:buChar char="•"/>
              <a:defRPr sz="2400"/>
            </a:lvl1pPr>
            <a:lvl2pPr marL="463550" indent="-231775">
              <a:lnSpc>
                <a:spcPct val="90000"/>
              </a:lnSpc>
              <a:spcBef>
                <a:spcPts val="1200"/>
              </a:spcBef>
              <a:buClr>
                <a:schemeClr val="accent1"/>
              </a:buClr>
              <a:buSzPct val="100000"/>
              <a:buFont typeface="Arial" pitchFamily="34" charset="0"/>
              <a:buChar char="•"/>
              <a:defRPr sz="2000"/>
            </a:lvl2pPr>
            <a:lvl3pPr marL="682625" indent="-219075">
              <a:lnSpc>
                <a:spcPct val="90000"/>
              </a:lnSpc>
              <a:spcBef>
                <a:spcPts val="600"/>
              </a:spcBef>
              <a:buClr>
                <a:schemeClr val="accent1"/>
              </a:buClr>
              <a:buSzPct val="100000"/>
              <a:buFont typeface="Arial" pitchFamily="34" charset="0"/>
              <a:buChar char="•"/>
            </a:lvl3pPr>
            <a:lvl4pPr marL="857250" indent="-174625">
              <a:lnSpc>
                <a:spcPct val="90000"/>
              </a:lnSpc>
              <a:spcBef>
                <a:spcPts val="600"/>
              </a:spcBef>
              <a:buClr>
                <a:schemeClr val="accent1"/>
              </a:buClr>
              <a:buSzPct val="100000"/>
              <a:buFont typeface="Arial" pitchFamily="34" charset="0"/>
              <a:buChar char="•"/>
              <a:defRPr sz="1600"/>
            </a:lvl4pPr>
            <a:lvl5pPr marL="1030288" indent="-173038">
              <a:lnSpc>
                <a:spcPct val="90000"/>
              </a:lnSpc>
              <a:spcBef>
                <a:spcPts val="600"/>
              </a:spcBef>
              <a:buClr>
                <a:schemeClr val="accent1"/>
              </a:buClr>
              <a:buSzPct val="100000"/>
              <a:buFont typeface="Arial" pitchFamily="34" charset="0"/>
              <a:buChar char="•"/>
              <a:defRPr sz="1600"/>
            </a:lvl5pPr>
            <a:lvl6pPr marL="1207008" indent="-173736">
              <a:spcBef>
                <a:spcPts val="600"/>
              </a:spcBef>
              <a:buClr>
                <a:schemeClr val="accent1"/>
              </a:buClr>
              <a:buFont typeface="Arial" pitchFamily="34" charset="0"/>
              <a:buChar char="•"/>
              <a:defRPr sz="1600"/>
            </a:lvl6pPr>
            <a:lvl7pPr marL="1380744" indent="-173736">
              <a:spcBef>
                <a:spcPts val="600"/>
              </a:spcBef>
              <a:buClr>
                <a:schemeClr val="accent1"/>
              </a:buClr>
              <a:buFont typeface="Arial" pitchFamily="34" charset="0"/>
              <a:buChar char="•"/>
              <a:defRPr sz="1600"/>
            </a:lvl7pPr>
            <a:lvl8pPr marL="1554480" indent="-173736">
              <a:spcBef>
                <a:spcPts val="600"/>
              </a:spcBef>
              <a:buClr>
                <a:schemeClr val="accent1"/>
              </a:buClr>
              <a:buFont typeface="Arial" pitchFamily="34" charset="0"/>
              <a:buChar char="•"/>
              <a:defRPr sz="1600"/>
            </a:lvl8pPr>
            <a:lvl9pPr marL="1728216" indent="-173736">
              <a:spcBef>
                <a:spcPts val="600"/>
              </a:spcBef>
              <a:buClr>
                <a:schemeClr val="accent1"/>
              </a:buClr>
              <a:buFont typeface="Arial" pitchFamily="34" charset="0"/>
              <a:buChar char="•"/>
              <a:defRPr sz="1600"/>
            </a:lvl9pPr>
          </a:lstStyle>
          <a:p>
            <a:pPr marL="0" indent="0">
              <a:spcBef>
                <a:spcPts val="1200"/>
              </a:spcBef>
              <a:buNone/>
            </a:pPr>
            <a:r>
              <a:rPr lang="ru-RU" sz="1800" dirty="0"/>
              <a:t>В</a:t>
            </a:r>
            <a:r>
              <a:rPr lang="ru-RU" sz="1800" dirty="0" smtClean="0"/>
              <a:t>идно </a:t>
            </a:r>
            <a:r>
              <a:rPr lang="ru-RU" sz="1800" dirty="0"/>
              <a:t>четыре группы систем, которые определяются следующими </a:t>
            </a:r>
            <a:r>
              <a:rPr lang="ru-RU" sz="1800" dirty="0" smtClean="0"/>
              <a:t>оценками:</a:t>
            </a:r>
          </a:p>
          <a:p>
            <a:pPr>
              <a:spcBef>
                <a:spcPts val="1200"/>
              </a:spcBef>
            </a:pPr>
            <a:r>
              <a:rPr lang="ru-RU" sz="1800" i="1" dirty="0" smtClean="0"/>
              <a:t>Низкое </a:t>
            </a:r>
            <a:r>
              <a:rPr lang="ru-RU" sz="1800" i="1" dirty="0"/>
              <a:t>качество, низкая бизнес-пригодность. </a:t>
            </a:r>
            <a:r>
              <a:rPr lang="ru-RU" sz="1800" dirty="0"/>
              <a:t>Решение оставить такие системы в действии дорого обойдется, а отдача в бизнесе будет незначительной. Такие системы – прямые кандидаты на списание.</a:t>
            </a:r>
            <a:endParaRPr lang="en-US" sz="1800" dirty="0"/>
          </a:p>
          <a:p>
            <a:pPr>
              <a:spcBef>
                <a:spcPts val="1200"/>
              </a:spcBef>
            </a:pPr>
            <a:r>
              <a:rPr lang="ru-RU" sz="1800" i="1" dirty="0" smtClean="0"/>
              <a:t>Низкое </a:t>
            </a:r>
            <a:r>
              <a:rPr lang="ru-RU" sz="1800" i="1" dirty="0"/>
              <a:t>качество, высокая бизнес-пригодность. </a:t>
            </a:r>
            <a:r>
              <a:rPr lang="ru-RU" sz="1800" dirty="0"/>
              <a:t>Такие системы вносят немалый вклад в бизнес-деятельность, поэтому списывать их нельзя. Однако низкий уровень качества означает высокие расходы на сопровождение системы. Такие системы подлежат модернизации или замене (при условии наличия другой подходящей системы).</a:t>
            </a:r>
            <a:endParaRPr lang="en-US" sz="1800" dirty="0"/>
          </a:p>
          <a:p>
            <a:pPr>
              <a:spcBef>
                <a:spcPts val="1200"/>
              </a:spcBef>
            </a:pPr>
            <a:r>
              <a:rPr lang="ru-RU" sz="1800" i="1" dirty="0" smtClean="0"/>
              <a:t>Высокое </a:t>
            </a:r>
            <a:r>
              <a:rPr lang="ru-RU" sz="1800" i="1" dirty="0"/>
              <a:t>качество, низкая бизнес-пригодность. </a:t>
            </a:r>
            <a:r>
              <a:rPr lang="ru-RU" sz="1800" dirty="0"/>
              <a:t>Такие системы не очень полезны, но недороги в эксплуатации. Риск вследствие замены таких систем </a:t>
            </a:r>
            <a:r>
              <a:rPr lang="ru-RU" sz="1800" dirty="0" err="1"/>
              <a:t>неоправдан</a:t>
            </a:r>
            <a:r>
              <a:rPr lang="ru-RU" sz="1800" dirty="0"/>
              <a:t>, поэтому их можно оставить в работе и в дальнейшем списать.</a:t>
            </a:r>
            <a:endParaRPr lang="en-US" sz="1800" dirty="0"/>
          </a:p>
          <a:p>
            <a:pPr>
              <a:spcBef>
                <a:spcPts val="1200"/>
              </a:spcBef>
            </a:pPr>
            <a:r>
              <a:rPr lang="ru-RU" sz="1800" i="1" dirty="0" smtClean="0"/>
              <a:t>Высокое </a:t>
            </a:r>
            <a:r>
              <a:rPr lang="ru-RU" sz="1800" i="1" dirty="0"/>
              <a:t>качество, высокая бизнес-пригодность. </a:t>
            </a:r>
            <a:r>
              <a:rPr lang="ru-RU" sz="1800" dirty="0"/>
              <a:t>Их можно оставить, ведь высокое качество означает отсутствие необходимости модернизации или замены системы. Поэтому с ними продолжаем работать, как и прежде.</a:t>
            </a:r>
            <a:endParaRPr lang="en-US" sz="1800" dirty="0"/>
          </a:p>
          <a:p>
            <a:pPr marL="0" indent="0">
              <a:spcBef>
                <a:spcPts val="1200"/>
              </a:spcBef>
              <a:buNone/>
            </a:pPr>
            <a:r>
              <a:rPr lang="ru-RU" sz="1800" dirty="0"/>
              <a:t>В идеале для решения того, что делать с системой дальше, должны использоваться подобные объективные оценки. Однако неоднократно отмечалось, что в действительности при принятии таких решений главную роль играют организационные или политические соображения</a:t>
            </a:r>
            <a:endParaRPr lang="en-US" sz="1800" dirty="0"/>
          </a:p>
        </p:txBody>
      </p:sp>
    </p:spTree>
    <p:extLst>
      <p:ext uri="{BB962C8B-B14F-4D97-AF65-F5344CB8AC3E}">
        <p14:creationId xmlns:p14="http://schemas.microsoft.com/office/powerpoint/2010/main" val="2311228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09836" y="188642"/>
            <a:ext cx="10225136" cy="574856"/>
          </a:xfrm>
        </p:spPr>
        <p:txBody>
          <a:bodyPr>
            <a:normAutofit/>
          </a:bodyPr>
          <a:lstStyle/>
          <a:p>
            <a:pPr marL="0" indent="0">
              <a:buNone/>
            </a:pPr>
            <a:r>
              <a:rPr lang="ru-RU" dirty="0" smtClean="0"/>
              <a:t>Оценивание бизнес-пригодности</a:t>
            </a:r>
            <a:endParaRPr lang="en-US" dirty="0"/>
          </a:p>
        </p:txBody>
      </p:sp>
      <p:sp>
        <p:nvSpPr>
          <p:cNvPr id="8" name="Текст 2"/>
          <p:cNvSpPr txBox="1">
            <a:spLocks/>
          </p:cNvSpPr>
          <p:nvPr/>
        </p:nvSpPr>
        <p:spPr>
          <a:xfrm>
            <a:off x="621804" y="763497"/>
            <a:ext cx="10873208" cy="5041767"/>
          </a:xfrm>
          <a:prstGeom prst="rect">
            <a:avLst/>
          </a:prstGeom>
        </p:spPr>
        <p:txBody>
          <a:bodyPr vert="horz" lIns="91440" tIns="45720" rIns="91440" bIns="45720" rtlCol="0">
            <a:noAutofit/>
          </a:bodyPr>
          <a:lstStyle>
            <a:lvl1pPr marL="223838" lvl="0" indent="-223838">
              <a:lnSpc>
                <a:spcPct val="90000"/>
              </a:lnSpc>
              <a:spcBef>
                <a:spcPts val="1800"/>
              </a:spcBef>
              <a:buClr>
                <a:schemeClr val="accent1"/>
              </a:buClr>
              <a:buSzPct val="100000"/>
              <a:buFont typeface="Arial" pitchFamily="34" charset="0"/>
              <a:buChar char="•"/>
              <a:defRPr sz="2400"/>
            </a:lvl1pPr>
            <a:lvl2pPr marL="463550" indent="-231775">
              <a:lnSpc>
                <a:spcPct val="90000"/>
              </a:lnSpc>
              <a:spcBef>
                <a:spcPts val="1200"/>
              </a:spcBef>
              <a:buClr>
                <a:schemeClr val="accent1"/>
              </a:buClr>
              <a:buSzPct val="100000"/>
              <a:buFont typeface="Arial" pitchFamily="34" charset="0"/>
              <a:buChar char="•"/>
              <a:defRPr sz="2000"/>
            </a:lvl2pPr>
            <a:lvl3pPr marL="682625" indent="-219075">
              <a:lnSpc>
                <a:spcPct val="90000"/>
              </a:lnSpc>
              <a:spcBef>
                <a:spcPts val="600"/>
              </a:spcBef>
              <a:buClr>
                <a:schemeClr val="accent1"/>
              </a:buClr>
              <a:buSzPct val="100000"/>
              <a:buFont typeface="Arial" pitchFamily="34" charset="0"/>
              <a:buChar char="•"/>
            </a:lvl3pPr>
            <a:lvl4pPr marL="857250" indent="-174625">
              <a:lnSpc>
                <a:spcPct val="90000"/>
              </a:lnSpc>
              <a:spcBef>
                <a:spcPts val="600"/>
              </a:spcBef>
              <a:buClr>
                <a:schemeClr val="accent1"/>
              </a:buClr>
              <a:buSzPct val="100000"/>
              <a:buFont typeface="Arial" pitchFamily="34" charset="0"/>
              <a:buChar char="•"/>
              <a:defRPr sz="1600"/>
            </a:lvl4pPr>
            <a:lvl5pPr marL="1030288" indent="-173038">
              <a:lnSpc>
                <a:spcPct val="90000"/>
              </a:lnSpc>
              <a:spcBef>
                <a:spcPts val="600"/>
              </a:spcBef>
              <a:buClr>
                <a:schemeClr val="accent1"/>
              </a:buClr>
              <a:buSzPct val="100000"/>
              <a:buFont typeface="Arial" pitchFamily="34" charset="0"/>
              <a:buChar char="•"/>
              <a:defRPr sz="1600"/>
            </a:lvl5pPr>
            <a:lvl6pPr marL="1207008" indent="-173736">
              <a:spcBef>
                <a:spcPts val="600"/>
              </a:spcBef>
              <a:buClr>
                <a:schemeClr val="accent1"/>
              </a:buClr>
              <a:buFont typeface="Arial" pitchFamily="34" charset="0"/>
              <a:buChar char="•"/>
              <a:defRPr sz="1600"/>
            </a:lvl6pPr>
            <a:lvl7pPr marL="1380744" indent="-173736">
              <a:spcBef>
                <a:spcPts val="600"/>
              </a:spcBef>
              <a:buClr>
                <a:schemeClr val="accent1"/>
              </a:buClr>
              <a:buFont typeface="Arial" pitchFamily="34" charset="0"/>
              <a:buChar char="•"/>
              <a:defRPr sz="1600"/>
            </a:lvl7pPr>
            <a:lvl8pPr marL="1554480" indent="-173736">
              <a:spcBef>
                <a:spcPts val="600"/>
              </a:spcBef>
              <a:buClr>
                <a:schemeClr val="accent1"/>
              </a:buClr>
              <a:buFont typeface="Arial" pitchFamily="34" charset="0"/>
              <a:buChar char="•"/>
              <a:defRPr sz="1600"/>
            </a:lvl8pPr>
            <a:lvl9pPr marL="1728216" indent="-173736">
              <a:spcBef>
                <a:spcPts val="600"/>
              </a:spcBef>
              <a:buClr>
                <a:schemeClr val="accent1"/>
              </a:buClr>
              <a:buFont typeface="Arial" pitchFamily="34" charset="0"/>
              <a:buChar char="•"/>
              <a:defRPr sz="1600"/>
            </a:lvl9pPr>
          </a:lstStyle>
          <a:p>
            <a:pPr marL="0" indent="0">
              <a:spcBef>
                <a:spcPts val="1200"/>
              </a:spcBef>
              <a:buNone/>
            </a:pPr>
            <a:r>
              <a:rPr lang="ru-RU" sz="1800" i="1" dirty="0"/>
              <a:t>Оценка бизнес-пригодности системы в определенной мере субъективна, поскольку не существует идеальных объективных методов ее определения</a:t>
            </a:r>
            <a:r>
              <a:rPr lang="ru-RU" sz="1800" i="1" dirty="0" smtClean="0"/>
              <a:t>. </a:t>
            </a:r>
            <a:r>
              <a:rPr lang="ru-RU" sz="1800" i="1" dirty="0"/>
              <a:t>Чтобы избежать </a:t>
            </a:r>
            <a:r>
              <a:rPr lang="ru-RU" sz="1800" i="1" dirty="0" smtClean="0"/>
              <a:t>субъективного оценивания, </a:t>
            </a:r>
            <a:r>
              <a:rPr lang="ru-RU" sz="1800" i="1" dirty="0"/>
              <a:t>я </a:t>
            </a:r>
            <a:r>
              <a:rPr lang="ru-RU" sz="1800" i="1" dirty="0" smtClean="0"/>
              <a:t>предлагается </a:t>
            </a:r>
            <a:r>
              <a:rPr lang="ru-RU" sz="1800" i="1" dirty="0"/>
              <a:t>подход, который предусматривает оценивание бизнес-пригодности системы под разными углами зрения. </a:t>
            </a:r>
            <a:r>
              <a:rPr lang="ru-RU" sz="1800" i="1" dirty="0" smtClean="0"/>
              <a:t>Несколько опорных </a:t>
            </a:r>
            <a:r>
              <a:rPr lang="ru-RU" sz="1800" i="1" dirty="0"/>
              <a:t>точек </a:t>
            </a:r>
            <a:r>
              <a:rPr lang="ru-RU" sz="1800" i="1" dirty="0" smtClean="0"/>
              <a:t>зрения </a:t>
            </a:r>
            <a:r>
              <a:rPr lang="ru-RU" sz="1800" i="1" dirty="0"/>
              <a:t>и соответствующих вопросов, которые помогут в оценке бизнес-пригодности</a:t>
            </a:r>
            <a:r>
              <a:rPr lang="ru-RU" sz="1800" i="1" dirty="0" smtClean="0"/>
              <a:t>.</a:t>
            </a:r>
          </a:p>
          <a:p>
            <a:pPr>
              <a:spcBef>
                <a:spcPts val="1200"/>
              </a:spcBef>
            </a:pPr>
            <a:r>
              <a:rPr lang="ru-RU" sz="1800" i="1" dirty="0" smtClean="0"/>
              <a:t>Точка </a:t>
            </a:r>
            <a:r>
              <a:rPr lang="ru-RU" sz="1800" i="1" dirty="0"/>
              <a:t>зрения конечного пользователя системы. Насколько эффективна данная система для поддержки работы пользователя? Какой процент использования функциональных возможностей системы?</a:t>
            </a:r>
            <a:endParaRPr lang="en-US" sz="1800" i="1" dirty="0"/>
          </a:p>
          <a:p>
            <a:pPr>
              <a:spcBef>
                <a:spcPts val="1200"/>
              </a:spcBef>
            </a:pPr>
            <a:r>
              <a:rPr lang="ru-RU" sz="1800" i="1" dirty="0" smtClean="0"/>
              <a:t>Точка </a:t>
            </a:r>
            <a:r>
              <a:rPr lang="ru-RU" sz="1800" i="1" dirty="0"/>
              <a:t>зрения заказчиков. Является ли работа системы ясной и понятной для заказчика? Имеются ли ограничения при взаимодействии заказчика с системой?</a:t>
            </a:r>
            <a:endParaRPr lang="en-US" sz="1800" i="1" dirty="0"/>
          </a:p>
          <a:p>
            <a:pPr>
              <a:spcBef>
                <a:spcPts val="1200"/>
              </a:spcBef>
            </a:pPr>
            <a:r>
              <a:rPr lang="ru-RU" sz="1800" i="1" dirty="0" smtClean="0"/>
              <a:t>Точка </a:t>
            </a:r>
            <a:r>
              <a:rPr lang="ru-RU" sz="1800" i="1" dirty="0"/>
              <a:t>зрения менеджеров. Какое влияние оказывает система на деятельность их подразделения? Оправданы ли средства, потраченные на сопровождение системы? Насколько важными для работы подразделения являются данные, обрабатываемые системой?</a:t>
            </a:r>
            <a:endParaRPr lang="en-US" sz="1800" i="1" dirty="0"/>
          </a:p>
          <a:p>
            <a:pPr>
              <a:spcBef>
                <a:spcPts val="1200"/>
              </a:spcBef>
            </a:pPr>
            <a:r>
              <a:rPr lang="ru-RU" sz="1800" i="1" dirty="0" smtClean="0"/>
              <a:t>Точка </a:t>
            </a:r>
            <a:r>
              <a:rPr lang="ru-RU" sz="1800" i="1" dirty="0"/>
              <a:t>зрения менеджеров группы сопровождения системы. Трудно ли найти специалистов для работы с системой? Можно ли ресурсы, затрачиваемые на сопровождение системы, вложить в другие системы с большей эффективностью?</a:t>
            </a:r>
            <a:endParaRPr lang="en-US" sz="1800" i="1" dirty="0"/>
          </a:p>
          <a:p>
            <a:pPr>
              <a:spcBef>
                <a:spcPts val="1200"/>
              </a:spcBef>
            </a:pPr>
            <a:r>
              <a:rPr lang="ru-RU" sz="1800" i="1" dirty="0" smtClean="0"/>
              <a:t>Точка </a:t>
            </a:r>
            <a:r>
              <a:rPr lang="ru-RU" sz="1800" i="1" dirty="0"/>
              <a:t>зрения руководства компании. Насколько зависит от системы достижение коммерческих целей компании и решение бизнес-задач?</a:t>
            </a:r>
            <a:endParaRPr lang="en-US" sz="1800" i="1" dirty="0"/>
          </a:p>
          <a:p>
            <a:pPr marL="0" indent="0">
              <a:spcBef>
                <a:spcPts val="1200"/>
              </a:spcBef>
              <a:buNone/>
            </a:pPr>
            <a:endParaRPr lang="en-US" sz="1800" i="1" dirty="0"/>
          </a:p>
        </p:txBody>
      </p:sp>
    </p:spTree>
    <p:extLst>
      <p:ext uri="{BB962C8B-B14F-4D97-AF65-F5344CB8AC3E}">
        <p14:creationId xmlns:p14="http://schemas.microsoft.com/office/powerpoint/2010/main" val="3145177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2"/>
          <p:cNvSpPr>
            <a:spLocks noGrp="1"/>
          </p:cNvSpPr>
          <p:nvPr>
            <p:ph type="title"/>
          </p:nvPr>
        </p:nvSpPr>
        <p:spPr>
          <a:xfrm>
            <a:off x="1269876" y="1484784"/>
            <a:ext cx="9144001" cy="1371600"/>
          </a:xfrm>
        </p:spPr>
        <p:txBody>
          <a:bodyPr rtlCol="0">
            <a:normAutofit fontScale="90000"/>
          </a:bodyPr>
          <a:lstStyle/>
          <a:p>
            <a:r>
              <a:rPr lang="ru-RU"/>
              <a:t>Цель лекции </a:t>
            </a:r>
            <a:r>
              <a:rPr lang="ru-RU" dirty="0" smtClean="0"/>
              <a:t>– </a:t>
            </a:r>
            <a:r>
              <a:rPr lang="ru-RU" dirty="0"/>
              <a:t>ввести </a:t>
            </a:r>
            <a:r>
              <a:rPr lang="ru-RU" dirty="0" smtClean="0"/>
              <a:t>в </a:t>
            </a:r>
            <a:r>
              <a:rPr lang="ru-RU" dirty="0"/>
              <a:t>тему наследуемых систем и показать структуру таких систем. </a:t>
            </a:r>
            <a:r>
              <a:rPr lang="ru-RU" dirty="0" smtClean="0"/>
              <a:t>По итогу лекции </a:t>
            </a:r>
            <a:r>
              <a:rPr lang="ru-RU" dirty="0"/>
              <a:t>вы должны:</a:t>
            </a:r>
            <a:endParaRPr lang="en-US" dirty="0"/>
          </a:p>
        </p:txBody>
      </p:sp>
      <p:sp>
        <p:nvSpPr>
          <p:cNvPr id="9" name="Объект 13"/>
          <p:cNvSpPr txBox="1">
            <a:spLocks/>
          </p:cNvSpPr>
          <p:nvPr/>
        </p:nvSpPr>
        <p:spPr>
          <a:xfrm>
            <a:off x="1269876" y="3140968"/>
            <a:ext cx="9134391" cy="4114801"/>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0"/>
              </a:spcBef>
              <a:buClr>
                <a:schemeClr val="accent1"/>
              </a:buClr>
              <a:buSzPct val="100000"/>
              <a:buFont typeface="Arial" pitchFamily="34" charset="0"/>
              <a:buNone/>
              <a:defRPr sz="2000" kern="1200" cap="all" spc="200" baseline="0">
                <a:solidFill>
                  <a:schemeClr val="accent1"/>
                </a:solidFill>
                <a:latin typeface="+mn-lt"/>
                <a:ea typeface="+mn-ea"/>
                <a:cs typeface="+mn-cs"/>
              </a:defRPr>
            </a:lvl1pPr>
            <a:lvl2pPr marL="457200" indent="0" algn="l" defTabSz="914400" rtl="0" eaLnBrk="1" latinLnBrk="0" hangingPunct="1">
              <a:lnSpc>
                <a:spcPct val="90000"/>
              </a:lnSpc>
              <a:spcBef>
                <a:spcPts val="1200"/>
              </a:spcBef>
              <a:buClr>
                <a:schemeClr val="accent1"/>
              </a:buClr>
              <a:buSzPct val="100000"/>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600"/>
              </a:spcBef>
              <a:buClr>
                <a:schemeClr val="accent1"/>
              </a:buClr>
              <a:buSzPct val="100000"/>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600"/>
              </a:spcBef>
              <a:buClr>
                <a:schemeClr val="accent1"/>
              </a:buClr>
              <a:buSzPct val="100000"/>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600"/>
              </a:spcBef>
              <a:buClr>
                <a:schemeClr val="accent1"/>
              </a:buClr>
              <a:buSzPct val="100000"/>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ts val="600"/>
              </a:spcBef>
              <a:buClr>
                <a:schemeClr val="accent1"/>
              </a:buClr>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ts val="600"/>
              </a:spcBef>
              <a:buClr>
                <a:schemeClr val="accent1"/>
              </a:buClr>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ts val="600"/>
              </a:spcBef>
              <a:buClr>
                <a:schemeClr val="accent1"/>
              </a:buClr>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ts val="600"/>
              </a:spcBef>
              <a:buClr>
                <a:schemeClr val="accent1"/>
              </a:buClr>
              <a:buFont typeface="Arial" pitchFamily="34" charset="0"/>
              <a:buNone/>
              <a:defRPr sz="1400" kern="1200">
                <a:solidFill>
                  <a:schemeClr val="tx1">
                    <a:tint val="75000"/>
                  </a:schemeClr>
                </a:solidFill>
                <a:latin typeface="+mn-lt"/>
                <a:ea typeface="+mn-ea"/>
                <a:cs typeface="+mn-cs"/>
              </a:defRPr>
            </a:lvl9pPr>
          </a:lstStyle>
          <a:p>
            <a:pPr marL="342900" indent="-342900">
              <a:buFont typeface="Arial" panose="020B0604020202020204" pitchFamily="34" charset="0"/>
              <a:buChar char="•"/>
            </a:pPr>
            <a:r>
              <a:rPr lang="ru-RU" dirty="0" smtClean="0"/>
              <a:t>иметь понятие о наследуемых системах и о причинах особого значения этих систем для развития компаний во многих сферах бизнеса;</a:t>
            </a:r>
            <a:endParaRPr lang="en-US" dirty="0" smtClean="0"/>
          </a:p>
          <a:p>
            <a:pPr marL="342900" indent="-342900">
              <a:buFont typeface="Arial" panose="020B0604020202020204" pitchFamily="34" charset="0"/>
              <a:buChar char="•"/>
            </a:pPr>
            <a:r>
              <a:rPr lang="ru-RU" dirty="0" smtClean="0"/>
              <a:t>знать общие структуры наследуемых систем;</a:t>
            </a:r>
            <a:endParaRPr lang="en-US" dirty="0" smtClean="0"/>
          </a:p>
          <a:p>
            <a:pPr marL="342900" indent="-342900">
              <a:buFont typeface="Arial" panose="020B0604020202020204" pitchFamily="34" charset="0"/>
              <a:buChar char="•"/>
            </a:pPr>
            <a:r>
              <a:rPr lang="ru-RU" dirty="0" smtClean="0"/>
              <a:t>понимать принципы функционально-ориентированного проектирования, на котором основывается большинство стратегий по разработке наследуемых систем;</a:t>
            </a:r>
            <a:endParaRPr lang="en-US" dirty="0" smtClean="0"/>
          </a:p>
          <a:p>
            <a:pPr marL="342900" indent="-342900">
              <a:buFont typeface="Arial" panose="020B0604020202020204" pitchFamily="34" charset="0"/>
              <a:buChar char="•"/>
            </a:pPr>
            <a:r>
              <a:rPr lang="ru-RU" dirty="0" smtClean="0"/>
              <a:t>уметь оценивать наследуемые системы с различных точек зрения.</a:t>
            </a:r>
            <a:endParaRPr lang="en-US" dirty="0"/>
          </a:p>
        </p:txBody>
      </p:sp>
    </p:spTree>
    <p:extLst>
      <p:ext uri="{BB962C8B-B14F-4D97-AF65-F5344CB8AC3E}">
        <p14:creationId xmlns:p14="http://schemas.microsoft.com/office/powerpoint/2010/main" val="859263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09836" y="188642"/>
            <a:ext cx="10225136" cy="574856"/>
          </a:xfrm>
        </p:spPr>
        <p:txBody>
          <a:bodyPr>
            <a:normAutofit/>
          </a:bodyPr>
          <a:lstStyle/>
          <a:p>
            <a:pPr marL="0" indent="0">
              <a:buNone/>
            </a:pPr>
            <a:r>
              <a:rPr lang="ru-RU" dirty="0"/>
              <a:t>Оценка качества системы</a:t>
            </a:r>
            <a:endParaRPr lang="en-US" dirty="0"/>
          </a:p>
        </p:txBody>
      </p:sp>
      <p:sp>
        <p:nvSpPr>
          <p:cNvPr id="8" name="Текст 2"/>
          <p:cNvSpPr txBox="1">
            <a:spLocks/>
          </p:cNvSpPr>
          <p:nvPr/>
        </p:nvSpPr>
        <p:spPr>
          <a:xfrm>
            <a:off x="621804" y="763497"/>
            <a:ext cx="10873208" cy="5041767"/>
          </a:xfrm>
          <a:prstGeom prst="rect">
            <a:avLst/>
          </a:prstGeom>
        </p:spPr>
        <p:txBody>
          <a:bodyPr vert="horz" lIns="91440" tIns="45720" rIns="91440" bIns="45720" rtlCol="0">
            <a:noAutofit/>
          </a:bodyPr>
          <a:lstStyle>
            <a:lvl1pPr marL="223838" lvl="0" indent="-223838">
              <a:lnSpc>
                <a:spcPct val="90000"/>
              </a:lnSpc>
              <a:spcBef>
                <a:spcPts val="1800"/>
              </a:spcBef>
              <a:buClr>
                <a:schemeClr val="accent1"/>
              </a:buClr>
              <a:buSzPct val="100000"/>
              <a:buFont typeface="Arial" pitchFamily="34" charset="0"/>
              <a:buChar char="•"/>
              <a:defRPr sz="2400"/>
            </a:lvl1pPr>
            <a:lvl2pPr marL="463550" indent="-231775">
              <a:lnSpc>
                <a:spcPct val="90000"/>
              </a:lnSpc>
              <a:spcBef>
                <a:spcPts val="1200"/>
              </a:spcBef>
              <a:buClr>
                <a:schemeClr val="accent1"/>
              </a:buClr>
              <a:buSzPct val="100000"/>
              <a:buFont typeface="Arial" pitchFamily="34" charset="0"/>
              <a:buChar char="•"/>
              <a:defRPr sz="2000"/>
            </a:lvl2pPr>
            <a:lvl3pPr marL="682625" indent="-219075">
              <a:lnSpc>
                <a:spcPct val="90000"/>
              </a:lnSpc>
              <a:spcBef>
                <a:spcPts val="600"/>
              </a:spcBef>
              <a:buClr>
                <a:schemeClr val="accent1"/>
              </a:buClr>
              <a:buSzPct val="100000"/>
              <a:buFont typeface="Arial" pitchFamily="34" charset="0"/>
              <a:buChar char="•"/>
            </a:lvl3pPr>
            <a:lvl4pPr marL="857250" indent="-174625">
              <a:lnSpc>
                <a:spcPct val="90000"/>
              </a:lnSpc>
              <a:spcBef>
                <a:spcPts val="600"/>
              </a:spcBef>
              <a:buClr>
                <a:schemeClr val="accent1"/>
              </a:buClr>
              <a:buSzPct val="100000"/>
              <a:buFont typeface="Arial" pitchFamily="34" charset="0"/>
              <a:buChar char="•"/>
              <a:defRPr sz="1600"/>
            </a:lvl4pPr>
            <a:lvl5pPr marL="1030288" indent="-173038">
              <a:lnSpc>
                <a:spcPct val="90000"/>
              </a:lnSpc>
              <a:spcBef>
                <a:spcPts val="600"/>
              </a:spcBef>
              <a:buClr>
                <a:schemeClr val="accent1"/>
              </a:buClr>
              <a:buSzPct val="100000"/>
              <a:buFont typeface="Arial" pitchFamily="34" charset="0"/>
              <a:buChar char="•"/>
              <a:defRPr sz="1600"/>
            </a:lvl5pPr>
            <a:lvl6pPr marL="1207008" indent="-173736">
              <a:spcBef>
                <a:spcPts val="600"/>
              </a:spcBef>
              <a:buClr>
                <a:schemeClr val="accent1"/>
              </a:buClr>
              <a:buFont typeface="Arial" pitchFamily="34" charset="0"/>
              <a:buChar char="•"/>
              <a:defRPr sz="1600"/>
            </a:lvl6pPr>
            <a:lvl7pPr marL="1380744" indent="-173736">
              <a:spcBef>
                <a:spcPts val="600"/>
              </a:spcBef>
              <a:buClr>
                <a:schemeClr val="accent1"/>
              </a:buClr>
              <a:buFont typeface="Arial" pitchFamily="34" charset="0"/>
              <a:buChar char="•"/>
              <a:defRPr sz="1600"/>
            </a:lvl7pPr>
            <a:lvl8pPr marL="1554480" indent="-173736">
              <a:spcBef>
                <a:spcPts val="600"/>
              </a:spcBef>
              <a:buClr>
                <a:schemeClr val="accent1"/>
              </a:buClr>
              <a:buFont typeface="Arial" pitchFamily="34" charset="0"/>
              <a:buChar char="•"/>
              <a:defRPr sz="1600"/>
            </a:lvl8pPr>
            <a:lvl9pPr marL="1728216" indent="-173736">
              <a:spcBef>
                <a:spcPts val="600"/>
              </a:spcBef>
              <a:buClr>
                <a:schemeClr val="accent1"/>
              </a:buClr>
              <a:buFont typeface="Arial" pitchFamily="34" charset="0"/>
              <a:buChar char="•"/>
              <a:defRPr sz="1600"/>
            </a:lvl9pPr>
          </a:lstStyle>
          <a:p>
            <a:pPr marL="0" indent="0">
              <a:spcBef>
                <a:spcPts val="1200"/>
              </a:spcBef>
              <a:buNone/>
            </a:pPr>
            <a:r>
              <a:rPr lang="ru-RU" sz="1800" dirty="0" smtClean="0"/>
              <a:t>Из представления наследуемых систем, понятно что их составными частями также являются бизнес-процесс, аппаратные средства и программные средства поддержки. Чтобы оценить качество системы, нужно изучить все ее уровни, только после этого можно оценить систему. Но универсального метода оценки качества системы не существует. Оценка зависит от вида системы и деловой сферы, в которой она используется.</a:t>
            </a:r>
          </a:p>
          <a:p>
            <a:pPr marL="0" indent="0">
              <a:spcBef>
                <a:spcPts val="1200"/>
              </a:spcBef>
              <a:buNone/>
            </a:pPr>
            <a:r>
              <a:rPr lang="ru-RU" sz="1800" dirty="0"/>
              <a:t>Для оценки бизнес-процесса </a:t>
            </a:r>
            <a:r>
              <a:rPr lang="ru-RU" sz="1800" dirty="0" smtClean="0"/>
              <a:t>существует </a:t>
            </a:r>
            <a:r>
              <a:rPr lang="ru-RU" sz="1800" dirty="0"/>
              <a:t>подход, ориентированный на сопоставление разных опорных точек зрения. Вот несколько вопросов, которые можно использовать для такого сопоставления</a:t>
            </a:r>
            <a:r>
              <a:rPr lang="ru-RU" sz="1800" dirty="0" smtClean="0"/>
              <a:t>.</a:t>
            </a:r>
          </a:p>
          <a:p>
            <a:pPr>
              <a:spcBef>
                <a:spcPts val="1200"/>
              </a:spcBef>
            </a:pPr>
            <a:r>
              <a:rPr lang="ru-RU" sz="1800" dirty="0" smtClean="0"/>
              <a:t>Существует </a:t>
            </a:r>
            <a:r>
              <a:rPr lang="ru-RU" sz="1800" dirty="0"/>
              <a:t>ли в организации четкая модель бизнес-процесса, а также процедуры для контроля соответствия бизнес-процесса этой модели?</a:t>
            </a:r>
            <a:endParaRPr lang="en-US" sz="1800" dirty="0"/>
          </a:p>
          <a:p>
            <a:pPr>
              <a:spcBef>
                <a:spcPts val="1200"/>
              </a:spcBef>
            </a:pPr>
            <a:r>
              <a:rPr lang="ru-RU" sz="1800" dirty="0" smtClean="0"/>
              <a:t>Следуют </a:t>
            </a:r>
            <a:r>
              <a:rPr lang="ru-RU" sz="1800" dirty="0"/>
              <a:t>ли разные подразделения компании одинаковым бизнес-процессам при выполнении одинаковых функций?</a:t>
            </a:r>
            <a:endParaRPr lang="en-US" sz="1800" dirty="0"/>
          </a:p>
          <a:p>
            <a:pPr>
              <a:spcBef>
                <a:spcPts val="1200"/>
              </a:spcBef>
            </a:pPr>
            <a:r>
              <a:rPr lang="ru-RU" sz="1800" dirty="0" smtClean="0"/>
              <a:t>Каким </a:t>
            </a:r>
            <a:r>
              <a:rPr lang="ru-RU" sz="1800" dirty="0"/>
              <a:t>образом специалисты, вовлеченные в процесс, адаптировали его к условиям своей работы?</a:t>
            </a:r>
            <a:endParaRPr lang="en-US" sz="1800" dirty="0"/>
          </a:p>
          <a:p>
            <a:pPr>
              <a:spcBef>
                <a:spcPts val="1200"/>
              </a:spcBef>
            </a:pPr>
            <a:r>
              <a:rPr lang="ru-RU" sz="1800" dirty="0" smtClean="0"/>
              <a:t>Есть </a:t>
            </a:r>
            <a:r>
              <a:rPr lang="ru-RU" sz="1800" dirty="0"/>
              <a:t>ли необходимость во взаимосвязи с другими бизнес-процессами, и насколько эта взаимосвязь ясна пользователям?</a:t>
            </a:r>
            <a:endParaRPr lang="en-US" sz="1800" dirty="0"/>
          </a:p>
          <a:p>
            <a:pPr>
              <a:spcBef>
                <a:spcPts val="1200"/>
              </a:spcBef>
            </a:pPr>
            <a:r>
              <a:rPr lang="ru-RU" sz="1800" dirty="0" smtClean="0"/>
              <a:t>Поддерживается </a:t>
            </a:r>
            <a:r>
              <a:rPr lang="ru-RU" sz="1800" dirty="0"/>
              <a:t>ли бизнес-процесс наследуемыми прикладными системами? Предоставляется ли необходимая информация? Требуется ли для процесса дублирование данных в разных местах</a:t>
            </a:r>
            <a:r>
              <a:rPr lang="ru-RU" sz="1800" dirty="0" smtClean="0"/>
              <a:t>?</a:t>
            </a:r>
            <a:endParaRPr lang="en-US" sz="1800" dirty="0"/>
          </a:p>
        </p:txBody>
      </p:sp>
    </p:spTree>
    <p:extLst>
      <p:ext uri="{BB962C8B-B14F-4D97-AF65-F5344CB8AC3E}">
        <p14:creationId xmlns:p14="http://schemas.microsoft.com/office/powerpoint/2010/main" val="2676384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09836" y="188642"/>
            <a:ext cx="10225136" cy="574856"/>
          </a:xfrm>
        </p:spPr>
        <p:txBody>
          <a:bodyPr>
            <a:normAutofit/>
          </a:bodyPr>
          <a:lstStyle/>
          <a:p>
            <a:pPr marL="0" indent="0">
              <a:buNone/>
            </a:pPr>
            <a:r>
              <a:rPr lang="ru-RU" dirty="0"/>
              <a:t>Оценка окружения</a:t>
            </a:r>
            <a:endParaRPr lang="en-US" dirty="0"/>
          </a:p>
        </p:txBody>
      </p:sp>
      <p:sp>
        <p:nvSpPr>
          <p:cNvPr id="8" name="Текст 2"/>
          <p:cNvSpPr txBox="1">
            <a:spLocks/>
          </p:cNvSpPr>
          <p:nvPr/>
        </p:nvSpPr>
        <p:spPr>
          <a:xfrm>
            <a:off x="621804" y="763497"/>
            <a:ext cx="10873208" cy="2161447"/>
          </a:xfrm>
          <a:prstGeom prst="rect">
            <a:avLst/>
          </a:prstGeom>
        </p:spPr>
        <p:txBody>
          <a:bodyPr vert="horz" lIns="91440" tIns="45720" rIns="91440" bIns="45720" rtlCol="0">
            <a:noAutofit/>
          </a:bodyPr>
          <a:lstStyle>
            <a:lvl1pPr marL="223838" lvl="0" indent="-223838">
              <a:lnSpc>
                <a:spcPct val="90000"/>
              </a:lnSpc>
              <a:spcBef>
                <a:spcPts val="1800"/>
              </a:spcBef>
              <a:buClr>
                <a:schemeClr val="accent1"/>
              </a:buClr>
              <a:buSzPct val="100000"/>
              <a:buFont typeface="Arial" pitchFamily="34" charset="0"/>
              <a:buChar char="•"/>
              <a:defRPr sz="2400"/>
            </a:lvl1pPr>
            <a:lvl2pPr marL="463550" indent="-231775">
              <a:lnSpc>
                <a:spcPct val="90000"/>
              </a:lnSpc>
              <a:spcBef>
                <a:spcPts val="1200"/>
              </a:spcBef>
              <a:buClr>
                <a:schemeClr val="accent1"/>
              </a:buClr>
              <a:buSzPct val="100000"/>
              <a:buFont typeface="Arial" pitchFamily="34" charset="0"/>
              <a:buChar char="•"/>
              <a:defRPr sz="2000"/>
            </a:lvl2pPr>
            <a:lvl3pPr marL="682625" indent="-219075">
              <a:lnSpc>
                <a:spcPct val="90000"/>
              </a:lnSpc>
              <a:spcBef>
                <a:spcPts val="600"/>
              </a:spcBef>
              <a:buClr>
                <a:schemeClr val="accent1"/>
              </a:buClr>
              <a:buSzPct val="100000"/>
              <a:buFont typeface="Arial" pitchFamily="34" charset="0"/>
              <a:buChar char="•"/>
            </a:lvl3pPr>
            <a:lvl4pPr marL="857250" indent="-174625">
              <a:lnSpc>
                <a:spcPct val="90000"/>
              </a:lnSpc>
              <a:spcBef>
                <a:spcPts val="600"/>
              </a:spcBef>
              <a:buClr>
                <a:schemeClr val="accent1"/>
              </a:buClr>
              <a:buSzPct val="100000"/>
              <a:buFont typeface="Arial" pitchFamily="34" charset="0"/>
              <a:buChar char="•"/>
              <a:defRPr sz="1600"/>
            </a:lvl4pPr>
            <a:lvl5pPr marL="1030288" indent="-173038">
              <a:lnSpc>
                <a:spcPct val="90000"/>
              </a:lnSpc>
              <a:spcBef>
                <a:spcPts val="600"/>
              </a:spcBef>
              <a:buClr>
                <a:schemeClr val="accent1"/>
              </a:buClr>
              <a:buSzPct val="100000"/>
              <a:buFont typeface="Arial" pitchFamily="34" charset="0"/>
              <a:buChar char="•"/>
              <a:defRPr sz="1600"/>
            </a:lvl5pPr>
            <a:lvl6pPr marL="1207008" indent="-173736">
              <a:spcBef>
                <a:spcPts val="600"/>
              </a:spcBef>
              <a:buClr>
                <a:schemeClr val="accent1"/>
              </a:buClr>
              <a:buFont typeface="Arial" pitchFamily="34" charset="0"/>
              <a:buChar char="•"/>
              <a:defRPr sz="1600"/>
            </a:lvl6pPr>
            <a:lvl7pPr marL="1380744" indent="-173736">
              <a:spcBef>
                <a:spcPts val="600"/>
              </a:spcBef>
              <a:buClr>
                <a:schemeClr val="accent1"/>
              </a:buClr>
              <a:buFont typeface="Arial" pitchFamily="34" charset="0"/>
              <a:buChar char="•"/>
              <a:defRPr sz="1600"/>
            </a:lvl7pPr>
            <a:lvl8pPr marL="1554480" indent="-173736">
              <a:spcBef>
                <a:spcPts val="600"/>
              </a:spcBef>
              <a:buClr>
                <a:schemeClr val="accent1"/>
              </a:buClr>
              <a:buFont typeface="Arial" pitchFamily="34" charset="0"/>
              <a:buChar char="•"/>
              <a:defRPr sz="1600"/>
            </a:lvl8pPr>
            <a:lvl9pPr marL="1728216" indent="-173736">
              <a:spcBef>
                <a:spcPts val="600"/>
              </a:spcBef>
              <a:buClr>
                <a:schemeClr val="accent1"/>
              </a:buClr>
              <a:buFont typeface="Arial" pitchFamily="34" charset="0"/>
              <a:buChar char="•"/>
              <a:defRPr sz="1600"/>
            </a:lvl9pPr>
          </a:lstStyle>
          <a:p>
            <a:pPr marL="0" indent="0">
              <a:spcBef>
                <a:spcPts val="1200"/>
              </a:spcBef>
              <a:buNone/>
            </a:pPr>
            <a:r>
              <a:rPr lang="ru-RU" sz="1800" dirty="0" smtClean="0"/>
              <a:t>Окружение </a:t>
            </a:r>
            <a:r>
              <a:rPr lang="ru-RU" sz="1800" dirty="0"/>
              <a:t>прикладной системы включает ПО поддержки (операционные системы, компиляторы, служебные программы и т.д.) и аппаратные средства, на которых исполняется система. Фактор окружения иногда является ключевым при принятии решения об изменениях в прикладной системе, поэтому важна оценка системного окружения.</a:t>
            </a:r>
            <a:endParaRPr lang="en-US" sz="1800" dirty="0"/>
          </a:p>
          <a:p>
            <a:pPr marL="0" indent="0">
              <a:spcBef>
                <a:spcPts val="1200"/>
              </a:spcBef>
              <a:buNone/>
            </a:pPr>
            <a:r>
              <a:rPr lang="ru-RU" sz="1800" dirty="0"/>
              <a:t>Для оценивания системного окружения необходимо изучить саму систему и процесс ее сопровождения. Например, полезной окажется информация о стоимости эксплуатации аппаратных средств и ПО поддержки, количестве сбоев аппаратных средств за определенный период времени, а также </a:t>
            </a:r>
            <a:r>
              <a:rPr lang="ru-RU" sz="1800" i="1" dirty="0"/>
              <a:t>о </a:t>
            </a:r>
            <a:r>
              <a:rPr lang="ru-RU" sz="1800" dirty="0"/>
              <a:t>частоте настройки ПО поддержки</a:t>
            </a:r>
            <a:r>
              <a:rPr lang="ru-RU" sz="1800" dirty="0" smtClean="0"/>
              <a:t>.</a:t>
            </a:r>
          </a:p>
        </p:txBody>
      </p:sp>
      <p:graphicFrame>
        <p:nvGraphicFramePr>
          <p:cNvPr id="2" name="Таблица 1"/>
          <p:cNvGraphicFramePr>
            <a:graphicFrameLocks noGrp="1"/>
          </p:cNvGraphicFramePr>
          <p:nvPr>
            <p:extLst>
              <p:ext uri="{D42A27DB-BD31-4B8C-83A1-F6EECF244321}">
                <p14:modId xmlns:p14="http://schemas.microsoft.com/office/powerpoint/2010/main" val="3944090275"/>
              </p:ext>
            </p:extLst>
          </p:nvPr>
        </p:nvGraphicFramePr>
        <p:xfrm>
          <a:off x="333772" y="3068960"/>
          <a:ext cx="11521280" cy="3644984"/>
        </p:xfrm>
        <a:graphic>
          <a:graphicData uri="http://schemas.openxmlformats.org/drawingml/2006/table">
            <a:tbl>
              <a:tblPr>
                <a:tableStyleId>{3C2FFA5D-87B4-456A-9821-1D502468CF0F}</a:tableStyleId>
              </a:tblPr>
              <a:tblGrid>
                <a:gridCol w="2520280">
                  <a:extLst>
                    <a:ext uri="{9D8B030D-6E8A-4147-A177-3AD203B41FA5}">
                      <a16:colId xmlns:a16="http://schemas.microsoft.com/office/drawing/2014/main" val="1226991997"/>
                    </a:ext>
                  </a:extLst>
                </a:gridCol>
                <a:gridCol w="9001000">
                  <a:extLst>
                    <a:ext uri="{9D8B030D-6E8A-4147-A177-3AD203B41FA5}">
                      <a16:colId xmlns:a16="http://schemas.microsoft.com/office/drawing/2014/main" val="1437797202"/>
                    </a:ext>
                  </a:extLst>
                </a:gridCol>
              </a:tblGrid>
              <a:tr h="202924">
                <a:tc>
                  <a:txBody>
                    <a:bodyPr/>
                    <a:lstStyle/>
                    <a:p>
                      <a:pPr>
                        <a:spcAft>
                          <a:spcPts val="0"/>
                        </a:spcAft>
                      </a:pPr>
                      <a:r>
                        <a:rPr lang="ru-RU" sz="1300">
                          <a:effectLst/>
                        </a:rPr>
                        <a:t>Фактор</a:t>
                      </a:r>
                      <a:endParaRPr lang="en-US" sz="1300">
                        <a:effectLst/>
                        <a:latin typeface="Times New Roman" panose="02020603050405020304" pitchFamily="18" charset="0"/>
                        <a:ea typeface="Times New Roman" panose="02020603050405020304" pitchFamily="18" charset="0"/>
                      </a:endParaRPr>
                    </a:p>
                  </a:txBody>
                  <a:tcPr marL="9293" marR="9293" marT="0" marB="0"/>
                </a:tc>
                <a:tc>
                  <a:txBody>
                    <a:bodyPr/>
                    <a:lstStyle/>
                    <a:p>
                      <a:pPr>
                        <a:spcAft>
                          <a:spcPts val="0"/>
                        </a:spcAft>
                      </a:pPr>
                      <a:r>
                        <a:rPr lang="ru-RU" sz="1300" dirty="0">
                          <a:effectLst/>
                        </a:rPr>
                        <a:t>Вопросы для оценки фактора</a:t>
                      </a:r>
                      <a:endParaRPr lang="en-US" sz="1300" dirty="0">
                        <a:effectLst/>
                        <a:latin typeface="Times New Roman" panose="02020603050405020304" pitchFamily="18" charset="0"/>
                        <a:ea typeface="Times New Roman" panose="02020603050405020304" pitchFamily="18" charset="0"/>
                      </a:endParaRPr>
                    </a:p>
                  </a:txBody>
                  <a:tcPr marL="9293" marR="9293" marT="0" marB="0"/>
                </a:tc>
                <a:extLst>
                  <a:ext uri="{0D108BD9-81ED-4DB2-BD59-A6C34878D82A}">
                    <a16:rowId xmlns:a16="http://schemas.microsoft.com/office/drawing/2014/main" val="172425482"/>
                  </a:ext>
                </a:extLst>
              </a:tr>
              <a:tr h="608773">
                <a:tc>
                  <a:txBody>
                    <a:bodyPr/>
                    <a:lstStyle/>
                    <a:p>
                      <a:pPr>
                        <a:spcAft>
                          <a:spcPts val="0"/>
                        </a:spcAft>
                      </a:pPr>
                      <a:r>
                        <a:rPr lang="ru-RU" sz="1300" dirty="0">
                          <a:effectLst/>
                        </a:rPr>
                        <a:t>Стабильность поставщиков аппаратных средств и </a:t>
                      </a:r>
                      <a:r>
                        <a:rPr lang="ru-RU" sz="1300" dirty="0" smtClean="0">
                          <a:effectLst/>
                        </a:rPr>
                        <a:t>ПО</a:t>
                      </a:r>
                      <a:endParaRPr lang="en-US" sz="1300" dirty="0">
                        <a:effectLst/>
                      </a:endParaRPr>
                    </a:p>
                  </a:txBody>
                  <a:tcPr marL="9293" marR="9293" marT="0" marB="0"/>
                </a:tc>
                <a:tc>
                  <a:txBody>
                    <a:bodyPr/>
                    <a:lstStyle/>
                    <a:p>
                      <a:pPr>
                        <a:spcAft>
                          <a:spcPts val="0"/>
                        </a:spcAft>
                      </a:pPr>
                      <a:r>
                        <a:rPr lang="ru-RU" sz="1300" dirty="0">
                          <a:effectLst/>
                        </a:rPr>
                        <a:t>Присутствует ли поставщик на рынке? Насколько стабилен поставщик в финансовом плане и каковы прогнозы относительно его присутствия на рынке? Если поставщик ушел с рынка, то кем осуществляется сопровождение систем?</a:t>
                      </a:r>
                      <a:endParaRPr lang="en-US" sz="1300" dirty="0">
                        <a:effectLst/>
                        <a:latin typeface="Times New Roman" panose="02020603050405020304" pitchFamily="18" charset="0"/>
                        <a:ea typeface="Times New Roman" panose="02020603050405020304" pitchFamily="18" charset="0"/>
                      </a:endParaRPr>
                    </a:p>
                  </a:txBody>
                  <a:tcPr marL="9293" marR="9293" marT="0" marB="0"/>
                </a:tc>
                <a:extLst>
                  <a:ext uri="{0D108BD9-81ED-4DB2-BD59-A6C34878D82A}">
                    <a16:rowId xmlns:a16="http://schemas.microsoft.com/office/drawing/2014/main" val="4171990350"/>
                  </a:ext>
                </a:extLst>
              </a:tr>
              <a:tr h="466708">
                <a:tc>
                  <a:txBody>
                    <a:bodyPr/>
                    <a:lstStyle/>
                    <a:p>
                      <a:pPr>
                        <a:spcAft>
                          <a:spcPts val="0"/>
                        </a:spcAft>
                      </a:pPr>
                      <a:r>
                        <a:rPr lang="ru-RU" sz="1300" dirty="0">
                          <a:effectLst/>
                        </a:rPr>
                        <a:t>Количество сбоев аппаратных средств и </a:t>
                      </a:r>
                      <a:r>
                        <a:rPr lang="ru-RU" sz="1300" dirty="0" smtClean="0">
                          <a:effectLst/>
                        </a:rPr>
                        <a:t>ПО</a:t>
                      </a:r>
                      <a:endParaRPr lang="en-US" sz="1300" dirty="0">
                        <a:effectLst/>
                      </a:endParaRPr>
                    </a:p>
                  </a:txBody>
                  <a:tcPr marL="9293" marR="9293" marT="0" marB="0"/>
                </a:tc>
                <a:tc>
                  <a:txBody>
                    <a:bodyPr/>
                    <a:lstStyle/>
                    <a:p>
                      <a:pPr>
                        <a:spcAft>
                          <a:spcPts val="0"/>
                        </a:spcAft>
                      </a:pPr>
                      <a:r>
                        <a:rPr lang="ru-RU" sz="1300" dirty="0">
                          <a:effectLst/>
                        </a:rPr>
                        <a:t>Характеризуются ли аппаратные средства высоким уровнем сбоев в работе? Является ли ПО поддержки причиной аварийных перезагрузок системы?</a:t>
                      </a:r>
                      <a:endParaRPr lang="en-US" sz="1300" dirty="0">
                        <a:effectLst/>
                        <a:latin typeface="Times New Roman" panose="02020603050405020304" pitchFamily="18" charset="0"/>
                        <a:ea typeface="Times New Roman" panose="02020603050405020304" pitchFamily="18" charset="0"/>
                      </a:endParaRPr>
                    </a:p>
                  </a:txBody>
                  <a:tcPr marL="9293" marR="9293" marT="0" marB="0"/>
                </a:tc>
                <a:extLst>
                  <a:ext uri="{0D108BD9-81ED-4DB2-BD59-A6C34878D82A}">
                    <a16:rowId xmlns:a16="http://schemas.microsoft.com/office/drawing/2014/main" val="3885547635"/>
                  </a:ext>
                </a:extLst>
              </a:tr>
              <a:tr h="405848">
                <a:tc>
                  <a:txBody>
                    <a:bodyPr/>
                    <a:lstStyle/>
                    <a:p>
                      <a:pPr>
                        <a:spcAft>
                          <a:spcPts val="0"/>
                        </a:spcAft>
                      </a:pPr>
                      <a:r>
                        <a:rPr lang="ru-RU" sz="1300" dirty="0">
                          <a:effectLst/>
                        </a:rPr>
                        <a:t>Возраст аппаратных средств и </a:t>
                      </a:r>
                      <a:r>
                        <a:rPr lang="ru-RU" sz="1300" dirty="0" smtClean="0">
                          <a:effectLst/>
                        </a:rPr>
                        <a:t>ПО</a:t>
                      </a:r>
                      <a:endParaRPr lang="en-US" sz="1300" dirty="0">
                        <a:effectLst/>
                      </a:endParaRPr>
                    </a:p>
                  </a:txBody>
                  <a:tcPr marL="9293" marR="9293" marT="0" marB="0"/>
                </a:tc>
                <a:tc>
                  <a:txBody>
                    <a:bodyPr/>
                    <a:lstStyle/>
                    <a:p>
                      <a:pPr>
                        <a:spcAft>
                          <a:spcPts val="0"/>
                        </a:spcAft>
                      </a:pPr>
                      <a:r>
                        <a:rPr lang="ru-RU" sz="1300" dirty="0">
                          <a:effectLst/>
                        </a:rPr>
                        <a:t>Каков "возраст" аппаратного и программного обеспечения? Даже если оно работает без сбоев, переход к новым системам может оказаться экономически выгодным</a:t>
                      </a:r>
                      <a:endParaRPr lang="en-US" sz="1300" dirty="0">
                        <a:effectLst/>
                        <a:latin typeface="Times New Roman" panose="02020603050405020304" pitchFamily="18" charset="0"/>
                        <a:ea typeface="Times New Roman" panose="02020603050405020304" pitchFamily="18" charset="0"/>
                      </a:endParaRPr>
                    </a:p>
                  </a:txBody>
                  <a:tcPr marL="9293" marR="9293" marT="0" marB="0"/>
                </a:tc>
                <a:extLst>
                  <a:ext uri="{0D108BD9-81ED-4DB2-BD59-A6C34878D82A}">
                    <a16:rowId xmlns:a16="http://schemas.microsoft.com/office/drawing/2014/main" val="1076315464"/>
                  </a:ext>
                </a:extLst>
              </a:tr>
              <a:tr h="450574">
                <a:tc>
                  <a:txBody>
                    <a:bodyPr/>
                    <a:lstStyle/>
                    <a:p>
                      <a:pPr>
                        <a:spcAft>
                          <a:spcPts val="0"/>
                        </a:spcAft>
                      </a:pPr>
                      <a:r>
                        <a:rPr lang="ru-RU" sz="1300" dirty="0">
                          <a:effectLst/>
                        </a:rPr>
                        <a:t>Производительность</a:t>
                      </a:r>
                      <a:endParaRPr lang="en-US" sz="1300" dirty="0">
                        <a:effectLst/>
                        <a:latin typeface="Times New Roman" panose="02020603050405020304" pitchFamily="18" charset="0"/>
                        <a:ea typeface="Times New Roman" panose="02020603050405020304" pitchFamily="18" charset="0"/>
                      </a:endParaRPr>
                    </a:p>
                  </a:txBody>
                  <a:tcPr marL="9293" marR="9293" marT="0" marB="0"/>
                </a:tc>
                <a:tc>
                  <a:txBody>
                    <a:bodyPr/>
                    <a:lstStyle/>
                    <a:p>
                      <a:pPr>
                        <a:spcAft>
                          <a:spcPts val="0"/>
                        </a:spcAft>
                      </a:pPr>
                      <a:r>
                        <a:rPr lang="ru-RU" sz="1300" dirty="0">
                          <a:effectLst/>
                        </a:rPr>
                        <a:t>Насколько производительность системы соответствует требованиям современных бизнес-процессов? Испытывают ли пользователи неудобства, связанные с проблемами производительности системы</a:t>
                      </a:r>
                      <a:r>
                        <a:rPr lang="ru-RU" sz="1300" dirty="0" smtClean="0">
                          <a:effectLst/>
                        </a:rPr>
                        <a:t>?</a:t>
                      </a:r>
                      <a:endParaRPr lang="en-US" sz="1300" dirty="0">
                        <a:effectLst/>
                      </a:endParaRPr>
                    </a:p>
                  </a:txBody>
                  <a:tcPr marL="9293" marR="9293" marT="0" marB="0"/>
                </a:tc>
                <a:extLst>
                  <a:ext uri="{0D108BD9-81ED-4DB2-BD59-A6C34878D82A}">
                    <a16:rowId xmlns:a16="http://schemas.microsoft.com/office/drawing/2014/main" val="46761058"/>
                  </a:ext>
                </a:extLst>
              </a:tr>
              <a:tr h="450574">
                <a:tc>
                  <a:txBody>
                    <a:bodyPr/>
                    <a:lstStyle/>
                    <a:p>
                      <a:pPr>
                        <a:spcAft>
                          <a:spcPts val="0"/>
                        </a:spcAft>
                      </a:pPr>
                      <a:r>
                        <a:rPr lang="ru-RU" sz="1300" dirty="0">
                          <a:effectLst/>
                        </a:rPr>
                        <a:t>Необходимость в средствах поддержки</a:t>
                      </a:r>
                      <a:endParaRPr lang="en-US" sz="1300" dirty="0">
                        <a:effectLst/>
                        <a:latin typeface="Times New Roman" panose="02020603050405020304" pitchFamily="18" charset="0"/>
                        <a:ea typeface="Times New Roman" panose="02020603050405020304" pitchFamily="18" charset="0"/>
                      </a:endParaRPr>
                    </a:p>
                  </a:txBody>
                  <a:tcPr marL="9293" marR="9293" marT="0" marB="0"/>
                </a:tc>
                <a:tc>
                  <a:txBody>
                    <a:bodyPr/>
                    <a:lstStyle/>
                    <a:p>
                      <a:pPr>
                        <a:spcAft>
                          <a:spcPts val="0"/>
                        </a:spcAft>
                      </a:pPr>
                      <a:r>
                        <a:rPr lang="ru-RU" sz="1300" dirty="0">
                          <a:effectLst/>
                        </a:rPr>
                        <a:t>Какие средства поддержки требуются для сопровождение программного и аппаратного обеспечения? Если на сопровождение уходит значительное количество средств, то может разумнее заменить систему</a:t>
                      </a:r>
                      <a:r>
                        <a:rPr lang="ru-RU" sz="1300" dirty="0" smtClean="0">
                          <a:effectLst/>
                        </a:rPr>
                        <a:t>?</a:t>
                      </a:r>
                      <a:endParaRPr lang="en-US" sz="1300" dirty="0">
                        <a:effectLst/>
                      </a:endParaRPr>
                    </a:p>
                  </a:txBody>
                  <a:tcPr marL="9293" marR="9293" marT="0" marB="0"/>
                </a:tc>
                <a:extLst>
                  <a:ext uri="{0D108BD9-81ED-4DB2-BD59-A6C34878D82A}">
                    <a16:rowId xmlns:a16="http://schemas.microsoft.com/office/drawing/2014/main" val="1893712995"/>
                  </a:ext>
                </a:extLst>
              </a:tr>
              <a:tr h="450810">
                <a:tc>
                  <a:txBody>
                    <a:bodyPr/>
                    <a:lstStyle/>
                    <a:p>
                      <a:pPr>
                        <a:spcAft>
                          <a:spcPts val="0"/>
                        </a:spcAft>
                      </a:pPr>
                      <a:r>
                        <a:rPr lang="ru-RU" sz="1300" dirty="0">
                          <a:effectLst/>
                        </a:rPr>
                        <a:t>Стоимость эксплуатации</a:t>
                      </a:r>
                      <a:endParaRPr lang="en-US" sz="1300" dirty="0">
                        <a:effectLst/>
                        <a:latin typeface="Times New Roman" panose="02020603050405020304" pitchFamily="18" charset="0"/>
                        <a:ea typeface="Times New Roman" panose="02020603050405020304" pitchFamily="18" charset="0"/>
                      </a:endParaRPr>
                    </a:p>
                  </a:txBody>
                  <a:tcPr marL="9293" marR="9293" marT="0" marB="0"/>
                </a:tc>
                <a:tc>
                  <a:txBody>
                    <a:bodyPr/>
                    <a:lstStyle/>
                    <a:p>
                      <a:pPr>
                        <a:spcAft>
                          <a:spcPts val="0"/>
                        </a:spcAft>
                      </a:pPr>
                      <a:r>
                        <a:rPr lang="ru-RU" sz="1300" dirty="0">
                          <a:effectLst/>
                        </a:rPr>
                        <a:t>Насколько велика стоимость эксплуатации аппаратных средств и затраты на закупку лицензий на программные средства поддержки</a:t>
                      </a:r>
                      <a:r>
                        <a:rPr lang="ru-RU" sz="1300" dirty="0" smtClean="0">
                          <a:effectLst/>
                        </a:rPr>
                        <a:t>? </a:t>
                      </a:r>
                      <a:endParaRPr lang="en-US" sz="1300" dirty="0">
                        <a:effectLst/>
                        <a:latin typeface="Times New Roman" panose="02020603050405020304" pitchFamily="18" charset="0"/>
                        <a:ea typeface="Times New Roman" panose="02020603050405020304" pitchFamily="18" charset="0"/>
                      </a:endParaRPr>
                    </a:p>
                  </a:txBody>
                  <a:tcPr marL="9293" marR="9293" marT="0" marB="0"/>
                </a:tc>
                <a:extLst>
                  <a:ext uri="{0D108BD9-81ED-4DB2-BD59-A6C34878D82A}">
                    <a16:rowId xmlns:a16="http://schemas.microsoft.com/office/drawing/2014/main" val="2819039429"/>
                  </a:ext>
                </a:extLst>
              </a:tr>
              <a:tr h="608773">
                <a:tc>
                  <a:txBody>
                    <a:bodyPr/>
                    <a:lstStyle/>
                    <a:p>
                      <a:pPr>
                        <a:spcAft>
                          <a:spcPts val="0"/>
                        </a:spcAft>
                      </a:pPr>
                      <a:r>
                        <a:rPr lang="ru-RU" sz="1300" dirty="0">
                          <a:effectLst/>
                        </a:rPr>
                        <a:t>Способность к взаимодействию с другими системами</a:t>
                      </a:r>
                      <a:endParaRPr lang="en-US" sz="1300" dirty="0">
                        <a:effectLst/>
                        <a:latin typeface="Times New Roman" panose="02020603050405020304" pitchFamily="18" charset="0"/>
                        <a:ea typeface="Times New Roman" panose="02020603050405020304" pitchFamily="18" charset="0"/>
                      </a:endParaRPr>
                    </a:p>
                  </a:txBody>
                  <a:tcPr marL="9293" marR="9293" marT="0" marB="0"/>
                </a:tc>
                <a:tc>
                  <a:txBody>
                    <a:bodyPr/>
                    <a:lstStyle/>
                    <a:p>
                      <a:pPr>
                        <a:spcAft>
                          <a:spcPts val="0"/>
                        </a:spcAft>
                      </a:pPr>
                      <a:r>
                        <a:rPr lang="ru-RU" sz="1300" dirty="0">
                          <a:effectLst/>
                        </a:rPr>
                        <a:t>Возникают ли проблемы, связанные с интерфейсом между данной и другими системами? Можно ли использовать компиляторы или другие средства с текущей версией операционной системы? Требуется ли эмуляция аппаратных средств?</a:t>
                      </a:r>
                      <a:endParaRPr lang="en-US" sz="1300" dirty="0">
                        <a:effectLst/>
                        <a:latin typeface="Times New Roman" panose="02020603050405020304" pitchFamily="18" charset="0"/>
                        <a:ea typeface="Times New Roman" panose="02020603050405020304" pitchFamily="18" charset="0"/>
                      </a:endParaRPr>
                    </a:p>
                  </a:txBody>
                  <a:tcPr marL="9293" marR="9293" marT="0" marB="0"/>
                </a:tc>
                <a:extLst>
                  <a:ext uri="{0D108BD9-81ED-4DB2-BD59-A6C34878D82A}">
                    <a16:rowId xmlns:a16="http://schemas.microsoft.com/office/drawing/2014/main" val="2580895100"/>
                  </a:ext>
                </a:extLst>
              </a:tr>
            </a:tbl>
          </a:graphicData>
        </a:graphic>
      </p:graphicFrame>
    </p:spTree>
    <p:extLst>
      <p:ext uri="{BB962C8B-B14F-4D97-AF65-F5344CB8AC3E}">
        <p14:creationId xmlns:p14="http://schemas.microsoft.com/office/powerpoint/2010/main" val="2263786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09836" y="188642"/>
            <a:ext cx="10225136" cy="574856"/>
          </a:xfrm>
        </p:spPr>
        <p:txBody>
          <a:bodyPr>
            <a:normAutofit/>
          </a:bodyPr>
          <a:lstStyle/>
          <a:p>
            <a:pPr marL="0" indent="0">
              <a:buNone/>
            </a:pPr>
            <a:r>
              <a:rPr lang="ru-RU" dirty="0"/>
              <a:t>Оценка прикладного ПО</a:t>
            </a:r>
            <a:endParaRPr lang="en-US" dirty="0"/>
          </a:p>
        </p:txBody>
      </p:sp>
      <p:sp>
        <p:nvSpPr>
          <p:cNvPr id="8" name="Текст 2"/>
          <p:cNvSpPr txBox="1">
            <a:spLocks/>
          </p:cNvSpPr>
          <p:nvPr/>
        </p:nvSpPr>
        <p:spPr>
          <a:xfrm>
            <a:off x="621804" y="763497"/>
            <a:ext cx="10873208" cy="2161447"/>
          </a:xfrm>
          <a:prstGeom prst="rect">
            <a:avLst/>
          </a:prstGeom>
        </p:spPr>
        <p:txBody>
          <a:bodyPr vert="horz" lIns="91440" tIns="45720" rIns="91440" bIns="45720" rtlCol="0">
            <a:noAutofit/>
          </a:bodyPr>
          <a:lstStyle>
            <a:lvl1pPr marL="223838" lvl="0" indent="-223838">
              <a:lnSpc>
                <a:spcPct val="90000"/>
              </a:lnSpc>
              <a:spcBef>
                <a:spcPts val="1800"/>
              </a:spcBef>
              <a:buClr>
                <a:schemeClr val="accent1"/>
              </a:buClr>
              <a:buSzPct val="100000"/>
              <a:buFont typeface="Arial" pitchFamily="34" charset="0"/>
              <a:buChar char="•"/>
              <a:defRPr sz="2400"/>
            </a:lvl1pPr>
            <a:lvl2pPr marL="463550" indent="-231775">
              <a:lnSpc>
                <a:spcPct val="90000"/>
              </a:lnSpc>
              <a:spcBef>
                <a:spcPts val="1200"/>
              </a:spcBef>
              <a:buClr>
                <a:schemeClr val="accent1"/>
              </a:buClr>
              <a:buSzPct val="100000"/>
              <a:buFont typeface="Arial" pitchFamily="34" charset="0"/>
              <a:buChar char="•"/>
              <a:defRPr sz="2000"/>
            </a:lvl2pPr>
            <a:lvl3pPr marL="682625" indent="-219075">
              <a:lnSpc>
                <a:spcPct val="90000"/>
              </a:lnSpc>
              <a:spcBef>
                <a:spcPts val="600"/>
              </a:spcBef>
              <a:buClr>
                <a:schemeClr val="accent1"/>
              </a:buClr>
              <a:buSzPct val="100000"/>
              <a:buFont typeface="Arial" pitchFamily="34" charset="0"/>
              <a:buChar char="•"/>
            </a:lvl3pPr>
            <a:lvl4pPr marL="857250" indent="-174625">
              <a:lnSpc>
                <a:spcPct val="90000"/>
              </a:lnSpc>
              <a:spcBef>
                <a:spcPts val="600"/>
              </a:spcBef>
              <a:buClr>
                <a:schemeClr val="accent1"/>
              </a:buClr>
              <a:buSzPct val="100000"/>
              <a:buFont typeface="Arial" pitchFamily="34" charset="0"/>
              <a:buChar char="•"/>
              <a:defRPr sz="1600"/>
            </a:lvl4pPr>
            <a:lvl5pPr marL="1030288" indent="-173038">
              <a:lnSpc>
                <a:spcPct val="90000"/>
              </a:lnSpc>
              <a:spcBef>
                <a:spcPts val="600"/>
              </a:spcBef>
              <a:buClr>
                <a:schemeClr val="accent1"/>
              </a:buClr>
              <a:buSzPct val="100000"/>
              <a:buFont typeface="Arial" pitchFamily="34" charset="0"/>
              <a:buChar char="•"/>
              <a:defRPr sz="1600"/>
            </a:lvl5pPr>
            <a:lvl6pPr marL="1207008" indent="-173736">
              <a:spcBef>
                <a:spcPts val="600"/>
              </a:spcBef>
              <a:buClr>
                <a:schemeClr val="accent1"/>
              </a:buClr>
              <a:buFont typeface="Arial" pitchFamily="34" charset="0"/>
              <a:buChar char="•"/>
              <a:defRPr sz="1600"/>
            </a:lvl6pPr>
            <a:lvl7pPr marL="1380744" indent="-173736">
              <a:spcBef>
                <a:spcPts val="600"/>
              </a:spcBef>
              <a:buClr>
                <a:schemeClr val="accent1"/>
              </a:buClr>
              <a:buFont typeface="Arial" pitchFamily="34" charset="0"/>
              <a:buChar char="•"/>
              <a:defRPr sz="1600"/>
            </a:lvl7pPr>
            <a:lvl8pPr marL="1554480" indent="-173736">
              <a:spcBef>
                <a:spcPts val="600"/>
              </a:spcBef>
              <a:buClr>
                <a:schemeClr val="accent1"/>
              </a:buClr>
              <a:buFont typeface="Arial" pitchFamily="34" charset="0"/>
              <a:buChar char="•"/>
              <a:defRPr sz="1600"/>
            </a:lvl8pPr>
            <a:lvl9pPr marL="1728216" indent="-173736">
              <a:spcBef>
                <a:spcPts val="600"/>
              </a:spcBef>
              <a:buClr>
                <a:schemeClr val="accent1"/>
              </a:buClr>
              <a:buFont typeface="Arial" pitchFamily="34" charset="0"/>
              <a:buChar char="•"/>
              <a:defRPr sz="1600"/>
            </a:lvl9pPr>
          </a:lstStyle>
          <a:p>
            <a:pPr marL="0" indent="0">
              <a:buNone/>
            </a:pPr>
            <a:r>
              <a:rPr lang="ru-RU" sz="1800" dirty="0"/>
              <a:t>Процесс оценивания качества существующего прикладного программного обеспечения значительно отличается от процесса оценивания качества во время разработки </a:t>
            </a:r>
            <a:r>
              <a:rPr lang="ru-RU" sz="1800" dirty="0" smtClean="0"/>
              <a:t>ПО. </a:t>
            </a:r>
            <a:r>
              <a:rPr lang="ru-RU" sz="1800" dirty="0"/>
              <a:t>Это обусловлено спецификой наследуемых систем, состоящей в том, что они создавались с применением тех технологий и стандартов, которые, может быть, уже отошли в прошлое, структура системы изменена вследствие частых изменений, а системная документация, возможно, устарела. Некоторые факторы, которые следует учитывать при оценке качества прикладного </a:t>
            </a:r>
            <a:r>
              <a:rPr lang="ru-RU" sz="1800" dirty="0" smtClean="0"/>
              <a:t>ПО: </a:t>
            </a:r>
            <a:endParaRPr lang="en-US" sz="1800" dirty="0"/>
          </a:p>
        </p:txBody>
      </p:sp>
      <p:graphicFrame>
        <p:nvGraphicFramePr>
          <p:cNvPr id="4" name="Таблица 3"/>
          <p:cNvGraphicFramePr>
            <a:graphicFrameLocks noGrp="1"/>
          </p:cNvGraphicFramePr>
          <p:nvPr>
            <p:extLst>
              <p:ext uri="{D42A27DB-BD31-4B8C-83A1-F6EECF244321}">
                <p14:modId xmlns:p14="http://schemas.microsoft.com/office/powerpoint/2010/main" val="1713476999"/>
              </p:ext>
            </p:extLst>
          </p:nvPr>
        </p:nvGraphicFramePr>
        <p:xfrm>
          <a:off x="405780" y="2694209"/>
          <a:ext cx="11305256" cy="3921026"/>
        </p:xfrm>
        <a:graphic>
          <a:graphicData uri="http://schemas.openxmlformats.org/drawingml/2006/table">
            <a:tbl>
              <a:tblPr>
                <a:tableStyleId>{3C2FFA5D-87B4-456A-9821-1D502468CF0F}</a:tableStyleId>
              </a:tblPr>
              <a:tblGrid>
                <a:gridCol w="2232088">
                  <a:extLst>
                    <a:ext uri="{9D8B030D-6E8A-4147-A177-3AD203B41FA5}">
                      <a16:colId xmlns:a16="http://schemas.microsoft.com/office/drawing/2014/main" val="495800906"/>
                    </a:ext>
                  </a:extLst>
                </a:gridCol>
                <a:gridCol w="9073168">
                  <a:extLst>
                    <a:ext uri="{9D8B030D-6E8A-4147-A177-3AD203B41FA5}">
                      <a16:colId xmlns:a16="http://schemas.microsoft.com/office/drawing/2014/main" val="854891200"/>
                    </a:ext>
                  </a:extLst>
                </a:gridCol>
              </a:tblGrid>
              <a:tr h="120587">
                <a:tc>
                  <a:txBody>
                    <a:bodyPr/>
                    <a:lstStyle/>
                    <a:p>
                      <a:pPr>
                        <a:spcAft>
                          <a:spcPts val="0"/>
                        </a:spcAft>
                      </a:pPr>
                      <a:r>
                        <a:rPr lang="ru-RU" sz="1300" kern="1200">
                          <a:effectLst/>
                        </a:rPr>
                        <a:t>Фактор</a:t>
                      </a:r>
                      <a:endParaRPr lang="en-US" sz="1300" kern="1200">
                        <a:solidFill>
                          <a:schemeClr val="dk1"/>
                        </a:solidFill>
                        <a:effectLst/>
                        <a:latin typeface="+mn-lt"/>
                        <a:ea typeface="+mn-ea"/>
                        <a:cs typeface="+mn-cs"/>
                      </a:endParaRPr>
                    </a:p>
                  </a:txBody>
                  <a:tcPr marL="10583" marR="10583" marT="0" marB="0"/>
                </a:tc>
                <a:tc>
                  <a:txBody>
                    <a:bodyPr/>
                    <a:lstStyle/>
                    <a:p>
                      <a:pPr>
                        <a:spcAft>
                          <a:spcPts val="0"/>
                        </a:spcAft>
                      </a:pPr>
                      <a:r>
                        <a:rPr lang="ru-RU" sz="1300" kern="1200">
                          <a:effectLst/>
                        </a:rPr>
                        <a:t>Вопросы для оценки фактора</a:t>
                      </a:r>
                      <a:endParaRPr lang="en-US" sz="1300" kern="1200">
                        <a:solidFill>
                          <a:schemeClr val="dk1"/>
                        </a:solidFill>
                        <a:effectLst/>
                        <a:latin typeface="+mn-lt"/>
                        <a:ea typeface="+mn-ea"/>
                        <a:cs typeface="+mn-cs"/>
                      </a:endParaRPr>
                    </a:p>
                  </a:txBody>
                  <a:tcPr marL="10583" marR="10583" marT="0" marB="0"/>
                </a:tc>
                <a:extLst>
                  <a:ext uri="{0D108BD9-81ED-4DB2-BD59-A6C34878D82A}">
                    <a16:rowId xmlns:a16="http://schemas.microsoft.com/office/drawing/2014/main" val="4058650123"/>
                  </a:ext>
                </a:extLst>
              </a:tr>
              <a:tr h="519791">
                <a:tc>
                  <a:txBody>
                    <a:bodyPr/>
                    <a:lstStyle/>
                    <a:p>
                      <a:pPr marL="0" algn="l" defTabSz="914400" rtl="0" eaLnBrk="1" latinLnBrk="0" hangingPunct="1">
                        <a:spcAft>
                          <a:spcPts val="0"/>
                        </a:spcAft>
                      </a:pPr>
                      <a:r>
                        <a:rPr lang="ru-RU" sz="1300" kern="1200" dirty="0">
                          <a:effectLst/>
                        </a:rPr>
                        <a:t>Простота понимания</a:t>
                      </a:r>
                      <a:endParaRPr lang="en-US" sz="1300" kern="1200" dirty="0">
                        <a:solidFill>
                          <a:schemeClr val="dk1"/>
                        </a:solidFill>
                        <a:effectLst/>
                        <a:latin typeface="+mn-lt"/>
                        <a:ea typeface="+mn-ea"/>
                        <a:cs typeface="+mn-cs"/>
                      </a:endParaRPr>
                    </a:p>
                  </a:txBody>
                  <a:tcPr marL="10583" marR="10583" marT="0" marB="0"/>
                </a:tc>
                <a:tc>
                  <a:txBody>
                    <a:bodyPr/>
                    <a:lstStyle/>
                    <a:p>
                      <a:pPr marL="0" algn="l" defTabSz="914400" rtl="0" eaLnBrk="1" latinLnBrk="0" hangingPunct="1">
                        <a:spcAft>
                          <a:spcPts val="0"/>
                        </a:spcAft>
                      </a:pPr>
                      <a:r>
                        <a:rPr lang="ru-RU" sz="1300" kern="1200" dirty="0">
                          <a:effectLst/>
                        </a:rPr>
                        <a:t>Насколько трудно понять исходный код действующей системы? Каков уровень сложности используемых управляющих структур? Присвоены ли переменным значащие имена, показывающие их назначение</a:t>
                      </a:r>
                      <a:r>
                        <a:rPr lang="ru-RU" sz="1300" kern="1200" dirty="0" smtClean="0">
                          <a:effectLst/>
                        </a:rPr>
                        <a:t>?</a:t>
                      </a:r>
                      <a:endParaRPr lang="en-US" sz="1300" kern="1200" dirty="0">
                        <a:effectLst/>
                      </a:endParaRPr>
                    </a:p>
                  </a:txBody>
                  <a:tcPr marL="10583" marR="10583" marT="0" marB="0"/>
                </a:tc>
                <a:extLst>
                  <a:ext uri="{0D108BD9-81ED-4DB2-BD59-A6C34878D82A}">
                    <a16:rowId xmlns:a16="http://schemas.microsoft.com/office/drawing/2014/main" val="850036573"/>
                  </a:ext>
                </a:extLst>
              </a:tr>
              <a:tr h="519791">
                <a:tc>
                  <a:txBody>
                    <a:bodyPr/>
                    <a:lstStyle/>
                    <a:p>
                      <a:pPr marL="0" algn="l" defTabSz="914400" rtl="0" eaLnBrk="1" latinLnBrk="0" hangingPunct="1">
                        <a:spcAft>
                          <a:spcPts val="0"/>
                        </a:spcAft>
                      </a:pPr>
                      <a:r>
                        <a:rPr lang="ru-RU" sz="1300" kern="1200" dirty="0">
                          <a:effectLst/>
                        </a:rPr>
                        <a:t>Документация</a:t>
                      </a:r>
                      <a:endParaRPr lang="en-US" sz="1300" kern="1200" dirty="0">
                        <a:solidFill>
                          <a:schemeClr val="dk1"/>
                        </a:solidFill>
                        <a:effectLst/>
                        <a:latin typeface="+mn-lt"/>
                        <a:ea typeface="+mn-ea"/>
                        <a:cs typeface="+mn-cs"/>
                      </a:endParaRPr>
                    </a:p>
                  </a:txBody>
                  <a:tcPr marL="10583" marR="10583" marT="0" marB="0"/>
                </a:tc>
                <a:tc>
                  <a:txBody>
                    <a:bodyPr/>
                    <a:lstStyle/>
                    <a:p>
                      <a:pPr marL="0" algn="l" defTabSz="914400" rtl="0" eaLnBrk="1" latinLnBrk="0" hangingPunct="1">
                        <a:spcAft>
                          <a:spcPts val="0"/>
                        </a:spcAft>
                      </a:pPr>
                      <a:r>
                        <a:rPr lang="ru-RU" sz="1300" kern="1200" dirty="0">
                          <a:effectLst/>
                        </a:rPr>
                        <a:t>Какая системная документация имеется в наличии? Является ли эта документация полной, последовательной и отвечающей современным требованиям</a:t>
                      </a:r>
                      <a:r>
                        <a:rPr lang="ru-RU" sz="1300" kern="1200" dirty="0" smtClean="0">
                          <a:effectLst/>
                        </a:rPr>
                        <a:t>?</a:t>
                      </a:r>
                      <a:endParaRPr lang="en-US" sz="1300" kern="1200" dirty="0">
                        <a:effectLst/>
                      </a:endParaRPr>
                    </a:p>
                  </a:txBody>
                  <a:tcPr marL="10583" marR="10583" marT="0" marB="0"/>
                </a:tc>
                <a:extLst>
                  <a:ext uri="{0D108BD9-81ED-4DB2-BD59-A6C34878D82A}">
                    <a16:rowId xmlns:a16="http://schemas.microsoft.com/office/drawing/2014/main" val="2835073985"/>
                  </a:ext>
                </a:extLst>
              </a:tr>
              <a:tr h="415834">
                <a:tc>
                  <a:txBody>
                    <a:bodyPr/>
                    <a:lstStyle/>
                    <a:p>
                      <a:pPr marL="0" algn="l" defTabSz="914400" rtl="0" eaLnBrk="1" latinLnBrk="0" hangingPunct="1">
                        <a:spcAft>
                          <a:spcPts val="0"/>
                        </a:spcAft>
                      </a:pPr>
                      <a:r>
                        <a:rPr lang="ru-RU" sz="1300" kern="1200" dirty="0">
                          <a:effectLst/>
                        </a:rPr>
                        <a:t>Данные</a:t>
                      </a:r>
                      <a:endParaRPr lang="en-US" sz="1300" kern="1200" dirty="0">
                        <a:solidFill>
                          <a:schemeClr val="dk1"/>
                        </a:solidFill>
                        <a:effectLst/>
                        <a:latin typeface="+mn-lt"/>
                        <a:ea typeface="+mn-ea"/>
                        <a:cs typeface="+mn-cs"/>
                      </a:endParaRPr>
                    </a:p>
                  </a:txBody>
                  <a:tcPr marL="10583" marR="10583" marT="0" marB="0"/>
                </a:tc>
                <a:tc>
                  <a:txBody>
                    <a:bodyPr/>
                    <a:lstStyle/>
                    <a:p>
                      <a:pPr marL="0" algn="l" defTabSz="914400" rtl="0" eaLnBrk="1" latinLnBrk="0" hangingPunct="1">
                        <a:spcAft>
                          <a:spcPts val="0"/>
                        </a:spcAft>
                      </a:pPr>
                      <a:r>
                        <a:rPr lang="ru-RU" sz="1300" kern="1200" dirty="0">
                          <a:effectLst/>
                        </a:rPr>
                        <a:t>Есть ли четкая модель данных, используемых в системе? Дублируются ли данные в разных файлах системы</a:t>
                      </a:r>
                      <a:r>
                        <a:rPr lang="ru-RU" sz="1300" kern="1200" dirty="0" smtClean="0">
                          <a:effectLst/>
                        </a:rPr>
                        <a:t>?</a:t>
                      </a:r>
                      <a:endParaRPr lang="en-US" sz="1300" kern="1200" dirty="0">
                        <a:effectLst/>
                      </a:endParaRPr>
                    </a:p>
                  </a:txBody>
                  <a:tcPr marL="10583" marR="10583" marT="0" marB="0"/>
                </a:tc>
                <a:extLst>
                  <a:ext uri="{0D108BD9-81ED-4DB2-BD59-A6C34878D82A}">
                    <a16:rowId xmlns:a16="http://schemas.microsoft.com/office/drawing/2014/main" val="1552137252"/>
                  </a:ext>
                </a:extLst>
              </a:tr>
              <a:tr h="415834">
                <a:tc>
                  <a:txBody>
                    <a:bodyPr/>
                    <a:lstStyle/>
                    <a:p>
                      <a:pPr>
                        <a:spcAft>
                          <a:spcPts val="0"/>
                        </a:spcAft>
                      </a:pPr>
                      <a:r>
                        <a:rPr lang="ru-RU" sz="1300" kern="1200">
                          <a:effectLst/>
                        </a:rPr>
                        <a:t>Производительность</a:t>
                      </a:r>
                      <a:endParaRPr lang="en-US" sz="1300" kern="1200">
                        <a:solidFill>
                          <a:schemeClr val="dk1"/>
                        </a:solidFill>
                        <a:effectLst/>
                        <a:latin typeface="+mn-lt"/>
                        <a:ea typeface="+mn-ea"/>
                        <a:cs typeface="+mn-cs"/>
                      </a:endParaRPr>
                    </a:p>
                  </a:txBody>
                  <a:tcPr marL="10583" marR="10583" marT="0" marB="0"/>
                </a:tc>
                <a:tc>
                  <a:txBody>
                    <a:bodyPr/>
                    <a:lstStyle/>
                    <a:p>
                      <a:pPr>
                        <a:spcAft>
                          <a:spcPts val="0"/>
                        </a:spcAft>
                      </a:pPr>
                      <a:r>
                        <a:rPr lang="ru-RU" sz="1300" kern="1200" dirty="0">
                          <a:effectLst/>
                        </a:rPr>
                        <a:t>Соответствует ли качество выполнения системы современным требованиям? Влияет ли производительность системы на работу пользователей</a:t>
                      </a:r>
                      <a:r>
                        <a:rPr lang="ru-RU" sz="1300" kern="1200" dirty="0" smtClean="0">
                          <a:effectLst/>
                        </a:rPr>
                        <a:t>?</a:t>
                      </a:r>
                      <a:endParaRPr lang="en-US" sz="1300" kern="1200" dirty="0">
                        <a:effectLst/>
                      </a:endParaRPr>
                    </a:p>
                  </a:txBody>
                  <a:tcPr marL="10583" marR="10583" marT="0" marB="0"/>
                </a:tc>
                <a:extLst>
                  <a:ext uri="{0D108BD9-81ED-4DB2-BD59-A6C34878D82A}">
                    <a16:rowId xmlns:a16="http://schemas.microsoft.com/office/drawing/2014/main" val="2201525935"/>
                  </a:ext>
                </a:extLst>
              </a:tr>
              <a:tr h="519791">
                <a:tc>
                  <a:txBody>
                    <a:bodyPr/>
                    <a:lstStyle/>
                    <a:p>
                      <a:pPr>
                        <a:spcAft>
                          <a:spcPts val="0"/>
                        </a:spcAft>
                      </a:pPr>
                      <a:r>
                        <a:rPr lang="ru-RU" sz="1300" kern="1200">
                          <a:effectLst/>
                        </a:rPr>
                        <a:t>Язык программирования</a:t>
                      </a:r>
                      <a:endParaRPr lang="en-US" sz="1300" kern="1200">
                        <a:solidFill>
                          <a:schemeClr val="dk1"/>
                        </a:solidFill>
                        <a:effectLst/>
                        <a:latin typeface="+mn-lt"/>
                        <a:ea typeface="+mn-ea"/>
                        <a:cs typeface="+mn-cs"/>
                      </a:endParaRPr>
                    </a:p>
                  </a:txBody>
                  <a:tcPr marL="10583" marR="10583" marT="0" marB="0"/>
                </a:tc>
                <a:tc>
                  <a:txBody>
                    <a:bodyPr/>
                    <a:lstStyle/>
                    <a:p>
                      <a:pPr>
                        <a:spcAft>
                          <a:spcPts val="0"/>
                        </a:spcAft>
                      </a:pPr>
                      <a:r>
                        <a:rPr lang="ru-RU" sz="1300" kern="1200" dirty="0">
                          <a:effectLst/>
                        </a:rPr>
                        <a:t>Есть ли современные компиляторы для языка программирования, с помощью которого создавалась система? Используется ли этот язык для создания современных систем</a:t>
                      </a:r>
                      <a:r>
                        <a:rPr lang="ru-RU" sz="1300" kern="1200" dirty="0" smtClean="0">
                          <a:effectLst/>
                        </a:rPr>
                        <a:t>?</a:t>
                      </a:r>
                      <a:endParaRPr lang="en-US" sz="1300" kern="1200" dirty="0">
                        <a:effectLst/>
                      </a:endParaRPr>
                    </a:p>
                  </a:txBody>
                  <a:tcPr marL="10583" marR="10583" marT="0" marB="0"/>
                </a:tc>
                <a:extLst>
                  <a:ext uri="{0D108BD9-81ED-4DB2-BD59-A6C34878D82A}">
                    <a16:rowId xmlns:a16="http://schemas.microsoft.com/office/drawing/2014/main" val="3388350875"/>
                  </a:ext>
                </a:extLst>
              </a:tr>
              <a:tr h="519791">
                <a:tc>
                  <a:txBody>
                    <a:bodyPr/>
                    <a:lstStyle/>
                    <a:p>
                      <a:pPr>
                        <a:spcAft>
                          <a:spcPts val="0"/>
                        </a:spcAft>
                      </a:pPr>
                      <a:r>
                        <a:rPr lang="ru-RU" sz="1300" kern="1200">
                          <a:effectLst/>
                        </a:rPr>
                        <a:t>Управление конфигурацией</a:t>
                      </a:r>
                      <a:endParaRPr lang="en-US" sz="1300" kern="1200">
                        <a:solidFill>
                          <a:schemeClr val="dk1"/>
                        </a:solidFill>
                        <a:effectLst/>
                        <a:latin typeface="+mn-lt"/>
                        <a:ea typeface="+mn-ea"/>
                        <a:cs typeface="+mn-cs"/>
                      </a:endParaRPr>
                    </a:p>
                  </a:txBody>
                  <a:tcPr marL="10583" marR="10583" marT="0" marB="0"/>
                </a:tc>
                <a:tc>
                  <a:txBody>
                    <a:bodyPr/>
                    <a:lstStyle/>
                    <a:p>
                      <a:pPr>
                        <a:spcAft>
                          <a:spcPts val="0"/>
                        </a:spcAft>
                      </a:pPr>
                      <a:r>
                        <a:rPr lang="ru-RU" sz="1300" kern="1200" dirty="0">
                          <a:effectLst/>
                        </a:rPr>
                        <a:t>Распространяется ли действие системы управления конфигурацией на все версии всех частей системы? Есть ли четкое описание всех версий системных компонентов</a:t>
                      </a:r>
                      <a:r>
                        <a:rPr lang="ru-RU" sz="1300" kern="1200" dirty="0" smtClean="0">
                          <a:effectLst/>
                        </a:rPr>
                        <a:t>?</a:t>
                      </a:r>
                      <a:endParaRPr lang="en-US" sz="1300" kern="1200" dirty="0">
                        <a:effectLst/>
                      </a:endParaRPr>
                    </a:p>
                  </a:txBody>
                  <a:tcPr marL="10583" marR="10583" marT="0" marB="0"/>
                </a:tc>
                <a:extLst>
                  <a:ext uri="{0D108BD9-81ED-4DB2-BD59-A6C34878D82A}">
                    <a16:rowId xmlns:a16="http://schemas.microsoft.com/office/drawing/2014/main" val="78901148"/>
                  </a:ext>
                </a:extLst>
              </a:tr>
              <a:tr h="415834">
                <a:tc>
                  <a:txBody>
                    <a:bodyPr/>
                    <a:lstStyle/>
                    <a:p>
                      <a:pPr>
                        <a:spcAft>
                          <a:spcPts val="0"/>
                        </a:spcAft>
                      </a:pPr>
                      <a:r>
                        <a:rPr lang="ru-RU" sz="1300" kern="1200">
                          <a:effectLst/>
                        </a:rPr>
                        <a:t>Тестовые данные</a:t>
                      </a:r>
                      <a:endParaRPr lang="en-US" sz="1300" kern="1200">
                        <a:solidFill>
                          <a:schemeClr val="dk1"/>
                        </a:solidFill>
                        <a:effectLst/>
                        <a:latin typeface="+mn-lt"/>
                        <a:ea typeface="+mn-ea"/>
                        <a:cs typeface="+mn-cs"/>
                      </a:endParaRPr>
                    </a:p>
                  </a:txBody>
                  <a:tcPr marL="10583" marR="10583" marT="0" marB="0"/>
                </a:tc>
                <a:tc>
                  <a:txBody>
                    <a:bodyPr/>
                    <a:lstStyle/>
                    <a:p>
                      <a:pPr>
                        <a:spcAft>
                          <a:spcPts val="0"/>
                        </a:spcAft>
                      </a:pPr>
                      <a:r>
                        <a:rPr lang="ru-RU" sz="1300" kern="1200" dirty="0">
                          <a:effectLst/>
                        </a:rPr>
                        <a:t>Имеются ли тестовые данные? Есть ли записи о тестированиях, проведенных после введения в систему новых компонентов</a:t>
                      </a:r>
                      <a:r>
                        <a:rPr lang="ru-RU" sz="1300" kern="1200" dirty="0" smtClean="0">
                          <a:effectLst/>
                        </a:rPr>
                        <a:t>?</a:t>
                      </a:r>
                      <a:endParaRPr lang="en-US" sz="1300" kern="1200" dirty="0">
                        <a:effectLst/>
                      </a:endParaRPr>
                    </a:p>
                  </a:txBody>
                  <a:tcPr marL="10583" marR="10583" marT="0" marB="0"/>
                </a:tc>
                <a:extLst>
                  <a:ext uri="{0D108BD9-81ED-4DB2-BD59-A6C34878D82A}">
                    <a16:rowId xmlns:a16="http://schemas.microsoft.com/office/drawing/2014/main" val="3759507397"/>
                  </a:ext>
                </a:extLst>
              </a:tr>
              <a:tr h="311875">
                <a:tc>
                  <a:txBody>
                    <a:bodyPr/>
                    <a:lstStyle/>
                    <a:p>
                      <a:pPr>
                        <a:spcAft>
                          <a:spcPts val="0"/>
                        </a:spcAft>
                      </a:pPr>
                      <a:r>
                        <a:rPr lang="ru-RU" sz="1300" kern="1200">
                          <a:effectLst/>
                        </a:rPr>
                        <a:t>Обслуживающий персонал</a:t>
                      </a:r>
                      <a:endParaRPr lang="en-US" sz="1300" kern="1200">
                        <a:solidFill>
                          <a:schemeClr val="dk1"/>
                        </a:solidFill>
                        <a:effectLst/>
                        <a:latin typeface="+mn-lt"/>
                        <a:ea typeface="+mn-ea"/>
                        <a:cs typeface="+mn-cs"/>
                      </a:endParaRPr>
                    </a:p>
                  </a:txBody>
                  <a:tcPr marL="10583" marR="10583" marT="0" marB="0"/>
                </a:tc>
                <a:tc>
                  <a:txBody>
                    <a:bodyPr/>
                    <a:lstStyle/>
                    <a:p>
                      <a:pPr>
                        <a:spcAft>
                          <a:spcPts val="0"/>
                        </a:spcAft>
                      </a:pPr>
                      <a:r>
                        <a:rPr lang="ru-RU" sz="1300" kern="1200" dirty="0">
                          <a:effectLst/>
                        </a:rPr>
                        <a:t>Реально ли найти специалистов для обслуживания данной системы? Много ли профессионалов, способных разобраться с этой системой?</a:t>
                      </a:r>
                      <a:endParaRPr lang="en-US" sz="1300" kern="1200" dirty="0">
                        <a:solidFill>
                          <a:schemeClr val="dk1"/>
                        </a:solidFill>
                        <a:effectLst/>
                        <a:latin typeface="+mn-lt"/>
                        <a:ea typeface="+mn-ea"/>
                        <a:cs typeface="+mn-cs"/>
                      </a:endParaRPr>
                    </a:p>
                  </a:txBody>
                  <a:tcPr marL="10583" marR="10583" marT="0" marB="0"/>
                </a:tc>
                <a:extLst>
                  <a:ext uri="{0D108BD9-81ED-4DB2-BD59-A6C34878D82A}">
                    <a16:rowId xmlns:a16="http://schemas.microsoft.com/office/drawing/2014/main" val="2840187332"/>
                  </a:ext>
                </a:extLst>
              </a:tr>
            </a:tbl>
          </a:graphicData>
        </a:graphic>
      </p:graphicFrame>
    </p:spTree>
    <p:extLst>
      <p:ext uri="{BB962C8B-B14F-4D97-AF65-F5344CB8AC3E}">
        <p14:creationId xmlns:p14="http://schemas.microsoft.com/office/powerpoint/2010/main" val="189649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09836" y="188642"/>
            <a:ext cx="10225136" cy="574856"/>
          </a:xfrm>
        </p:spPr>
        <p:txBody>
          <a:bodyPr>
            <a:normAutofit/>
          </a:bodyPr>
          <a:lstStyle/>
          <a:p>
            <a:pPr marL="0" indent="0">
              <a:buNone/>
            </a:pPr>
            <a:r>
              <a:rPr lang="ru-RU" dirty="0"/>
              <a:t>Оценивание наследуемых систем</a:t>
            </a:r>
            <a:endParaRPr lang="en-US" dirty="0"/>
          </a:p>
        </p:txBody>
      </p:sp>
      <p:sp>
        <p:nvSpPr>
          <p:cNvPr id="8" name="Текст 2"/>
          <p:cNvSpPr txBox="1">
            <a:spLocks/>
          </p:cNvSpPr>
          <p:nvPr/>
        </p:nvSpPr>
        <p:spPr>
          <a:xfrm>
            <a:off x="621804" y="763497"/>
            <a:ext cx="10873208" cy="5401807"/>
          </a:xfrm>
          <a:prstGeom prst="rect">
            <a:avLst/>
          </a:prstGeom>
        </p:spPr>
        <p:txBody>
          <a:bodyPr vert="horz" lIns="91440" tIns="45720" rIns="91440" bIns="45720" rtlCol="0">
            <a:noAutofit/>
          </a:bodyPr>
          <a:lstStyle>
            <a:lvl1pPr marL="223838" lvl="0" indent="-223838">
              <a:lnSpc>
                <a:spcPct val="90000"/>
              </a:lnSpc>
              <a:spcBef>
                <a:spcPts val="1800"/>
              </a:spcBef>
              <a:buClr>
                <a:schemeClr val="accent1"/>
              </a:buClr>
              <a:buSzPct val="100000"/>
              <a:buFont typeface="Arial" pitchFamily="34" charset="0"/>
              <a:buChar char="•"/>
              <a:defRPr sz="2400"/>
            </a:lvl1pPr>
            <a:lvl2pPr marL="463550" indent="-231775">
              <a:lnSpc>
                <a:spcPct val="90000"/>
              </a:lnSpc>
              <a:spcBef>
                <a:spcPts val="1200"/>
              </a:spcBef>
              <a:buClr>
                <a:schemeClr val="accent1"/>
              </a:buClr>
              <a:buSzPct val="100000"/>
              <a:buFont typeface="Arial" pitchFamily="34" charset="0"/>
              <a:buChar char="•"/>
              <a:defRPr sz="2000"/>
            </a:lvl2pPr>
            <a:lvl3pPr marL="682625" indent="-219075">
              <a:lnSpc>
                <a:spcPct val="90000"/>
              </a:lnSpc>
              <a:spcBef>
                <a:spcPts val="600"/>
              </a:spcBef>
              <a:buClr>
                <a:schemeClr val="accent1"/>
              </a:buClr>
              <a:buSzPct val="100000"/>
              <a:buFont typeface="Arial" pitchFamily="34" charset="0"/>
              <a:buChar char="•"/>
            </a:lvl3pPr>
            <a:lvl4pPr marL="857250" indent="-174625">
              <a:lnSpc>
                <a:spcPct val="90000"/>
              </a:lnSpc>
              <a:spcBef>
                <a:spcPts val="600"/>
              </a:spcBef>
              <a:buClr>
                <a:schemeClr val="accent1"/>
              </a:buClr>
              <a:buSzPct val="100000"/>
              <a:buFont typeface="Arial" pitchFamily="34" charset="0"/>
              <a:buChar char="•"/>
              <a:defRPr sz="1600"/>
            </a:lvl4pPr>
            <a:lvl5pPr marL="1030288" indent="-173038">
              <a:lnSpc>
                <a:spcPct val="90000"/>
              </a:lnSpc>
              <a:spcBef>
                <a:spcPts val="600"/>
              </a:spcBef>
              <a:buClr>
                <a:schemeClr val="accent1"/>
              </a:buClr>
              <a:buSzPct val="100000"/>
              <a:buFont typeface="Arial" pitchFamily="34" charset="0"/>
              <a:buChar char="•"/>
              <a:defRPr sz="1600"/>
            </a:lvl5pPr>
            <a:lvl6pPr marL="1207008" indent="-173736">
              <a:spcBef>
                <a:spcPts val="600"/>
              </a:spcBef>
              <a:buClr>
                <a:schemeClr val="accent1"/>
              </a:buClr>
              <a:buFont typeface="Arial" pitchFamily="34" charset="0"/>
              <a:buChar char="•"/>
              <a:defRPr sz="1600"/>
            </a:lvl6pPr>
            <a:lvl7pPr marL="1380744" indent="-173736">
              <a:spcBef>
                <a:spcPts val="600"/>
              </a:spcBef>
              <a:buClr>
                <a:schemeClr val="accent1"/>
              </a:buClr>
              <a:buFont typeface="Arial" pitchFamily="34" charset="0"/>
              <a:buChar char="•"/>
              <a:defRPr sz="1600"/>
            </a:lvl7pPr>
            <a:lvl8pPr marL="1554480" indent="-173736">
              <a:spcBef>
                <a:spcPts val="600"/>
              </a:spcBef>
              <a:buClr>
                <a:schemeClr val="accent1"/>
              </a:buClr>
              <a:buFont typeface="Arial" pitchFamily="34" charset="0"/>
              <a:buChar char="•"/>
              <a:defRPr sz="1600"/>
            </a:lvl8pPr>
            <a:lvl9pPr marL="1728216" indent="-173736">
              <a:spcBef>
                <a:spcPts val="600"/>
              </a:spcBef>
              <a:buClr>
                <a:schemeClr val="accent1"/>
              </a:buClr>
              <a:buFont typeface="Arial" pitchFamily="34" charset="0"/>
              <a:buChar char="•"/>
              <a:defRPr sz="1600"/>
            </a:lvl9pPr>
          </a:lstStyle>
          <a:p>
            <a:pPr marL="0" indent="0">
              <a:spcBef>
                <a:spcPts val="1200"/>
              </a:spcBef>
              <a:buNone/>
            </a:pPr>
            <a:r>
              <a:rPr lang="ru-RU" sz="1800" dirty="0"/>
              <a:t>При проведении анализа качества системы также полезными будут количественные показатели.</a:t>
            </a:r>
            <a:endParaRPr lang="en-US" sz="1800" dirty="0"/>
          </a:p>
          <a:p>
            <a:pPr>
              <a:spcBef>
                <a:spcPts val="1200"/>
              </a:spcBef>
            </a:pPr>
            <a:r>
              <a:rPr lang="ru-RU" sz="1800" dirty="0"/>
              <a:t> </a:t>
            </a:r>
            <a:r>
              <a:rPr lang="ru-RU" sz="1800" i="1" dirty="0" smtClean="0"/>
              <a:t>Количество </a:t>
            </a:r>
            <a:r>
              <a:rPr lang="ru-RU" sz="1800" i="1" dirty="0"/>
              <a:t>изменений, внесенных в систему. </a:t>
            </a:r>
            <a:r>
              <a:rPr lang="ru-RU" sz="1800" dirty="0"/>
              <a:t>Частые изменения искажают структуру системы и усложняют проведение последующих модернизаций. Чем выше этот показатель, тем менее качественной будет система.</a:t>
            </a:r>
            <a:endParaRPr lang="en-US" sz="1800" dirty="0"/>
          </a:p>
          <a:p>
            <a:pPr>
              <a:spcBef>
                <a:spcPts val="1200"/>
              </a:spcBef>
            </a:pPr>
            <a:r>
              <a:rPr lang="ru-RU" sz="1800" i="1" dirty="0" smtClean="0"/>
              <a:t>Количество </a:t>
            </a:r>
            <a:r>
              <a:rPr lang="ru-RU" sz="1800" i="1" dirty="0"/>
              <a:t>пользовательских интерфейсов, используемых системой. </a:t>
            </a:r>
            <a:r>
              <a:rPr lang="ru-RU" sz="1800" dirty="0"/>
              <a:t>Этот показатель особенно важен для систем, интерфейс которых основан на использовании различных форм ввода (каждую форму можно рассматривать как отдельный интерфейс). Чем больше различных интерфейсов, тем чаще будут встречаться в них несоответствия и избыточность.</a:t>
            </a:r>
            <a:endParaRPr lang="en-US" sz="1800" dirty="0"/>
          </a:p>
          <a:p>
            <a:pPr>
              <a:spcBef>
                <a:spcPts val="1200"/>
              </a:spcBef>
            </a:pPr>
            <a:r>
              <a:rPr lang="ru-RU" sz="1800" i="1" dirty="0" smtClean="0"/>
              <a:t>Объем </a:t>
            </a:r>
            <a:r>
              <a:rPr lang="ru-RU" sz="1800" i="1" dirty="0"/>
              <a:t>данных, используемых в системе. </a:t>
            </a:r>
            <a:r>
              <a:rPr lang="ru-RU" sz="1800" dirty="0"/>
              <a:t>Высокие значения этого показателя (количество файлов, размер базы данных и т.д.) показывают значительную сложность системы</a:t>
            </a:r>
            <a:r>
              <a:rPr lang="ru-RU" sz="1800" dirty="0" smtClean="0"/>
              <a:t>.</a:t>
            </a:r>
            <a:endParaRPr lang="en-US" sz="1800" dirty="0"/>
          </a:p>
          <a:p>
            <a:pPr marL="0" indent="0">
              <a:spcBef>
                <a:spcPts val="1200"/>
              </a:spcBef>
              <a:buNone/>
            </a:pPr>
            <a:r>
              <a:rPr lang="ru-RU" sz="1800" dirty="0"/>
              <a:t>Несмотря на несомненную полезность этих показателей, получение их числовых значений может потребовать значительных расходов. Кроме того, это также не абсолютные и не универсальные характеристики качества наследуемых систем. При использовании количественных показателей следует учесть еще размер и возраст системы.</a:t>
            </a:r>
            <a:endParaRPr lang="en-US" sz="1800" dirty="0"/>
          </a:p>
        </p:txBody>
      </p:sp>
    </p:spTree>
    <p:extLst>
      <p:ext uri="{BB962C8B-B14F-4D97-AF65-F5344CB8AC3E}">
        <p14:creationId xmlns:p14="http://schemas.microsoft.com/office/powerpoint/2010/main" val="720575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2"/>
          <p:cNvSpPr>
            <a:spLocks noGrp="1"/>
          </p:cNvSpPr>
          <p:nvPr>
            <p:ph type="title"/>
          </p:nvPr>
        </p:nvSpPr>
        <p:spPr>
          <a:xfrm>
            <a:off x="1279486" y="620688"/>
            <a:ext cx="9144001" cy="1371600"/>
          </a:xfrm>
        </p:spPr>
        <p:txBody>
          <a:bodyPr rtlCol="0">
            <a:normAutofit fontScale="90000"/>
          </a:bodyPr>
          <a:lstStyle/>
          <a:p>
            <a:r>
              <a:rPr lang="ru-RU" dirty="0"/>
              <a:t>Цель настоящей главы – ввести читателя в тему наследуемых систем и показать структуру таких систем. Прочитав эту главу, вы должны:</a:t>
            </a:r>
            <a:endParaRPr lang="en-US" dirty="0"/>
          </a:p>
        </p:txBody>
      </p:sp>
      <p:sp>
        <p:nvSpPr>
          <p:cNvPr id="14" name="Объект 13"/>
          <p:cNvSpPr>
            <a:spLocks noGrp="1"/>
          </p:cNvSpPr>
          <p:nvPr>
            <p:ph idx="1"/>
          </p:nvPr>
        </p:nvSpPr>
        <p:spPr>
          <a:xfrm>
            <a:off x="1279486" y="2348880"/>
            <a:ext cx="9134391" cy="4114801"/>
          </a:xfrm>
        </p:spPr>
        <p:txBody>
          <a:bodyPr rtlCol="0">
            <a:normAutofit/>
          </a:bodyPr>
          <a:lstStyle/>
          <a:p>
            <a:pPr lvl="0"/>
            <a:r>
              <a:rPr lang="ru-RU" sz="1800" dirty="0"/>
              <a:t>иметь понятие о наследуемых системах и о </a:t>
            </a:r>
            <a:r>
              <a:rPr lang="ru-RU" sz="1800" dirty="0" smtClean="0"/>
              <a:t>причинах </a:t>
            </a:r>
            <a:r>
              <a:rPr lang="ru-RU" sz="1800" dirty="0"/>
              <a:t>особого значения этих систем для развития компаний во многих сферах бизнеса</a:t>
            </a:r>
            <a:r>
              <a:rPr lang="ru-RU" sz="1800" dirty="0" smtClean="0"/>
              <a:t>;</a:t>
            </a:r>
            <a:endParaRPr lang="en-US" sz="1800" dirty="0"/>
          </a:p>
          <a:p>
            <a:pPr lvl="0"/>
            <a:r>
              <a:rPr lang="ru-RU" sz="1800" dirty="0"/>
              <a:t>знать общие структуры наследуемых систем;</a:t>
            </a:r>
            <a:endParaRPr lang="en-US" sz="1800" dirty="0"/>
          </a:p>
          <a:p>
            <a:pPr lvl="0"/>
            <a:r>
              <a:rPr lang="ru-RU" sz="1800" dirty="0"/>
              <a:t>понимать принципы функционально-ориентированного проектирования, на котором основывается большинство стратегий по разработке наследуемых систем;</a:t>
            </a:r>
            <a:endParaRPr lang="en-US" sz="1800" dirty="0"/>
          </a:p>
          <a:p>
            <a:pPr lvl="0"/>
            <a:r>
              <a:rPr lang="ru-RU" sz="1800" dirty="0"/>
              <a:t>уметь оценивать наследуемые системы с различных точек зрения.</a:t>
            </a:r>
            <a:endParaRPr lang="en-US" sz="1800" dirty="0"/>
          </a:p>
        </p:txBody>
      </p:sp>
    </p:spTree>
    <p:extLst>
      <p:ext uri="{BB962C8B-B14F-4D97-AF65-F5344CB8AC3E}">
        <p14:creationId xmlns:p14="http://schemas.microsoft.com/office/powerpoint/2010/main" val="2139132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292853" y="-387424"/>
            <a:ext cx="9144001" cy="1371600"/>
          </a:xfrm>
        </p:spPr>
        <p:txBody>
          <a:bodyPr/>
          <a:lstStyle/>
          <a:p>
            <a:r>
              <a:rPr lang="uk-UA" dirty="0" err="1" smtClean="0"/>
              <a:t>Значение</a:t>
            </a:r>
            <a:r>
              <a:rPr lang="uk-UA" dirty="0" smtClean="0"/>
              <a:t> </a:t>
            </a:r>
            <a:r>
              <a:rPr lang="uk-UA" dirty="0" err="1" smtClean="0"/>
              <a:t>наследуемых</a:t>
            </a:r>
            <a:r>
              <a:rPr lang="uk-UA" dirty="0" smtClean="0"/>
              <a:t> систем</a:t>
            </a:r>
            <a:endParaRPr lang="en-US" dirty="0"/>
          </a:p>
        </p:txBody>
      </p:sp>
      <p:sp>
        <p:nvSpPr>
          <p:cNvPr id="7" name="Текст 2"/>
          <p:cNvSpPr txBox="1">
            <a:spLocks/>
          </p:cNvSpPr>
          <p:nvPr/>
        </p:nvSpPr>
        <p:spPr>
          <a:xfrm>
            <a:off x="1274642" y="1196752"/>
            <a:ext cx="8687333" cy="4869160"/>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a:lstStyle>
          <a:p>
            <a:pPr marL="0" indent="457200">
              <a:spcBef>
                <a:spcPts val="1200"/>
              </a:spcBef>
              <a:buNone/>
            </a:pPr>
            <a:r>
              <a:rPr lang="ru-RU" sz="1800" dirty="0" smtClean="0"/>
              <a:t>Жизненный цикл программ может быть самым разным, но, как правило, большие системы успешно функционируют и более десяти лет. Некоторые компании не отказываются и от таких систем, которым уже по 20 лет и более. От многих из них все еще зависит деятельность крупных компаний, и малейшая ошибка в системе приводит к сбою их деловой активности. Именно такие системы и получили название </a:t>
            </a:r>
            <a:r>
              <a:rPr lang="ru-RU" sz="1800" i="1" dirty="0" smtClean="0"/>
              <a:t>наследуемых </a:t>
            </a:r>
            <a:r>
              <a:rPr lang="ru-RU" sz="1800" dirty="0" smtClean="0"/>
              <a:t>(</a:t>
            </a:r>
            <a:r>
              <a:rPr lang="en-US" sz="1800" dirty="0" smtClean="0"/>
              <a:t>legacy system</a:t>
            </a:r>
            <a:r>
              <a:rPr lang="ru-RU" sz="1800" dirty="0" smtClean="0"/>
              <a:t>).</a:t>
            </a:r>
            <a:r>
              <a:rPr lang="en-US" sz="1800" dirty="0" smtClean="0"/>
              <a:t> </a:t>
            </a:r>
            <a:endParaRPr lang="ru-RU" sz="1800" dirty="0" smtClean="0"/>
          </a:p>
          <a:p>
            <a:pPr marL="0" indent="457200">
              <a:spcBef>
                <a:spcPts val="1200"/>
              </a:spcBef>
              <a:buNone/>
            </a:pPr>
            <a:r>
              <a:rPr lang="ru-RU" sz="1800" dirty="0" smtClean="0"/>
              <a:t>Это, конечно же, не те старые системы, которые были разработаны и запущены в самом начале эры вычислительной техники. Деловая активность находится в постоянном развитии, обусловленном многими факторами, в том числе эволюцией экономики на национальном и международном уровнях, изменением рынка, законов, менеджмента и структурными преобразованиями. </a:t>
            </a:r>
          </a:p>
          <a:p>
            <a:pPr marL="0" indent="457200">
              <a:spcBef>
                <a:spcPts val="1200"/>
              </a:spcBef>
              <a:buNone/>
            </a:pPr>
            <a:r>
              <a:rPr lang="ru-RU" sz="1800" dirty="0"/>
              <a:t>Предприниматели, как правило, настроены на систематическое обновление и модернизацию существующего оборудования. Однако, что касается списания и замены наследуемых систем современным ПО, такие действия могут повлечь за собой серьезный риск и необратимые последствия в деятельности </a:t>
            </a:r>
            <a:r>
              <a:rPr lang="ru-RU" sz="1800" dirty="0" smtClean="0"/>
              <a:t>компаний.</a:t>
            </a:r>
            <a:endParaRPr lang="ru-RU" sz="1800" dirty="0"/>
          </a:p>
        </p:txBody>
      </p:sp>
    </p:spTree>
    <p:extLst>
      <p:ext uri="{BB962C8B-B14F-4D97-AF65-F5344CB8AC3E}">
        <p14:creationId xmlns:p14="http://schemas.microsoft.com/office/powerpoint/2010/main" val="3106206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125860" y="-171400"/>
            <a:ext cx="9144001" cy="1371600"/>
          </a:xfrm>
        </p:spPr>
        <p:txBody>
          <a:bodyPr/>
          <a:lstStyle/>
          <a:p>
            <a:r>
              <a:rPr lang="ru-RU" dirty="0" smtClean="0"/>
              <a:t>Трудности при замене наследуемой системы:</a:t>
            </a:r>
            <a:endParaRPr lang="en-US" dirty="0"/>
          </a:p>
        </p:txBody>
      </p:sp>
      <p:sp>
        <p:nvSpPr>
          <p:cNvPr id="7" name="Текст 2"/>
          <p:cNvSpPr txBox="1">
            <a:spLocks/>
          </p:cNvSpPr>
          <p:nvPr/>
        </p:nvSpPr>
        <p:spPr>
          <a:xfrm>
            <a:off x="1125860" y="1318320"/>
            <a:ext cx="9685794" cy="5328592"/>
          </a:xfrm>
          <a:prstGeom prst="rect">
            <a:avLst/>
          </a:prstGeom>
        </p:spPr>
        <p:txBody>
          <a:bodyPr vert="horz" lIns="91440" tIns="45720" rIns="91440" bIns="45720" rtlCol="0">
            <a:normAutofit/>
          </a:bodyPr>
          <a:lstStyle>
            <a:lvl1pPr marL="223838" lvl="0" indent="-223838">
              <a:lnSpc>
                <a:spcPct val="90000"/>
              </a:lnSpc>
              <a:spcBef>
                <a:spcPts val="1800"/>
              </a:spcBef>
              <a:buClr>
                <a:schemeClr val="accent1"/>
              </a:buClr>
              <a:buSzPct val="100000"/>
              <a:buFont typeface="Arial" pitchFamily="34" charset="0"/>
              <a:buChar char="•"/>
              <a:defRPr sz="2400"/>
            </a:lvl1pPr>
            <a:lvl2pPr marL="463550" indent="-231775">
              <a:lnSpc>
                <a:spcPct val="90000"/>
              </a:lnSpc>
              <a:spcBef>
                <a:spcPts val="1200"/>
              </a:spcBef>
              <a:buClr>
                <a:schemeClr val="accent1"/>
              </a:buClr>
              <a:buSzPct val="100000"/>
              <a:buFont typeface="Arial" pitchFamily="34" charset="0"/>
              <a:buChar char="•"/>
              <a:defRPr sz="2000"/>
            </a:lvl2pPr>
            <a:lvl3pPr marL="682625" indent="-219075">
              <a:lnSpc>
                <a:spcPct val="90000"/>
              </a:lnSpc>
              <a:spcBef>
                <a:spcPts val="600"/>
              </a:spcBef>
              <a:buClr>
                <a:schemeClr val="accent1"/>
              </a:buClr>
              <a:buSzPct val="100000"/>
              <a:buFont typeface="Arial" pitchFamily="34" charset="0"/>
              <a:buChar char="•"/>
            </a:lvl3pPr>
            <a:lvl4pPr marL="857250" indent="-174625">
              <a:lnSpc>
                <a:spcPct val="90000"/>
              </a:lnSpc>
              <a:spcBef>
                <a:spcPts val="600"/>
              </a:spcBef>
              <a:buClr>
                <a:schemeClr val="accent1"/>
              </a:buClr>
              <a:buSzPct val="100000"/>
              <a:buFont typeface="Arial" pitchFamily="34" charset="0"/>
              <a:buChar char="•"/>
              <a:defRPr sz="1600"/>
            </a:lvl4pPr>
            <a:lvl5pPr marL="1030288" indent="-173038">
              <a:lnSpc>
                <a:spcPct val="90000"/>
              </a:lnSpc>
              <a:spcBef>
                <a:spcPts val="600"/>
              </a:spcBef>
              <a:buClr>
                <a:schemeClr val="accent1"/>
              </a:buClr>
              <a:buSzPct val="100000"/>
              <a:buFont typeface="Arial" pitchFamily="34" charset="0"/>
              <a:buChar char="•"/>
              <a:defRPr sz="1600"/>
            </a:lvl5pPr>
            <a:lvl6pPr marL="1207008" indent="-173736">
              <a:spcBef>
                <a:spcPts val="600"/>
              </a:spcBef>
              <a:buClr>
                <a:schemeClr val="accent1"/>
              </a:buClr>
              <a:buFont typeface="Arial" pitchFamily="34" charset="0"/>
              <a:buChar char="•"/>
              <a:defRPr sz="1600"/>
            </a:lvl6pPr>
            <a:lvl7pPr marL="1380744" indent="-173736">
              <a:spcBef>
                <a:spcPts val="600"/>
              </a:spcBef>
              <a:buClr>
                <a:schemeClr val="accent1"/>
              </a:buClr>
              <a:buFont typeface="Arial" pitchFamily="34" charset="0"/>
              <a:buChar char="•"/>
              <a:defRPr sz="1600"/>
            </a:lvl7pPr>
            <a:lvl8pPr marL="1554480" indent="-173736">
              <a:spcBef>
                <a:spcPts val="600"/>
              </a:spcBef>
              <a:buClr>
                <a:schemeClr val="accent1"/>
              </a:buClr>
              <a:buFont typeface="Arial" pitchFamily="34" charset="0"/>
              <a:buChar char="•"/>
              <a:defRPr sz="1600"/>
            </a:lvl8pPr>
            <a:lvl9pPr marL="1728216" indent="-173736">
              <a:spcBef>
                <a:spcPts val="600"/>
              </a:spcBef>
              <a:buClr>
                <a:schemeClr val="accent1"/>
              </a:buClr>
              <a:buFont typeface="Arial" pitchFamily="34" charset="0"/>
              <a:buChar char="•"/>
              <a:defRPr sz="1600"/>
            </a:lvl9pPr>
          </a:lstStyle>
          <a:p>
            <a:r>
              <a:rPr lang="ru-RU" sz="1800" dirty="0"/>
              <a:t>Редко можно найти такую наследуемую систему, которая имеет полное и точное техническое  описание. Старое описание может быть утеряно, а если оно и существует, вряд ли там будут указаны все изменения, сделанные в системе. </a:t>
            </a:r>
          </a:p>
          <a:p>
            <a:r>
              <a:rPr lang="ru-RU" sz="1800" dirty="0"/>
              <a:t>Функционирование наследуемой системы тесно связано с деловой активностью компании. При замене системы деятельность компании также претерпит изменения, что может привести к непредсказуемым расходам и необратимым последствиям</a:t>
            </a:r>
            <a:r>
              <a:rPr lang="ru-RU" sz="1800" dirty="0" smtClean="0"/>
              <a:t>.</a:t>
            </a:r>
          </a:p>
          <a:p>
            <a:r>
              <a:rPr lang="ru-RU" sz="1800" dirty="0"/>
              <a:t>Некоторые встроенные в систему правила, регулирующие область торгово-промышленных отношений компании, могут быть нигде не документированы. Эти правила обеспечивают своеобразные рамки, в которых должна вестись коммерческая деятельность, и нарушение этих рамок окажет не самое лучшее влияние на развитие бизнеса</a:t>
            </a:r>
            <a:r>
              <a:rPr lang="ru-RU" sz="1800" dirty="0" smtClean="0"/>
              <a:t>.</a:t>
            </a:r>
          </a:p>
          <a:p>
            <a:r>
              <a:rPr lang="ru-RU" sz="1800" dirty="0"/>
              <a:t>Создание новых программных систем связано с риском, так как новизна системы подразумевает появление непредусмотренных проблем. Поставщик ПО может доставить программный продукт не вовремя, либо может измениться его цена.</a:t>
            </a:r>
            <a:endParaRPr lang="en-US" sz="1800" dirty="0"/>
          </a:p>
          <a:p>
            <a:pPr marL="0" indent="0">
              <a:buNone/>
            </a:pPr>
            <a:endParaRPr lang="en-US" sz="1800" dirty="0"/>
          </a:p>
          <a:p>
            <a:endParaRPr lang="ru-RU" sz="1800" dirty="0"/>
          </a:p>
        </p:txBody>
      </p:sp>
    </p:spTree>
    <p:extLst>
      <p:ext uri="{BB962C8B-B14F-4D97-AF65-F5344CB8AC3E}">
        <p14:creationId xmlns:p14="http://schemas.microsoft.com/office/powerpoint/2010/main" val="2258730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44542" y="188640"/>
            <a:ext cx="10225136" cy="1800200"/>
          </a:xfrm>
        </p:spPr>
        <p:txBody>
          <a:bodyPr>
            <a:normAutofit fontScale="92500"/>
          </a:bodyPr>
          <a:lstStyle/>
          <a:p>
            <a:pPr marL="0" indent="0">
              <a:buNone/>
            </a:pPr>
            <a:r>
              <a:rPr lang="ru-RU" dirty="0"/>
              <a:t>Использование наследуемых систем избавляет организацию от риска, связанного с их заменой. Однако модернизация старой системы становится дороже с каждым годом эксплуатации. Возрастающая стоимость модернизации системы, находящейся в эксплуатации несколько лет, определяется многими </a:t>
            </a:r>
            <a:r>
              <a:rPr lang="ru-RU" dirty="0" smtClean="0"/>
              <a:t>факторами:</a:t>
            </a:r>
          </a:p>
          <a:p>
            <a:pPr marL="0" indent="0">
              <a:buNone/>
            </a:pPr>
            <a:endParaRPr lang="en-US" dirty="0"/>
          </a:p>
        </p:txBody>
      </p:sp>
      <p:sp>
        <p:nvSpPr>
          <p:cNvPr id="4" name="TextBox 3"/>
          <p:cNvSpPr txBox="1"/>
          <p:nvPr/>
        </p:nvSpPr>
        <p:spPr>
          <a:xfrm>
            <a:off x="944542" y="1844824"/>
            <a:ext cx="11126534" cy="4869159"/>
          </a:xfrm>
          <a:prstGeom prst="rect">
            <a:avLst/>
          </a:prstGeom>
        </p:spPr>
        <p:txBody>
          <a:bodyPr vert="horz" lIns="91440" tIns="45720" rIns="91440" bIns="45720" rtlCol="0">
            <a:noAutofit/>
          </a:bodyPr>
          <a:lstStyle>
            <a:defPPr rtl="0">
              <a:defRPr lang="ru-ru"/>
            </a:defPPr>
            <a:lvl1pPr marL="223838" lvl="0" indent="-223838">
              <a:lnSpc>
                <a:spcPct val="90000"/>
              </a:lnSpc>
              <a:spcBef>
                <a:spcPts val="1800"/>
              </a:spcBef>
              <a:buClr>
                <a:schemeClr val="accent1"/>
              </a:buClr>
              <a:buSzPct val="100000"/>
              <a:buFont typeface="Arial" pitchFamily="34" charset="0"/>
              <a:buChar char="•"/>
              <a:defRPr sz="2400"/>
            </a:lvl1pPr>
            <a:lvl2pPr marL="463550" indent="-231775">
              <a:lnSpc>
                <a:spcPct val="90000"/>
              </a:lnSpc>
              <a:spcBef>
                <a:spcPts val="1200"/>
              </a:spcBef>
              <a:buClr>
                <a:schemeClr val="accent1"/>
              </a:buClr>
              <a:buSzPct val="100000"/>
              <a:buFont typeface="Arial" pitchFamily="34" charset="0"/>
              <a:buChar char="•"/>
              <a:defRPr sz="2000"/>
            </a:lvl2pPr>
            <a:lvl3pPr marL="682625" indent="-219075">
              <a:lnSpc>
                <a:spcPct val="90000"/>
              </a:lnSpc>
              <a:spcBef>
                <a:spcPts val="600"/>
              </a:spcBef>
              <a:buClr>
                <a:schemeClr val="accent1"/>
              </a:buClr>
              <a:buSzPct val="100000"/>
              <a:buFont typeface="Arial" pitchFamily="34" charset="0"/>
              <a:buChar char="•"/>
            </a:lvl3pPr>
            <a:lvl4pPr marL="857250" indent="-174625">
              <a:lnSpc>
                <a:spcPct val="90000"/>
              </a:lnSpc>
              <a:spcBef>
                <a:spcPts val="600"/>
              </a:spcBef>
              <a:buClr>
                <a:schemeClr val="accent1"/>
              </a:buClr>
              <a:buSzPct val="100000"/>
              <a:buFont typeface="Arial" pitchFamily="34" charset="0"/>
              <a:buChar char="•"/>
              <a:defRPr sz="1600"/>
            </a:lvl4pPr>
            <a:lvl5pPr marL="1030288" indent="-173038">
              <a:lnSpc>
                <a:spcPct val="90000"/>
              </a:lnSpc>
              <a:spcBef>
                <a:spcPts val="600"/>
              </a:spcBef>
              <a:buClr>
                <a:schemeClr val="accent1"/>
              </a:buClr>
              <a:buSzPct val="100000"/>
              <a:buFont typeface="Arial" pitchFamily="34" charset="0"/>
              <a:buChar char="•"/>
              <a:defRPr sz="1600"/>
            </a:lvl5pPr>
            <a:lvl6pPr marL="1207008" indent="-173736">
              <a:spcBef>
                <a:spcPts val="600"/>
              </a:spcBef>
              <a:buClr>
                <a:schemeClr val="accent1"/>
              </a:buClr>
              <a:buFont typeface="Arial" pitchFamily="34" charset="0"/>
              <a:buChar char="•"/>
              <a:defRPr sz="1600"/>
            </a:lvl6pPr>
            <a:lvl7pPr marL="1380744" indent="-173736">
              <a:spcBef>
                <a:spcPts val="600"/>
              </a:spcBef>
              <a:buClr>
                <a:schemeClr val="accent1"/>
              </a:buClr>
              <a:buFont typeface="Arial" pitchFamily="34" charset="0"/>
              <a:buChar char="•"/>
              <a:defRPr sz="1600"/>
            </a:lvl7pPr>
            <a:lvl8pPr marL="1554480" indent="-173736">
              <a:spcBef>
                <a:spcPts val="600"/>
              </a:spcBef>
              <a:buClr>
                <a:schemeClr val="accent1"/>
              </a:buClr>
              <a:buFont typeface="Arial" pitchFamily="34" charset="0"/>
              <a:buChar char="•"/>
              <a:defRPr sz="1600"/>
            </a:lvl8pPr>
            <a:lvl9pPr marL="1728216" indent="-173736">
              <a:spcBef>
                <a:spcPts val="600"/>
              </a:spcBef>
              <a:buClr>
                <a:schemeClr val="accent1"/>
              </a:buClr>
              <a:buFont typeface="Arial" pitchFamily="34" charset="0"/>
              <a:buChar char="•"/>
              <a:defRPr sz="1600"/>
            </a:lvl9pPr>
          </a:lstStyle>
          <a:p>
            <a:pPr marL="216000">
              <a:spcBef>
                <a:spcPts val="900"/>
              </a:spcBef>
            </a:pPr>
            <a:r>
              <a:rPr lang="ru-RU" sz="1800" dirty="0"/>
              <a:t>Отдельные части системы разрабатывались разными командами программистов, поэтому в них отсутствует единство стиля программирования</a:t>
            </a:r>
            <a:r>
              <a:rPr lang="ru-RU" sz="1800" dirty="0" smtClean="0"/>
              <a:t>.</a:t>
            </a:r>
          </a:p>
          <a:p>
            <a:pPr>
              <a:spcBef>
                <a:spcPts val="900"/>
              </a:spcBef>
            </a:pPr>
            <a:r>
              <a:rPr lang="ru-RU" sz="1800" dirty="0"/>
              <a:t>Система либо ее отдельные части могут быть написаны с помощью языков, давно вышедших из употребления. </a:t>
            </a:r>
            <a:endParaRPr lang="ru-RU" sz="1800" dirty="0" smtClean="0"/>
          </a:p>
          <a:p>
            <a:pPr>
              <a:spcBef>
                <a:spcPts val="900"/>
              </a:spcBef>
            </a:pPr>
            <a:r>
              <a:rPr lang="ru-RU" sz="1800" dirty="0"/>
              <a:t>Документация системы часто бывает устаревшей и не отвечает современным требованиям. Иногда единственной документацией может остаться исходный код программ. В особо трудных случаях исходный код давно </a:t>
            </a:r>
            <a:r>
              <a:rPr lang="ru-RU" sz="1800" dirty="0" smtClean="0"/>
              <a:t>утерян.</a:t>
            </a:r>
            <a:endParaRPr lang="en-US" sz="1800" dirty="0"/>
          </a:p>
          <a:p>
            <a:pPr>
              <a:spcBef>
                <a:spcPts val="900"/>
              </a:spcBef>
            </a:pPr>
            <a:r>
              <a:rPr lang="ru-RU" sz="1800" dirty="0" smtClean="0"/>
              <a:t>Долгие </a:t>
            </a:r>
            <a:r>
              <a:rPr lang="ru-RU" sz="1800" dirty="0"/>
              <a:t>годы эксплуатации могут оказать разрушительное воздействие на систему и исказить ее настолько, что она станет практически недоступной для понимания. Кроме того, в систему могут быть добавлены либо подогнаны к ней другие программы</a:t>
            </a:r>
            <a:r>
              <a:rPr lang="ru-RU" sz="1800" dirty="0" smtClean="0"/>
              <a:t>.</a:t>
            </a:r>
          </a:p>
          <a:p>
            <a:pPr>
              <a:spcBef>
                <a:spcPts val="900"/>
              </a:spcBef>
            </a:pPr>
            <a:r>
              <a:rPr lang="ru-RU" sz="1800" dirty="0"/>
              <a:t>Система может быть оптимизирована для экономного использования памяти или для быстрого выполнения. Это создает дополнительные трудности для программистов, владеющих современными технологиями инженерии программного обеспечения и не имеющих понятия о хитростях и тонкостях программирования данной системы.</a:t>
            </a:r>
            <a:endParaRPr lang="en-US" sz="1800" dirty="0"/>
          </a:p>
          <a:p>
            <a:pPr>
              <a:spcBef>
                <a:spcPts val="900"/>
              </a:spcBef>
            </a:pPr>
            <a:r>
              <a:rPr lang="ru-RU" sz="1800" dirty="0"/>
              <a:t>Данные, с которыми работает система, могут содержаться в разных файлах с несовместимыми структурами. Отсюда высокая вероятность дублирования данных, кроме того, они могут быть устаревшими, неполными либо неточными.</a:t>
            </a:r>
            <a:endParaRPr lang="en-US" sz="1800" dirty="0"/>
          </a:p>
          <a:p>
            <a:pPr>
              <a:spcBef>
                <a:spcPts val="900"/>
              </a:spcBef>
            </a:pPr>
            <a:endParaRPr lang="en-US" sz="1800" dirty="0"/>
          </a:p>
        </p:txBody>
      </p:sp>
    </p:spTree>
    <p:extLst>
      <p:ext uri="{BB962C8B-B14F-4D97-AF65-F5344CB8AC3E}">
        <p14:creationId xmlns:p14="http://schemas.microsoft.com/office/powerpoint/2010/main" val="2779910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1197868" y="263677"/>
            <a:ext cx="9144001" cy="1371600"/>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4800" b="0" kern="1200" cap="none" spc="100" baseline="0">
                <a:solidFill>
                  <a:schemeClr val="tx1"/>
                </a:solidFill>
                <a:latin typeface="+mj-lt"/>
                <a:ea typeface="+mj-ea"/>
                <a:cs typeface="+mj-cs"/>
              </a:defRPr>
            </a:lvl1pPr>
          </a:lstStyle>
          <a:p>
            <a:r>
              <a:rPr lang="ru-RU" dirty="0" smtClean="0"/>
              <a:t>Структуры наследуемых систем</a:t>
            </a:r>
            <a:endParaRPr lang="en-US" dirty="0"/>
          </a:p>
        </p:txBody>
      </p:sp>
      <p:sp>
        <p:nvSpPr>
          <p:cNvPr id="5" name="Текст 2"/>
          <p:cNvSpPr txBox="1">
            <a:spLocks/>
          </p:cNvSpPr>
          <p:nvPr/>
        </p:nvSpPr>
        <p:spPr>
          <a:xfrm>
            <a:off x="1197868" y="1991869"/>
            <a:ext cx="8687333" cy="4869160"/>
          </a:xfrm>
          <a:prstGeom prst="rect">
            <a:avLst/>
          </a:prstGeom>
        </p:spPr>
        <p:txBody>
          <a:bodyPr vert="horz" lIns="91440" tIns="45720" rIns="91440" bIns="45720" rtlCol="0" anchor="t">
            <a:normAutofit/>
          </a:bodyPr>
          <a:lstStyle>
            <a:defPPr rtl="0">
              <a:defRPr lang="ru-ru"/>
            </a:defPPr>
            <a:lvl1pPr marL="342900" indent="-342900">
              <a:lnSpc>
                <a:spcPct val="90000"/>
              </a:lnSpc>
              <a:spcBef>
                <a:spcPts val="0"/>
              </a:spcBef>
              <a:buClr>
                <a:schemeClr val="accent1"/>
              </a:buClr>
              <a:buSzPct val="100000"/>
              <a:buFont typeface="Arial" panose="020B0604020202020204" pitchFamily="34" charset="0"/>
              <a:buChar char="•"/>
              <a:defRPr sz="2000" cap="all" spc="200" baseline="0">
                <a:solidFill>
                  <a:schemeClr val="accent1"/>
                </a:solidFill>
              </a:defRPr>
            </a:lvl1pPr>
            <a:lvl2pPr indent="0">
              <a:lnSpc>
                <a:spcPct val="90000"/>
              </a:lnSpc>
              <a:spcBef>
                <a:spcPts val="1200"/>
              </a:spcBef>
              <a:buClr>
                <a:schemeClr val="accent1"/>
              </a:buClr>
              <a:buSzPct val="100000"/>
              <a:buFont typeface="Arial" pitchFamily="34" charset="0"/>
              <a:buNone/>
              <a:defRPr>
                <a:solidFill>
                  <a:schemeClr val="tx1">
                    <a:tint val="75000"/>
                  </a:schemeClr>
                </a:solidFill>
              </a:defRPr>
            </a:lvl2pPr>
            <a:lvl3pPr indent="0">
              <a:lnSpc>
                <a:spcPct val="90000"/>
              </a:lnSpc>
              <a:spcBef>
                <a:spcPts val="600"/>
              </a:spcBef>
              <a:buClr>
                <a:schemeClr val="accent1"/>
              </a:buClr>
              <a:buSzPct val="100000"/>
              <a:buFont typeface="Arial" pitchFamily="34" charset="0"/>
              <a:buNone/>
              <a:defRPr sz="1600">
                <a:solidFill>
                  <a:schemeClr val="tx1">
                    <a:tint val="75000"/>
                  </a:schemeClr>
                </a:solidFill>
              </a:defRPr>
            </a:lvl3pPr>
            <a:lvl4pPr indent="0">
              <a:lnSpc>
                <a:spcPct val="90000"/>
              </a:lnSpc>
              <a:spcBef>
                <a:spcPts val="600"/>
              </a:spcBef>
              <a:buClr>
                <a:schemeClr val="accent1"/>
              </a:buClr>
              <a:buSzPct val="100000"/>
              <a:buFont typeface="Arial" pitchFamily="34" charset="0"/>
              <a:buNone/>
              <a:defRPr sz="1400">
                <a:solidFill>
                  <a:schemeClr val="tx1">
                    <a:tint val="75000"/>
                  </a:schemeClr>
                </a:solidFill>
              </a:defRPr>
            </a:lvl4pPr>
            <a:lvl5pPr indent="0">
              <a:lnSpc>
                <a:spcPct val="90000"/>
              </a:lnSpc>
              <a:spcBef>
                <a:spcPts val="600"/>
              </a:spcBef>
              <a:buClr>
                <a:schemeClr val="accent1"/>
              </a:buClr>
              <a:buSzPct val="100000"/>
              <a:buFont typeface="Arial" pitchFamily="34" charset="0"/>
              <a:buNone/>
              <a:defRPr sz="1400">
                <a:solidFill>
                  <a:schemeClr val="tx1">
                    <a:tint val="75000"/>
                  </a:schemeClr>
                </a:solidFill>
              </a:defRPr>
            </a:lvl5pPr>
            <a:lvl6pPr indent="0">
              <a:spcBef>
                <a:spcPts val="600"/>
              </a:spcBef>
              <a:buClr>
                <a:schemeClr val="accent1"/>
              </a:buClr>
              <a:buFont typeface="Arial" pitchFamily="34" charset="0"/>
              <a:buNone/>
              <a:defRPr sz="1400">
                <a:solidFill>
                  <a:schemeClr val="tx1">
                    <a:tint val="75000"/>
                  </a:schemeClr>
                </a:solidFill>
              </a:defRPr>
            </a:lvl6pPr>
            <a:lvl7pPr indent="0">
              <a:spcBef>
                <a:spcPts val="600"/>
              </a:spcBef>
              <a:buClr>
                <a:schemeClr val="accent1"/>
              </a:buClr>
              <a:buFont typeface="Arial" pitchFamily="34" charset="0"/>
              <a:buNone/>
              <a:defRPr sz="1400">
                <a:solidFill>
                  <a:schemeClr val="tx1">
                    <a:tint val="75000"/>
                  </a:schemeClr>
                </a:solidFill>
              </a:defRPr>
            </a:lvl7pPr>
            <a:lvl8pPr indent="0">
              <a:spcBef>
                <a:spcPts val="600"/>
              </a:spcBef>
              <a:buClr>
                <a:schemeClr val="accent1"/>
              </a:buClr>
              <a:buFont typeface="Arial" pitchFamily="34" charset="0"/>
              <a:buNone/>
              <a:defRPr sz="1400">
                <a:solidFill>
                  <a:schemeClr val="tx1">
                    <a:tint val="75000"/>
                  </a:schemeClr>
                </a:solidFill>
              </a:defRPr>
            </a:lvl8pPr>
            <a:lvl9pPr indent="0">
              <a:spcBef>
                <a:spcPts val="600"/>
              </a:spcBef>
              <a:buClr>
                <a:schemeClr val="accent1"/>
              </a:buClr>
              <a:buFont typeface="Arial" pitchFamily="34" charset="0"/>
              <a:buNone/>
              <a:defRPr sz="1400">
                <a:solidFill>
                  <a:schemeClr val="tx1">
                    <a:tint val="75000"/>
                  </a:schemeClr>
                </a:solidFill>
              </a:defRPr>
            </a:lvl9pPr>
          </a:lstStyle>
          <a:p>
            <a:pPr marL="0" indent="360000">
              <a:buNone/>
            </a:pPr>
            <a:r>
              <a:rPr lang="ru-RU" dirty="0"/>
              <a:t>Наследуемая система представляет собой сложную социотехническую систему, основанную на использовании вычислительной техники, которая включает программное обеспечение, аппаратные средства, используемые данные и бизнес-процессы. Изменения одной из составляющих системы влечет за собой изменение других ее компонентов. </a:t>
            </a:r>
          </a:p>
        </p:txBody>
      </p:sp>
    </p:spTree>
    <p:extLst>
      <p:ext uri="{BB962C8B-B14F-4D97-AF65-F5344CB8AC3E}">
        <p14:creationId xmlns:p14="http://schemas.microsoft.com/office/powerpoint/2010/main" val="2478160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09836" y="188641"/>
            <a:ext cx="10225136" cy="936103"/>
          </a:xfrm>
        </p:spPr>
        <p:txBody>
          <a:bodyPr>
            <a:normAutofit/>
          </a:bodyPr>
          <a:lstStyle/>
          <a:p>
            <a:pPr marL="0" indent="0">
              <a:buNone/>
            </a:pPr>
            <a:r>
              <a:rPr lang="ru-RU" sz="2200" dirty="0"/>
              <a:t>Логические составляющие наследуемых систем и взаимосвязи между </a:t>
            </a:r>
            <a:r>
              <a:rPr lang="ru-RU" sz="2200" dirty="0" smtClean="0"/>
              <a:t>ними:</a:t>
            </a:r>
            <a:endParaRPr lang="en-US" sz="2200" dirty="0"/>
          </a:p>
        </p:txBody>
      </p:sp>
      <p:sp>
        <p:nvSpPr>
          <p:cNvPr id="5" name="Текст 2"/>
          <p:cNvSpPr txBox="1">
            <a:spLocks/>
          </p:cNvSpPr>
          <p:nvPr/>
        </p:nvSpPr>
        <p:spPr>
          <a:xfrm>
            <a:off x="837828" y="998138"/>
            <a:ext cx="10873208" cy="4630960"/>
          </a:xfrm>
          <a:prstGeom prst="rect">
            <a:avLst/>
          </a:prstGeom>
        </p:spPr>
        <p:txBody>
          <a:bodyPr vert="horz" lIns="91440" tIns="45720" rIns="91440" bIns="45720" rtlCol="0">
            <a:noAutofit/>
          </a:bodyPr>
          <a:lstStyle>
            <a:lvl1pPr marL="223838" lvl="0" indent="-223838">
              <a:lnSpc>
                <a:spcPct val="90000"/>
              </a:lnSpc>
              <a:spcBef>
                <a:spcPts val="1800"/>
              </a:spcBef>
              <a:buClr>
                <a:schemeClr val="accent1"/>
              </a:buClr>
              <a:buSzPct val="100000"/>
              <a:buFont typeface="Arial" pitchFamily="34" charset="0"/>
              <a:buChar char="•"/>
              <a:defRPr sz="2400"/>
            </a:lvl1pPr>
            <a:lvl2pPr marL="463550" indent="-231775">
              <a:lnSpc>
                <a:spcPct val="90000"/>
              </a:lnSpc>
              <a:spcBef>
                <a:spcPts val="1200"/>
              </a:spcBef>
              <a:buClr>
                <a:schemeClr val="accent1"/>
              </a:buClr>
              <a:buSzPct val="100000"/>
              <a:buFont typeface="Arial" pitchFamily="34" charset="0"/>
              <a:buChar char="•"/>
              <a:defRPr sz="2000"/>
            </a:lvl2pPr>
            <a:lvl3pPr marL="682625" indent="-219075">
              <a:lnSpc>
                <a:spcPct val="90000"/>
              </a:lnSpc>
              <a:spcBef>
                <a:spcPts val="600"/>
              </a:spcBef>
              <a:buClr>
                <a:schemeClr val="accent1"/>
              </a:buClr>
              <a:buSzPct val="100000"/>
              <a:buFont typeface="Arial" pitchFamily="34" charset="0"/>
              <a:buChar char="•"/>
            </a:lvl3pPr>
            <a:lvl4pPr marL="857250" indent="-174625">
              <a:lnSpc>
                <a:spcPct val="90000"/>
              </a:lnSpc>
              <a:spcBef>
                <a:spcPts val="600"/>
              </a:spcBef>
              <a:buClr>
                <a:schemeClr val="accent1"/>
              </a:buClr>
              <a:buSzPct val="100000"/>
              <a:buFont typeface="Arial" pitchFamily="34" charset="0"/>
              <a:buChar char="•"/>
              <a:defRPr sz="1600"/>
            </a:lvl4pPr>
            <a:lvl5pPr marL="1030288" indent="-173038">
              <a:lnSpc>
                <a:spcPct val="90000"/>
              </a:lnSpc>
              <a:spcBef>
                <a:spcPts val="600"/>
              </a:spcBef>
              <a:buClr>
                <a:schemeClr val="accent1"/>
              </a:buClr>
              <a:buSzPct val="100000"/>
              <a:buFont typeface="Arial" pitchFamily="34" charset="0"/>
              <a:buChar char="•"/>
              <a:defRPr sz="1600"/>
            </a:lvl5pPr>
            <a:lvl6pPr marL="1207008" indent="-173736">
              <a:spcBef>
                <a:spcPts val="600"/>
              </a:spcBef>
              <a:buClr>
                <a:schemeClr val="accent1"/>
              </a:buClr>
              <a:buFont typeface="Arial" pitchFamily="34" charset="0"/>
              <a:buChar char="•"/>
              <a:defRPr sz="1600"/>
            </a:lvl6pPr>
            <a:lvl7pPr marL="1380744" indent="-173736">
              <a:spcBef>
                <a:spcPts val="600"/>
              </a:spcBef>
              <a:buClr>
                <a:schemeClr val="accent1"/>
              </a:buClr>
              <a:buFont typeface="Arial" pitchFamily="34" charset="0"/>
              <a:buChar char="•"/>
              <a:defRPr sz="1600"/>
            </a:lvl7pPr>
            <a:lvl8pPr marL="1554480" indent="-173736">
              <a:spcBef>
                <a:spcPts val="600"/>
              </a:spcBef>
              <a:buClr>
                <a:schemeClr val="accent1"/>
              </a:buClr>
              <a:buFont typeface="Arial" pitchFamily="34" charset="0"/>
              <a:buChar char="•"/>
              <a:defRPr sz="1600"/>
            </a:lvl8pPr>
            <a:lvl9pPr marL="1728216" indent="-173736">
              <a:spcBef>
                <a:spcPts val="600"/>
              </a:spcBef>
              <a:buClr>
                <a:schemeClr val="accent1"/>
              </a:buClr>
              <a:buFont typeface="Arial" pitchFamily="34" charset="0"/>
              <a:buChar char="•"/>
              <a:defRPr sz="1600"/>
            </a:lvl9pPr>
          </a:lstStyle>
          <a:p>
            <a:pPr marL="216000">
              <a:spcBef>
                <a:spcPts val="600"/>
              </a:spcBef>
            </a:pPr>
            <a:r>
              <a:rPr lang="ru-RU" sz="1800" i="1" dirty="0"/>
              <a:t>Аппаратные средства. </a:t>
            </a:r>
            <a:r>
              <a:rPr lang="ru-RU" sz="1800" dirty="0"/>
              <a:t>В большинстве своем наследуемые системы были созданы для работы на больших универсальных электронно-вычислительных машинах, которые уже не выпускаются. </a:t>
            </a:r>
            <a:endParaRPr lang="ru-RU" sz="1800" dirty="0" smtClean="0"/>
          </a:p>
          <a:p>
            <a:pPr marL="216000">
              <a:spcBef>
                <a:spcPts val="600"/>
              </a:spcBef>
            </a:pPr>
            <a:r>
              <a:rPr lang="ru-RU" sz="1800" i="1" dirty="0"/>
              <a:t>Программные средства поддержки. </a:t>
            </a:r>
            <a:r>
              <a:rPr lang="ru-RU" sz="1800" dirty="0"/>
              <a:t>Наследуемая система может основываться на самых разных средствах поддержки, начиная с операционных систем и обслуживающих программ и заканчивая компиляторами, используемыми при создании системы. </a:t>
            </a:r>
            <a:endParaRPr lang="ru-RU" sz="1800" dirty="0" smtClean="0"/>
          </a:p>
          <a:p>
            <a:pPr marL="216000">
              <a:spcBef>
                <a:spcPts val="600"/>
              </a:spcBef>
            </a:pPr>
            <a:r>
              <a:rPr lang="ru-RU" sz="1800" i="1" dirty="0"/>
              <a:t>Прикладное программное обеспечение. </a:t>
            </a:r>
            <a:r>
              <a:rPr lang="ru-RU" sz="1800" dirty="0"/>
              <a:t>Как уже отмечалось, прикладная система, обеспечивающая услуги в сфере бизнеса, обычно состоит из нескольких отдельных программ, которые разрабатывались в разное время</a:t>
            </a:r>
            <a:r>
              <a:rPr lang="ru-RU" sz="1800" dirty="0" smtClean="0"/>
              <a:t>.</a:t>
            </a:r>
          </a:p>
          <a:p>
            <a:pPr marL="216000">
              <a:spcBef>
                <a:spcPts val="600"/>
              </a:spcBef>
            </a:pPr>
            <a:r>
              <a:rPr lang="ru-RU" sz="1800" i="1" dirty="0"/>
              <a:t>Данные. </a:t>
            </a:r>
            <a:r>
              <a:rPr lang="ru-RU" sz="1800" dirty="0"/>
              <a:t>Это данные, с которыми работает прикладная система. </a:t>
            </a:r>
            <a:endParaRPr lang="ru-RU" sz="1800" dirty="0" smtClean="0"/>
          </a:p>
          <a:p>
            <a:pPr marL="216000">
              <a:spcBef>
                <a:spcPts val="600"/>
              </a:spcBef>
            </a:pPr>
            <a:r>
              <a:rPr lang="ru-RU" sz="1800" i="1" dirty="0"/>
              <a:t>Бизнес-процессы. </a:t>
            </a:r>
            <a:r>
              <a:rPr lang="ru-RU" sz="1800" dirty="0"/>
              <a:t>Это вид </a:t>
            </a:r>
            <a:r>
              <a:rPr lang="ru-RU" sz="1800" dirty="0" smtClean="0"/>
              <a:t>деловой</a:t>
            </a:r>
          </a:p>
          <a:p>
            <a:pPr marL="216000">
              <a:spcBef>
                <a:spcPts val="600"/>
              </a:spcBef>
            </a:pPr>
            <a:r>
              <a:rPr lang="ru-RU" sz="1800" i="1" dirty="0"/>
              <a:t>Политика и правила деловой активности. </a:t>
            </a:r>
            <a:r>
              <a:rPr lang="ru-RU" sz="1800" dirty="0"/>
              <a:t>Здесь определяются способ ведения и различные ограничения деловой активности компании. </a:t>
            </a:r>
            <a:r>
              <a:rPr lang="ru-RU" sz="1800" dirty="0" smtClean="0"/>
              <a:t> </a:t>
            </a:r>
            <a:r>
              <a:rPr lang="ru-RU" sz="1800" dirty="0"/>
              <a:t>активности для достижения коммерческих целей. </a:t>
            </a:r>
          </a:p>
        </p:txBody>
      </p:sp>
      <p:pic>
        <p:nvPicPr>
          <p:cNvPr id="1027" name="Picture 3"/>
          <p:cNvPicPr>
            <a:picLocks noChangeAspect="1" noChangeArrowheads="1"/>
          </p:cNvPicPr>
          <p:nvPr/>
        </p:nvPicPr>
        <p:blipFill>
          <a:blip r:embed="rId2">
            <a:lum contrast="18000"/>
            <a:extLst>
              <a:ext uri="{28A0092B-C50C-407E-A947-70E740481C1C}">
                <a14:useLocalDpi xmlns:a14="http://schemas.microsoft.com/office/drawing/2010/main" val="0"/>
              </a:ext>
            </a:extLst>
          </a:blip>
          <a:srcRect/>
          <a:stretch>
            <a:fillRect/>
          </a:stretch>
        </p:blipFill>
        <p:spPr bwMode="auto">
          <a:xfrm>
            <a:off x="3502124" y="5061944"/>
            <a:ext cx="4221163" cy="140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9182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09836" y="188641"/>
            <a:ext cx="10225136" cy="936103"/>
          </a:xfrm>
        </p:spPr>
        <p:txBody>
          <a:bodyPr>
            <a:normAutofit/>
          </a:bodyPr>
          <a:lstStyle/>
          <a:p>
            <a:pPr marL="0" indent="0">
              <a:buNone/>
            </a:pPr>
            <a:r>
              <a:rPr lang="ru-RU" dirty="0"/>
              <a:t>Многоуровневая модель наследуемой системы</a:t>
            </a:r>
            <a:endParaRPr lang="en-US" dirty="0"/>
          </a:p>
          <a:p>
            <a:endParaRPr lang="en-US" dirty="0"/>
          </a:p>
        </p:txBody>
      </p:sp>
      <p:sp>
        <p:nvSpPr>
          <p:cNvPr id="5" name="Текст 2"/>
          <p:cNvSpPr txBox="1">
            <a:spLocks/>
          </p:cNvSpPr>
          <p:nvPr/>
        </p:nvSpPr>
        <p:spPr>
          <a:xfrm>
            <a:off x="837828" y="998138"/>
            <a:ext cx="10873208" cy="1134718"/>
          </a:xfrm>
          <a:prstGeom prst="rect">
            <a:avLst/>
          </a:prstGeom>
        </p:spPr>
        <p:txBody>
          <a:bodyPr vert="horz" lIns="91440" tIns="45720" rIns="91440" bIns="45720" rtlCol="0">
            <a:noAutofit/>
          </a:bodyPr>
          <a:lstStyle>
            <a:lvl1pPr marL="223838" lvl="0" indent="-223838">
              <a:lnSpc>
                <a:spcPct val="90000"/>
              </a:lnSpc>
              <a:spcBef>
                <a:spcPts val="1800"/>
              </a:spcBef>
              <a:buClr>
                <a:schemeClr val="accent1"/>
              </a:buClr>
              <a:buSzPct val="100000"/>
              <a:buFont typeface="Arial" pitchFamily="34" charset="0"/>
              <a:buChar char="•"/>
              <a:defRPr sz="2400"/>
            </a:lvl1pPr>
            <a:lvl2pPr marL="463550" indent="-231775">
              <a:lnSpc>
                <a:spcPct val="90000"/>
              </a:lnSpc>
              <a:spcBef>
                <a:spcPts val="1200"/>
              </a:spcBef>
              <a:buClr>
                <a:schemeClr val="accent1"/>
              </a:buClr>
              <a:buSzPct val="100000"/>
              <a:buFont typeface="Arial" pitchFamily="34" charset="0"/>
              <a:buChar char="•"/>
              <a:defRPr sz="2000"/>
            </a:lvl2pPr>
            <a:lvl3pPr marL="682625" indent="-219075">
              <a:lnSpc>
                <a:spcPct val="90000"/>
              </a:lnSpc>
              <a:spcBef>
                <a:spcPts val="600"/>
              </a:spcBef>
              <a:buClr>
                <a:schemeClr val="accent1"/>
              </a:buClr>
              <a:buSzPct val="100000"/>
              <a:buFont typeface="Arial" pitchFamily="34" charset="0"/>
              <a:buChar char="•"/>
            </a:lvl3pPr>
            <a:lvl4pPr marL="857250" indent="-174625">
              <a:lnSpc>
                <a:spcPct val="90000"/>
              </a:lnSpc>
              <a:spcBef>
                <a:spcPts val="600"/>
              </a:spcBef>
              <a:buClr>
                <a:schemeClr val="accent1"/>
              </a:buClr>
              <a:buSzPct val="100000"/>
              <a:buFont typeface="Arial" pitchFamily="34" charset="0"/>
              <a:buChar char="•"/>
              <a:defRPr sz="1600"/>
            </a:lvl4pPr>
            <a:lvl5pPr marL="1030288" indent="-173038">
              <a:lnSpc>
                <a:spcPct val="90000"/>
              </a:lnSpc>
              <a:spcBef>
                <a:spcPts val="600"/>
              </a:spcBef>
              <a:buClr>
                <a:schemeClr val="accent1"/>
              </a:buClr>
              <a:buSzPct val="100000"/>
              <a:buFont typeface="Arial" pitchFamily="34" charset="0"/>
              <a:buChar char="•"/>
              <a:defRPr sz="1600"/>
            </a:lvl5pPr>
            <a:lvl6pPr marL="1207008" indent="-173736">
              <a:spcBef>
                <a:spcPts val="600"/>
              </a:spcBef>
              <a:buClr>
                <a:schemeClr val="accent1"/>
              </a:buClr>
              <a:buFont typeface="Arial" pitchFamily="34" charset="0"/>
              <a:buChar char="•"/>
              <a:defRPr sz="1600"/>
            </a:lvl6pPr>
            <a:lvl7pPr marL="1380744" indent="-173736">
              <a:spcBef>
                <a:spcPts val="600"/>
              </a:spcBef>
              <a:buClr>
                <a:schemeClr val="accent1"/>
              </a:buClr>
              <a:buFont typeface="Arial" pitchFamily="34" charset="0"/>
              <a:buChar char="•"/>
              <a:defRPr sz="1600"/>
            </a:lvl7pPr>
            <a:lvl8pPr marL="1554480" indent="-173736">
              <a:spcBef>
                <a:spcPts val="600"/>
              </a:spcBef>
              <a:buClr>
                <a:schemeClr val="accent1"/>
              </a:buClr>
              <a:buFont typeface="Arial" pitchFamily="34" charset="0"/>
              <a:buChar char="•"/>
              <a:defRPr sz="1600"/>
            </a:lvl8pPr>
            <a:lvl9pPr marL="1728216" indent="-173736">
              <a:spcBef>
                <a:spcPts val="600"/>
              </a:spcBef>
              <a:buClr>
                <a:schemeClr val="accent1"/>
              </a:buClr>
              <a:buFont typeface="Arial" pitchFamily="34" charset="0"/>
              <a:buChar char="•"/>
              <a:defRPr sz="1600"/>
            </a:lvl9pPr>
          </a:lstStyle>
          <a:p>
            <a:pPr marL="0" indent="396000">
              <a:buNone/>
            </a:pPr>
            <a:r>
              <a:rPr lang="ru-RU" sz="1800" dirty="0" smtClean="0"/>
              <a:t>В данной интерпретации наследуемой системы каждый </a:t>
            </a:r>
            <a:r>
              <a:rPr lang="ru-RU" sz="1800" dirty="0"/>
              <a:t>уровень зависит от нижнего, взаимодействуя с ним посредством интерфейса. В идеале эти интерфейсы должны позволять проводить изменения на отдельных уровнях без влияния или согласования </a:t>
            </a:r>
            <a:r>
              <a:rPr lang="ru-RU" sz="1800" i="1" dirty="0"/>
              <a:t>с </a:t>
            </a:r>
            <a:r>
              <a:rPr lang="ru-RU" sz="1800" dirty="0"/>
              <a:t>другими уровнями.</a:t>
            </a:r>
            <a:endParaRPr lang="en-US" sz="1800" dirty="0"/>
          </a:p>
        </p:txBody>
      </p:sp>
      <p:graphicFrame>
        <p:nvGraphicFramePr>
          <p:cNvPr id="2" name="Таблица 1"/>
          <p:cNvGraphicFramePr>
            <a:graphicFrameLocks noGrp="1"/>
          </p:cNvGraphicFramePr>
          <p:nvPr>
            <p:extLst>
              <p:ext uri="{D42A27DB-BD31-4B8C-83A1-F6EECF244321}">
                <p14:modId xmlns:p14="http://schemas.microsoft.com/office/powerpoint/2010/main" val="3189125812"/>
              </p:ext>
            </p:extLst>
          </p:nvPr>
        </p:nvGraphicFramePr>
        <p:xfrm>
          <a:off x="3862164" y="2132856"/>
          <a:ext cx="3456383" cy="1848642"/>
        </p:xfrm>
        <a:graphic>
          <a:graphicData uri="http://schemas.openxmlformats.org/drawingml/2006/table">
            <a:tbl>
              <a:tblPr firstRow="1" bandRow="1">
                <a:tableStyleId>{5C22544A-7EE6-4342-B048-85BDC9FD1C3A}</a:tableStyleId>
              </a:tblPr>
              <a:tblGrid>
                <a:gridCol w="3456383">
                  <a:extLst>
                    <a:ext uri="{9D8B030D-6E8A-4147-A177-3AD203B41FA5}">
                      <a16:colId xmlns:a16="http://schemas.microsoft.com/office/drawing/2014/main" val="4166195101"/>
                    </a:ext>
                  </a:extLst>
                </a:gridCol>
              </a:tblGrid>
              <a:tr h="402854">
                <a:tc>
                  <a:txBody>
                    <a:bodyPr/>
                    <a:lstStyle/>
                    <a:p>
                      <a:pPr algn="ctr"/>
                      <a:r>
                        <a:rPr lang="ru-RU" dirty="0" smtClean="0"/>
                        <a:t>Бизнес-процессы</a:t>
                      </a:r>
                      <a:endParaRPr lang="en-US" dirty="0"/>
                    </a:p>
                  </a:txBody>
                  <a:tcPr anchor="ctr"/>
                </a:tc>
                <a:extLst>
                  <a:ext uri="{0D108BD9-81ED-4DB2-BD59-A6C34878D82A}">
                    <a16:rowId xmlns:a16="http://schemas.microsoft.com/office/drawing/2014/main" val="2852362074"/>
                  </a:ext>
                </a:extLst>
              </a:tr>
              <a:tr h="402854">
                <a:tc>
                  <a:txBody>
                    <a:bodyPr/>
                    <a:lstStyle/>
                    <a:p>
                      <a:pPr algn="ctr"/>
                      <a:r>
                        <a:rPr lang="ru-RU" dirty="0" smtClean="0"/>
                        <a:t>Прикладное</a:t>
                      </a:r>
                      <a:r>
                        <a:rPr lang="ru-RU" baseline="0" dirty="0" smtClean="0"/>
                        <a:t> ПО</a:t>
                      </a:r>
                      <a:endParaRPr lang="en-US" dirty="0"/>
                    </a:p>
                  </a:txBody>
                  <a:tcPr anchor="ctr"/>
                </a:tc>
                <a:extLst>
                  <a:ext uri="{0D108BD9-81ED-4DB2-BD59-A6C34878D82A}">
                    <a16:rowId xmlns:a16="http://schemas.microsoft.com/office/drawing/2014/main" val="2921570668"/>
                  </a:ext>
                </a:extLst>
              </a:tr>
              <a:tr h="447622">
                <a:tc>
                  <a:txBody>
                    <a:bodyPr/>
                    <a:lstStyle/>
                    <a:p>
                      <a:pPr algn="ctr"/>
                      <a:r>
                        <a:rPr lang="ru-RU" dirty="0" smtClean="0"/>
                        <a:t>Программные</a:t>
                      </a:r>
                      <a:r>
                        <a:rPr lang="ru-RU" baseline="0" dirty="0" smtClean="0"/>
                        <a:t> средства поддержки</a:t>
                      </a:r>
                      <a:endParaRPr lang="en-US" dirty="0"/>
                    </a:p>
                  </a:txBody>
                  <a:tcPr anchor="ctr"/>
                </a:tc>
                <a:extLst>
                  <a:ext uri="{0D108BD9-81ED-4DB2-BD59-A6C34878D82A}">
                    <a16:rowId xmlns:a16="http://schemas.microsoft.com/office/drawing/2014/main" val="2728273676"/>
                  </a:ext>
                </a:extLst>
              </a:tr>
              <a:tr h="402854">
                <a:tc>
                  <a:txBody>
                    <a:bodyPr/>
                    <a:lstStyle/>
                    <a:p>
                      <a:pPr algn="ctr"/>
                      <a:r>
                        <a:rPr lang="ru-RU" dirty="0" smtClean="0"/>
                        <a:t>Аппаратные средства</a:t>
                      </a:r>
                      <a:endParaRPr lang="en-US" dirty="0"/>
                    </a:p>
                  </a:txBody>
                  <a:tcPr anchor="ctr"/>
                </a:tc>
                <a:extLst>
                  <a:ext uri="{0D108BD9-81ED-4DB2-BD59-A6C34878D82A}">
                    <a16:rowId xmlns:a16="http://schemas.microsoft.com/office/drawing/2014/main" val="1671060039"/>
                  </a:ext>
                </a:extLst>
              </a:tr>
            </a:tbl>
          </a:graphicData>
        </a:graphic>
      </p:graphicFrame>
      <p:sp>
        <p:nvSpPr>
          <p:cNvPr id="4" name="Прямоугольник 3"/>
          <p:cNvSpPr/>
          <p:nvPr/>
        </p:nvSpPr>
        <p:spPr>
          <a:xfrm>
            <a:off x="837828" y="4149080"/>
            <a:ext cx="10729192" cy="1089529"/>
          </a:xfrm>
          <a:prstGeom prst="rect">
            <a:avLst/>
          </a:prstGeom>
        </p:spPr>
        <p:txBody>
          <a:bodyPr vert="horz" lIns="91440" tIns="45720" rIns="91440" bIns="45720" rtlCol="0">
            <a:noAutofit/>
          </a:bodyPr>
          <a:lstStyle/>
          <a:p>
            <a:pPr indent="396000">
              <a:lnSpc>
                <a:spcPct val="90000"/>
              </a:lnSpc>
              <a:spcBef>
                <a:spcPts val="600"/>
              </a:spcBef>
              <a:buClr>
                <a:schemeClr val="accent1"/>
              </a:buClr>
              <a:buSzPct val="100000"/>
              <a:buFont typeface="Arial" pitchFamily="34" charset="0"/>
              <a:buNone/>
            </a:pPr>
            <a:r>
              <a:rPr lang="ru-RU" dirty="0"/>
              <a:t>На практике вмешательство в один уровень обязательно повлечет за собой изменения на других уровнях. Это происходит по нескольким </a:t>
            </a:r>
            <a:r>
              <a:rPr lang="ru-RU" dirty="0" smtClean="0"/>
              <a:t>причинам:</a:t>
            </a:r>
          </a:p>
          <a:p>
            <a:pPr marL="285750" indent="-285750">
              <a:lnSpc>
                <a:spcPct val="90000"/>
              </a:lnSpc>
              <a:spcBef>
                <a:spcPts val="600"/>
              </a:spcBef>
              <a:buClr>
                <a:schemeClr val="accent1"/>
              </a:buClr>
              <a:buSzPct val="100000"/>
              <a:buFont typeface="Arial" panose="020B0604020202020204" pitchFamily="34" charset="0"/>
              <a:buChar char="•"/>
            </a:pPr>
            <a:r>
              <a:rPr lang="ru-RU" dirty="0"/>
              <a:t>Изменения на каком-либо уровне в большинстве случаев связаны с внедрением новых средств. </a:t>
            </a:r>
            <a:endParaRPr lang="ru-RU" dirty="0" smtClean="0"/>
          </a:p>
          <a:p>
            <a:pPr marL="285750" indent="-285750">
              <a:lnSpc>
                <a:spcPct val="90000"/>
              </a:lnSpc>
              <a:spcBef>
                <a:spcPts val="600"/>
              </a:spcBef>
              <a:buClr>
                <a:schemeClr val="accent1"/>
              </a:buClr>
              <a:buSzPct val="100000"/>
              <a:buFont typeface="Arial" panose="020B0604020202020204" pitchFamily="34" charset="0"/>
              <a:buChar char="•"/>
            </a:pPr>
            <a:r>
              <a:rPr lang="ru-RU" dirty="0"/>
              <a:t>Изменение программного обеспечения может снизить скорость выполнения системы, для ее повышения нужно установить новые аппаратные средства</a:t>
            </a:r>
            <a:r>
              <a:rPr lang="ru-RU" dirty="0" smtClean="0"/>
              <a:t>.</a:t>
            </a:r>
          </a:p>
          <a:p>
            <a:pPr marL="285750" indent="-285750">
              <a:lnSpc>
                <a:spcPct val="90000"/>
              </a:lnSpc>
              <a:spcBef>
                <a:spcPts val="600"/>
              </a:spcBef>
              <a:buClr>
                <a:schemeClr val="accent1"/>
              </a:buClr>
              <a:buSzPct val="100000"/>
              <a:buFont typeface="Arial" panose="020B0604020202020204" pitchFamily="34" charset="0"/>
              <a:buChar char="•"/>
            </a:pPr>
            <a:r>
              <a:rPr lang="ru-RU" dirty="0"/>
              <a:t>Сохранение интерфейсов аппаратных средств со временем часто становится невозможным, особенно в случае кардинальных изменений в аппаратном обеспечении. </a:t>
            </a:r>
            <a:endParaRPr lang="en-US" dirty="0"/>
          </a:p>
        </p:txBody>
      </p:sp>
    </p:spTree>
    <p:extLst>
      <p:ext uri="{BB962C8B-B14F-4D97-AF65-F5344CB8AC3E}">
        <p14:creationId xmlns:p14="http://schemas.microsoft.com/office/powerpoint/2010/main" val="95619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Синий цифровой тоннель (16 x 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9411896_TF02895261_TF02895261.potx" id="{B6CEA06A-6068-4B4A-BA2F-705122E61509}" vid="{D5DC9138-7F6C-4334-982D-29E09F89611B}"/>
    </a:ext>
  </a:extLst>
</a:theme>
</file>

<file path=ppt/theme/theme2.xml><?xml version="1.0" encoding="utf-8"?>
<a:theme xmlns:a="http://schemas.openxmlformats.org/drawingml/2006/main" name="Тема Offic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Тема Offic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true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1564227</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Take your audience through a digital tunnel where they'll  burst through to the other side and see the information you want to present. Show them lists, charts, tables, SmartArt,  and pictures using a variety of layouts in widescreen (16X9) format. This design works well for subjects on science and technology, computers, communication, and more.   
</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2012-05-11T02:04:00+00:00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2029-01-01T08:00:00+00:00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TP102895246</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835483</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REDMOND\v-vaddu</DisplayName>
        <AccountId>2567</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15</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Props1.xml><?xml version="1.0" encoding="utf-8"?>
<ds:datastoreItem xmlns:ds="http://schemas.openxmlformats.org/officeDocument/2006/customXml" ds:itemID="{74228E6B-D70C-44BB-A81F-A245495F612B}">
  <ds:schemaRefs>
    <ds:schemaRef ds:uri="http://schemas.microsoft.com/sharepoint/v3/contenttype/forms"/>
  </ds:schemaRefs>
</ds:datastoreItem>
</file>

<file path=customXml/itemProps2.xml><?xml version="1.0" encoding="utf-8"?>
<ds:datastoreItem xmlns:ds="http://schemas.openxmlformats.org/officeDocument/2006/customXml" ds:itemID="{22CCB507-0646-4A50-A4F7-7F385079D5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0E41224-0370-4595-877C-23316CD80004}">
  <ds:schemaRefs>
    <ds:schemaRef ds:uri="http://purl.org/dc/dcmitype/"/>
    <ds:schemaRef ds:uri="http://schemas.microsoft.com/office/2006/documentManagement/types"/>
    <ds:schemaRef ds:uri="http://schemas.openxmlformats.org/package/2006/metadata/core-properties"/>
    <ds:schemaRef ds:uri="http://schemas.microsoft.com/office/2006/metadata/properties"/>
    <ds:schemaRef ds:uri="http://purl.org/dc/elements/1.1/"/>
    <ds:schemaRef ds:uri="http://schemas.microsoft.com/office/infopath/2007/PartnerControls"/>
    <ds:schemaRef ds:uri="4873beb7-5857-4685-be1f-d57550cc96cc"/>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0</TotalTime>
  <Words>2881</Words>
  <Application>Microsoft Office PowerPoint</Application>
  <PresentationFormat>Произвольный</PresentationFormat>
  <Paragraphs>146</Paragraphs>
  <Slides>23</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23</vt:i4>
      </vt:variant>
    </vt:vector>
  </HeadingPairs>
  <TitlesOfParts>
    <vt:vector size="28" baseType="lpstr">
      <vt:lpstr>Arial</vt:lpstr>
      <vt:lpstr>Century Gothic</vt:lpstr>
      <vt:lpstr>Corbel</vt:lpstr>
      <vt:lpstr>Times New Roman</vt:lpstr>
      <vt:lpstr>Синий цифровой тоннель (16 x 9)</vt:lpstr>
      <vt:lpstr>Наследуемые системы</vt:lpstr>
      <vt:lpstr>Цель лекции – ввести в тему наследуемых систем и показать структуру таких систем. По итогу лекции вы должны:</vt:lpstr>
      <vt:lpstr>Цель настоящей главы – ввести читателя в тему наследуемых систем и показать структуру таких систем. Прочитав эту главу, вы должны:</vt:lpstr>
      <vt:lpstr>Значение наследуемых систем</vt:lpstr>
      <vt:lpstr>Трудности при замене наследуемой системы: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2019-06-05T13:51:01Z</dcterms:created>
  <dcterms:modified xsi:type="dcterms:W3CDTF">2019-06-05T22:46:04Z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