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61" r:id="rId5"/>
    <p:sldId id="260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C3B969D-01DE-4008-8F26-3297045E6F81}" type="datetimeFigureOut">
              <a:rPr lang="ru-RU"/>
              <a:pPr>
                <a:defRPr/>
              </a:pPr>
              <a:t>10.02.2020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BC9133E-7438-4764-AB7F-6C6B3D257B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82448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DFA60-7012-4EDD-A25D-95E066C8A1BC}" type="datetimeFigureOut">
              <a:rPr lang="ru-RU"/>
              <a:pPr>
                <a:defRPr/>
              </a:pPr>
              <a:t>10.02.2020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BA056-816D-4BE8-9586-8F79B96DA4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63DAC-5B31-49BD-B246-B03904544ED5}" type="datetimeFigureOut">
              <a:rPr lang="ru-RU"/>
              <a:pPr>
                <a:defRPr/>
              </a:pPr>
              <a:t>10.02.2020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5004F-F7C5-4DB2-B69E-141351E9A4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F3947-A0EB-445B-9B7F-E976AFA86B95}" type="datetimeFigureOut">
              <a:rPr lang="ru-RU"/>
              <a:pPr>
                <a:defRPr/>
              </a:pPr>
              <a:t>10.02.2020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3E2F2-D7A9-4327-81B3-4E282E291E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C1675-384B-47A2-97CC-7149D864E65C}" type="datetimeFigureOut">
              <a:rPr lang="ru-RU"/>
              <a:pPr>
                <a:defRPr/>
              </a:pPr>
              <a:t>10.02.2020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00759-A343-4224-9D61-568B6F0DC9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FB1F0-B8D3-415D-8E64-EE84E7B0E2CF}" type="datetimeFigureOut">
              <a:rPr lang="ru-RU"/>
              <a:pPr>
                <a:defRPr/>
              </a:pPr>
              <a:t>10.02.2020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B76E2-468C-44FD-8CAB-E3792C0787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84B3F-31B4-4BD9-88A5-20274E45582E}" type="datetimeFigureOut">
              <a:rPr lang="ru-RU"/>
              <a:pPr>
                <a:defRPr/>
              </a:pPr>
              <a:t>10.02.2020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7F5C9-5D75-47C1-A28F-EB74D76BF6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6B212-5B69-4681-8972-684C10CB392F}" type="datetimeFigureOut">
              <a:rPr lang="ru-RU"/>
              <a:pPr>
                <a:defRPr/>
              </a:pPr>
              <a:t>10.02.2020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BCEEA-8AA0-40F5-B8E2-FB45499836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DFA2C-B7B8-4755-B7BC-852E90EF3D56}" type="datetimeFigureOut">
              <a:rPr lang="ru-RU"/>
              <a:pPr>
                <a:defRPr/>
              </a:pPr>
              <a:t>10.02.2020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8C132-1D11-4F7C-9F64-7481A31550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C154D-E2B8-464B-8F2C-BCD102CFBD47}" type="datetimeFigureOut">
              <a:rPr lang="ru-RU"/>
              <a:pPr>
                <a:defRPr/>
              </a:pPr>
              <a:t>10.02.2020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65481-E5F2-4C43-9509-9C301A7F07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92B0C-80FE-40B7-9C4F-70FCB1EFB390}" type="datetimeFigureOut">
              <a:rPr lang="ru-RU"/>
              <a:pPr>
                <a:defRPr/>
              </a:pPr>
              <a:t>10.02.2020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A552C-BE7D-4524-8656-84B53304AE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86160-32AF-43D5-A7C4-AC87943279F1}" type="datetimeFigureOut">
              <a:rPr lang="ru-RU"/>
              <a:pPr>
                <a:defRPr/>
              </a:pPr>
              <a:t>10.02.2020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AA783-10FC-4B73-A1E5-B9699C807D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BBF7CE3-F8E5-46CB-A543-F6C3F245BE1E}" type="datetimeFigureOut">
              <a:rPr lang="ru-RU"/>
              <a:pPr>
                <a:defRPr/>
              </a:pPr>
              <a:t>10.02.2020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F4BA6F9-308D-4E6F-8DF2-D73D402073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313" y="1571625"/>
            <a:ext cx="8456612" cy="1470025"/>
          </a:xfrm>
        </p:spPr>
        <p:txBody>
          <a:bodyPr rtlCol="0">
            <a:normAutofit fontScale="90000"/>
          </a:bodyPr>
          <a:lstStyle/>
          <a:p>
            <a:pPr marL="180000" eaLnBrk="1" fontAlgn="auto" hangingPunct="1">
              <a:spcAft>
                <a:spcPts val="0"/>
              </a:spcAft>
              <a:defRPr/>
            </a:pPr>
            <a:r>
              <a:rPr lang="uk-UA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Дисципліна вільного вибору «Туристична конфліктологія»</a:t>
            </a:r>
            <a:br>
              <a:rPr lang="uk-UA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uk-UA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uk-UA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uk-UA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uk-UA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uk-UA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uk-UA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14339" name="Picture 2" descr="&amp;Kcy;&amp;acy;&amp;rcy;&amp;tcy;&amp;icy;&amp;ncy;&amp;kcy;&amp;icy; &amp;pcy;&amp;ocy; &amp;zcy;&amp;acy;&amp;pcy;&amp;rcy;&amp;ocy;&amp;scy;&amp;ucy; &amp;tcy;&amp;ucy;&amp;rcy;&amp;icy;&amp;scy;&amp;tcy;&amp;icy;&amp;chcy;&amp;iecy;&amp;scy;&amp;kcy;&amp;acy;&amp;yacy; &amp;kcy;&amp;ocy;&amp;ncy;&amp;fcy;&amp;lcy;&amp;icy;&amp;kcy;&amp;tcy;&amp;ocy;&amp;lcy;&amp;ocy;&amp;gcy;&amp;icy;&amp;ya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2708275"/>
            <a:ext cx="3810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3" descr="C:\Documents and Settings\V\Рабочий стол\ХДУ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492250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1699" y="10343"/>
            <a:ext cx="1772301" cy="147950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0"/>
            <a:ext cx="8229600" cy="10080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uk-UA" b="1" i="1" dirty="0">
                <a:solidFill>
                  <a:schemeClr val="tx2"/>
                </a:solidFill>
              </a:rPr>
            </a:br>
            <a:r>
              <a:rPr lang="uk-UA" sz="4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Актуальність предмета</a:t>
            </a:r>
            <a:br>
              <a:rPr lang="uk-UA" sz="4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472608"/>
          </a:xfrm>
        </p:spPr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/>
              <a:t>       </a:t>
            </a:r>
            <a:endParaRPr lang="ru-RU" sz="6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182563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Туризм – сфера </a:t>
            </a: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соціально-економічної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</a:t>
            </a:r>
            <a:r>
              <a:rPr 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язана</a:t>
            </a:r>
            <a:r>
              <a:rPr lang="uk-UA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високим рівнем конфліктності, існуванням численних суперечностей інтересів.  Конфліктні ситуації у туризмі виникають унаслідок масовості та стрімкої просторової експансії туристичного руху.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uk-UA" sz="6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182563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конфліктні лінії у туризмі</a:t>
            </a:r>
            <a:r>
              <a:rPr 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indent="-160338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uk-UA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між туризмом і природним середовищем</a:t>
            </a:r>
            <a:r>
              <a:rPr 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6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160338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uk-UA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між туризмом та іншими видами людської діяльності на території туристичної рецепції</a:t>
            </a:r>
            <a:r>
              <a:rPr 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-160338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uk-UA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між різними формами туризму</a:t>
            </a:r>
            <a:r>
              <a:rPr 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-160338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uk-UA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між суспільними групами, окремими особами в туризмі.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uk-UA" sz="6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182563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66700" algn="l"/>
              </a:tabLst>
              <a:defRPr/>
            </a:pP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допоможе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indent="-160338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ідентифікувати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актуальні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потенційні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конфліктні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туризмі</a:t>
            </a:r>
            <a:r>
              <a:rPr 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6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160338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проводити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діагностику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наявного </a:t>
            </a: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конфлікту</a:t>
            </a:r>
            <a:r>
              <a:rPr 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-160338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управляти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конфліктами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стресами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туристичній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6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160338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ефетивні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механізми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важелі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</a:t>
            </a:r>
            <a:r>
              <a:rPr 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язання</a:t>
            </a:r>
            <a:r>
              <a:rPr lang="uk-UA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конфліктів, </a:t>
            </a: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здійснювати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корегування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-160338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долати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бар’єри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міжособистісного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учасниками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туристичного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ъект 2"/>
          <p:cNvSpPr>
            <a:spLocks noGrp="1"/>
          </p:cNvSpPr>
          <p:nvPr>
            <p:ph idx="1"/>
          </p:nvPr>
        </p:nvSpPr>
        <p:spPr>
          <a:xfrm>
            <a:off x="611560" y="548680"/>
            <a:ext cx="8064896" cy="2880320"/>
          </a:xfrm>
        </p:spPr>
        <p:txBody>
          <a:bodyPr/>
          <a:lstStyle/>
          <a:p>
            <a:pPr marL="0" indent="182563" algn="ctr" eaLnBrk="1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182563" algn="just" eaLnBrk="1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182563" algn="just" eaLnBrk="1" hangingPunct="1">
              <a:lnSpc>
                <a:spcPts val="23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Дисципліна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розглядає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прикладні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конфліктології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увага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акцентується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управлінні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конфліктами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туризму. </a:t>
            </a:r>
          </a:p>
          <a:p>
            <a:pPr marL="0" indent="182563" algn="just" eaLnBrk="1" hangingPunct="1">
              <a:lnSpc>
                <a:spcPts val="23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Методологічною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основою для </a:t>
            </a:r>
            <a:r>
              <a:rPr lang="ru-RU" sz="1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1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теорія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конфлікту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туризмі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концепція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сталого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збалансованого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туризму.</a:t>
            </a:r>
          </a:p>
          <a:p>
            <a:pPr marL="0" indent="182563" algn="just" eaLnBrk="1" hangingPunct="1">
              <a:lnSpc>
                <a:spcPts val="23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Детально </a:t>
            </a:r>
            <a:r>
              <a:rPr lang="ru-RU" sz="1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розглянуто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ідентифікації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конфліктних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ситуацій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діагностики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конфлікту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1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коригування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прогнозування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конфліктів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</a:t>
            </a:r>
            <a:r>
              <a:rPr lang="en-US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1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язання</a:t>
            </a:r>
            <a:r>
              <a:rPr lang="uk-UA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туристичної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6386" name="Picture 2" descr="&amp;Kcy;&amp;acy;&amp;rcy;&amp;tcy;&amp;icy;&amp;ncy;&amp;kcy;&amp;icy; &amp;pcy;&amp;ocy; &amp;zcy;&amp;acy;&amp;pcy;&amp;rcy;&amp;ocy;&amp;scy;&amp;ucy; &amp;pcy;&amp;rcy;&amp;iecy;&amp;tcy;&amp;iecy;&amp;ncy;&amp;zcy;&amp;icy;&amp;icy; &amp;vcy; &amp;tcy;&amp;ucy;&amp;rcy;&amp;icy;&amp;zcy;&amp;mcy;&amp;ie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11760" y="3717032"/>
            <a:ext cx="4750755" cy="284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>
          <a:xfrm>
            <a:off x="755576" y="260351"/>
            <a:ext cx="7941568" cy="720378"/>
          </a:xfrm>
        </p:spPr>
        <p:txBody>
          <a:bodyPr/>
          <a:lstStyle/>
          <a:p>
            <a:pPr eaLnBrk="1" hangingPunct="1">
              <a:lnSpc>
                <a:spcPts val="3000"/>
              </a:lnSpc>
            </a:pPr>
            <a:r>
              <a:rPr lang="uk-UA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Значення дисципліни 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>
          <a:xfrm>
            <a:off x="611560" y="980730"/>
            <a:ext cx="8327268" cy="3202610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ru-RU" sz="2000" dirty="0" err="1">
                <a:latin typeface="Times New Roman" pitchFamily="18" charset="0"/>
              </a:rPr>
              <a:t>Конфлікти</a:t>
            </a:r>
            <a:r>
              <a:rPr lang="ru-RU" sz="2000" dirty="0">
                <a:latin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</a:rPr>
              <a:t>туризмі</a:t>
            </a:r>
            <a:r>
              <a:rPr lang="ru-RU" sz="2000" dirty="0">
                <a:latin typeface="Times New Roman" pitchFamily="18" charset="0"/>
              </a:rPr>
              <a:t>, як і в будь-</a:t>
            </a:r>
            <a:r>
              <a:rPr lang="ru-RU" sz="2000" dirty="0" err="1">
                <a:latin typeface="Times New Roman" pitchFamily="18" charset="0"/>
              </a:rPr>
              <a:t>якій</a:t>
            </a:r>
            <a:r>
              <a:rPr lang="ru-RU" sz="2000" dirty="0">
                <a:latin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</a:rPr>
              <a:t>сфері</a:t>
            </a:r>
            <a:r>
              <a:rPr lang="ru-RU" sz="2000" dirty="0">
                <a:latin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</a:rPr>
              <a:t>соціально-економічної</a:t>
            </a:r>
            <a:r>
              <a:rPr lang="ru-RU" sz="2000" dirty="0">
                <a:latin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</a:rPr>
              <a:t>діяльності</a:t>
            </a:r>
            <a:r>
              <a:rPr lang="ru-RU" sz="2000" dirty="0">
                <a:latin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</a:rPr>
              <a:t>виникають</a:t>
            </a:r>
            <a:r>
              <a:rPr lang="ru-RU" sz="2000" dirty="0">
                <a:latin typeface="Times New Roman" pitchFamily="18" charset="0"/>
              </a:rPr>
              <a:t> часто. </a:t>
            </a:r>
          </a:p>
          <a:p>
            <a:pPr eaLnBrk="1" hangingPunct="1">
              <a:spcBef>
                <a:spcPts val="0"/>
              </a:spcBef>
            </a:pPr>
            <a:r>
              <a:rPr lang="ru-RU" sz="2000" dirty="0" err="1">
                <a:latin typeface="Times New Roman" pitchFamily="18" charset="0"/>
              </a:rPr>
              <a:t>Конфлікт</a:t>
            </a:r>
            <a:r>
              <a:rPr lang="ru-RU" sz="2000" dirty="0">
                <a:latin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</a:rPr>
              <a:t>туризмі</a:t>
            </a:r>
            <a:r>
              <a:rPr lang="ru-RU" sz="2000" dirty="0">
                <a:latin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</a:rPr>
              <a:t>може</a:t>
            </a:r>
            <a:r>
              <a:rPr lang="ru-RU" sz="2000" dirty="0">
                <a:latin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</a:rPr>
              <a:t>набувати</a:t>
            </a:r>
            <a:r>
              <a:rPr lang="ru-RU" sz="2000" dirty="0">
                <a:latin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</a:rPr>
              <a:t>різних</a:t>
            </a:r>
            <a:r>
              <a:rPr lang="ru-RU" sz="2000" dirty="0">
                <a:latin typeface="Times New Roman" pitchFamily="18" charset="0"/>
              </a:rPr>
              <a:t> форм. У будь-</a:t>
            </a:r>
            <a:r>
              <a:rPr lang="ru-RU" sz="2000" dirty="0" err="1">
                <a:latin typeface="Times New Roman" pitchFamily="18" charset="0"/>
              </a:rPr>
              <a:t>якому</a:t>
            </a:r>
            <a:r>
              <a:rPr lang="ru-RU" sz="2000" dirty="0">
                <a:latin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</a:rPr>
              <a:t>разі</a:t>
            </a:r>
            <a:r>
              <a:rPr lang="ru-RU" sz="2000" dirty="0">
                <a:latin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</a:rPr>
              <a:t>спеціаліст</a:t>
            </a:r>
            <a:r>
              <a:rPr lang="ru-RU" sz="2000" dirty="0">
                <a:latin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</a:rPr>
              <a:t>сфері</a:t>
            </a:r>
            <a:r>
              <a:rPr lang="ru-RU" sz="2000" dirty="0">
                <a:latin typeface="Times New Roman" pitchFamily="18" charset="0"/>
              </a:rPr>
              <a:t> туризму повинен </a:t>
            </a:r>
            <a:r>
              <a:rPr lang="ru-RU" sz="2000" dirty="0" err="1">
                <a:latin typeface="Times New Roman" pitchFamily="18" charset="0"/>
              </a:rPr>
              <a:t>уміти</a:t>
            </a:r>
            <a:r>
              <a:rPr lang="ru-RU" sz="2000" dirty="0">
                <a:latin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</a:rPr>
              <a:t>аналізувати</a:t>
            </a:r>
            <a:r>
              <a:rPr lang="ru-RU" sz="2000" dirty="0">
                <a:latin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</a:rPr>
              <a:t>актуальні</a:t>
            </a:r>
            <a:r>
              <a:rPr lang="ru-RU" sz="2000" dirty="0">
                <a:latin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</a:rPr>
              <a:t>потенційні</a:t>
            </a:r>
            <a:r>
              <a:rPr lang="ru-RU" sz="2000" dirty="0">
                <a:latin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</a:rPr>
              <a:t>конфліктні</a:t>
            </a:r>
            <a:r>
              <a:rPr lang="ru-RU" sz="2000" dirty="0">
                <a:latin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</a:rPr>
              <a:t>ситуації</a:t>
            </a:r>
            <a:r>
              <a:rPr lang="ru-RU" sz="2000" dirty="0">
                <a:latin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</a:rPr>
              <a:t>розумітися</a:t>
            </a:r>
            <a:r>
              <a:rPr lang="ru-RU" sz="2000" dirty="0">
                <a:latin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</a:rPr>
              <a:t>механізмах</a:t>
            </a:r>
            <a:r>
              <a:rPr lang="ru-RU" sz="2000" dirty="0">
                <a:latin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</a:rPr>
              <a:t>управління</a:t>
            </a:r>
            <a:r>
              <a:rPr lang="ru-RU" sz="2000" dirty="0">
                <a:latin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</a:rPr>
              <a:t>конфліктом</a:t>
            </a:r>
            <a:r>
              <a:rPr lang="ru-RU" sz="2000" dirty="0">
                <a:latin typeface="Times New Roman" pitchFamily="18" charset="0"/>
              </a:rPr>
              <a:t>. </a:t>
            </a:r>
          </a:p>
          <a:p>
            <a:pPr eaLnBrk="1" hangingPunct="1">
              <a:spcBef>
                <a:spcPts val="0"/>
              </a:spcBef>
            </a:pPr>
            <a:r>
              <a:rPr lang="ru-RU" sz="2000" dirty="0" err="1">
                <a:latin typeface="Times New Roman" pitchFamily="18" charset="0"/>
              </a:rPr>
              <a:t>Важливо</a:t>
            </a:r>
            <a:r>
              <a:rPr lang="ru-RU" sz="2000" dirty="0">
                <a:latin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</a:rPr>
              <a:t>щоб</a:t>
            </a:r>
            <a:r>
              <a:rPr lang="ru-RU" sz="2000" dirty="0">
                <a:latin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</a:rPr>
              <a:t>туристичний</a:t>
            </a:r>
            <a:r>
              <a:rPr lang="ru-RU" sz="2000" dirty="0">
                <a:latin typeface="Times New Roman" pitchFamily="18" charset="0"/>
              </a:rPr>
              <a:t> персонал </a:t>
            </a:r>
            <a:r>
              <a:rPr lang="ru-RU" sz="2000" dirty="0" err="1">
                <a:latin typeface="Times New Roman" pitchFamily="18" charset="0"/>
              </a:rPr>
              <a:t>був</a:t>
            </a:r>
            <a:r>
              <a:rPr lang="ru-RU" sz="2000" dirty="0">
                <a:latin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</a:rPr>
              <a:t>готовий</a:t>
            </a:r>
            <a:r>
              <a:rPr lang="ru-RU" sz="2000" dirty="0">
                <a:latin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</a:rPr>
              <a:t>правильної</a:t>
            </a:r>
            <a:r>
              <a:rPr lang="ru-RU" sz="2000" dirty="0">
                <a:latin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</a:rPr>
              <a:t>поведінки</a:t>
            </a:r>
            <a:r>
              <a:rPr lang="ru-RU" sz="2000" dirty="0">
                <a:latin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</a:rPr>
              <a:t>конфліктних</a:t>
            </a:r>
            <a:r>
              <a:rPr lang="ru-RU" sz="2000" dirty="0">
                <a:latin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</a:rPr>
              <a:t>ситуаціях</a:t>
            </a:r>
            <a:r>
              <a:rPr lang="ru-RU" sz="2000" dirty="0">
                <a:latin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</a:rPr>
              <a:t>Це</a:t>
            </a:r>
            <a:r>
              <a:rPr lang="ru-RU" sz="2000" dirty="0">
                <a:latin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</a:rPr>
              <a:t>важлива</a:t>
            </a:r>
            <a:r>
              <a:rPr lang="ru-RU" sz="2000" dirty="0">
                <a:latin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</a:rPr>
              <a:t>запорука</a:t>
            </a:r>
            <a:r>
              <a:rPr lang="ru-RU" sz="2000" dirty="0">
                <a:latin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</a:rPr>
              <a:t>підтримання</a:t>
            </a:r>
            <a:r>
              <a:rPr lang="ru-RU" sz="2000" dirty="0">
                <a:latin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</a:rPr>
              <a:t>зростання</a:t>
            </a:r>
            <a:r>
              <a:rPr lang="ru-RU" sz="2000" dirty="0">
                <a:latin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</a:rPr>
              <a:t>туристичної</a:t>
            </a:r>
            <a:r>
              <a:rPr lang="ru-RU" sz="2000" dirty="0">
                <a:latin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</a:rPr>
              <a:t>привабливості</a:t>
            </a:r>
            <a:r>
              <a:rPr lang="ru-RU" sz="2000" dirty="0">
                <a:latin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</a:rPr>
              <a:t>території</a:t>
            </a:r>
            <a:r>
              <a:rPr lang="ru-RU" sz="2000" dirty="0">
                <a:latin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</a:rPr>
              <a:t>успішності</a:t>
            </a:r>
            <a:r>
              <a:rPr lang="ru-RU" sz="2000" dirty="0">
                <a:latin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</a:rPr>
              <a:t>туристичного</a:t>
            </a:r>
            <a:r>
              <a:rPr lang="ru-RU" sz="2000" dirty="0">
                <a:latin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</a:rPr>
              <a:t>бізнесу</a:t>
            </a:r>
            <a:r>
              <a:rPr lang="ru-RU" sz="2000" dirty="0">
                <a:latin typeface="Times New Roman" pitchFamily="18" charset="0"/>
              </a:rPr>
              <a:t>. </a:t>
            </a:r>
          </a:p>
        </p:txBody>
      </p:sp>
      <p:pic>
        <p:nvPicPr>
          <p:cNvPr id="18435" name="Picture 7" descr="kobzova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3808" y="4183340"/>
            <a:ext cx="367347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683567" y="214313"/>
            <a:ext cx="7974657" cy="694407"/>
          </a:xfrm>
        </p:spPr>
        <p:txBody>
          <a:bodyPr/>
          <a:lstStyle/>
          <a:p>
            <a:pPr eaLnBrk="1" hangingPunct="1"/>
            <a:r>
              <a:rPr lang="uk-UA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 студента до студента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0" name="Объект 2"/>
          <p:cNvSpPr>
            <a:spLocks noGrp="1"/>
          </p:cNvSpPr>
          <p:nvPr>
            <p:ph idx="1"/>
          </p:nvPr>
        </p:nvSpPr>
        <p:spPr>
          <a:xfrm>
            <a:off x="395288" y="908720"/>
            <a:ext cx="8425184" cy="4248471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uk-UA" sz="2000" dirty="0"/>
              <a:t>   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Дисципліна “Туристична конфліктологія” є цікавою та корисною для вивчення студентами, оскільки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реальному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уникати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стресостійкість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266700" eaLnBrk="1" hangingPunct="1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висококваліфіковані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спеціалісти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соціально-еколого-психологічної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мінливих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нашого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eaLnBrk="1" hangingPunct="1">
              <a:buFont typeface="Arial" charset="0"/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Обравши дану дисципліну ви зможете не тільки розуміти внутрішні суперечності в туризмі, але й навчитесь уникати й згладжувати конфлікти.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411" name="Picture 2" descr="&amp;Kcy;&amp;acy;&amp;rcy;&amp;tcy;&amp;icy;&amp;ncy;&amp;kcy;&amp;icy; &amp;pcy;&amp;ocy; &amp;zcy;&amp;acy;&amp;pcy;&amp;rcy;&amp;ocy;&amp;scy;&amp;ucy; &amp;kcy;&amp;ocy;&amp;ncy;&amp;fcy;&amp;lcy;&amp;icy;&amp;kcy;&amp;tcy;&amp;ocy;&amp;lcy;&amp;ocy;&amp;gcy;&amp;icy;&amp;yacy; &amp;vcy; &amp;tcy;&amp;ucy;&amp;rcy;&amp;icy;&amp;zcy;&amp;mcy;&amp;ie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75" y="3643313"/>
            <a:ext cx="4408488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362</Words>
  <Application>Microsoft Office PowerPoint</Application>
  <PresentationFormat>Экран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Тема Office</vt:lpstr>
      <vt:lpstr>Дисципліна вільного вибору «Туристична конфліктологія» </vt:lpstr>
      <vt:lpstr> Актуальність предмета </vt:lpstr>
      <vt:lpstr>Презентация PowerPoint</vt:lpstr>
      <vt:lpstr>Значення дисципліни </vt:lpstr>
      <vt:lpstr>Від студента до студента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Вибіркова дисципліна «Етика»</dc:title>
  <dc:creator>Home</dc:creator>
  <cp:lastModifiedBy>Черная Марина Николаевна</cp:lastModifiedBy>
  <cp:revision>36</cp:revision>
  <dcterms:created xsi:type="dcterms:W3CDTF">2012-10-25T14:30:34Z</dcterms:created>
  <dcterms:modified xsi:type="dcterms:W3CDTF">2020-02-10T10:59:45Z</dcterms:modified>
</cp:coreProperties>
</file>