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1"/>
  </p:notesMasterIdLst>
  <p:handoutMasterIdLst>
    <p:handoutMasterId r:id="rId42"/>
  </p:handoutMasterIdLst>
  <p:sldIdLst>
    <p:sldId id="265" r:id="rId5"/>
    <p:sldId id="322" r:id="rId6"/>
    <p:sldId id="310" r:id="rId7"/>
    <p:sldId id="340" r:id="rId8"/>
    <p:sldId id="314" r:id="rId9"/>
    <p:sldId id="323"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6" r:id="rId24"/>
    <p:sldId id="357" r:id="rId25"/>
    <p:sldId id="358" r:id="rId26"/>
    <p:sldId id="359" r:id="rId27"/>
    <p:sldId id="360" r:id="rId28"/>
    <p:sldId id="361" r:id="rId29"/>
    <p:sldId id="362" r:id="rId30"/>
    <p:sldId id="363" r:id="rId31"/>
    <p:sldId id="364" r:id="rId32"/>
    <p:sldId id="365" r:id="rId33"/>
    <p:sldId id="366" r:id="rId34"/>
    <p:sldId id="367" r:id="rId35"/>
    <p:sldId id="368" r:id="rId36"/>
    <p:sldId id="369" r:id="rId37"/>
    <p:sldId id="370" r:id="rId38"/>
    <p:sldId id="371" r:id="rId39"/>
    <p:sldId id="372" r:id="rId40"/>
  </p:sldIdLst>
  <p:sldSz cx="12188825" cy="6858000"/>
  <p:notesSz cx="6858000" cy="9144000"/>
  <p:custDataLst>
    <p:tags r:id="rId43"/>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29" autoAdjust="0"/>
  </p:normalViewPr>
  <p:slideViewPr>
    <p:cSldViewPr showGuides="1">
      <p:cViewPr varScale="1">
        <p:scale>
          <a:sx n="48" d="100"/>
          <a:sy n="48" d="100"/>
        </p:scale>
        <p:origin x="67" y="92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06.06.2019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06.06.2019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06.06.2019</a:t>
            </a:fld>
            <a:r>
              <a:rPr lang="ru-RU" dirty="0" smtClean="0"/>
              <a:t>​</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06.06.2019</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06.06.2019</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06.06.2019</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06.06.2019</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rtlCol="0"/>
          <a:lstStyle/>
          <a:p>
            <a:r>
              <a:rPr lang="ru-RU" b="1" dirty="0"/>
              <a:t>Модернизация программного обеспечения</a:t>
            </a:r>
            <a:endParaRPr lang="en-US"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smtClean="0"/>
              <a:t>Законы </a:t>
            </a:r>
            <a:r>
              <a:rPr lang="ru-RU" sz="2200" dirty="0" err="1" smtClean="0"/>
              <a:t>Лемана</a:t>
            </a:r>
            <a:endParaRPr lang="en-US" sz="2200"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a:t>В основном законы </a:t>
            </a:r>
            <a:r>
              <a:rPr lang="ru-RU" sz="1800" dirty="0" err="1"/>
              <a:t>Лемана</a:t>
            </a:r>
            <a:r>
              <a:rPr lang="ru-RU" sz="1800" dirty="0"/>
              <a:t> выглядят весьма разумными и убедительными. При планировании сопровождения они обязательно должны учитываться. Случается, что по коммерческим соображениям законами следует пренебречь. Например, это может быть обусловлено маркетингом, если существует необходимость провести ряд модификаций системы в одной версии. В результате все равно получится так, что одна или несколько следующих версий будут связаны с исправлением ошибок.</a:t>
            </a:r>
            <a:endParaRPr lang="en-US" sz="1800" dirty="0"/>
          </a:p>
          <a:p>
            <a:pPr marL="0" indent="0">
              <a:buNone/>
            </a:pPr>
            <a:r>
              <a:rPr lang="ru-RU" sz="1800" dirty="0"/>
              <a:t>Может показаться, что большие различия между последовательными версиями одной и той же программы опровергнут законы </a:t>
            </a:r>
            <a:r>
              <a:rPr lang="ru-RU" sz="1800" dirty="0" err="1"/>
              <a:t>Лемана</a:t>
            </a:r>
            <a:r>
              <a:rPr lang="ru-RU" sz="1800" dirty="0"/>
              <a:t>. Например, </a:t>
            </a:r>
            <a:r>
              <a:rPr lang="en-US" sz="1800" dirty="0"/>
              <a:t>Microsoft Word</a:t>
            </a:r>
            <a:r>
              <a:rPr lang="ru-RU" sz="1800" dirty="0"/>
              <a:t> превратилась из простой программы текстовой обработки, требующей 25 Кбайт памяти, в огромную систему с множеством функций. Теперь, для того чтобы работать с этой программой, нужно много памяти и быстродействующий процессор. Эволюция этой программы противоречит четвертому и пятому законам </a:t>
            </a:r>
            <a:r>
              <a:rPr lang="ru-RU" sz="1800" dirty="0" err="1"/>
              <a:t>Лемана</a:t>
            </a:r>
            <a:r>
              <a:rPr lang="ru-RU" sz="1800" dirty="0"/>
              <a:t>. Однако </a:t>
            </a:r>
            <a:r>
              <a:rPr lang="ru-RU" sz="1800" dirty="0" smtClean="0"/>
              <a:t>это </a:t>
            </a:r>
            <a:r>
              <a:rPr lang="ru-RU" sz="1800" dirty="0"/>
              <a:t>все-таки не одна и та же программа, которая просто подверглась ряду изменений. </a:t>
            </a:r>
            <a:endParaRPr lang="en-US" sz="1800" dirty="0"/>
          </a:p>
        </p:txBody>
      </p:sp>
    </p:spTree>
    <p:extLst>
      <p:ext uri="{BB962C8B-B14F-4D97-AF65-F5344CB8AC3E}">
        <p14:creationId xmlns:p14="http://schemas.microsoft.com/office/powerpoint/2010/main" val="270486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fontScale="92500"/>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Сопровождение программного </a:t>
            </a:r>
            <a:r>
              <a:rPr lang="ru-RU" dirty="0" smtClean="0"/>
              <a:t>обеспечения</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Сопровождение – это обычный процесс изменения системы после ее поставки заказчику. Эти изменения могут быть как элементарно простыми (исправление ошибок программирования), так и более серьезными, связанными с корректировкой отдельных недоработок либо приведением в соответствие с новыми требованиями. Как упоминалось в вводной части главы, сопровождение не связано со значительным изменением архитектуры системы. При сопровождении тактика простая: изменение существующих компонентов системы либо добавление новых.</a:t>
            </a:r>
            <a:endParaRPr lang="en-US" dirty="0"/>
          </a:p>
        </p:txBody>
      </p:sp>
    </p:spTree>
    <p:extLst>
      <p:ext uri="{BB962C8B-B14F-4D97-AF65-F5344CB8AC3E}">
        <p14:creationId xmlns:p14="http://schemas.microsoft.com/office/powerpoint/2010/main" val="315982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en-US" dirty="0" err="1" smtClean="0"/>
              <a:t>Сопровождение</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a:t>Существует три вида сопровождения системы.</a:t>
            </a:r>
            <a:endParaRPr lang="en-US" sz="1800" dirty="0"/>
          </a:p>
          <a:p>
            <a:r>
              <a:rPr lang="ru-RU" sz="1800" i="1" dirty="0" smtClean="0"/>
              <a:t>Сопровождение </a:t>
            </a:r>
            <a:r>
              <a:rPr lang="ru-RU" sz="1800" i="1" dirty="0"/>
              <a:t>с целью исправления ошибок. </a:t>
            </a:r>
            <a:r>
              <a:rPr lang="ru-RU" sz="1800" dirty="0"/>
              <a:t>Обычно ошибки в программировании достаточно легко устранимы, однако ошибки проектирования стоят дорого и требуют корректировки или перепрограммирования некоторых компонентов. Самые дорогие исправления связаны с ошибками в системных требованиях, так как здесь может понадобиться перепроектирование системы.</a:t>
            </a:r>
            <a:endParaRPr lang="en-US" sz="1800" dirty="0"/>
          </a:p>
          <a:p>
            <a:r>
              <a:rPr lang="ru-RU" sz="1800" i="1" dirty="0" smtClean="0"/>
              <a:t>Сопровождение </a:t>
            </a:r>
            <a:r>
              <a:rPr lang="ru-RU" sz="1800" i="1" dirty="0"/>
              <a:t>с целью адаптации ПО к специфическим условиям эксплуатации. </a:t>
            </a:r>
            <a:r>
              <a:rPr lang="ru-RU" sz="1800" dirty="0"/>
              <a:t>Это может потребоваться при изменении определенных составляющих рабочего окружения системы, например аппаратных средств, операционной системы или программных средств поддержки. Чтобы адаптироваться к этим изменениям, система должна быть подвергнута определенным модификациям.</a:t>
            </a:r>
            <a:endParaRPr lang="en-US" sz="1800" dirty="0"/>
          </a:p>
          <a:p>
            <a:r>
              <a:rPr lang="ru-RU" sz="1800" i="1" dirty="0" smtClean="0"/>
              <a:t>Сопровождение </a:t>
            </a:r>
            <a:r>
              <a:rPr lang="ru-RU" sz="1800" i="1" dirty="0"/>
              <a:t>с целью изменения функциональных возможностей системы. </a:t>
            </a:r>
            <a:r>
              <a:rPr lang="ru-RU" sz="1800" dirty="0"/>
              <a:t>В ответ на организационные или деловые изменения в организации могут измениться требования к программным средствам. В таких случаях применяется данный тип сопровождения. Наиболее существенные изменения при этом претерпевает именно программное обеспечение.</a:t>
            </a:r>
            <a:endParaRPr lang="en-US" sz="1800" dirty="0"/>
          </a:p>
        </p:txBody>
      </p:sp>
    </p:spTree>
    <p:extLst>
      <p:ext uri="{BB962C8B-B14F-4D97-AF65-F5344CB8AC3E}">
        <p14:creationId xmlns:p14="http://schemas.microsoft.com/office/powerpoint/2010/main" val="15632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en-US" dirty="0" err="1" smtClean="0"/>
              <a:t>Сопровождение</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a:t>Соотношение между величинами средств на сопровождение и на разработку может быть разным в зависимости от предметной области, где эксплуатируется система. Для прикладных систем, работающих в деловой сфере, соотношение затрат на сопровождение в основном сравнимо со средствами, потраченными на разработку. Для встроенных систем реального времени затраты на сопровождение могут в четыре раза превышать стоимость самой разработки. Высокие требования в отношении производительности и надежности таких систем предполагают их жесткую структуру, которая труднее поддается модификации</a:t>
            </a:r>
            <a:r>
              <a:rPr lang="ru-RU" sz="1800" dirty="0" smtClean="0"/>
              <a:t>.</a:t>
            </a:r>
          </a:p>
          <a:p>
            <a:pPr marL="0" indent="0">
              <a:buNone/>
            </a:pPr>
            <a:r>
              <a:rPr lang="ru-RU" sz="1800" dirty="0"/>
              <a:t>Можно получить значительную общую экономию средств, если заранее потратить финансы и усилия на создание системы, не требующей дорогостоящего сопровождения. Весьма </a:t>
            </a:r>
            <a:r>
              <a:rPr lang="ru-RU" sz="1800" dirty="0" err="1"/>
              <a:t>затратно</a:t>
            </a:r>
            <a:r>
              <a:rPr lang="ru-RU" sz="1800" dirty="0"/>
              <a:t> проводить изменения в системе после ее поставки заказчику, поскольку для этого требуется хорошо знать систему и провести анализ реализации этих изменений. Поэтому усилия, потраченные во время разработки программы на снижение стоимости такого анализа, автоматически снизят и затраты на сопровождение. </a:t>
            </a:r>
            <a:endParaRPr lang="en-US" sz="1800" dirty="0"/>
          </a:p>
        </p:txBody>
      </p:sp>
    </p:spTree>
    <p:extLst>
      <p:ext uri="{BB962C8B-B14F-4D97-AF65-F5344CB8AC3E}">
        <p14:creationId xmlns:p14="http://schemas.microsoft.com/office/powerpoint/2010/main" val="2712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en-US" dirty="0" err="1" smtClean="0"/>
              <a:t>Сопровождение</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spcBef>
                <a:spcPts val="1200"/>
              </a:spcBef>
              <a:buNone/>
            </a:pPr>
            <a:r>
              <a:rPr lang="ru-RU" sz="1800" dirty="0"/>
              <a:t>Причиной высоких затрат на сопровождение является сложность модернизации системы после ее внедрения, поскольку расширить функциональные возможности намного легче в процессе создания системы. Ниже приведены ключевые факторы, которые определяют стоимость разработки и сопровождения и могут привести к подорожанию сопровождения</a:t>
            </a:r>
            <a:r>
              <a:rPr lang="ru-RU" sz="1800" dirty="0" smtClean="0"/>
              <a:t>.</a:t>
            </a:r>
          </a:p>
          <a:p>
            <a:pPr>
              <a:spcBef>
                <a:spcPts val="1200"/>
              </a:spcBef>
            </a:pPr>
            <a:r>
              <a:rPr lang="ru-RU" sz="1800" i="1" dirty="0" smtClean="0"/>
              <a:t>Стабильность </a:t>
            </a:r>
            <a:r>
              <a:rPr lang="ru-RU" sz="1800" i="1" dirty="0"/>
              <a:t>команды разработчиков. </a:t>
            </a:r>
            <a:r>
              <a:rPr lang="ru-RU" sz="1800" dirty="0"/>
              <a:t>Вполне естественно, что после внедрения системы команда разработчиков распадается, специалисты будут работать над другими проектами. Новым членам команды или же отдельным специалистам, которые возьмут на себя дальнейшее сопровождение системы, будет трудно понять все ее особенности. </a:t>
            </a:r>
            <a:endParaRPr lang="ru-RU" sz="1800" dirty="0" smtClean="0"/>
          </a:p>
          <a:p>
            <a:pPr>
              <a:spcBef>
                <a:spcPts val="1200"/>
              </a:spcBef>
            </a:pPr>
            <a:r>
              <a:rPr lang="ru-RU" sz="1800" i="1" dirty="0" smtClean="0"/>
              <a:t>Ответственность </a:t>
            </a:r>
            <a:r>
              <a:rPr lang="ru-RU" sz="1800" i="1" dirty="0"/>
              <a:t>согласно контракту. </a:t>
            </a:r>
            <a:r>
              <a:rPr lang="ru-RU" sz="1800" dirty="0"/>
              <a:t>Контракт на сопровождение обычно заключается отдельно от договора на разработку программы. Более того, часто контракт на сопровождение может получить фирма, сама не занимающаяся разработкой. Вместе с фактором нестабильности команды это может стать причиной отсутствия в команде стимула создать </a:t>
            </a:r>
            <a:r>
              <a:rPr lang="ru-RU" sz="1800" dirty="0" err="1"/>
              <a:t>легкоизменяемую</a:t>
            </a:r>
            <a:r>
              <a:rPr lang="ru-RU" sz="1800" dirty="0"/>
              <a:t>, удобную в сопровождении систему. </a:t>
            </a:r>
            <a:endParaRPr lang="en-US" sz="1800" dirty="0"/>
          </a:p>
        </p:txBody>
      </p:sp>
    </p:spTree>
    <p:extLst>
      <p:ext uri="{BB962C8B-B14F-4D97-AF65-F5344CB8AC3E}">
        <p14:creationId xmlns:p14="http://schemas.microsoft.com/office/powerpoint/2010/main" val="27094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en-US" dirty="0" err="1" smtClean="0"/>
              <a:t>Сопровождение</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a:spcBef>
                <a:spcPts val="600"/>
              </a:spcBef>
            </a:pPr>
            <a:r>
              <a:rPr lang="ru-RU" sz="1800" i="1" dirty="0" smtClean="0"/>
              <a:t>Квалификация </a:t>
            </a:r>
            <a:r>
              <a:rPr lang="ru-RU" sz="1800" i="1" dirty="0"/>
              <a:t>специалистов. </a:t>
            </a:r>
            <a:r>
              <a:rPr lang="ru-RU" sz="1800" dirty="0"/>
              <a:t>Специалисты, занимающиеся сопровождением, часто не знакомы с предметной областью, где эксплуатируется система. Сопровождение не пользуется популярностью среди разработчиков. Это считается менее квалифицированной разработкой и часто поручается младшему персоналу. Более того, старые системы могут быть написаны на устаревших языках программирования, не знакомых молодым специалистам и требующих дополнительного изучения.</a:t>
            </a:r>
            <a:endParaRPr lang="en-US" sz="1800" dirty="0"/>
          </a:p>
          <a:p>
            <a:pPr>
              <a:spcBef>
                <a:spcPts val="600"/>
              </a:spcBef>
            </a:pPr>
            <a:r>
              <a:rPr lang="ru-RU" sz="1800" i="1" dirty="0" smtClean="0"/>
              <a:t>Возраст </a:t>
            </a:r>
            <a:r>
              <a:rPr lang="ru-RU" sz="1800" i="1" dirty="0"/>
              <a:t>и структура программы. С </a:t>
            </a:r>
            <a:r>
              <a:rPr lang="ru-RU" sz="1800" dirty="0"/>
              <a:t>возрастом структура программ нарушается вследствие частых изменений, поэтому их становится сложнее понимать и изменять. Кроме того, многие наследуемые системы были созданы без использования современных технологий. Они никогда не отличались хорошей качественной структурой; изменения, сделанные в них, были направлены скорее на повышение эффективности функционирования, чем на повышение удобства сопровождения. Документация на старые системы часто бывает неполной либо вообще отсутствует</a:t>
            </a:r>
            <a:r>
              <a:rPr lang="ru-RU" sz="1800" dirty="0" smtClean="0"/>
              <a:t>.</a:t>
            </a:r>
            <a:endParaRPr lang="en-US" sz="1800" dirty="0" smtClean="0"/>
          </a:p>
        </p:txBody>
      </p:sp>
    </p:spTree>
    <p:extLst>
      <p:ext uri="{BB962C8B-B14F-4D97-AF65-F5344CB8AC3E}">
        <p14:creationId xmlns:p14="http://schemas.microsoft.com/office/powerpoint/2010/main" val="149161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en-US" dirty="0" err="1" smtClean="0"/>
              <a:t>Сопровождение</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a:t>Первые три проблемы объясняются тем, что многие организации все еще делают различие между разработкой системы и ее сопровождением. Сопровождение считается делом второстепенным, поэтому нет никакого желания инвестировать средства для снижения затрат на будущее сопровождение. Руководству организаций необходимо помнить, что у систем редко бывает четко определенный срок функционирования, наоборот, они могут находиться в эксплуатации в той либо иной форме неограниченное время.</a:t>
            </a:r>
            <a:endParaRPr lang="en-US" sz="1800" dirty="0"/>
          </a:p>
          <a:p>
            <a:pPr marL="0" indent="0">
              <a:buNone/>
            </a:pPr>
            <a:r>
              <a:rPr lang="ru-RU" sz="1800" dirty="0"/>
              <a:t>Дилемма заключается в следующем: или создавать системы и поддерживать их до тех пор, пока это возможно, и затем заменять их новыми, или разрабатывать постоянно эволюционирующие системы, которые могут изменяться в соответствии с новыми требованиями. </a:t>
            </a:r>
            <a:endParaRPr lang="ru-RU" sz="1800" dirty="0" smtClean="0"/>
          </a:p>
          <a:p>
            <a:pPr marL="0" indent="0">
              <a:buNone/>
            </a:pPr>
            <a:r>
              <a:rPr lang="ru-RU" sz="1800" dirty="0"/>
              <a:t>Последняя проблема, а именно нарушение структуры, является самой простой из них. Технология </a:t>
            </a:r>
            <a:r>
              <a:rPr lang="ru-RU" sz="1800" dirty="0" err="1"/>
              <a:t>реинжениринга</a:t>
            </a:r>
            <a:r>
              <a:rPr lang="ru-RU" sz="1800" dirty="0"/>
              <a:t> поможет усовершенствовать структуру и повысить </a:t>
            </a:r>
            <a:r>
              <a:rPr lang="ru-RU" sz="1800" dirty="0" err="1"/>
              <a:t>понимаемость</a:t>
            </a:r>
            <a:r>
              <a:rPr lang="ru-RU" sz="1800" dirty="0"/>
              <a:t> системы. В подходящих случаях адаптировать систему к новым аппаратным средствам может и преобразование </a:t>
            </a:r>
            <a:r>
              <a:rPr lang="ru-RU" sz="1800" dirty="0" smtClean="0"/>
              <a:t>архитектуры. Профилактические </a:t>
            </a:r>
            <a:r>
              <a:rPr lang="ru-RU" sz="1800" dirty="0"/>
              <a:t>меры при сопровождении будут полезны, если возникнет необходимость усовершенствовать систему и сделать ее более удобной для изменений.</a:t>
            </a:r>
            <a:endParaRPr lang="en-US" sz="1800" dirty="0"/>
          </a:p>
          <a:p>
            <a:pPr marL="0" indent="0">
              <a:buNone/>
            </a:pPr>
            <a:endParaRPr lang="en-US" sz="1800" dirty="0" smtClean="0"/>
          </a:p>
        </p:txBody>
      </p:sp>
    </p:spTree>
    <p:extLst>
      <p:ext uri="{BB962C8B-B14F-4D97-AF65-F5344CB8AC3E}">
        <p14:creationId xmlns:p14="http://schemas.microsoft.com/office/powerpoint/2010/main" val="182988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fontScale="92500"/>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Процесс сопровождения программного обеспечения</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Процессы сопровождения могут быть самыми разными, что зависит от типа программного обеспечения, технологии его разработки, а также от специалистов, которые непосредственно занимались созданием системы. Во многих организациях сопровождение носит неформальный характер. В большинстве случаев разработчики получают информацию о проблемах системы от самих пользователей в устной форме. Другие же компании имеют формальный процесс сопровождения со структурированной документацией на каждый его этап. Но на самом общем уровне любые процессы сопровождения имеют общие этапы, а именно: анализ изменений, планирование версий, реализация новой версии системы и поставка системы заказчику.</a:t>
            </a:r>
            <a:endParaRPr lang="en-US" dirty="0"/>
          </a:p>
        </p:txBody>
      </p:sp>
    </p:spTree>
    <p:extLst>
      <p:ext uri="{BB962C8B-B14F-4D97-AF65-F5344CB8AC3E}">
        <p14:creationId xmlns:p14="http://schemas.microsoft.com/office/powerpoint/2010/main" val="238386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Процесс сопровождения</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2664296"/>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a:t>Процесс сопровождения начинается при наличии достаточного количества запросов на изменения от пользователей, менеджеров или покупателей. Далее оцениваются возможные изменения с тем, чтобы определить уровень модернизации системы, а также стоимость внедрения этих изменений. Если принимается решение о модернизации системы, начинается этап планирования новой версии системы. Во время планирования анализируется возможность реализации всех необходимых изменений, будь то исправление ошибок, адаптация или расширение функциональных возможностей системы. Только после этого принимается окончательное решение о том, какие именно изменения будут внесены в систему</a:t>
            </a:r>
            <a:endParaRPr lang="en-US" sz="1800" dirty="0" smtClean="0"/>
          </a:p>
        </p:txBody>
      </p:sp>
      <p:pic>
        <p:nvPicPr>
          <p:cNvPr id="2050"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917948" y="3861048"/>
            <a:ext cx="7948256"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8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Процесс сопровождения</a:t>
            </a:r>
            <a:r>
              <a:rPr lang="en-US" dirty="0" smtClean="0"/>
              <a:t> </a:t>
            </a:r>
            <a:r>
              <a:rPr lang="en-US" dirty="0" err="1"/>
              <a:t>программного</a:t>
            </a:r>
            <a:r>
              <a:rPr lang="en-US" dirty="0"/>
              <a:t> </a:t>
            </a:r>
            <a:r>
              <a:rPr lang="en-US" dirty="0" err="1"/>
              <a:t>обеспечения</a:t>
            </a:r>
            <a:endParaRPr lang="en-US" dirty="0"/>
          </a:p>
        </p:txBody>
      </p:sp>
      <p:sp>
        <p:nvSpPr>
          <p:cNvPr id="4" name="Объект 13"/>
          <p:cNvSpPr txBox="1">
            <a:spLocks/>
          </p:cNvSpPr>
          <p:nvPr/>
        </p:nvSpPr>
        <p:spPr>
          <a:xfrm>
            <a:off x="1264078" y="1052736"/>
            <a:ext cx="10086918" cy="2664296"/>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ru-RU" sz="1800" dirty="0" smtClean="0"/>
              <a:t>В </a:t>
            </a:r>
            <a:r>
              <a:rPr lang="ru-RU" sz="1800" dirty="0"/>
              <a:t>идеале процесс модернизации должен привести к изменению системной спецификации, архитектуры и программной </a:t>
            </a:r>
            <a:r>
              <a:rPr lang="ru-RU" sz="1800" dirty="0" smtClean="0"/>
              <a:t>реализации. </a:t>
            </a:r>
            <a:r>
              <a:rPr lang="ru-RU" sz="1800" dirty="0"/>
              <a:t>Новые требования должны отражать изменения, вносимые в систему. Ввод в систему новых компонентов требует ее перепроектирования, после чего необходимо повторное тестирование </a:t>
            </a:r>
            <a:r>
              <a:rPr lang="ru-RU" sz="1800" dirty="0" smtClean="0"/>
              <a:t>системы</a:t>
            </a:r>
            <a:r>
              <a:rPr lang="en-US" sz="1800" dirty="0" smtClean="0"/>
              <a:t>.</a:t>
            </a:r>
            <a:r>
              <a:rPr lang="uk-UA" sz="1800" dirty="0" smtClean="0"/>
              <a:t> П</a:t>
            </a:r>
            <a:r>
              <a:rPr lang="ru-RU" sz="1800" dirty="0" err="1" smtClean="0"/>
              <a:t>роводится</a:t>
            </a:r>
            <a:r>
              <a:rPr lang="ru-RU" sz="1800" dirty="0" smtClean="0"/>
              <a:t> </a:t>
            </a:r>
            <a:r>
              <a:rPr lang="ru-RU" sz="1800" dirty="0"/>
              <a:t>подробный анализ </a:t>
            </a:r>
            <a:r>
              <a:rPr lang="ru-RU" sz="1800" dirty="0" smtClean="0"/>
              <a:t>изменений.</a:t>
            </a:r>
            <a:endParaRPr lang="en-US" sz="1800" dirty="0"/>
          </a:p>
        </p:txBody>
      </p:sp>
      <p:pic>
        <p:nvPicPr>
          <p:cNvPr id="3074"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2710036" y="2402847"/>
            <a:ext cx="6624736" cy="107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89954" y="3513891"/>
            <a:ext cx="10513168" cy="2291373"/>
          </a:xfrm>
          <a:prstGeom prst="rect">
            <a:avLst/>
          </a:prstGeom>
        </p:spPr>
        <p:txBody>
          <a:bodyPr vert="horz" lIns="91440" tIns="45720" rIns="91440" bIns="45720" rtlCol="0">
            <a:noAutofit/>
          </a:bodyPr>
          <a:lstStyle>
            <a:defPPr rtl="0">
              <a:defRPr lang="ru-ru"/>
            </a:defPPr>
            <a:lvl1pPr indent="0">
              <a:lnSpc>
                <a:spcPct val="90000"/>
              </a:lnSpc>
              <a:spcBef>
                <a:spcPts val="1200"/>
              </a:spcBef>
              <a:buClr>
                <a:schemeClr val="accent1"/>
              </a:buClr>
              <a:buSzPct val="100000"/>
              <a:buFont typeface="Arial" pitchFamily="34" charset="0"/>
              <a:buNone/>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a:spcBef>
                <a:spcPts val="600"/>
              </a:spcBef>
            </a:pPr>
            <a:r>
              <a:rPr lang="ru-RU" dirty="0"/>
              <a:t>Иногда в экстренных случаях требуется быстрое внесение изменений, например по следующим причинам</a:t>
            </a:r>
            <a:r>
              <a:rPr lang="ru-RU" dirty="0" smtClean="0"/>
              <a:t>.</a:t>
            </a:r>
            <a:endParaRPr lang="en-US" dirty="0"/>
          </a:p>
          <a:p>
            <a:pPr marL="223838" indent="-223838">
              <a:spcBef>
                <a:spcPts val="600"/>
              </a:spcBef>
              <a:buFont typeface="Arial" pitchFamily="34" charset="0"/>
              <a:buChar char="•"/>
            </a:pPr>
            <a:r>
              <a:rPr lang="ru-RU" i="1" dirty="0" smtClean="0"/>
              <a:t>Сбой </a:t>
            </a:r>
            <a:r>
              <a:rPr lang="ru-RU" i="1" dirty="0"/>
              <a:t>в системе, вследствие чего возникла чрезвычайная ситуация, требующая экстренного вмешательства для продолжения нормальной работы системы.</a:t>
            </a:r>
            <a:endParaRPr lang="en-US" i="1" dirty="0"/>
          </a:p>
          <a:p>
            <a:pPr marL="223838" indent="-223838">
              <a:spcBef>
                <a:spcPts val="600"/>
              </a:spcBef>
              <a:buFont typeface="Arial" pitchFamily="34" charset="0"/>
              <a:buChar char="•"/>
            </a:pPr>
            <a:r>
              <a:rPr lang="ru-RU" i="1" dirty="0" smtClean="0"/>
              <a:t>Изменение </a:t>
            </a:r>
            <a:r>
              <a:rPr lang="ru-RU" i="1" dirty="0"/>
              <a:t>рабочего окружения системы с непредусмотренным влиянием на систему.</a:t>
            </a:r>
            <a:endParaRPr lang="en-US" i="1" dirty="0"/>
          </a:p>
          <a:p>
            <a:pPr marL="223838" indent="-223838">
              <a:spcBef>
                <a:spcPts val="600"/>
              </a:spcBef>
              <a:buFont typeface="Arial" pitchFamily="34" charset="0"/>
              <a:buChar char="•"/>
            </a:pPr>
            <a:r>
              <a:rPr lang="ru-RU" i="1" dirty="0" smtClean="0"/>
              <a:t>Неожиданные </a:t>
            </a:r>
            <a:r>
              <a:rPr lang="ru-RU" i="1" dirty="0"/>
              <a:t>изменения в деловой сфере организации (из-за действий конкурентов или из-за введения нового </a:t>
            </a:r>
            <a:r>
              <a:rPr lang="ru-RU" i="1" dirty="0" smtClean="0"/>
              <a:t>законодательства</a:t>
            </a:r>
            <a:r>
              <a:rPr lang="ru-RU" i="1" dirty="0"/>
              <a:t>).</a:t>
            </a:r>
            <a:endParaRPr lang="en-US" i="1" dirty="0"/>
          </a:p>
          <a:p>
            <a:pPr marL="223838" indent="-223838">
              <a:spcBef>
                <a:spcPts val="600"/>
              </a:spcBef>
              <a:buFont typeface="Arial" pitchFamily="34" charset="0"/>
              <a:buChar char="•"/>
            </a:pPr>
            <a:endParaRPr lang="en-US" i="1" dirty="0"/>
          </a:p>
        </p:txBody>
      </p:sp>
      <p:sp>
        <p:nvSpPr>
          <p:cNvPr id="5" name="Rectangle 4"/>
          <p:cNvSpPr>
            <a:spLocks noChangeArrowheads="1"/>
          </p:cNvSpPr>
          <p:nvPr/>
        </p:nvSpPr>
        <p:spPr bwMode="auto">
          <a:xfrm>
            <a:off x="0" y="0"/>
            <a:ext cx="121888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576200" y="5881120"/>
            <a:ext cx="6758572" cy="69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76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2"/>
          <p:cNvSpPr>
            <a:spLocks noGrp="1"/>
          </p:cNvSpPr>
          <p:nvPr>
            <p:ph type="title"/>
          </p:nvPr>
        </p:nvSpPr>
        <p:spPr>
          <a:xfrm>
            <a:off x="1269876" y="1484784"/>
            <a:ext cx="9144001" cy="1371600"/>
          </a:xfrm>
        </p:spPr>
        <p:txBody>
          <a:bodyPr rtlCol="0">
            <a:normAutofit fontScale="90000"/>
          </a:bodyPr>
          <a:lstStyle/>
          <a:p>
            <a:r>
              <a:rPr lang="ru-RU" dirty="0"/>
              <a:t>Цель </a:t>
            </a:r>
            <a:r>
              <a:rPr lang="ru-RU" dirty="0" smtClean="0"/>
              <a:t>лекции – </a:t>
            </a:r>
            <a:r>
              <a:rPr lang="ru-RU" dirty="0"/>
              <a:t>ввести читателя в тему наследуемых систем и показать структуру таких </a:t>
            </a:r>
            <a:r>
              <a:rPr lang="ru-RU" dirty="0" smtClean="0"/>
              <a:t>систем. </a:t>
            </a:r>
            <a:r>
              <a:rPr lang="ru-RU" dirty="0"/>
              <a:t>После этой </a:t>
            </a:r>
            <a:r>
              <a:rPr lang="ru-RU" dirty="0" smtClean="0"/>
              <a:t>лекции </a:t>
            </a:r>
            <a:r>
              <a:rPr lang="ru-RU" dirty="0"/>
              <a:t>вы должны:</a:t>
            </a:r>
            <a:endParaRPr lang="en-US" dirty="0"/>
          </a:p>
        </p:txBody>
      </p:sp>
      <p:sp>
        <p:nvSpPr>
          <p:cNvPr id="9" name="Объект 13"/>
          <p:cNvSpPr txBox="1">
            <a:spLocks/>
          </p:cNvSpPr>
          <p:nvPr/>
        </p:nvSpPr>
        <p:spPr>
          <a:xfrm>
            <a:off x="1269876" y="3140968"/>
            <a:ext cx="10585176" cy="411480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342900" lvl="0" indent="-342900">
              <a:buFont typeface="Arial" panose="020B0604020202020204" pitchFamily="34" charset="0"/>
              <a:buChar char="•"/>
            </a:pPr>
            <a:r>
              <a:rPr lang="ru-RU" dirty="0"/>
              <a:t>знать основные стратегии модернизации программных систем, а именно: сопровождение системы, эволюцию системной архитектуры и </a:t>
            </a:r>
            <a:r>
              <a:rPr lang="ru-RU" dirty="0" err="1"/>
              <a:t>реинжениринг</a:t>
            </a:r>
            <a:r>
              <a:rPr lang="ru-RU" dirty="0"/>
              <a:t> программного обеспечения;</a:t>
            </a:r>
            <a:endParaRPr lang="en-US" dirty="0"/>
          </a:p>
          <a:p>
            <a:pPr marL="342900" lvl="0" indent="-342900">
              <a:buFont typeface="Arial" panose="020B0604020202020204" pitchFamily="34" charset="0"/>
              <a:buChar char="•"/>
            </a:pPr>
            <a:r>
              <a:rPr lang="ru-RU" dirty="0"/>
              <a:t>ориентироваться в принципах сопровождения ПО и понимать причины увеличения расходов на сопровождение систем;</a:t>
            </a:r>
            <a:endParaRPr lang="en-US" dirty="0"/>
          </a:p>
          <a:p>
            <a:pPr marL="342900" indent="-342900">
              <a:buFont typeface="Arial" panose="020B0604020202020204" pitchFamily="34" charset="0"/>
              <a:buChar char="•"/>
            </a:pPr>
            <a:r>
              <a:rPr lang="ru-RU" dirty="0"/>
              <a:t>знать, каким образом наследуемую систему можно преобразовать в распределенную систему клиент/сервер, чтобы продлить срок эксплуатации системы и обеспечить более эффективное ее использование на основе современных аппаратных средств</a:t>
            </a:r>
            <a:endParaRPr lang="en-US" dirty="0"/>
          </a:p>
        </p:txBody>
      </p:sp>
    </p:spTree>
    <p:extLst>
      <p:ext uri="{BB962C8B-B14F-4D97-AF65-F5344CB8AC3E}">
        <p14:creationId xmlns:p14="http://schemas.microsoft.com/office/powerpoint/2010/main" val="8592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Прогнозирование сопровождения</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Менеджеры терпеть не могут сюрпризов, особенно если они выливаются в непредсказуемо высокие затраты. Поэтому лучше предусмотреть заранее, какие изменения возможны в системе, с какими компонентами системы будет больше всего проблем при сопровождении, а также рассчитать общие затраты на сопровождение в течение определенного периода времени. </a:t>
            </a:r>
            <a:endParaRPr lang="en-US" dirty="0"/>
          </a:p>
        </p:txBody>
      </p:sp>
    </p:spTree>
    <p:extLst>
      <p:ext uri="{BB962C8B-B14F-4D97-AF65-F5344CB8AC3E}">
        <p14:creationId xmlns:p14="http://schemas.microsoft.com/office/powerpoint/2010/main" val="22179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Прогнозирование </a:t>
            </a:r>
            <a:r>
              <a:rPr lang="ru-RU" dirty="0" smtClean="0"/>
              <a:t>сопровождения </a:t>
            </a:r>
            <a:r>
              <a:rPr lang="en-US" dirty="0" err="1" smtClean="0"/>
              <a:t>программного</a:t>
            </a:r>
            <a:r>
              <a:rPr lang="en-US" dirty="0" smtClean="0"/>
              <a:t> </a:t>
            </a:r>
            <a:r>
              <a:rPr lang="en-US" dirty="0" err="1"/>
              <a:t>обеспечения</a:t>
            </a:r>
            <a:endParaRPr lang="en-US" dirty="0"/>
          </a:p>
        </p:txBody>
      </p:sp>
      <p:sp>
        <p:nvSpPr>
          <p:cNvPr id="2" name="TextBox 1"/>
          <p:cNvSpPr txBox="1"/>
          <p:nvPr/>
        </p:nvSpPr>
        <p:spPr>
          <a:xfrm>
            <a:off x="1197868" y="836712"/>
            <a:ext cx="10255676" cy="5266057"/>
          </a:xfrm>
          <a:prstGeom prst="rect">
            <a:avLst/>
          </a:prstGeom>
          <a:noFill/>
        </p:spPr>
        <p:txBody>
          <a:bodyPr wrap="square" rtlCol="0">
            <a:spAutoFit/>
          </a:bodyPr>
          <a:lstStyle/>
          <a:p>
            <a:pPr>
              <a:spcBef>
                <a:spcPts val="1200"/>
              </a:spcBef>
            </a:pPr>
            <a:r>
              <a:rPr lang="ru-RU" dirty="0" smtClean="0"/>
              <a:t>Прогнозирование </a:t>
            </a:r>
            <a:r>
              <a:rPr lang="ru-RU" dirty="0"/>
              <a:t>количества запросов на изменения системы зависит от понимания взаимосвязей между системой и ее окружением. Некоторые системы находятся в достаточно сложной взаимозависимости с внешним окружением и изменение окружения обязательно повлияет на </a:t>
            </a:r>
            <a:r>
              <a:rPr lang="ru-RU" dirty="0" smtClean="0"/>
              <a:t>систему</a:t>
            </a:r>
            <a:r>
              <a:rPr lang="ru-RU" dirty="0"/>
              <a:t>. Для того чтобы правильно судить об этих взаимоотношениях, необходимо оценить следующие показатели.</a:t>
            </a:r>
            <a:endParaRPr lang="en-US" dirty="0"/>
          </a:p>
          <a:p>
            <a:pPr marL="223838" indent="-223838">
              <a:lnSpc>
                <a:spcPct val="90000"/>
              </a:lnSpc>
              <a:spcBef>
                <a:spcPts val="1200"/>
              </a:spcBef>
              <a:buClr>
                <a:schemeClr val="accent1"/>
              </a:buClr>
              <a:buSzPct val="100000"/>
              <a:buFont typeface="Arial" pitchFamily="34" charset="0"/>
              <a:buChar char="•"/>
            </a:pPr>
            <a:r>
              <a:rPr lang="ru-RU" i="1" dirty="0"/>
              <a:t>Количество и сложность системных интерфейсов. Чем больше системных интерфейсов и чем более сложными они являются, тем выше вероятность изменений в будущем.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Количество </a:t>
            </a:r>
            <a:r>
              <a:rPr lang="ru-RU" i="1" dirty="0"/>
              <a:t>изменяемых системных </a:t>
            </a:r>
            <a:r>
              <a:rPr lang="ru-RU" i="1" dirty="0" smtClean="0"/>
              <a:t>требований. Требования</a:t>
            </a:r>
            <a:r>
              <a:rPr lang="ru-RU" i="1" dirty="0"/>
              <a:t>, отражающие деловую сферу или стандарты организации, чаще изменяются, чем требования, описывающие предметную область.</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Бизнес-процессы</a:t>
            </a:r>
            <a:r>
              <a:rPr lang="ru-RU" i="1" dirty="0"/>
              <a:t>, в которых используется данная система. По мере развития бизнес-процессы приводят к появлению новых требований к системе</a:t>
            </a:r>
            <a:r>
              <a:rPr lang="ru-RU" i="1" dirty="0" smtClean="0"/>
              <a:t>.</a:t>
            </a:r>
          </a:p>
          <a:p>
            <a:pPr>
              <a:lnSpc>
                <a:spcPct val="90000"/>
              </a:lnSpc>
              <a:spcBef>
                <a:spcPts val="1200"/>
              </a:spcBef>
              <a:buClr>
                <a:schemeClr val="accent1"/>
              </a:buClr>
              <a:buSzPct val="100000"/>
            </a:pPr>
            <a:r>
              <a:rPr lang="ru-RU" dirty="0"/>
              <a:t>Чтобы корректно спрогнозировать процесс сопровождения, нужно знать количество и типы взаимосвязей между разными компонентами системы, а также учитывать сложность этих компонентов. </a:t>
            </a:r>
            <a:endParaRPr lang="en-US" i="1" dirty="0"/>
          </a:p>
          <a:p>
            <a:pPr>
              <a:spcBef>
                <a:spcPts val="1200"/>
              </a:spcBef>
            </a:pPr>
            <a:endParaRPr lang="en-US" dirty="0"/>
          </a:p>
        </p:txBody>
      </p:sp>
    </p:spTree>
    <p:extLst>
      <p:ext uri="{BB962C8B-B14F-4D97-AF65-F5344CB8AC3E}">
        <p14:creationId xmlns:p14="http://schemas.microsoft.com/office/powerpoint/2010/main" val="389049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Прогнозирование </a:t>
            </a:r>
            <a:r>
              <a:rPr lang="ru-RU" dirty="0" smtClean="0"/>
              <a:t>сопровождения </a:t>
            </a:r>
            <a:r>
              <a:rPr lang="en-US" dirty="0" err="1" smtClean="0"/>
              <a:t>программного</a:t>
            </a:r>
            <a:r>
              <a:rPr lang="en-US" dirty="0" smtClean="0"/>
              <a:t> </a:t>
            </a:r>
            <a:r>
              <a:rPr lang="en-US" dirty="0" err="1"/>
              <a:t>обеспечения</a:t>
            </a:r>
            <a:endParaRPr lang="en-US" dirty="0"/>
          </a:p>
        </p:txBody>
      </p:sp>
      <p:pic>
        <p:nvPicPr>
          <p:cNvPr id="14338"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2770738" y="1105312"/>
            <a:ext cx="6503332" cy="499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60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Прогнозирование </a:t>
            </a:r>
            <a:r>
              <a:rPr lang="ru-RU" dirty="0" smtClean="0"/>
              <a:t>сопровождения </a:t>
            </a:r>
            <a:r>
              <a:rPr lang="en-US" dirty="0" err="1" smtClean="0"/>
              <a:t>программного</a:t>
            </a:r>
            <a:r>
              <a:rPr lang="en-US" dirty="0" smtClean="0"/>
              <a:t> </a:t>
            </a:r>
            <a:r>
              <a:rPr lang="en-US" dirty="0" err="1"/>
              <a:t>обеспечения</a:t>
            </a:r>
            <a:endParaRPr lang="en-US" dirty="0"/>
          </a:p>
        </p:txBody>
      </p:sp>
      <p:sp>
        <p:nvSpPr>
          <p:cNvPr id="2" name="TextBox 1"/>
          <p:cNvSpPr txBox="1"/>
          <p:nvPr/>
        </p:nvSpPr>
        <p:spPr>
          <a:xfrm>
            <a:off x="1197868" y="836712"/>
            <a:ext cx="10255676" cy="6263253"/>
          </a:xfrm>
          <a:prstGeom prst="rect">
            <a:avLst/>
          </a:prstGeom>
          <a:noFill/>
        </p:spPr>
        <p:txBody>
          <a:bodyPr wrap="square" rtlCol="0">
            <a:spAutoFit/>
          </a:bodyPr>
          <a:lstStyle/>
          <a:p>
            <a:r>
              <a:rPr lang="ru-RU" dirty="0"/>
              <a:t>Сравнивая сложность отдельных системных компонентов с отчетами по сопровождению, исследователи обнаружили, что снижение сложности программирования значительно сокращает расходы на сопровождение системы</a:t>
            </a:r>
            <a:r>
              <a:rPr lang="ru-RU" dirty="0" smtClean="0"/>
              <a:t>. </a:t>
            </a:r>
          </a:p>
          <a:p>
            <a:r>
              <a:rPr lang="ru-RU" dirty="0" smtClean="0"/>
              <a:t>После введения системы в эксплуатацию появляются данные, позволяющие прогнозировать дальнейшее сопровождение системы. Перечисленные ниже показатели полезны для оценивания удобства сопровождения.</a:t>
            </a:r>
            <a:endParaRPr lang="en-US" dirty="0"/>
          </a:p>
          <a:p>
            <a:pPr marL="223838" indent="-223838">
              <a:lnSpc>
                <a:spcPct val="90000"/>
              </a:lnSpc>
              <a:spcBef>
                <a:spcPts val="1200"/>
              </a:spcBef>
              <a:buClr>
                <a:schemeClr val="accent1"/>
              </a:buClr>
              <a:buSzPct val="100000"/>
              <a:buFont typeface="Arial" pitchFamily="34" charset="0"/>
              <a:buChar char="•"/>
            </a:pPr>
            <a:r>
              <a:rPr lang="ru-RU" i="1" dirty="0"/>
              <a:t>Количество запросов на корректировку системы. Возрастание количества отчетов о сбоях в системе означает увеличение количества ошибок, подлежащих исправлению при сопровождении. Это говорит об ухудшении удобства сопровождения.</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Среднее </a:t>
            </a:r>
            <a:r>
              <a:rPr lang="ru-RU" i="1" dirty="0"/>
              <a:t>время, потраченное на анализ причин системных сбоев и отказов. Этот показатель пропорционален количеству системных компонентов, в которые требуется внести изменения. Если этот показатель возрастает, система требует многочисленных изменений.</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Среднее </a:t>
            </a:r>
            <a:r>
              <a:rPr lang="ru-RU" i="1" dirty="0"/>
              <a:t>время, необходимое на реализацию </a:t>
            </a:r>
            <a:r>
              <a:rPr lang="ru-RU" i="1" dirty="0" smtClean="0"/>
              <a:t>изменений. </a:t>
            </a:r>
            <a:r>
              <a:rPr lang="ru-RU" i="1" dirty="0"/>
              <a:t>Здесь учитывается </a:t>
            </a:r>
            <a:r>
              <a:rPr lang="ru-RU" i="1" dirty="0" smtClean="0"/>
              <a:t>время </a:t>
            </a:r>
            <a:r>
              <a:rPr lang="ru-RU" i="1" dirty="0"/>
              <a:t>реализации изменений и их документирования, которое зависит от сложности программного кода. Увеличение этого показателя означает сложность сопровождения.</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Количество </a:t>
            </a:r>
            <a:r>
              <a:rPr lang="ru-RU" i="1" dirty="0"/>
              <a:t>незавершенных запросов на изменения. С возрастанием количества таких запросов затрудняется сопровождение системы.</a:t>
            </a:r>
            <a:endParaRPr lang="en-US" i="1" dirty="0"/>
          </a:p>
          <a:p>
            <a:pPr marL="223838" indent="-223838">
              <a:lnSpc>
                <a:spcPct val="90000"/>
              </a:lnSpc>
              <a:spcBef>
                <a:spcPts val="1200"/>
              </a:spcBef>
              <a:buClr>
                <a:schemeClr val="accent1"/>
              </a:buClr>
              <a:buSzPct val="100000"/>
              <a:buFont typeface="Arial" pitchFamily="34" charset="0"/>
              <a:buChar char="•"/>
            </a:pPr>
            <a:endParaRPr lang="en-US" i="1" dirty="0"/>
          </a:p>
        </p:txBody>
      </p:sp>
    </p:spTree>
    <p:extLst>
      <p:ext uri="{BB962C8B-B14F-4D97-AF65-F5344CB8AC3E}">
        <p14:creationId xmlns:p14="http://schemas.microsoft.com/office/powerpoint/2010/main" val="323111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Эволюция системной архитектуры</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В процессе сопровождения большинство изменений проводится локализовано и не влияет на архитектуру системы. Однако начиная с 1980-х годов экономические показатели компьютерных систем изменилась настолько, что стало более выгодно применять распределенные, а не централизованные, как раньше, системы. Поэтому многие компании поставлены перед необходимостью преобразовать свои централизованные системы, реализованные на </a:t>
            </a:r>
            <a:r>
              <a:rPr lang="ru-RU" dirty="0" err="1"/>
              <a:t>мэйнфреймах</a:t>
            </a:r>
            <a:r>
              <a:rPr lang="ru-RU" dirty="0"/>
              <a:t>, в распределенные системы </a:t>
            </a:r>
            <a:r>
              <a:rPr lang="ru-RU"/>
              <a:t>типа </a:t>
            </a:r>
            <a:r>
              <a:rPr lang="ru-RU" smtClean="0"/>
              <a:t>клиент/сервер.</a:t>
            </a:r>
            <a:endParaRPr lang="en-US" dirty="0"/>
          </a:p>
        </p:txBody>
      </p:sp>
    </p:spTree>
    <p:extLst>
      <p:ext uri="{BB962C8B-B14F-4D97-AF65-F5344CB8AC3E}">
        <p14:creationId xmlns:p14="http://schemas.microsoft.com/office/powerpoint/2010/main" val="15619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Прогнозирование </a:t>
            </a:r>
            <a:r>
              <a:rPr lang="ru-RU" dirty="0" smtClean="0"/>
              <a:t>сопровождения </a:t>
            </a:r>
            <a:r>
              <a:rPr lang="en-US" dirty="0" err="1" smtClean="0"/>
              <a:t>программного</a:t>
            </a:r>
            <a:r>
              <a:rPr lang="en-US" dirty="0" smtClean="0"/>
              <a:t> </a:t>
            </a:r>
            <a:r>
              <a:rPr lang="en-US" dirty="0" err="1"/>
              <a:t>обеспечения</a:t>
            </a:r>
            <a:endParaRPr lang="en-US" dirty="0"/>
          </a:p>
        </p:txBody>
      </p:sp>
      <p:sp>
        <p:nvSpPr>
          <p:cNvPr id="2" name="TextBox 1"/>
          <p:cNvSpPr txBox="1"/>
          <p:nvPr/>
        </p:nvSpPr>
        <p:spPr>
          <a:xfrm>
            <a:off x="936630" y="836712"/>
            <a:ext cx="10255676" cy="5558445"/>
          </a:xfrm>
          <a:prstGeom prst="rect">
            <a:avLst/>
          </a:prstGeom>
          <a:noFill/>
        </p:spPr>
        <p:txBody>
          <a:bodyPr wrap="square" rtlCol="0">
            <a:spAutoFit/>
          </a:bodyPr>
          <a:lstStyle/>
          <a:p>
            <a:pPr>
              <a:spcBef>
                <a:spcPts val="600"/>
              </a:spcBef>
            </a:pPr>
            <a:r>
              <a:rPr lang="ru-RU" dirty="0"/>
              <a:t>Перечислим основные причины перехода от централизованных к распределенным системам</a:t>
            </a:r>
            <a:r>
              <a:rPr lang="ru-RU" dirty="0" smtClean="0"/>
              <a:t>.</a:t>
            </a:r>
            <a:endParaRPr lang="en-US" dirty="0"/>
          </a:p>
          <a:p>
            <a:pPr marL="223838" indent="-223838">
              <a:lnSpc>
                <a:spcPct val="90000"/>
              </a:lnSpc>
              <a:spcBef>
                <a:spcPts val="600"/>
              </a:spcBef>
              <a:buClr>
                <a:schemeClr val="accent1"/>
              </a:buClr>
              <a:buSzPct val="100000"/>
              <a:buFont typeface="Arial" pitchFamily="34" charset="0"/>
              <a:buChar char="•"/>
            </a:pPr>
            <a:r>
              <a:rPr lang="ru-RU" i="1" dirty="0"/>
              <a:t>Стоимость </a:t>
            </a:r>
            <a:r>
              <a:rPr lang="ru-RU" i="1" dirty="0"/>
              <a:t>аппаратных средств. Закупка и сопровождение распределенных систем клиент/сервер обойдется гораздо дешевле, чем покупка </a:t>
            </a:r>
            <a:r>
              <a:rPr lang="ru-RU" i="1" dirty="0" err="1"/>
              <a:t>мэйнфрейма</a:t>
            </a:r>
            <a:r>
              <a:rPr lang="ru-RU" i="1" dirty="0"/>
              <a:t> эквивалентной мощности.</a:t>
            </a:r>
            <a:endParaRPr lang="en-US" i="1" dirty="0"/>
          </a:p>
          <a:p>
            <a:pPr marL="223838" indent="-223838">
              <a:lnSpc>
                <a:spcPct val="90000"/>
              </a:lnSpc>
              <a:spcBef>
                <a:spcPts val="600"/>
              </a:spcBef>
              <a:buClr>
                <a:schemeClr val="accent1"/>
              </a:buClr>
              <a:buSzPct val="100000"/>
              <a:buFont typeface="Arial" pitchFamily="34" charset="0"/>
              <a:buChar char="•"/>
            </a:pPr>
            <a:r>
              <a:rPr lang="ru-RU" i="1" dirty="0"/>
              <a:t>Усовершенствование </a:t>
            </a:r>
            <a:r>
              <a:rPr lang="ru-RU" i="1" dirty="0"/>
              <a:t>пользовательских интерфейсов. Многие из наследуемых систем, основанных на </a:t>
            </a:r>
            <a:r>
              <a:rPr lang="ru-RU" i="1" dirty="0" err="1"/>
              <a:t>мэйнфремах</a:t>
            </a:r>
            <a:r>
              <a:rPr lang="ru-RU" i="1" dirty="0"/>
              <a:t>, имеют текстовые интерфейсы, основанные на формах. </a:t>
            </a:r>
            <a:r>
              <a:rPr lang="ru-RU" i="1" dirty="0"/>
              <a:t>Сегодня пользователям привычнее графические интерфейсы и более простое взаимодействие с системами. </a:t>
            </a:r>
            <a:endParaRPr lang="ru-RU" i="1" dirty="0" smtClean="0"/>
          </a:p>
          <a:p>
            <a:pPr marL="223838" indent="-223838">
              <a:lnSpc>
                <a:spcPct val="90000"/>
              </a:lnSpc>
              <a:spcBef>
                <a:spcPts val="600"/>
              </a:spcBef>
              <a:buClr>
                <a:schemeClr val="accent1"/>
              </a:buClr>
              <a:buSzPct val="100000"/>
              <a:buFont typeface="Arial" pitchFamily="34" charset="0"/>
              <a:buChar char="•"/>
            </a:pPr>
            <a:r>
              <a:rPr lang="ru-RU" i="1" dirty="0" smtClean="0"/>
              <a:t>Распределенный </a:t>
            </a:r>
            <a:r>
              <a:rPr lang="ru-RU" i="1" dirty="0"/>
              <a:t>доступ к системам. </a:t>
            </a:r>
            <a:r>
              <a:rPr lang="ru-RU" i="1" dirty="0"/>
              <a:t>Сейчас все больше компаний стараются децентрализовать рабочие места, что требует децентрализации компьютерных систем. </a:t>
            </a:r>
            <a:r>
              <a:rPr lang="ru-RU" i="1" dirty="0"/>
              <a:t>При этом необходимо, чтобы компьютерные системы были доступны из разных мест и с разного </a:t>
            </a:r>
            <a:r>
              <a:rPr lang="ru-RU" i="1" dirty="0" smtClean="0"/>
              <a:t>оборудования.</a:t>
            </a:r>
            <a:endParaRPr lang="en-US" dirty="0"/>
          </a:p>
          <a:p>
            <a:r>
              <a:rPr lang="ru-RU" dirty="0"/>
              <a:t>С переходом на распределенную архитектуру компьютерных систем организации значительно снижают расходы на аппаратное обеспечение и способны создать систему с более удобным интерфейсом и более современным дизайном, а также могут поддерживать практику распределенной работы. В этом переходном периоде неизбежно должно произойти преобразование системы к объектно-ориентированной ориентированной модели, что, в свою очередь, может снизить затраты на сопровождение системы в будущем</a:t>
            </a:r>
            <a:r>
              <a:rPr lang="ru-RU" dirty="0" smtClean="0"/>
              <a:t>.</a:t>
            </a:r>
            <a:endParaRPr lang="en-US" dirty="0"/>
          </a:p>
        </p:txBody>
      </p:sp>
    </p:spTree>
    <p:extLst>
      <p:ext uri="{BB962C8B-B14F-4D97-AF65-F5344CB8AC3E}">
        <p14:creationId xmlns:p14="http://schemas.microsoft.com/office/powerpoint/2010/main" val="311854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Прогнозирование </a:t>
            </a:r>
            <a:r>
              <a:rPr lang="ru-RU" dirty="0" smtClean="0"/>
              <a:t>сопровождения </a:t>
            </a:r>
            <a:r>
              <a:rPr lang="en-US" dirty="0" err="1" smtClean="0"/>
              <a:t>программного</a:t>
            </a:r>
            <a:r>
              <a:rPr lang="en-US" dirty="0" smtClean="0"/>
              <a:t> </a:t>
            </a:r>
            <a:r>
              <a:rPr lang="en-US" dirty="0" err="1"/>
              <a:t>обеспечения</a:t>
            </a:r>
            <a:endParaRPr lang="en-US" dirty="0"/>
          </a:p>
        </p:txBody>
      </p:sp>
      <p:sp>
        <p:nvSpPr>
          <p:cNvPr id="2" name="TextBox 1"/>
          <p:cNvSpPr txBox="1"/>
          <p:nvPr/>
        </p:nvSpPr>
        <p:spPr>
          <a:xfrm>
            <a:off x="936630" y="836712"/>
            <a:ext cx="10255676" cy="2308324"/>
          </a:xfrm>
          <a:prstGeom prst="rect">
            <a:avLst/>
          </a:prstGeom>
          <a:noFill/>
        </p:spPr>
        <p:txBody>
          <a:bodyPr wrap="square" rtlCol="0">
            <a:spAutoFit/>
          </a:bodyPr>
          <a:lstStyle/>
          <a:p>
            <a:r>
              <a:rPr lang="ru-RU" dirty="0"/>
              <a:t>Основная трудность при децентрализации наследуемых систем заключается в том, что в их структуре не существует четкого разграничения между архитектурными компонентами. Идеальной (и желательной) считается структура системы, </a:t>
            </a:r>
            <a:r>
              <a:rPr lang="ru-RU" dirty="0" smtClean="0"/>
              <a:t>показанной ниже. В </a:t>
            </a:r>
            <a:r>
              <a:rPr lang="ru-RU" dirty="0"/>
              <a:t>этом случае есть четкое разделение интерфейса пользователя, сервисов, предоставляемых системой, и базы данных. При этом сервисы четко различимы. В системе с такой структурой легко определить распределяемые компоненты, которые можно перепрограммировать и запустить на машинах клиентов.</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752378448"/>
              </p:ext>
            </p:extLst>
          </p:nvPr>
        </p:nvGraphicFramePr>
        <p:xfrm>
          <a:off x="4726260" y="3356992"/>
          <a:ext cx="2376264" cy="2376264"/>
        </p:xfrm>
        <a:graphic>
          <a:graphicData uri="http://schemas.openxmlformats.org/drawingml/2006/table">
            <a:tbl>
              <a:tblPr firstRow="1" bandRow="1">
                <a:tableStyleId>{5C22544A-7EE6-4342-B048-85BDC9FD1C3A}</a:tableStyleId>
              </a:tblPr>
              <a:tblGrid>
                <a:gridCol w="2376264">
                  <a:extLst>
                    <a:ext uri="{9D8B030D-6E8A-4147-A177-3AD203B41FA5}">
                      <a16:colId xmlns:a16="http://schemas.microsoft.com/office/drawing/2014/main" val="2204275281"/>
                    </a:ext>
                  </a:extLst>
                </a:gridCol>
              </a:tblGrid>
              <a:tr h="792088">
                <a:tc>
                  <a:txBody>
                    <a:bodyPr/>
                    <a:lstStyle/>
                    <a:p>
                      <a:pPr algn="ctr"/>
                      <a:r>
                        <a:rPr lang="uk-UA" b="0" dirty="0" smtClean="0">
                          <a:solidFill>
                            <a:schemeClr val="bg1"/>
                          </a:solidFill>
                        </a:rPr>
                        <a:t>Интерфейс пользователя</a:t>
                      </a:r>
                      <a:endParaRPr lang="en-US" b="0" dirty="0">
                        <a:solidFill>
                          <a:schemeClr val="bg1"/>
                        </a:solidFill>
                      </a:endParaRPr>
                    </a:p>
                  </a:txBody>
                  <a:tcPr anchor="ctr">
                    <a:solidFill>
                      <a:schemeClr val="accent1">
                        <a:lumMod val="20000"/>
                        <a:lumOff val="80000"/>
                      </a:schemeClr>
                    </a:solidFill>
                  </a:tcPr>
                </a:tc>
                <a:extLst>
                  <a:ext uri="{0D108BD9-81ED-4DB2-BD59-A6C34878D82A}">
                    <a16:rowId xmlns:a16="http://schemas.microsoft.com/office/drawing/2014/main" val="1738913041"/>
                  </a:ext>
                </a:extLst>
              </a:tr>
              <a:tr h="792088">
                <a:tc>
                  <a:txBody>
                    <a:bodyPr/>
                    <a:lstStyle/>
                    <a:p>
                      <a:pPr algn="ctr"/>
                      <a:r>
                        <a:rPr lang="uk-UA" b="0" dirty="0" err="1" smtClean="0">
                          <a:solidFill>
                            <a:schemeClr val="bg1"/>
                          </a:solidFill>
                        </a:rPr>
                        <a:t>Сервисы</a:t>
                      </a:r>
                      <a:endParaRPr lang="en-US" b="0" dirty="0">
                        <a:solidFill>
                          <a:schemeClr val="bg1"/>
                        </a:solidFill>
                      </a:endParaRPr>
                    </a:p>
                  </a:txBody>
                  <a:tcPr anchor="ctr"/>
                </a:tc>
                <a:extLst>
                  <a:ext uri="{0D108BD9-81ED-4DB2-BD59-A6C34878D82A}">
                    <a16:rowId xmlns:a16="http://schemas.microsoft.com/office/drawing/2014/main" val="3926075418"/>
                  </a:ext>
                </a:extLst>
              </a:tr>
              <a:tr h="792088">
                <a:tc>
                  <a:txBody>
                    <a:bodyPr/>
                    <a:lstStyle/>
                    <a:p>
                      <a:pPr algn="ctr"/>
                      <a:r>
                        <a:rPr lang="ru-RU" b="0" dirty="0" smtClean="0">
                          <a:solidFill>
                            <a:schemeClr val="bg1"/>
                          </a:solidFill>
                        </a:rPr>
                        <a:t>Базы данных</a:t>
                      </a:r>
                      <a:endParaRPr lang="en-US" b="0" dirty="0">
                        <a:solidFill>
                          <a:schemeClr val="bg1"/>
                        </a:solidFill>
                      </a:endParaRPr>
                    </a:p>
                  </a:txBody>
                  <a:tcPr anchor="ctr"/>
                </a:tc>
                <a:extLst>
                  <a:ext uri="{0D108BD9-81ED-4DB2-BD59-A6C34878D82A}">
                    <a16:rowId xmlns:a16="http://schemas.microsoft.com/office/drawing/2014/main" val="3067707729"/>
                  </a:ext>
                </a:extLst>
              </a:tr>
            </a:tbl>
          </a:graphicData>
        </a:graphic>
      </p:graphicFrame>
    </p:spTree>
    <p:extLst>
      <p:ext uri="{BB962C8B-B14F-4D97-AF65-F5344CB8AC3E}">
        <p14:creationId xmlns:p14="http://schemas.microsoft.com/office/powerpoint/2010/main" val="1432567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Преобразование наследуемой системы в распределенную</a:t>
            </a:r>
            <a:endParaRPr lang="en-US" dirty="0"/>
          </a:p>
        </p:txBody>
      </p:sp>
      <p:sp>
        <p:nvSpPr>
          <p:cNvPr id="2" name="TextBox 1"/>
          <p:cNvSpPr txBox="1"/>
          <p:nvPr/>
        </p:nvSpPr>
        <p:spPr>
          <a:xfrm>
            <a:off x="936630" y="836712"/>
            <a:ext cx="10255676" cy="1477328"/>
          </a:xfrm>
          <a:prstGeom prst="rect">
            <a:avLst/>
          </a:prstGeom>
          <a:noFill/>
        </p:spPr>
        <p:txBody>
          <a:bodyPr wrap="square" rtlCol="0">
            <a:spAutoFit/>
          </a:bodyPr>
          <a:lstStyle/>
          <a:p>
            <a:r>
              <a:rPr lang="ru-RU" dirty="0"/>
              <a:t>В случаях, когда невозможно разделять наследуемую систему на распределяемые компоненты, следует применить альтернативный подход. Наследуемая система преобразуется в сервер, интерфейс пользователя реализуется на машине клиента, а промежуточное ПО обеспечивает взаимосвязь запросов, поступающих с машины клиента, с наследуемой системой. </a:t>
            </a:r>
            <a:endParaRPr lang="en-US" dirty="0"/>
          </a:p>
        </p:txBody>
      </p:sp>
      <p:pic>
        <p:nvPicPr>
          <p:cNvPr id="1026"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1485900" y="2636912"/>
            <a:ext cx="9317339"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256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Преобразование наследуемой системы в распределенную</a:t>
            </a:r>
            <a:endParaRPr lang="en-US" dirty="0"/>
          </a:p>
        </p:txBody>
      </p:sp>
      <p:sp>
        <p:nvSpPr>
          <p:cNvPr id="2" name="TextBox 1"/>
          <p:cNvSpPr txBox="1"/>
          <p:nvPr/>
        </p:nvSpPr>
        <p:spPr>
          <a:xfrm>
            <a:off x="909836" y="656692"/>
            <a:ext cx="10255676" cy="4462760"/>
          </a:xfrm>
          <a:prstGeom prst="rect">
            <a:avLst/>
          </a:prstGeom>
          <a:noFill/>
        </p:spPr>
        <p:txBody>
          <a:bodyPr wrap="square" rtlCol="0">
            <a:spAutoFit/>
          </a:bodyPr>
          <a:lstStyle/>
          <a:p>
            <a:r>
              <a:rPr lang="ru-RU" dirty="0"/>
              <a:t> </a:t>
            </a:r>
            <a:r>
              <a:rPr lang="ru-RU" dirty="0" smtClean="0"/>
              <a:t>Несмотря </a:t>
            </a:r>
            <a:r>
              <a:rPr lang="ru-RU" dirty="0"/>
              <a:t>на интеграцию интерфейса пользователя и предоставляемых наследуемой системой сервисов, все-таки при планировании децентрализации лучше рассматривать их в качестве отдельных логических </a:t>
            </a:r>
            <a:r>
              <a:rPr lang="ru-RU" dirty="0" smtClean="0"/>
              <a:t>уровней.</a:t>
            </a:r>
          </a:p>
          <a:p>
            <a:pPr marL="223838" indent="-223838">
              <a:lnSpc>
                <a:spcPct val="90000"/>
              </a:lnSpc>
              <a:spcBef>
                <a:spcPts val="1200"/>
              </a:spcBef>
              <a:buClr>
                <a:schemeClr val="accent1"/>
              </a:buClr>
              <a:buSzPct val="100000"/>
              <a:buFont typeface="Arial" pitchFamily="34" charset="0"/>
              <a:buChar char="•"/>
            </a:pPr>
            <a:r>
              <a:rPr lang="ru-RU" i="1" dirty="0"/>
              <a:t>Уровень представления </a:t>
            </a:r>
            <a:r>
              <a:rPr lang="ru-RU" i="1" dirty="0" smtClean="0"/>
              <a:t>отвечает </a:t>
            </a:r>
            <a:r>
              <a:rPr lang="ru-RU" i="1" dirty="0"/>
              <a:t>за организацию вывода на экран информации для конечных пользователей системы.</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Уровень </a:t>
            </a:r>
            <a:r>
              <a:rPr lang="ru-RU" i="1" dirty="0"/>
              <a:t>проверки данных связан с управлением вводом-выводом данных, осуществляемым конечными пользователями.</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Уровень </a:t>
            </a:r>
            <a:r>
              <a:rPr lang="ru-RU" i="1" dirty="0"/>
              <a:t>управления взаимодействием определяется последовательностью операций конечных пользователей и порядком смены экранов, отображающихся на машинах конечных пользователей.</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Уровень </a:t>
            </a:r>
            <a:r>
              <a:rPr lang="ru-RU" i="1" dirty="0"/>
              <a:t>сервисов приложения отвечает за выполнение основных вычислений приложением.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smtClean="0"/>
              <a:t>Уровень </a:t>
            </a:r>
            <a:r>
              <a:rPr lang="ru-RU" i="1" dirty="0"/>
              <a:t>базы данных отвечает за хранение и управление данными приложения.</a:t>
            </a:r>
            <a:endParaRPr lang="en-US" i="1" dirty="0"/>
          </a:p>
          <a:p>
            <a:endParaRPr lang="en-US" dirty="0"/>
          </a:p>
        </p:txBody>
      </p:sp>
    </p:spTree>
    <p:extLst>
      <p:ext uri="{BB962C8B-B14F-4D97-AF65-F5344CB8AC3E}">
        <p14:creationId xmlns:p14="http://schemas.microsoft.com/office/powerpoint/2010/main" val="5713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Преобразование наследуемой системы в распределенную</a:t>
            </a:r>
            <a:endParaRPr lang="en-US" dirty="0"/>
          </a:p>
        </p:txBody>
      </p:sp>
      <p:sp>
        <p:nvSpPr>
          <p:cNvPr id="2" name="TextBox 1"/>
          <p:cNvSpPr txBox="1"/>
          <p:nvPr/>
        </p:nvSpPr>
        <p:spPr>
          <a:xfrm>
            <a:off x="909836" y="656692"/>
            <a:ext cx="10255676" cy="2585323"/>
          </a:xfrm>
          <a:prstGeom prst="rect">
            <a:avLst/>
          </a:prstGeom>
          <a:noFill/>
        </p:spPr>
        <p:txBody>
          <a:bodyPr wrap="square" rtlCol="0">
            <a:spAutoFit/>
          </a:bodyPr>
          <a:lstStyle/>
          <a:p>
            <a:r>
              <a:rPr lang="ru-RU" dirty="0"/>
              <a:t>Создавать распределенную базу данных для большинства наследуемых систем невыгодно, но для распределения других уровней существует целый ряд альтернатив, которые показаны </a:t>
            </a:r>
            <a:r>
              <a:rPr lang="ru-RU" dirty="0" smtClean="0"/>
              <a:t>на. В </a:t>
            </a:r>
            <a:r>
              <a:rPr lang="ru-RU" dirty="0"/>
              <a:t>простейшем случае компьютер клиента предоставляет только интерфейс пользователя, все другие уровни реализованы на сервере. Противоположный случай – сервер управляет только базой данных, все остальные операции выполняет машина клиента. Естественно, что эти варианты распределения не являются взаимоисключающими. Можно начать с распределения уровня представления, а при наличии ресурсов и времени можно распределить другие логические </a:t>
            </a:r>
            <a:r>
              <a:rPr lang="ru-RU" dirty="0" smtClean="0"/>
              <a:t>уровни.</a:t>
            </a:r>
            <a:endParaRPr lang="en-US" dirty="0"/>
          </a:p>
        </p:txBody>
      </p:sp>
      <p:graphicFrame>
        <p:nvGraphicFramePr>
          <p:cNvPr id="4" name="Таблица 3"/>
          <p:cNvGraphicFramePr>
            <a:graphicFrameLocks noGrp="1"/>
          </p:cNvGraphicFramePr>
          <p:nvPr>
            <p:extLst>
              <p:ext uri="{D42A27DB-BD31-4B8C-83A1-F6EECF244321}">
                <p14:modId xmlns:p14="http://schemas.microsoft.com/office/powerpoint/2010/main" val="811742546"/>
              </p:ext>
            </p:extLst>
          </p:nvPr>
        </p:nvGraphicFramePr>
        <p:xfrm>
          <a:off x="1125860" y="3356992"/>
          <a:ext cx="3846917" cy="3140675"/>
        </p:xfrm>
        <a:graphic>
          <a:graphicData uri="http://schemas.openxmlformats.org/drawingml/2006/table">
            <a:tbl>
              <a:tblPr firstRow="1" bandRow="1">
                <a:tableStyleId>{5C22544A-7EE6-4342-B048-85BDC9FD1C3A}</a:tableStyleId>
              </a:tblPr>
              <a:tblGrid>
                <a:gridCol w="3846917">
                  <a:extLst>
                    <a:ext uri="{9D8B030D-6E8A-4147-A177-3AD203B41FA5}">
                      <a16:colId xmlns:a16="http://schemas.microsoft.com/office/drawing/2014/main" val="3483896142"/>
                    </a:ext>
                  </a:extLst>
                </a:gridCol>
              </a:tblGrid>
              <a:tr h="628135">
                <a:tc>
                  <a:txBody>
                    <a:bodyPr/>
                    <a:lstStyle/>
                    <a:p>
                      <a:pPr algn="ctr"/>
                      <a:r>
                        <a:rPr lang="ru-RU" b="0" dirty="0" smtClean="0">
                          <a:solidFill>
                            <a:schemeClr val="bg1"/>
                          </a:solidFill>
                        </a:rPr>
                        <a:t>Представление</a:t>
                      </a:r>
                      <a:endParaRPr lang="en-US" b="0" dirty="0">
                        <a:solidFill>
                          <a:schemeClr val="bg1"/>
                        </a:solidFill>
                      </a:endParaRPr>
                    </a:p>
                  </a:txBody>
                  <a:tcPr anchor="ctr">
                    <a:solidFill>
                      <a:schemeClr val="accent1">
                        <a:lumMod val="20000"/>
                        <a:lumOff val="80000"/>
                      </a:schemeClr>
                    </a:solidFill>
                  </a:tcPr>
                </a:tc>
                <a:extLst>
                  <a:ext uri="{0D108BD9-81ED-4DB2-BD59-A6C34878D82A}">
                    <a16:rowId xmlns:a16="http://schemas.microsoft.com/office/drawing/2014/main" val="710787110"/>
                  </a:ext>
                </a:extLst>
              </a:tr>
              <a:tr h="628135">
                <a:tc>
                  <a:txBody>
                    <a:bodyPr/>
                    <a:lstStyle/>
                    <a:p>
                      <a:pPr algn="ctr"/>
                      <a:r>
                        <a:rPr lang="ru-RU" dirty="0" smtClean="0"/>
                        <a:t>Проверка данных</a:t>
                      </a:r>
                      <a:endParaRPr lang="en-US" dirty="0"/>
                    </a:p>
                  </a:txBody>
                  <a:tcPr anchor="ctr"/>
                </a:tc>
                <a:extLst>
                  <a:ext uri="{0D108BD9-81ED-4DB2-BD59-A6C34878D82A}">
                    <a16:rowId xmlns:a16="http://schemas.microsoft.com/office/drawing/2014/main" val="1699680040"/>
                  </a:ext>
                </a:extLst>
              </a:tr>
              <a:tr h="628135">
                <a:tc>
                  <a:txBody>
                    <a:bodyPr/>
                    <a:lstStyle/>
                    <a:p>
                      <a:pPr algn="ctr"/>
                      <a:r>
                        <a:rPr lang="ru-RU" dirty="0" smtClean="0"/>
                        <a:t>Управление </a:t>
                      </a:r>
                      <a:r>
                        <a:rPr lang="ru-RU" dirty="0" err="1" smtClean="0"/>
                        <a:t>взаимодествие</a:t>
                      </a:r>
                      <a:endParaRPr lang="en-US" dirty="0"/>
                    </a:p>
                  </a:txBody>
                  <a:tcPr anchor="ctr">
                    <a:solidFill>
                      <a:schemeClr val="accent1">
                        <a:lumMod val="20000"/>
                        <a:lumOff val="80000"/>
                      </a:schemeClr>
                    </a:solidFill>
                  </a:tcPr>
                </a:tc>
                <a:extLst>
                  <a:ext uri="{0D108BD9-81ED-4DB2-BD59-A6C34878D82A}">
                    <a16:rowId xmlns:a16="http://schemas.microsoft.com/office/drawing/2014/main" val="18365132"/>
                  </a:ext>
                </a:extLst>
              </a:tr>
              <a:tr h="628135">
                <a:tc>
                  <a:txBody>
                    <a:bodyPr/>
                    <a:lstStyle/>
                    <a:p>
                      <a:pPr algn="ctr"/>
                      <a:r>
                        <a:rPr lang="ru-RU" dirty="0" smtClean="0"/>
                        <a:t>Сервисы</a:t>
                      </a:r>
                      <a:r>
                        <a:rPr lang="ru-RU" baseline="0" dirty="0" smtClean="0"/>
                        <a:t> приложения</a:t>
                      </a:r>
                      <a:endParaRPr lang="en-US" dirty="0"/>
                    </a:p>
                  </a:txBody>
                  <a:tcPr anchor="ctr"/>
                </a:tc>
                <a:extLst>
                  <a:ext uri="{0D108BD9-81ED-4DB2-BD59-A6C34878D82A}">
                    <a16:rowId xmlns:a16="http://schemas.microsoft.com/office/drawing/2014/main" val="2081479931"/>
                  </a:ext>
                </a:extLst>
              </a:tr>
              <a:tr h="628135">
                <a:tc>
                  <a:txBody>
                    <a:bodyPr/>
                    <a:lstStyle/>
                    <a:p>
                      <a:pPr algn="ctr"/>
                      <a:r>
                        <a:rPr lang="ru-RU" dirty="0" smtClean="0"/>
                        <a:t>База данных</a:t>
                      </a:r>
                      <a:endParaRPr lang="en-US" dirty="0"/>
                    </a:p>
                  </a:txBody>
                  <a:tcPr anchor="ctr"/>
                </a:tc>
                <a:extLst>
                  <a:ext uri="{0D108BD9-81ED-4DB2-BD59-A6C34878D82A}">
                    <a16:rowId xmlns:a16="http://schemas.microsoft.com/office/drawing/2014/main" val="3545054237"/>
                  </a:ext>
                </a:extLst>
              </a:tr>
            </a:tbl>
          </a:graphicData>
        </a:graphic>
      </p:graphicFrame>
      <p:pic>
        <p:nvPicPr>
          <p:cNvPr id="2051" name="Picture 3"/>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5764912" y="3861048"/>
            <a:ext cx="5400600" cy="190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0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69876" y="116632"/>
            <a:ext cx="9144001" cy="792088"/>
          </a:xfrm>
        </p:spPr>
        <p:txBody>
          <a:bodyPr rtlCol="0">
            <a:normAutofit/>
          </a:bodyPr>
          <a:lstStyle/>
          <a:p>
            <a:r>
              <a:rPr lang="ru-RU" dirty="0" smtClean="0"/>
              <a:t>Значение модернизации ПО</a:t>
            </a:r>
            <a:endParaRPr lang="en-US" dirty="0"/>
          </a:p>
        </p:txBody>
      </p:sp>
      <p:sp>
        <p:nvSpPr>
          <p:cNvPr id="14" name="Объект 13"/>
          <p:cNvSpPr>
            <a:spLocks noGrp="1"/>
          </p:cNvSpPr>
          <p:nvPr>
            <p:ph idx="1"/>
          </p:nvPr>
        </p:nvSpPr>
        <p:spPr>
          <a:xfrm>
            <a:off x="1264078" y="1052736"/>
            <a:ext cx="10086918" cy="4320480"/>
          </a:xfrm>
        </p:spPr>
        <p:txBody>
          <a:bodyPr rtlCol="0">
            <a:normAutofit/>
          </a:bodyPr>
          <a:lstStyle/>
          <a:p>
            <a:pPr marL="0" indent="0">
              <a:spcBef>
                <a:spcPts val="1200"/>
              </a:spcBef>
              <a:buNone/>
            </a:pPr>
            <a:r>
              <a:rPr lang="ru-RU" sz="1800" dirty="0"/>
              <a:t>Невозможно создать систему, которая не потребует изменений в будущем. Как только программное обеспечение вводится в эксплуатацию, возникают новые требования к системе, обусловленные непрерывным развитием бизнес-процессов и все возрастающими общими требованиями к программным системам. Иногда в системе следует изменить некоторые составляющие в целях повышения производительности или улучшения других характеристик, а также для исправления обнаруженных ошибок. Все это требует дальнейшего развития системы после ее ввода в эксплуатацию.</a:t>
            </a:r>
            <a:endParaRPr lang="en-US" sz="1800" dirty="0"/>
          </a:p>
          <a:p>
            <a:pPr marL="0" indent="0">
              <a:spcBef>
                <a:spcPts val="1200"/>
              </a:spcBef>
              <a:buNone/>
            </a:pPr>
            <a:r>
              <a:rPr lang="ru-RU" sz="1800" dirty="0"/>
              <a:t>Полная зависимость организаций от программного обеспечения, которое к тому же обходится в достаточно круглую сумму, объясняет исключительную важность серьезного отношения к ПО. Это предусматривает дополнительные вложения в эволюцию уже эксплуатируемой системы с тем, чтобы обеспечить прежний уровень ее производительности.</a:t>
            </a:r>
            <a:endParaRPr lang="en-US" sz="18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Преобразование наследуемой системы в распределенную</a:t>
            </a:r>
            <a:endParaRPr lang="en-US" dirty="0"/>
          </a:p>
        </p:txBody>
      </p:sp>
      <p:sp>
        <p:nvSpPr>
          <p:cNvPr id="2" name="TextBox 1"/>
          <p:cNvSpPr txBox="1"/>
          <p:nvPr/>
        </p:nvSpPr>
        <p:spPr>
          <a:xfrm>
            <a:off x="909836" y="656692"/>
            <a:ext cx="10255676" cy="3139321"/>
          </a:xfrm>
          <a:prstGeom prst="rect">
            <a:avLst/>
          </a:prstGeom>
          <a:noFill/>
        </p:spPr>
        <p:txBody>
          <a:bodyPr wrap="square" rtlCol="0">
            <a:spAutoFit/>
          </a:bodyPr>
          <a:lstStyle/>
          <a:p>
            <a:r>
              <a:rPr lang="ru-RU" dirty="0"/>
              <a:t>Когда наследуемая система представлена в виде сервера и доступ к ней осуществляется посредством промежуточного </a:t>
            </a:r>
            <a:r>
              <a:rPr lang="ru-RU" dirty="0" smtClean="0"/>
              <a:t>ПО, распределение </a:t>
            </a:r>
            <a:r>
              <a:rPr lang="ru-RU" dirty="0"/>
              <a:t>системы можно начинать с варианта, </a:t>
            </a:r>
            <a:r>
              <a:rPr lang="ru-RU" dirty="0" smtClean="0"/>
              <a:t>показанного слева</a:t>
            </a:r>
            <a:r>
              <a:rPr lang="ru-RU" dirty="0"/>
              <a:t>, а затем постепенно переходить к варианту, показанному справа. При реализации новых сервисов они принимают на себя функции наследуемой системы на сервере, передавая управление операциями по обработке данных машине клиента. В конце концов такая постепенная переадресация функций приводит к тому, что большая часть изначальной наследуемой системы не используется, она принимает на себя только функции канала обслуживания базы данных для распределенной системы. При достижении этого этапа уже можно будет решать, оставить ли наследуемую систему либо заменить ее системой управления данными</a:t>
            </a:r>
            <a:r>
              <a:rPr lang="ru-RU" dirty="0" smtClean="0"/>
              <a:t>. </a:t>
            </a:r>
            <a:endParaRPr lang="en-US" dirty="0"/>
          </a:p>
        </p:txBody>
      </p:sp>
    </p:spTree>
    <p:extLst>
      <p:ext uri="{BB962C8B-B14F-4D97-AF65-F5344CB8AC3E}">
        <p14:creationId xmlns:p14="http://schemas.microsoft.com/office/powerpoint/2010/main" val="377794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Распределение интерфейсов пользователя</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0">
              <a:buNone/>
            </a:pPr>
            <a:r>
              <a:rPr lang="ru-RU" dirty="0"/>
              <a:t>Многие наследуемые системы введены в эксплуатацию еще до того, как были изобретены графические интерфейсы пользователей. Такие системы имеют интерфейсы, основанные на текстовых формах, которые выполняются на терминалах, способных выводить на экран только символьные изображения. </a:t>
            </a:r>
            <a:endParaRPr lang="ru-RU" dirty="0" smtClean="0"/>
          </a:p>
        </p:txBody>
      </p:sp>
    </p:spTree>
    <p:extLst>
      <p:ext uri="{BB962C8B-B14F-4D97-AF65-F5344CB8AC3E}">
        <p14:creationId xmlns:p14="http://schemas.microsoft.com/office/powerpoint/2010/main" val="8283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Распределение интерфейсов </a:t>
            </a:r>
            <a:r>
              <a:rPr lang="ru-RU" dirty="0" smtClean="0"/>
              <a:t>пользователя</a:t>
            </a:r>
            <a:endParaRPr lang="en-US" dirty="0"/>
          </a:p>
        </p:txBody>
      </p:sp>
      <p:sp>
        <p:nvSpPr>
          <p:cNvPr id="2" name="TextBox 1"/>
          <p:cNvSpPr txBox="1"/>
          <p:nvPr/>
        </p:nvSpPr>
        <p:spPr>
          <a:xfrm>
            <a:off x="909836" y="656692"/>
            <a:ext cx="10255676" cy="4247317"/>
          </a:xfrm>
          <a:prstGeom prst="rect">
            <a:avLst/>
          </a:prstGeom>
          <a:noFill/>
        </p:spPr>
        <p:txBody>
          <a:bodyPr wrap="square" rtlCol="0">
            <a:spAutoFit/>
          </a:bodyPr>
          <a:lstStyle/>
          <a:p>
            <a:pPr indent="396000"/>
            <a:r>
              <a:rPr lang="ru-RU" dirty="0"/>
              <a:t>Вычислительные </a:t>
            </a:r>
            <a:r>
              <a:rPr lang="ru-RU" dirty="0"/>
              <a:t>средства </a:t>
            </a:r>
            <a:r>
              <a:rPr lang="ru-RU" dirty="0"/>
              <a:t>терминалов </a:t>
            </a:r>
            <a:r>
              <a:rPr lang="ru-RU" dirty="0"/>
              <a:t>относительно слабые, поэтому все основные вычислительные функции принимает на себя центральная ЭВМ.</a:t>
            </a:r>
            <a:endParaRPr lang="en-US" dirty="0"/>
          </a:p>
          <a:p>
            <a:pPr indent="396000"/>
            <a:r>
              <a:rPr lang="ru-RU" dirty="0"/>
              <a:t>При распределении интерфейсов пользователя применяются мощности локальных ПК, обеспечивающие графический интерфейс, который в большей мере отвечает потребностям пользователей. Функции интерфейса (представление данных, управление взаимодействием и проверка данных) переводятся на локальный ПК, а текстовый интерфейс заменяется графическим интерфейсом пользователя. Серверу остаются функции по обработке данных и реализации сервисов приложения.</a:t>
            </a:r>
            <a:endParaRPr lang="en-US" dirty="0"/>
          </a:p>
          <a:p>
            <a:pPr indent="396000"/>
            <a:r>
              <a:rPr lang="ru-RU" dirty="0"/>
              <a:t>Если наследуемая система обладает четкой структурой, в которой легко выделить интерфейс пользователя, ее можно преобразовать в систему с распределенными интерфейсами пользователя. Для этого следует перенести на компьютер клиента те компоненты системы, которые отвечают за взаимодействие с пользователем. </a:t>
            </a:r>
            <a:r>
              <a:rPr lang="ru-RU" dirty="0"/>
              <a:t>Связь этих компонентов с основной программой осуществляется с помощью интерфейса, подобного изначальному текстовому</a:t>
            </a:r>
            <a:r>
              <a:rPr lang="ru-RU" dirty="0"/>
              <a:t>. </a:t>
            </a:r>
          </a:p>
        </p:txBody>
      </p:sp>
    </p:spTree>
    <p:extLst>
      <p:ext uri="{BB962C8B-B14F-4D97-AF65-F5344CB8AC3E}">
        <p14:creationId xmlns:p14="http://schemas.microsoft.com/office/powerpoint/2010/main" val="28645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Распределение интерфейсов </a:t>
            </a:r>
            <a:r>
              <a:rPr lang="ru-RU" dirty="0" smtClean="0"/>
              <a:t>пользователя</a:t>
            </a:r>
            <a:endParaRPr lang="en-US" dirty="0"/>
          </a:p>
        </p:txBody>
      </p:sp>
      <p:sp>
        <p:nvSpPr>
          <p:cNvPr id="2" name="TextBox 1"/>
          <p:cNvSpPr txBox="1"/>
          <p:nvPr/>
        </p:nvSpPr>
        <p:spPr>
          <a:xfrm>
            <a:off x="909836" y="656692"/>
            <a:ext cx="10255676" cy="923330"/>
          </a:xfrm>
          <a:prstGeom prst="rect">
            <a:avLst/>
          </a:prstGeom>
          <a:noFill/>
        </p:spPr>
        <p:txBody>
          <a:bodyPr wrap="square" rtlCol="0">
            <a:spAutoFit/>
          </a:bodyPr>
          <a:lstStyle/>
          <a:p>
            <a:pPr indent="396000"/>
            <a:r>
              <a:rPr lang="ru-RU" dirty="0" smtClean="0"/>
              <a:t>Часто </a:t>
            </a:r>
            <a:r>
              <a:rPr lang="ru-RU" dirty="0"/>
              <a:t>встречаются системы, в которых интерфейс и приложение интегрированы так, что невозможно вычленить код интерфейса. В этом случае можно прибегнуть к варианту распределения интерфейсов пользователя, который показан </a:t>
            </a:r>
            <a:r>
              <a:rPr lang="ru-RU" dirty="0" smtClean="0"/>
              <a:t>ниже.</a:t>
            </a:r>
            <a:endParaRPr lang="ru-RU" dirty="0"/>
          </a:p>
        </p:txBody>
      </p:sp>
      <p:pic>
        <p:nvPicPr>
          <p:cNvPr id="4098"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070076" y="1580021"/>
            <a:ext cx="5688632" cy="242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09836" y="4272677"/>
            <a:ext cx="11087191" cy="2585323"/>
          </a:xfrm>
          <a:prstGeom prst="rect">
            <a:avLst/>
          </a:prstGeom>
          <a:noFill/>
        </p:spPr>
        <p:txBody>
          <a:bodyPr wrap="square" rtlCol="0">
            <a:spAutoFit/>
          </a:bodyPr>
          <a:lstStyle/>
          <a:p>
            <a:pPr indent="396000"/>
            <a:r>
              <a:rPr lang="ru-RU" dirty="0"/>
              <a:t>Промежуточное ПО управления экранами (окнами), показанное на </a:t>
            </a:r>
            <a:r>
              <a:rPr lang="ru-RU" dirty="0" smtClean="0"/>
              <a:t>рисунке, </a:t>
            </a:r>
            <a:r>
              <a:rPr lang="ru-RU" dirty="0"/>
              <a:t>осуществляет связь с приложением и действует точно так же, как терминал пользователя. Это программное обеспечение использует описание каждого экрана для интерпретации и вывода данных на экран. В таком виде данные пересылаются на машину клиента, где они представляются с помощью графического интерфейса. В настоящее время процесс описания структуры интерфейса можно реализовать с помощью языка </a:t>
            </a:r>
            <a:r>
              <a:rPr lang="en-US" dirty="0" smtClean="0"/>
              <a:t>XML</a:t>
            </a:r>
            <a:r>
              <a:rPr lang="ru-RU" dirty="0" smtClean="0"/>
              <a:t>. </a:t>
            </a:r>
            <a:r>
              <a:rPr lang="ru-RU" dirty="0"/>
              <a:t>В этом случае не обязательно изменять наследуемую систему. Нужно только создать промежуточное ПО управления экранами и программу поддержки интерфейса на машине клиента.</a:t>
            </a:r>
            <a:endParaRPr lang="en-US" dirty="0"/>
          </a:p>
          <a:p>
            <a:pPr indent="396000"/>
            <a:endParaRPr lang="en-US" dirty="0"/>
          </a:p>
        </p:txBody>
      </p:sp>
    </p:spTree>
    <p:extLst>
      <p:ext uri="{BB962C8B-B14F-4D97-AF65-F5344CB8AC3E}">
        <p14:creationId xmlns:p14="http://schemas.microsoft.com/office/powerpoint/2010/main" val="350210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Распределение интерфейсов </a:t>
            </a:r>
            <a:r>
              <a:rPr lang="ru-RU" dirty="0" smtClean="0"/>
              <a:t>пользователя</a:t>
            </a:r>
            <a:endParaRPr lang="en-US" dirty="0"/>
          </a:p>
        </p:txBody>
      </p:sp>
      <p:sp>
        <p:nvSpPr>
          <p:cNvPr id="2" name="TextBox 1"/>
          <p:cNvSpPr txBox="1"/>
          <p:nvPr/>
        </p:nvSpPr>
        <p:spPr>
          <a:xfrm>
            <a:off x="909836" y="656692"/>
            <a:ext cx="10255676" cy="3600986"/>
          </a:xfrm>
          <a:prstGeom prst="rect">
            <a:avLst/>
          </a:prstGeom>
          <a:noFill/>
        </p:spPr>
        <p:txBody>
          <a:bodyPr wrap="square" rtlCol="0">
            <a:spAutoFit/>
          </a:bodyPr>
          <a:lstStyle/>
          <a:p>
            <a:r>
              <a:rPr lang="ru-RU" dirty="0"/>
              <a:t>Для реализации распределения пользовательских интерфейсов используются две стратегии</a:t>
            </a:r>
            <a:r>
              <a:rPr lang="ru-RU" dirty="0" smtClean="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a:t>Реализация </a:t>
            </a:r>
            <a:r>
              <a:rPr lang="ru-RU" i="1" dirty="0"/>
              <a:t>интерфейса с помощью системы управления окнами, установленной на машине клиента и осуществляющей связь с сервером.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a:t>Реализация </a:t>
            </a:r>
            <a:r>
              <a:rPr lang="ru-RU" i="1" dirty="0"/>
              <a:t>интерфейса пользователя с помощью </a:t>
            </a:r>
            <a:r>
              <a:rPr lang="en-US" i="1" dirty="0"/>
              <a:t>Web</a:t>
            </a:r>
            <a:r>
              <a:rPr lang="ru-RU" i="1" dirty="0"/>
              <a:t>-браузера</a:t>
            </a:r>
            <a:r>
              <a:rPr lang="ru-RU" i="1" dirty="0" smtClean="0"/>
              <a:t>.</a:t>
            </a:r>
            <a:endParaRPr lang="ru-RU" i="1" dirty="0"/>
          </a:p>
          <a:p>
            <a:pPr>
              <a:lnSpc>
                <a:spcPct val="90000"/>
              </a:lnSpc>
              <a:spcBef>
                <a:spcPts val="1200"/>
              </a:spcBef>
              <a:buClr>
                <a:schemeClr val="accent1"/>
              </a:buClr>
              <a:buSzPct val="100000"/>
            </a:pPr>
            <a:r>
              <a:rPr lang="ru-RU" dirty="0"/>
              <a:t>В первом случае интерфейс создается с помощью подходящего языка программирования, например </a:t>
            </a:r>
            <a:r>
              <a:rPr lang="en-US" dirty="0"/>
              <a:t>Java</a:t>
            </a:r>
            <a:r>
              <a:rPr lang="ru-RU" dirty="0"/>
              <a:t>, или с помощью языка сценариев </a:t>
            </a:r>
            <a:r>
              <a:rPr lang="en-US" dirty="0"/>
              <a:t>Visual Basic</a:t>
            </a:r>
            <a:r>
              <a:rPr lang="ru-RU" dirty="0"/>
              <a:t>. Для реализации интерфейса на машине пользователя выполняются запросы к функциям операционной системе. Во втором случае для создания интерфейса на основе </a:t>
            </a:r>
            <a:r>
              <a:rPr lang="en-US" dirty="0"/>
              <a:t>Web</a:t>
            </a:r>
            <a:r>
              <a:rPr lang="ru-RU" dirty="0"/>
              <a:t>-страниц применяется язык </a:t>
            </a:r>
            <a:r>
              <a:rPr lang="en-US" dirty="0"/>
              <a:t>HTML</a:t>
            </a:r>
            <a:r>
              <a:rPr lang="ru-RU" dirty="0"/>
              <a:t> и </a:t>
            </a:r>
            <a:r>
              <a:rPr lang="en-US" dirty="0"/>
              <a:t>Web</a:t>
            </a:r>
            <a:r>
              <a:rPr lang="ru-RU" dirty="0" smtClean="0"/>
              <a:t>-браузеры</a:t>
            </a:r>
            <a:r>
              <a:rPr lang="ru-RU" dirty="0"/>
              <a:t>. Каждый подход имеет свои преимущества и недостатки, которые представлены в </a:t>
            </a:r>
            <a:r>
              <a:rPr lang="ru-RU" dirty="0" smtClean="0"/>
              <a:t>таблице на следующем слайде.</a:t>
            </a:r>
            <a:endParaRPr lang="en-US" i="1" dirty="0"/>
          </a:p>
        </p:txBody>
      </p:sp>
    </p:spTree>
    <p:extLst>
      <p:ext uri="{BB962C8B-B14F-4D97-AF65-F5344CB8AC3E}">
        <p14:creationId xmlns:p14="http://schemas.microsoft.com/office/powerpoint/2010/main" val="55446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Распределение интерфейсов </a:t>
            </a:r>
            <a:r>
              <a:rPr lang="ru-RU" dirty="0" smtClean="0"/>
              <a:t>пользователя</a:t>
            </a:r>
            <a:endParaRPr lang="en-US" dirty="0"/>
          </a:p>
        </p:txBody>
      </p:sp>
      <p:sp>
        <p:nvSpPr>
          <p:cNvPr id="2" name="TextBox 1"/>
          <p:cNvSpPr txBox="1"/>
          <p:nvPr/>
        </p:nvSpPr>
        <p:spPr>
          <a:xfrm>
            <a:off x="909836" y="656692"/>
            <a:ext cx="10255676" cy="3351687"/>
          </a:xfrm>
          <a:prstGeom prst="rect">
            <a:avLst/>
          </a:prstGeom>
          <a:noFill/>
        </p:spPr>
        <p:txBody>
          <a:bodyPr wrap="square" rtlCol="0">
            <a:spAutoFit/>
          </a:bodyPr>
          <a:lstStyle/>
          <a:p>
            <a:r>
              <a:rPr lang="ru-RU" dirty="0"/>
              <a:t>Для реализации распределения пользовательских интерфейсов используются две стратегии</a:t>
            </a:r>
            <a:r>
              <a:rPr lang="ru-RU" dirty="0" smtClean="0"/>
              <a:t>.</a:t>
            </a:r>
            <a:endParaRPr lang="en-US" dirty="0"/>
          </a:p>
          <a:p>
            <a:pPr marL="223838" indent="-223838">
              <a:lnSpc>
                <a:spcPct val="90000"/>
              </a:lnSpc>
              <a:spcBef>
                <a:spcPts val="1200"/>
              </a:spcBef>
              <a:buClr>
                <a:schemeClr val="accent1"/>
              </a:buClr>
              <a:buSzPct val="100000"/>
              <a:buFont typeface="Arial" pitchFamily="34" charset="0"/>
              <a:buChar char="•"/>
            </a:pPr>
            <a:r>
              <a:rPr lang="ru-RU" i="1" dirty="0"/>
              <a:t>Реализация </a:t>
            </a:r>
            <a:r>
              <a:rPr lang="ru-RU" i="1" dirty="0"/>
              <a:t>интерфейса с помощью системы управления окнами, установленной на машине клиента и осуществляющей связь с сервером.</a:t>
            </a:r>
            <a:endParaRPr lang="en-US" i="1" dirty="0"/>
          </a:p>
          <a:p>
            <a:pPr marL="223838" indent="-223838">
              <a:lnSpc>
                <a:spcPct val="90000"/>
              </a:lnSpc>
              <a:spcBef>
                <a:spcPts val="1200"/>
              </a:spcBef>
              <a:buClr>
                <a:schemeClr val="accent1"/>
              </a:buClr>
              <a:buSzPct val="100000"/>
              <a:buFont typeface="Arial" pitchFamily="34" charset="0"/>
              <a:buChar char="•"/>
            </a:pPr>
            <a:r>
              <a:rPr lang="ru-RU" i="1" dirty="0"/>
              <a:t>Реализация </a:t>
            </a:r>
            <a:r>
              <a:rPr lang="ru-RU" i="1" dirty="0"/>
              <a:t>интерфейса пользователя с помощью </a:t>
            </a:r>
            <a:r>
              <a:rPr lang="en-US" i="1" dirty="0"/>
              <a:t>Web</a:t>
            </a:r>
            <a:r>
              <a:rPr lang="ru-RU" i="1" dirty="0"/>
              <a:t>-браузера</a:t>
            </a:r>
            <a:r>
              <a:rPr lang="ru-RU" i="1" dirty="0" smtClean="0"/>
              <a:t>.</a:t>
            </a:r>
            <a:endParaRPr lang="ru-RU" i="1" dirty="0"/>
          </a:p>
          <a:p>
            <a:pPr>
              <a:lnSpc>
                <a:spcPct val="90000"/>
              </a:lnSpc>
              <a:spcBef>
                <a:spcPts val="1200"/>
              </a:spcBef>
              <a:buClr>
                <a:schemeClr val="accent1"/>
              </a:buClr>
              <a:buSzPct val="100000"/>
            </a:pPr>
            <a:r>
              <a:rPr lang="ru-RU" dirty="0"/>
              <a:t>В первом случае интерфейс создается с помощью подходящего языка программирования, например </a:t>
            </a:r>
            <a:r>
              <a:rPr lang="en-US" dirty="0"/>
              <a:t>Java</a:t>
            </a:r>
            <a:r>
              <a:rPr lang="ru-RU" dirty="0"/>
              <a:t>, или с помощью языка сценариев </a:t>
            </a:r>
            <a:r>
              <a:rPr lang="en-US" dirty="0"/>
              <a:t>Visual Basic</a:t>
            </a:r>
            <a:r>
              <a:rPr lang="ru-RU" dirty="0"/>
              <a:t>. Для реализации интерфейса на машине пользователя выполняются запросы к функциям операционной системе. Во втором случае для создания интерфейса на основе </a:t>
            </a:r>
            <a:r>
              <a:rPr lang="en-US" dirty="0"/>
              <a:t>Web</a:t>
            </a:r>
            <a:r>
              <a:rPr lang="ru-RU" dirty="0"/>
              <a:t>-страниц применяется язык </a:t>
            </a:r>
            <a:r>
              <a:rPr lang="en-US" dirty="0"/>
              <a:t>HTML</a:t>
            </a:r>
            <a:r>
              <a:rPr lang="ru-RU" dirty="0"/>
              <a:t> и </a:t>
            </a:r>
            <a:r>
              <a:rPr lang="en-US" dirty="0"/>
              <a:t>Web</a:t>
            </a:r>
            <a:r>
              <a:rPr lang="ru-RU" dirty="0" smtClean="0"/>
              <a:t>-браузеры</a:t>
            </a:r>
            <a:r>
              <a:rPr lang="ru-RU" dirty="0"/>
              <a:t>. Каждый подход имеет свои преимущества и недостатки, которые представлены в </a:t>
            </a:r>
            <a:r>
              <a:rPr lang="ru-RU" dirty="0" smtClean="0"/>
              <a:t>таблице ниже.</a:t>
            </a:r>
            <a:endParaRPr lang="en-US" i="1" dirty="0"/>
          </a:p>
        </p:txBody>
      </p:sp>
      <p:graphicFrame>
        <p:nvGraphicFramePr>
          <p:cNvPr id="4" name="Таблица 3"/>
          <p:cNvGraphicFramePr>
            <a:graphicFrameLocks noGrp="1"/>
          </p:cNvGraphicFramePr>
          <p:nvPr>
            <p:extLst>
              <p:ext uri="{D42A27DB-BD31-4B8C-83A1-F6EECF244321}">
                <p14:modId xmlns:p14="http://schemas.microsoft.com/office/powerpoint/2010/main" val="4093204002"/>
              </p:ext>
            </p:extLst>
          </p:nvPr>
        </p:nvGraphicFramePr>
        <p:xfrm>
          <a:off x="1881944" y="4149080"/>
          <a:ext cx="8280920" cy="2560320"/>
        </p:xfrm>
        <a:graphic>
          <a:graphicData uri="http://schemas.openxmlformats.org/drawingml/2006/table">
            <a:tbl>
              <a:tblPr>
                <a:tableStyleId>{5C22544A-7EE6-4342-B048-85BDC9FD1C3A}</a:tableStyleId>
              </a:tblPr>
              <a:tblGrid>
                <a:gridCol w="2177490">
                  <a:extLst>
                    <a:ext uri="{9D8B030D-6E8A-4147-A177-3AD203B41FA5}">
                      <a16:colId xmlns:a16="http://schemas.microsoft.com/office/drawing/2014/main" val="2802893626"/>
                    </a:ext>
                  </a:extLst>
                </a:gridCol>
                <a:gridCol w="3379261">
                  <a:extLst>
                    <a:ext uri="{9D8B030D-6E8A-4147-A177-3AD203B41FA5}">
                      <a16:colId xmlns:a16="http://schemas.microsoft.com/office/drawing/2014/main" val="3913460390"/>
                    </a:ext>
                  </a:extLst>
                </a:gridCol>
                <a:gridCol w="2724169">
                  <a:extLst>
                    <a:ext uri="{9D8B030D-6E8A-4147-A177-3AD203B41FA5}">
                      <a16:colId xmlns:a16="http://schemas.microsoft.com/office/drawing/2014/main" val="3268705483"/>
                    </a:ext>
                  </a:extLst>
                </a:gridCol>
              </a:tblGrid>
              <a:tr h="198261">
                <a:tc>
                  <a:txBody>
                    <a:bodyPr/>
                    <a:lstStyle/>
                    <a:p>
                      <a:pPr>
                        <a:spcAft>
                          <a:spcPts val="0"/>
                        </a:spcAft>
                      </a:pPr>
                      <a:r>
                        <a:rPr lang="ru-RU" sz="1400">
                          <a:effectLst/>
                        </a:rPr>
                        <a:t>Стратегия</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Преимущества</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Недостатки</a:t>
                      </a:r>
                      <a:endParaRPr lang="en-US" sz="140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3743745943"/>
                  </a:ext>
                </a:extLst>
              </a:tr>
              <a:tr h="991307">
                <a:tc>
                  <a:txBody>
                    <a:bodyPr/>
                    <a:lstStyle/>
                    <a:p>
                      <a:pPr>
                        <a:spcAft>
                          <a:spcPts val="0"/>
                        </a:spcAft>
                      </a:pPr>
                      <a:r>
                        <a:rPr lang="ru-RU" sz="1400">
                          <a:effectLst/>
                        </a:rPr>
                        <a:t>Реализация с помощью системы управления окнами</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Доступ ко всем функциям интерфейса пользователя. Улучшенная работа интерфейса пользователя</a:t>
                      </a:r>
                      <a:endParaRPr lang="en-US" sz="1400" dirty="0">
                        <a:effectLst/>
                      </a:endParaRPr>
                    </a:p>
                    <a:p>
                      <a:pP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Зависимость от аппаратной платформы. Трудности согласования интерфейсов</a:t>
                      </a:r>
                      <a:endParaRPr lang="en-US" sz="14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1963039650"/>
                  </a:ext>
                </a:extLst>
              </a:tr>
              <a:tr h="1189569">
                <a:tc>
                  <a:txBody>
                    <a:bodyPr/>
                    <a:lstStyle/>
                    <a:p>
                      <a:pPr>
                        <a:spcAft>
                          <a:spcPts val="0"/>
                        </a:spcAft>
                      </a:pPr>
                      <a:r>
                        <a:rPr lang="ru-RU" sz="1400">
                          <a:effectLst/>
                        </a:rPr>
                        <a:t>Реализация с помощью </a:t>
                      </a:r>
                      <a:r>
                        <a:rPr lang="en-US" sz="1400">
                          <a:effectLst/>
                        </a:rPr>
                        <a:t>Web</a:t>
                      </a:r>
                      <a:r>
                        <a:rPr lang="ru-RU" sz="1400">
                          <a:effectLst/>
                        </a:rPr>
                        <a:t>-броузера</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a:effectLst/>
                        </a:rPr>
                        <a:t>Независимость от аппаратной платформы. Снижение затрат на обучение работе с интерфейсом (интерфейс </a:t>
                      </a:r>
                      <a:r>
                        <a:rPr lang="en-US" sz="1400">
                          <a:effectLst/>
                        </a:rPr>
                        <a:t>Web</a:t>
                      </a:r>
                      <a:r>
                        <a:rPr lang="ru-RU" sz="1400">
                          <a:effectLst/>
                        </a:rPr>
                        <a:t>-броузера знаком всем). Легче добиться согласования интерфейсов</a:t>
                      </a:r>
                      <a:endParaRPr lang="en-US" sz="1400">
                        <a:effectLst/>
                        <a:latin typeface="Times New Roman" panose="02020603050405020304" pitchFamily="18" charset="0"/>
                        <a:ea typeface="Times New Roman" panose="02020603050405020304" pitchFamily="18" charset="0"/>
                      </a:endParaRPr>
                    </a:p>
                  </a:txBody>
                  <a:tcPr marL="25400" marR="25400" marT="0" marB="0"/>
                </a:tc>
                <a:tc>
                  <a:txBody>
                    <a:bodyPr/>
                    <a:lstStyle/>
                    <a:p>
                      <a:pPr>
                        <a:spcAft>
                          <a:spcPts val="0"/>
                        </a:spcAft>
                      </a:pPr>
                      <a:r>
                        <a:rPr lang="ru-RU" sz="1400" dirty="0">
                          <a:effectLst/>
                        </a:rPr>
                        <a:t>Более низкая производительность интерфейса. Возможности дизайна интерфейса ограничены возможностями </a:t>
                      </a:r>
                      <a:r>
                        <a:rPr lang="en-US" sz="1400" dirty="0">
                          <a:effectLst/>
                        </a:rPr>
                        <a:t>Web</a:t>
                      </a:r>
                      <a:r>
                        <a:rPr lang="ru-RU" sz="1400" dirty="0">
                          <a:effectLst/>
                        </a:rPr>
                        <a:t>-</a:t>
                      </a:r>
                      <a:r>
                        <a:rPr lang="ru-RU" sz="1400" dirty="0" err="1">
                          <a:effectLst/>
                        </a:rPr>
                        <a:t>броузера</a:t>
                      </a:r>
                      <a:endParaRPr lang="en-US" sz="1400" dirty="0">
                        <a:effectLst/>
                        <a:latin typeface="Times New Roman" panose="02020603050405020304" pitchFamily="18" charset="0"/>
                        <a:ea typeface="Times New Roman" panose="02020603050405020304" pitchFamily="18" charset="0"/>
                      </a:endParaRPr>
                    </a:p>
                  </a:txBody>
                  <a:tcPr marL="25400" marR="25400" marT="0" marB="0"/>
                </a:tc>
                <a:extLst>
                  <a:ext uri="{0D108BD9-81ED-4DB2-BD59-A6C34878D82A}">
                    <a16:rowId xmlns:a16="http://schemas.microsoft.com/office/drawing/2014/main" val="3335098641"/>
                  </a:ext>
                </a:extLst>
              </a:tr>
            </a:tbl>
          </a:graphicData>
        </a:graphic>
      </p:graphicFrame>
    </p:spTree>
    <p:extLst>
      <p:ext uri="{BB962C8B-B14F-4D97-AF65-F5344CB8AC3E}">
        <p14:creationId xmlns:p14="http://schemas.microsoft.com/office/powerpoint/2010/main" val="41062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Распределение интерфейсов </a:t>
            </a:r>
            <a:r>
              <a:rPr lang="ru-RU" dirty="0" smtClean="0"/>
              <a:t>пользователя</a:t>
            </a:r>
            <a:endParaRPr lang="en-US" dirty="0"/>
          </a:p>
        </p:txBody>
      </p:sp>
      <p:sp>
        <p:nvSpPr>
          <p:cNvPr id="2" name="TextBox 1"/>
          <p:cNvSpPr txBox="1"/>
          <p:nvPr/>
        </p:nvSpPr>
        <p:spPr>
          <a:xfrm>
            <a:off x="909836" y="656692"/>
            <a:ext cx="10255676" cy="4524315"/>
          </a:xfrm>
          <a:prstGeom prst="rect">
            <a:avLst/>
          </a:prstGeom>
          <a:noFill/>
        </p:spPr>
        <p:txBody>
          <a:bodyPr wrap="square" rtlCol="0">
            <a:spAutoFit/>
          </a:bodyPr>
          <a:lstStyle/>
          <a:p>
            <a:pPr indent="396000"/>
            <a:r>
              <a:rPr lang="ru-RU" dirty="0"/>
              <a:t>Переход с обычных интерфейсов на интерфейсы </a:t>
            </a:r>
            <a:r>
              <a:rPr lang="en-US" dirty="0"/>
              <a:t>Web</a:t>
            </a:r>
            <a:r>
              <a:rPr lang="ru-RU" dirty="0" smtClean="0"/>
              <a:t>-браузеров </a:t>
            </a:r>
            <a:r>
              <a:rPr lang="ru-RU" dirty="0"/>
              <a:t>приобрел такую популярность благодаря независимости от аппаратной платформы и широким возможностям </a:t>
            </a:r>
            <a:r>
              <a:rPr lang="en-US" dirty="0"/>
              <a:t>Web</a:t>
            </a:r>
            <a:r>
              <a:rPr lang="ru-RU" dirty="0" smtClean="0"/>
              <a:t>-браузеров</a:t>
            </a:r>
            <a:r>
              <a:rPr lang="ru-RU" dirty="0"/>
              <a:t>. Приложения на языке </a:t>
            </a:r>
            <a:r>
              <a:rPr lang="en-US" dirty="0"/>
              <a:t>Java</a:t>
            </a:r>
            <a:r>
              <a:rPr lang="ru-RU" dirty="0"/>
              <a:t> применимы для локальных вычислений на машине клиента, что позволяет сравнить эти интерфейсы с теми, которые основаны на системе управления окнами.</a:t>
            </a:r>
            <a:endParaRPr lang="en-US" dirty="0"/>
          </a:p>
          <a:p>
            <a:pPr indent="396000"/>
            <a:r>
              <a:rPr lang="ru-RU" dirty="0"/>
              <a:t>Большая трудность в преобразовании интерфейсов, основанных на текстовых формах, в графические состоит в том, что они различаются способами управления взаимодействием и проверки данных. В первом случае компьютерная система осуществляет управление взаимодействием и выполняет проверку данных сразу после поступления информации. Для этого необходимо, чтобы поля форм заполнялись в определенном порядке. В графическом интерфейсе пользователь произвольно выбирает интересующие его поля. Такое управление машина не может предсказать. Поэтому возникает дополнительный поток обмена данными между ПК пользователя и сервером. Проверка данных возможна лишь в случае полного заполнения всех полей, иначе работа системы замедляется за счет частых обменов данными между клиентом и сервером.</a:t>
            </a:r>
            <a:endParaRPr lang="en-US" dirty="0"/>
          </a:p>
        </p:txBody>
      </p:sp>
    </p:spTree>
    <p:extLst>
      <p:ext uri="{BB962C8B-B14F-4D97-AF65-F5344CB8AC3E}">
        <p14:creationId xmlns:p14="http://schemas.microsoft.com/office/powerpoint/2010/main" val="186328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69876" y="116632"/>
            <a:ext cx="9144001" cy="792088"/>
          </a:xfrm>
        </p:spPr>
        <p:txBody>
          <a:bodyPr rtlCol="0">
            <a:normAutofit/>
          </a:bodyPr>
          <a:lstStyle/>
          <a:p>
            <a:r>
              <a:rPr lang="ru-RU" dirty="0" smtClean="0"/>
              <a:t>Значение модернизации ПО</a:t>
            </a:r>
            <a:endParaRPr lang="en-US" dirty="0"/>
          </a:p>
        </p:txBody>
      </p:sp>
      <p:sp>
        <p:nvSpPr>
          <p:cNvPr id="14" name="Объект 13"/>
          <p:cNvSpPr>
            <a:spLocks noGrp="1"/>
          </p:cNvSpPr>
          <p:nvPr>
            <p:ph idx="1"/>
          </p:nvPr>
        </p:nvSpPr>
        <p:spPr>
          <a:xfrm>
            <a:off x="1264078" y="1052736"/>
            <a:ext cx="10086918" cy="5472608"/>
          </a:xfrm>
        </p:spPr>
        <p:txBody>
          <a:bodyPr rtlCol="0">
            <a:noAutofit/>
          </a:bodyPr>
          <a:lstStyle/>
          <a:p>
            <a:pPr marL="0" indent="0">
              <a:spcBef>
                <a:spcPts val="1200"/>
              </a:spcBef>
              <a:buNone/>
            </a:pPr>
            <a:r>
              <a:rPr lang="ru-RU" sz="1800" dirty="0"/>
              <a:t>Существует несколько стратегических подходов к процессу модернизации </a:t>
            </a:r>
            <a:r>
              <a:rPr lang="ru-RU" sz="1800" dirty="0" smtClean="0"/>
              <a:t>ПО.</a:t>
            </a:r>
            <a:endParaRPr lang="en-US" sz="1800" dirty="0"/>
          </a:p>
          <a:p>
            <a:pPr>
              <a:spcBef>
                <a:spcPts val="1200"/>
              </a:spcBef>
            </a:pPr>
            <a:r>
              <a:rPr lang="ru-RU" sz="1800" i="1" dirty="0" smtClean="0"/>
              <a:t>Сопровождение </a:t>
            </a:r>
            <a:r>
              <a:rPr lang="ru-RU" sz="1800" i="1" dirty="0"/>
              <a:t>программного обеспечения. </a:t>
            </a:r>
            <a:r>
              <a:rPr lang="ru-RU" sz="1800" dirty="0"/>
              <a:t>Это наиболее часто используемый подход, который заключается в изменении отдельных частей ПО в ответ на растущие требования, но с сохранением основной системной структуры. </a:t>
            </a:r>
            <a:endParaRPr lang="ru-RU" sz="1800" dirty="0" smtClean="0"/>
          </a:p>
          <a:p>
            <a:pPr>
              <a:spcBef>
                <a:spcPts val="1200"/>
              </a:spcBef>
            </a:pPr>
            <a:r>
              <a:rPr lang="ru-RU" sz="1800" i="1" dirty="0" smtClean="0"/>
              <a:t>Эволюция </a:t>
            </a:r>
            <a:r>
              <a:rPr lang="ru-RU" sz="1800" i="1" dirty="0"/>
              <a:t>системной архитектуры. </a:t>
            </a:r>
            <a:r>
              <a:rPr lang="ru-RU" sz="1800" dirty="0"/>
              <a:t>Этот подход более радикальный, чем сопровождение ПО, так как предполагает существенные изменения в программной системе. </a:t>
            </a:r>
            <a:endParaRPr lang="ru-RU" sz="1800" dirty="0" smtClean="0"/>
          </a:p>
          <a:p>
            <a:pPr>
              <a:spcBef>
                <a:spcPts val="1200"/>
              </a:spcBef>
            </a:pPr>
            <a:r>
              <a:rPr lang="ru-RU" sz="1800" i="1" dirty="0" err="1" smtClean="0"/>
              <a:t>Реинжениринг</a:t>
            </a:r>
            <a:r>
              <a:rPr lang="ru-RU" sz="1800" i="1" dirty="0" smtClean="0"/>
              <a:t> </a:t>
            </a:r>
            <a:r>
              <a:rPr lang="ru-RU" sz="1800" i="1" dirty="0"/>
              <a:t>программного обеспечения. </a:t>
            </a:r>
            <a:r>
              <a:rPr lang="ru-RU" sz="1800" dirty="0"/>
              <a:t>Кардинально отличается от других подходов, так как модернизация предусматривает не внесение каких-то новых компонентов, а наоборот, упрощение системы и удаление из нее всего лишнего. При этом возможны изменения в архитектуре, но </a:t>
            </a:r>
            <a:r>
              <a:rPr lang="ru-RU" sz="1800" dirty="0" smtClean="0"/>
              <a:t>без </a:t>
            </a:r>
            <a:r>
              <a:rPr lang="ru-RU" sz="1800" dirty="0"/>
              <a:t>серьезных переделок. </a:t>
            </a:r>
            <a:endParaRPr lang="ru-RU" sz="1800" dirty="0" smtClean="0"/>
          </a:p>
          <a:p>
            <a:pPr marL="0" indent="0">
              <a:spcBef>
                <a:spcPts val="1200"/>
              </a:spcBef>
              <a:buNone/>
            </a:pPr>
            <a:r>
              <a:rPr lang="ru-RU" sz="1800" dirty="0"/>
              <a:t>Приведенные стратегии не исключают одна другую. Иногда для упрощения системы перед изменением архитектуры или для переделки некоторых ее компонентов применяется </a:t>
            </a:r>
            <a:r>
              <a:rPr lang="ru-RU" sz="1800" dirty="0" err="1"/>
              <a:t>реинжениринг</a:t>
            </a:r>
            <a:r>
              <a:rPr lang="ru-RU" sz="1800" dirty="0"/>
              <a:t>. Некоторые части системы заменяются серийными, а более стабильные системные компоненты продолжают функционирование</a:t>
            </a:r>
            <a:r>
              <a:rPr lang="ru-RU" sz="1800" dirty="0" smtClean="0"/>
              <a:t>.</a:t>
            </a:r>
          </a:p>
          <a:p>
            <a:pPr marL="0" indent="0">
              <a:spcBef>
                <a:spcPts val="1200"/>
              </a:spcBef>
              <a:buNone/>
            </a:pPr>
            <a:r>
              <a:rPr lang="ru-RU" sz="1800" dirty="0"/>
              <a:t>Изменения в ПО служат причиной появления многочисленных версий системы и ее компонентов. Поэтому особенно важно внимательно следить за всеми этими изменениями, а также за тем, чтобы версия компонента соответствовала той версии системы, в которой он применяется.</a:t>
            </a:r>
            <a:endParaRPr lang="en-US" sz="1800" dirty="0"/>
          </a:p>
        </p:txBody>
      </p:sp>
    </p:spTree>
    <p:extLst>
      <p:ext uri="{BB962C8B-B14F-4D97-AF65-F5344CB8AC3E}">
        <p14:creationId xmlns:p14="http://schemas.microsoft.com/office/powerpoint/2010/main" val="131195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Динамика развития программ</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360000">
              <a:buNone/>
            </a:pPr>
            <a:r>
              <a:rPr lang="ru-RU" dirty="0"/>
              <a:t>Под динамикой развития программ подразумевается исследование изменений в программной системе. Основной работой в этой области </a:t>
            </a:r>
            <a:r>
              <a:rPr lang="ru-RU" dirty="0" smtClean="0"/>
              <a:t>является. </a:t>
            </a:r>
            <a:r>
              <a:rPr lang="ru-RU" dirty="0"/>
              <a:t>Результатом этих исследований стало появление ряда "законов" </a:t>
            </a:r>
            <a:r>
              <a:rPr lang="ru-RU" dirty="0" err="1"/>
              <a:t>Лемана</a:t>
            </a:r>
            <a:r>
              <a:rPr lang="ru-RU" dirty="0"/>
              <a:t> (</a:t>
            </a:r>
            <a:r>
              <a:rPr lang="en-US" dirty="0"/>
              <a:t>Lehman</a:t>
            </a:r>
            <a:r>
              <a:rPr lang="ru-RU" dirty="0"/>
              <a:t>), относящихся к модернизации систем. Считается, что эти законы неизменны и применимы практически во всех случаях. Они сформулированы после исследования процесса создания и эволюции ряда больших программных систем</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smtClean="0"/>
              <a:t>Законы </a:t>
            </a:r>
            <a:r>
              <a:rPr lang="ru-RU" sz="2200" dirty="0" err="1" smtClean="0"/>
              <a:t>Лемана</a:t>
            </a:r>
            <a:endParaRPr lang="en-US" sz="2200" dirty="0"/>
          </a:p>
        </p:txBody>
      </p:sp>
      <p:graphicFrame>
        <p:nvGraphicFramePr>
          <p:cNvPr id="2" name="Таблица 1"/>
          <p:cNvGraphicFramePr>
            <a:graphicFrameLocks noGrp="1"/>
          </p:cNvGraphicFramePr>
          <p:nvPr>
            <p:extLst>
              <p:ext uri="{D42A27DB-BD31-4B8C-83A1-F6EECF244321}">
                <p14:modId xmlns:p14="http://schemas.microsoft.com/office/powerpoint/2010/main" val="2590066365"/>
              </p:ext>
            </p:extLst>
          </p:nvPr>
        </p:nvGraphicFramePr>
        <p:xfrm>
          <a:off x="909837" y="1412776"/>
          <a:ext cx="10225135" cy="4156710"/>
        </p:xfrm>
        <a:graphic>
          <a:graphicData uri="http://schemas.openxmlformats.org/drawingml/2006/table">
            <a:tbl>
              <a:tblPr>
                <a:tableStyleId>{3C2FFA5D-87B4-456A-9821-1D502468CF0F}</a:tableStyleId>
              </a:tblPr>
              <a:tblGrid>
                <a:gridCol w="2960383">
                  <a:extLst>
                    <a:ext uri="{9D8B030D-6E8A-4147-A177-3AD203B41FA5}">
                      <a16:colId xmlns:a16="http://schemas.microsoft.com/office/drawing/2014/main" val="2350116094"/>
                    </a:ext>
                  </a:extLst>
                </a:gridCol>
                <a:gridCol w="7264752">
                  <a:extLst>
                    <a:ext uri="{9D8B030D-6E8A-4147-A177-3AD203B41FA5}">
                      <a16:colId xmlns:a16="http://schemas.microsoft.com/office/drawing/2014/main" val="2164384678"/>
                    </a:ext>
                  </a:extLst>
                </a:gridCol>
              </a:tblGrid>
              <a:tr h="171450">
                <a:tc>
                  <a:txBody>
                    <a:bodyPr/>
                    <a:lstStyle/>
                    <a:p>
                      <a:pPr>
                        <a:spcAft>
                          <a:spcPts val="0"/>
                        </a:spcAft>
                      </a:pPr>
                      <a:r>
                        <a:rPr lang="ru-RU" sz="1400">
                          <a:effectLst/>
                        </a:rPr>
                        <a:t>Закон</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a:effectLst/>
                        </a:rPr>
                        <a:t>Описание</a:t>
                      </a:r>
                      <a:endParaRPr lang="en-US" sz="140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3063596595"/>
                  </a:ext>
                </a:extLst>
              </a:tr>
              <a:tr h="685800">
                <a:tc>
                  <a:txBody>
                    <a:bodyPr/>
                    <a:lstStyle/>
                    <a:p>
                      <a:pPr>
                        <a:spcAft>
                          <a:spcPts val="0"/>
                        </a:spcAft>
                      </a:pPr>
                      <a:r>
                        <a:rPr lang="ru-RU" sz="1400">
                          <a:effectLst/>
                        </a:rPr>
                        <a:t>Непрерывность модернизации</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dirty="0">
                          <a:effectLst/>
                        </a:rPr>
                        <a:t>Для программ, эксплуатируемых в реальных условиях, модернизация – это необходимость, иначе их полезность снижается</a:t>
                      </a:r>
                      <a:endParaRPr lang="en-US" sz="1400" dirty="0">
                        <a:effectLst/>
                      </a:endParaRPr>
                    </a:p>
                    <a:p>
                      <a:pP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2072809929"/>
                  </a:ext>
                </a:extLst>
              </a:tr>
              <a:tr h="857250">
                <a:tc>
                  <a:txBody>
                    <a:bodyPr/>
                    <a:lstStyle/>
                    <a:p>
                      <a:pPr>
                        <a:spcAft>
                          <a:spcPts val="0"/>
                        </a:spcAft>
                      </a:pPr>
                      <a:r>
                        <a:rPr lang="ru-RU" sz="1400">
                          <a:effectLst/>
                        </a:rPr>
                        <a:t>Возрастающая сложность</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dirty="0">
                          <a:effectLst/>
                        </a:rPr>
                        <a:t>По мере развития программы становятся все более сложными. Для упрощения или сохранения их структуры необходимы дополнительные затраты</a:t>
                      </a:r>
                      <a:endParaRPr lang="en-US" sz="1400" dirty="0">
                        <a:effectLst/>
                      </a:endParaRPr>
                    </a:p>
                    <a:p>
                      <a:pPr>
                        <a:spcAft>
                          <a:spcPts val="0"/>
                        </a:spcAft>
                      </a:pPr>
                      <a:r>
                        <a:rPr lang="ru-RU" sz="1400" dirty="0">
                          <a:effectLst/>
                        </a:rPr>
                        <a:t> </a:t>
                      </a:r>
                      <a:endParaRPr lang="en-US" sz="1400" dirty="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1627965235"/>
                  </a:ext>
                </a:extLst>
              </a:tr>
              <a:tr h="1200150">
                <a:tc>
                  <a:txBody>
                    <a:bodyPr/>
                    <a:lstStyle/>
                    <a:p>
                      <a:pPr>
                        <a:spcAft>
                          <a:spcPts val="0"/>
                        </a:spcAft>
                      </a:pPr>
                      <a:r>
                        <a:rPr lang="ru-RU" sz="1400">
                          <a:effectLst/>
                        </a:rPr>
                        <a:t>Эволюция больших систем</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a:effectLst/>
                        </a:rPr>
                        <a:t>Процесс развития систем саморегулируемый. Такие характеристики системы, как размер, время между выпусками очередных версий и количество регистрируемых ошибок, для каждой версии программы остаются практически неизменными</a:t>
                      </a:r>
                      <a:endParaRPr lang="en-US" sz="1400">
                        <a:effectLst/>
                      </a:endParaRPr>
                    </a:p>
                    <a:p>
                      <a:pP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3576094945"/>
                  </a:ext>
                </a:extLst>
              </a:tr>
              <a:tr h="685800">
                <a:tc>
                  <a:txBody>
                    <a:bodyPr/>
                    <a:lstStyle/>
                    <a:p>
                      <a:pPr>
                        <a:spcAft>
                          <a:spcPts val="0"/>
                        </a:spcAft>
                      </a:pPr>
                      <a:r>
                        <a:rPr lang="ru-RU" sz="1400">
                          <a:effectLst/>
                        </a:rPr>
                        <a:t>Организационная стабильность</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a:effectLst/>
                        </a:rPr>
                        <a:t>Жизненный цикл системы относительно стабилен, независимо от средств, выделяемых (или не выделяемых) на ее развитие</a:t>
                      </a:r>
                      <a:endParaRPr lang="en-US" sz="1400">
                        <a:effectLst/>
                      </a:endParaRPr>
                    </a:p>
                    <a:p>
                      <a:pPr>
                        <a:spcAft>
                          <a:spcPts val="0"/>
                        </a:spcAft>
                      </a:pPr>
                      <a:r>
                        <a:rPr lang="ru-RU" sz="1400">
                          <a:effectLst/>
                        </a:rPr>
                        <a:t> </a:t>
                      </a:r>
                      <a:endParaRPr lang="en-US" sz="140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3111650780"/>
                  </a:ext>
                </a:extLst>
              </a:tr>
              <a:tr h="514350">
                <a:tc>
                  <a:txBody>
                    <a:bodyPr/>
                    <a:lstStyle/>
                    <a:p>
                      <a:pPr>
                        <a:spcAft>
                          <a:spcPts val="0"/>
                        </a:spcAft>
                      </a:pPr>
                      <a:r>
                        <a:rPr lang="ru-RU" sz="1400">
                          <a:effectLst/>
                        </a:rPr>
                        <a:t>Стабильность количества изменений</a:t>
                      </a:r>
                      <a:endParaRPr lang="en-US" sz="1400">
                        <a:effectLst/>
                        <a:latin typeface="Times New Roman" panose="02020603050405020304" pitchFamily="18" charset="0"/>
                        <a:ea typeface="Times New Roman" panose="02020603050405020304" pitchFamily="18" charset="0"/>
                      </a:endParaRPr>
                    </a:p>
                  </a:txBody>
                  <a:tcPr marL="15875" marR="15875" marT="0" marB="0"/>
                </a:tc>
                <a:tc>
                  <a:txBody>
                    <a:bodyPr/>
                    <a:lstStyle/>
                    <a:p>
                      <a:pPr>
                        <a:spcAft>
                          <a:spcPts val="0"/>
                        </a:spcAft>
                      </a:pPr>
                      <a:r>
                        <a:rPr lang="ru-RU" sz="1400" dirty="0">
                          <a:effectLst/>
                        </a:rPr>
                        <a:t>За весь жизненный цикл системы количество изменений в каждой версии остается приблизительно одинаковым</a:t>
                      </a:r>
                      <a:endParaRPr lang="en-US" sz="1400" dirty="0">
                        <a:effectLst/>
                        <a:latin typeface="Times New Roman" panose="02020603050405020304" pitchFamily="18" charset="0"/>
                        <a:ea typeface="Times New Roman" panose="02020603050405020304" pitchFamily="18" charset="0"/>
                      </a:endParaRPr>
                    </a:p>
                  </a:txBody>
                  <a:tcPr marL="15875" marR="15875" marT="0" marB="0"/>
                </a:tc>
                <a:extLst>
                  <a:ext uri="{0D108BD9-81ED-4DB2-BD59-A6C34878D82A}">
                    <a16:rowId xmlns:a16="http://schemas.microsoft.com/office/drawing/2014/main" val="1069503914"/>
                  </a:ext>
                </a:extLst>
              </a:tr>
            </a:tbl>
          </a:graphicData>
        </a:graphic>
      </p:graphicFrame>
    </p:spTree>
    <p:extLst>
      <p:ext uri="{BB962C8B-B14F-4D97-AF65-F5344CB8AC3E}">
        <p14:creationId xmlns:p14="http://schemas.microsoft.com/office/powerpoint/2010/main" val="24291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smtClean="0"/>
              <a:t>Законы </a:t>
            </a:r>
            <a:r>
              <a:rPr lang="ru-RU" sz="2200" dirty="0" err="1" smtClean="0"/>
              <a:t>Лемана</a:t>
            </a:r>
            <a:endParaRPr lang="en-US" sz="2200"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spcBef>
                <a:spcPts val="1200"/>
              </a:spcBef>
              <a:buNone/>
            </a:pPr>
            <a:r>
              <a:rPr lang="ru-RU" sz="1800" dirty="0"/>
              <a:t>Из первого закона вытекает необходимость постоянного сопровождения системы. При изменении окружения, в котором работает система, появляются новые требования, и система должна неизбежно изменяться с тем, чтобы им соответствовать. Изменения системы носят циклический характер, когда новые требования порождают появление новой версии системы, что, в свою очередь, вызывает изменения системного окружения; это находит отражение в формировании новых требований к системе и т.д.</a:t>
            </a:r>
            <a:endParaRPr lang="en-US" sz="1800" dirty="0"/>
          </a:p>
          <a:p>
            <a:pPr marL="0" indent="0">
              <a:spcBef>
                <a:spcPts val="1200"/>
              </a:spcBef>
              <a:buNone/>
            </a:pPr>
            <a:r>
              <a:rPr lang="ru-RU" sz="1800" dirty="0"/>
              <a:t>Второй закон констатирует нарушение структуры системы после каждой модификации. </a:t>
            </a:r>
            <a:r>
              <a:rPr lang="ru-RU" sz="1800" dirty="0" smtClean="0"/>
              <a:t>Единственным </a:t>
            </a:r>
            <a:r>
              <a:rPr lang="ru-RU" sz="1800" dirty="0"/>
              <a:t>способом избежать этого, по всей видимости, является только профилактическое обслуживание, которое, однако, требует средств и времени. При этом совершенствуется структура программы без изменения ее функциональности. </a:t>
            </a:r>
            <a:endParaRPr lang="ru-RU" sz="1800" dirty="0" smtClean="0"/>
          </a:p>
          <a:p>
            <a:pPr marL="0" indent="0">
              <a:spcBef>
                <a:spcPts val="1200"/>
              </a:spcBef>
              <a:buNone/>
            </a:pPr>
            <a:r>
              <a:rPr lang="ru-RU" sz="1800" dirty="0" smtClean="0"/>
              <a:t>Согласно третьему закону </a:t>
            </a:r>
            <a:r>
              <a:rPr lang="ru-RU" sz="1800" dirty="0"/>
              <a:t>все большие системы имеют собственную динамику изменений, которая устанавливается на начальном этапе разработки системы. Этим определяются возможности сопровождения системы и ограничивается количество модификаций. Предполагается, что этот закон является результатом действия фундаментальных структурных и организационных факторов. Как только система превышает определенный размер, она начинает действовать подобно некой инерционной массе. Размер становится препятствием для новых изменений, поскольку эти изменения с большой вероятностью станут причиной ошибок в системе, которые снизят эффективность нововведений в новой версии системы.</a:t>
            </a:r>
            <a:endParaRPr lang="en-US" sz="1800" dirty="0"/>
          </a:p>
          <a:p>
            <a:pPr marL="0" indent="0">
              <a:spcBef>
                <a:spcPts val="1200"/>
              </a:spcBef>
              <a:buNone/>
            </a:pPr>
            <a:endParaRPr lang="en-US" sz="1800" dirty="0"/>
          </a:p>
        </p:txBody>
      </p:sp>
    </p:spTree>
    <p:extLst>
      <p:ext uri="{BB962C8B-B14F-4D97-AF65-F5344CB8AC3E}">
        <p14:creationId xmlns:p14="http://schemas.microsoft.com/office/powerpoint/2010/main" val="111808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smtClean="0"/>
              <a:t>Законы </a:t>
            </a:r>
            <a:r>
              <a:rPr lang="ru-RU" sz="2200" dirty="0" err="1" smtClean="0"/>
              <a:t>Лемана</a:t>
            </a:r>
            <a:endParaRPr lang="en-US" sz="2200"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spcBef>
                <a:spcPts val="1200"/>
              </a:spcBef>
              <a:buNone/>
            </a:pPr>
            <a:r>
              <a:rPr lang="ru-RU" sz="1800" dirty="0"/>
              <a:t>Четвертый закон </a:t>
            </a:r>
            <a:r>
              <a:rPr lang="ru-RU" sz="1800" dirty="0" err="1"/>
              <a:t>Лемана</a:t>
            </a:r>
            <a:r>
              <a:rPr lang="ru-RU" sz="1800" dirty="0"/>
              <a:t> утверждает, что крупные проекты по разработке программного обеспечения действуют в режиме "насыщения". Это означает, что изменения ресурсов или персонала оказывает незначительное влияние на долгосрочное развитие системы. Это, правда, уже указано в третьем законе, который утверждает, что развитие программы не зависит от решений менеджмента. Этим законом также утверждается, что крупные команды программистов неэффективны, так как время, потраченное на общение и </a:t>
            </a:r>
            <a:r>
              <a:rPr lang="ru-RU" sz="1800" dirty="0" err="1"/>
              <a:t>внутрикомандные</a:t>
            </a:r>
            <a:r>
              <a:rPr lang="ru-RU" sz="1800" dirty="0"/>
              <a:t> связи, превышает время непосредственной работы над системой.</a:t>
            </a:r>
            <a:endParaRPr lang="en-US" sz="1800" dirty="0"/>
          </a:p>
          <a:p>
            <a:pPr marL="0" indent="0">
              <a:spcBef>
                <a:spcPts val="1200"/>
              </a:spcBef>
              <a:buNone/>
            </a:pPr>
            <a:r>
              <a:rPr lang="ru-RU" sz="1800" dirty="0"/>
              <a:t>Пятый закон затрагивает проблему увеличения количества изменений с каждой новой версией программы. Расширение функциональных возможностей системы каждый раз сопровождается новыми ошибками в системе. Таким образом, масштабное расширение функциональных возможностей в одной версии означает необходимость последующих доработок и исправления ошибок. Поэтому в следующей версии уже будут проведены незначительные модификации. Таким образом, менеджер, формируя бюджет для внесения крупных изменений в версию системы, не должен забывать о необходимости разработки следующей версии с исправленными ошибками предыдущей версии</a:t>
            </a:r>
            <a:r>
              <a:rPr lang="ru-RU" sz="1800" dirty="0" smtClean="0"/>
              <a:t>.</a:t>
            </a:r>
            <a:endParaRPr lang="en-US" sz="1800" dirty="0"/>
          </a:p>
        </p:txBody>
      </p:sp>
    </p:spTree>
    <p:extLst>
      <p:ext uri="{BB962C8B-B14F-4D97-AF65-F5344CB8AC3E}">
        <p14:creationId xmlns:p14="http://schemas.microsoft.com/office/powerpoint/2010/main" val="36097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smtClean="0"/>
              <a:t>Законы </a:t>
            </a:r>
            <a:r>
              <a:rPr lang="ru-RU" sz="2200" dirty="0" err="1" smtClean="0"/>
              <a:t>Лемана</a:t>
            </a:r>
            <a:endParaRPr lang="en-US" sz="2200" dirty="0"/>
          </a:p>
        </p:txBody>
      </p:sp>
      <p:sp>
        <p:nvSpPr>
          <p:cNvPr id="4" name="Объект 13"/>
          <p:cNvSpPr txBox="1">
            <a:spLocks/>
          </p:cNvSpPr>
          <p:nvPr/>
        </p:nvSpPr>
        <p:spPr>
          <a:xfrm>
            <a:off x="1264078" y="1052736"/>
            <a:ext cx="10086918" cy="5472608"/>
          </a:xfrm>
          <a:prstGeom prst="rect">
            <a:avLst/>
          </a:prstGeom>
        </p:spPr>
        <p:txBody>
          <a:bodyPr vert="horz" lIns="91440" tIns="45720" rIns="91440" bIns="45720" rtlCol="0">
            <a:no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0">
              <a:spcBef>
                <a:spcPts val="1200"/>
              </a:spcBef>
              <a:buNone/>
            </a:pPr>
            <a:r>
              <a:rPr lang="ru-RU" sz="1800" dirty="0"/>
              <a:t>Четвертый закон </a:t>
            </a:r>
            <a:r>
              <a:rPr lang="ru-RU" sz="1800" dirty="0" err="1"/>
              <a:t>Лемана</a:t>
            </a:r>
            <a:r>
              <a:rPr lang="ru-RU" sz="1800" dirty="0"/>
              <a:t> утверждает, что крупные проекты по разработке программного обеспечения действуют в режиме "насыщения". Это означает, что изменения ресурсов или персонала оказывает незначительное влияние на долгосрочное развитие системы. Это, правда, уже указано в третьем законе, который утверждает, что развитие программы не зависит от решений менеджмента. Этим законом также утверждается, что крупные команды программистов неэффективны, так как время, потраченное на общение и </a:t>
            </a:r>
            <a:r>
              <a:rPr lang="ru-RU" sz="1800" dirty="0" err="1"/>
              <a:t>внутрикомандные</a:t>
            </a:r>
            <a:r>
              <a:rPr lang="ru-RU" sz="1800" dirty="0"/>
              <a:t> связи, превышает время непосредственной работы над системой.</a:t>
            </a:r>
            <a:endParaRPr lang="en-US" sz="1800" dirty="0"/>
          </a:p>
          <a:p>
            <a:pPr marL="0" indent="0">
              <a:spcBef>
                <a:spcPts val="1200"/>
              </a:spcBef>
              <a:buNone/>
            </a:pPr>
            <a:r>
              <a:rPr lang="ru-RU" sz="1800" dirty="0"/>
              <a:t>Пятый закон затрагивает проблему увеличения количества изменений с каждой новой версией программы. Расширение функциональных возможностей системы каждый раз сопровождается новыми ошибками в системе. Таким образом, масштабное расширение функциональных возможностей в одной версии означает необходимость последующих доработок и исправления ошибок. Поэтому в следующей версии уже будут проведены незначительные модификации. Таким образом, менеджер, формируя бюджет для внесения крупных изменений в версию системы, не должен забывать о необходимости разработки следующей версии с исправленными ошибками предыдущей версии</a:t>
            </a:r>
            <a:r>
              <a:rPr lang="ru-RU" sz="1800" dirty="0" smtClean="0"/>
              <a:t>.</a:t>
            </a:r>
            <a:endParaRPr lang="en-US" sz="1800" dirty="0"/>
          </a:p>
        </p:txBody>
      </p:sp>
    </p:spTree>
    <p:extLst>
      <p:ext uri="{BB962C8B-B14F-4D97-AF65-F5344CB8AC3E}">
        <p14:creationId xmlns:p14="http://schemas.microsoft.com/office/powerpoint/2010/main" val="403579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00E41224-0370-4595-877C-23316CD80004}">
  <ds:schemaRef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4088</Words>
  <Application>Microsoft Office PowerPoint</Application>
  <PresentationFormat>Произвольный</PresentationFormat>
  <Paragraphs>157</Paragraphs>
  <Slides>36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36</vt:i4>
      </vt:variant>
    </vt:vector>
  </HeadingPairs>
  <TitlesOfParts>
    <vt:vector size="41" baseType="lpstr">
      <vt:lpstr>Arial</vt:lpstr>
      <vt:lpstr>Century Gothic</vt:lpstr>
      <vt:lpstr>Corbel</vt:lpstr>
      <vt:lpstr>Times New Roman</vt:lpstr>
      <vt:lpstr>Синий цифровой тоннель (16 x 9)</vt:lpstr>
      <vt:lpstr>Модернизация программного обеспечения</vt:lpstr>
      <vt:lpstr>Цель лекции – ввести читателя в тему наследуемых систем и показать структуру таких систем. После этой лекции вы должны:</vt:lpstr>
      <vt:lpstr>Значение модернизации ПО</vt:lpstr>
      <vt:lpstr>Значение модернизации ПО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2019-06-05T13:51:01Z</dcterms:created>
  <dcterms:modified xsi:type="dcterms:W3CDTF">2019-06-06T10:08:43Z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