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4" r:id="rId13"/>
    <p:sldId id="275" r:id="rId14"/>
    <p:sldId id="276" r:id="rId15"/>
    <p:sldId id="278" r:id="rId16"/>
    <p:sldId id="281" r:id="rId17"/>
    <p:sldId id="279" r:id="rId18"/>
    <p:sldId id="280" r:id="rId19"/>
    <p:sldId id="283" r:id="rId20"/>
    <p:sldId id="28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64B"/>
    <a:srgbClr val="BB7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46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ена Чабан" userId="8a8ccaebdc9a6465" providerId="LiveId" clId="{2DA2E25D-148D-4F57-BCB7-FC6886D34746}"/>
    <pc:docChg chg="modSld">
      <pc:chgData name="Олена Чабан" userId="8a8ccaebdc9a6465" providerId="LiveId" clId="{2DA2E25D-148D-4F57-BCB7-FC6886D34746}" dt="2023-09-30T09:27:08.440" v="0" actId="1076"/>
      <pc:docMkLst>
        <pc:docMk/>
      </pc:docMkLst>
      <pc:sldChg chg="modSp mod">
        <pc:chgData name="Олена Чабан" userId="8a8ccaebdc9a6465" providerId="LiveId" clId="{2DA2E25D-148D-4F57-BCB7-FC6886D34746}" dt="2023-09-30T09:27:08.440" v="0" actId="1076"/>
        <pc:sldMkLst>
          <pc:docMk/>
          <pc:sldMk cId="0" sldId="278"/>
        </pc:sldMkLst>
        <pc:picChg chg="mod">
          <ac:chgData name="Олена Чабан" userId="8a8ccaebdc9a6465" providerId="LiveId" clId="{2DA2E25D-148D-4F57-BCB7-FC6886D34746}" dt="2023-09-30T09:27:08.440" v="0" actId="1076"/>
          <ac:picMkLst>
            <pc:docMk/>
            <pc:sldMk cId="0" sldId="278"/>
            <ac:picMk id="34818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3B00B-1D1A-4999-8F74-858A6CD24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0D6DBE-57D7-463D-8889-11D2E0DD1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056964-0D5F-4BC6-9D09-B9934680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C56BC-EE96-4F5A-8BDA-CB918DBB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E0570-ECD3-405F-9114-D405C9D1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F2A715-A5AF-463E-B0C2-E50E74EFA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0393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84ACC-46DA-4D81-85EB-62818DEC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72AB1F-8455-4648-B744-59395F422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DDF687-EE76-4BD4-8AA4-FC9B7674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000F6-7672-4EBD-B66F-C4F90F7FB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E6542F-40F6-4216-AFA7-A2B90CAA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592707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1AAC82-1906-4761-B9B4-96FC79D3C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39195D-F111-4C9E-A5F5-C81CF4AAB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4AF2D7-ECA2-46F7-A2B9-7B0434BD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F607F-8758-43EB-9E31-617E72CF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6ACC0-10B0-4951-A993-494D3AB8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338793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2AC93-2041-475E-BB9B-4D11D647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8BDE4-EBC1-4B36-A365-42B06BE7F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F29FC-2A21-4E32-9F28-343C464A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1870A2-C802-4F82-8D18-ADEA82C2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01027-B6EB-463B-82DA-E9770474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535064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CE787-B19A-4A59-AB8E-00BA93E6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B0798F-4146-4F46-A300-F0CAD67D9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7798-0F05-47B7-90BA-4587FEFE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4D8D7-E5E0-4DB7-83CA-6BAB63C6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93FF3F-B8C7-441A-92F5-C9A9CB11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828128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B2DB4-81F3-49B6-B05F-FCF02FC5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47FE1-BB9B-4DB3-8DCE-1F1D52922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92E765-54A7-4B30-B50C-5BE375EBF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9EF91-9EFC-44F9-BD16-597E2EDC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35082-55DA-490A-A7ED-C8112000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2E376D-0EC1-4BBF-89B2-FF8CA0FA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360621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95D71-E9BB-44C4-B7FA-5D2F1987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09779-1575-45E9-A982-66A3AEF59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DE503-413C-4D12-882E-CED80811B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D00716-7FCA-486F-BEE1-73A6F85FB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B413C3-4851-49CD-97D1-E481B19C8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C2F8F5-5C19-41B6-9234-9D755EEE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CDAFE9-20DA-42BC-B452-60D61D98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F463C6-D38E-49E3-8D9F-4F47510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934414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9FFC9-7976-4AD3-BFA8-73C8672F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DF56E9-AF52-4D7C-A20F-7839FB53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211CA6-9DAB-40A3-A82F-F2088257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71CE38-64D1-49F8-9F1C-046D7E52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478961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E6874D-AA01-4787-A96B-439F5AFB2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8D2CC0-C7EB-4C35-960D-9F09D5FC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F6F892-374F-4C47-9335-71401BFD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057137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AC2CC-F668-4C4A-8CA9-8AB92BDB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8ECA5-AB73-42E0-94A7-28E999E20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3DED5-61EC-4DDD-8C68-90524FAE3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D73ECD-9799-4ECF-ACBF-47D86AF1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8244D3-8168-4394-BBD9-EFD639AA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19783B-D017-4F93-A8A8-E4E6E29C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859048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A0BD7-F89B-43A5-B435-590F9C5E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E1938B-5A20-4355-8AD7-6C4E69436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67EA1D-4817-480C-88B8-FC2B5A580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812F37-452D-43B6-847C-E195475C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D21E2D-FE59-404A-A864-C077B3E9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62C41-491F-4444-ABB4-2C3B8C32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961051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E2624-8D6D-4878-B5ED-D850BF5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3025FE-B76F-4196-A2C8-3EF3A14A0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E580F6-A4BB-4E5E-A2EE-223929693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8B285-423C-489A-9DBE-9A45700B4608}" type="datetimeFigureOut">
              <a:rPr lang="ru-RU" smtClean="0"/>
              <a:pPr/>
              <a:t>30.09.2023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115D0-301A-4922-8042-96139BCDC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5FC0F-B8E3-41B1-9967-ABC13A4DA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5FE3D-42CA-4A27-A822-26331F2BACDD}" type="slidenum">
              <a:rPr lang="ru-RU" smtClean="0"/>
              <a:pPr/>
              <a:t>‹№›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687155-04F9-4AE0-9ED6-41CCD8BF05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869E7-B7D4-4335-9D4F-C98739916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673" y="2382982"/>
            <a:ext cx="11554690" cy="2660217"/>
          </a:xfrm>
        </p:spPr>
        <p:txBody>
          <a:bodyPr>
            <a:noAutofit/>
          </a:bodyPr>
          <a:lstStyle/>
          <a:p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Аналіз Букваря </a:t>
            </a:r>
            <a:b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Миколи Самійловича Вашуленка, </a:t>
            </a:r>
            <a:b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Оксани Вікторівни Вашуленко </a:t>
            </a:r>
            <a:b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F464B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Частина 1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F464B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66145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963" y="166255"/>
            <a:ext cx="11734801" cy="16004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4. </a:t>
            </a:r>
            <a:r>
              <a:rPr lang="uk-UA" sz="2200" dirty="0"/>
              <a:t>З метою зміцнення артикуляційного апарату першокласників та формування правильності, виразності й швидкості читання в букварі подані мовні розминки (скоромовки, вірші тощо). Запропоновані у букварі  різноманітні вправи аналітико-синтетичного типу: складання та читання складів, перестановка і заміна букв, складання слів із букв і складів.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167" t="57765" r="51338" b="26894"/>
          <a:stretch>
            <a:fillRect/>
          </a:stretch>
        </p:blipFill>
        <p:spPr bwMode="auto">
          <a:xfrm>
            <a:off x="512620" y="4637269"/>
            <a:ext cx="5320144" cy="15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8481" t="61269" r="51384" b="13352"/>
          <a:stretch>
            <a:fillRect/>
          </a:stretch>
        </p:blipFill>
        <p:spPr bwMode="auto">
          <a:xfrm>
            <a:off x="193964" y="1857929"/>
            <a:ext cx="5731955" cy="271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19227" t="46672" r="50000" b="13352"/>
          <a:stretch>
            <a:fillRect/>
          </a:stretch>
        </p:blipFill>
        <p:spPr bwMode="auto">
          <a:xfrm>
            <a:off x="5792790" y="1993388"/>
            <a:ext cx="6205248" cy="453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18162" t="70928" r="48935" b="8807"/>
          <a:stretch>
            <a:fillRect/>
          </a:stretch>
        </p:blipFill>
        <p:spPr bwMode="auto">
          <a:xfrm>
            <a:off x="2826327" y="4977368"/>
            <a:ext cx="5430981" cy="188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31818" y="182709"/>
            <a:ext cx="93102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5. </a:t>
            </a:r>
            <a:r>
              <a:rPr lang="uk-UA" sz="2200" dirty="0"/>
              <a:t>У букварний період продовжується робота над розвитком усного мовлення школярів. З цією метою подаємо в букварі спеціальні вправи над словом, які орієнтують на максимальний розвиток мислення й мовлення учнів. На сторінках аналізованого букваря зустрічаються різні типи текстів - опис, розповідь, міркування, їх жанрові особливості - вірші, оповідання, казки, зразки народної творчості.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17250" t="15909" r="48463" b="8523"/>
          <a:stretch>
            <a:fillRect/>
          </a:stretch>
        </p:blipFill>
        <p:spPr bwMode="auto">
          <a:xfrm>
            <a:off x="8326583" y="2068245"/>
            <a:ext cx="3865417" cy="4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9653" t="14489" r="51597" b="56534"/>
          <a:stretch>
            <a:fillRect/>
          </a:stretch>
        </p:blipFill>
        <p:spPr bwMode="auto">
          <a:xfrm>
            <a:off x="0" y="2705331"/>
            <a:ext cx="4516582" cy="255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18588" t="14678" r="56069" b="63920"/>
          <a:stretch>
            <a:fillRect/>
          </a:stretch>
        </p:blipFill>
        <p:spPr bwMode="auto">
          <a:xfrm>
            <a:off x="4024317" y="2313710"/>
            <a:ext cx="4406235" cy="2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0168" y="251752"/>
            <a:ext cx="6997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ІV. Художнє і технічне оформлення букваря</a:t>
            </a: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889476"/>
            <a:ext cx="101138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/>
              <a:t>1. Обкладинка аналізованого букваря повною мірою відображає специфіку підручника для навчання грамоти. На початку підручника окремою сторінкою подано зведений покажчик навчальних орієнтирів, який об’єднує в єдиний список усі умовні позначення з розшифруванням. Оригінальне художнє оформлення відповідає віковим особливостям першокласників. У букварі наявні як предметні малюнки, так і сюжетні та ситуативні; вдалими є ілюстрації до казок та серії сюжетних малюнків, що в цілому допомагають розвивати зв’язне мовлення першокласників.</a:t>
            </a:r>
          </a:p>
        </p:txBody>
      </p:sp>
      <p:pic>
        <p:nvPicPr>
          <p:cNvPr id="4" name="Picture 2" descr="1 клас | Буквар. Українська мова. (комплект у 2-х частинах), Вашуленко М.  С. | Освіта, ціна 340 грн - Prom.ua (ID#138355913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8945" y="3361764"/>
            <a:ext cx="3726873" cy="328841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9912" t="31061" r="48569" b="38257"/>
          <a:stretch>
            <a:fillRect/>
          </a:stretch>
        </p:blipFill>
        <p:spPr bwMode="auto">
          <a:xfrm>
            <a:off x="1565564" y="3657694"/>
            <a:ext cx="5417127" cy="296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7" y="197070"/>
            <a:ext cx="11665528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sz="2200" dirty="0"/>
              <a:t>2. Оформлення форзаців несуть для учнів цінну інформацію у процесі опанування грамоти. Наявний апарат орієнтування в підручнику, логічний і доступний для шестирічних першокласників. Наявне цілісне художнє оформлення книги, дотримання певного стилю в подачі ілюстрацій. Підручник наповнений різноманітними навчальними елементами, присутні дидактична доцільність і ефективність для успішного засвоєння нової літери. Є наявність у букварі ігрового матеріалу, його дидактичні функції та роль забезпечують інтерес учнів до навчання. Шрифт відповідає державним стандартам та віковим особливостям шестирічних першокласників. Наявна правильна побудова сторінок і розворотів букваря з погляду загальних гігієнічних вимог до підручника.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7037" t="11174" r="47611" b="8523"/>
          <a:stretch>
            <a:fillRect/>
          </a:stretch>
        </p:blipFill>
        <p:spPr bwMode="auto">
          <a:xfrm>
            <a:off x="221672" y="3390023"/>
            <a:ext cx="2715491" cy="346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7310" t="10701" r="47764" b="7292"/>
          <a:stretch>
            <a:fillRect/>
          </a:stretch>
        </p:blipFill>
        <p:spPr bwMode="auto">
          <a:xfrm>
            <a:off x="3311237" y="3380509"/>
            <a:ext cx="2634219" cy="347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17736" t="12595" r="48829" b="7481"/>
          <a:stretch>
            <a:fillRect/>
          </a:stretch>
        </p:blipFill>
        <p:spPr bwMode="auto">
          <a:xfrm>
            <a:off x="6137564" y="2910602"/>
            <a:ext cx="2937163" cy="394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 l="19227" t="13352" r="48403" b="8239"/>
          <a:stretch>
            <a:fillRect/>
          </a:stretch>
        </p:blipFill>
        <p:spPr bwMode="auto">
          <a:xfrm>
            <a:off x="9310255" y="2933519"/>
            <a:ext cx="2881745" cy="392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799" y="0"/>
            <a:ext cx="8007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V. Висновок про підручник, його загальна науково-методична оцінка</a:t>
            </a: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7818" y="1097936"/>
            <a:ext cx="11748654" cy="5760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sz="2000" dirty="0"/>
              <a:t>Отже, даний підручник містить систематизований виклад навчального матеріалу, який відповідає програмі та вимогам до обсягу і ступеня науковості розгляду матеріалу, типу школи, вікових особливостей учнів і будується на засадах домінуючої концепції навчання.</a:t>
            </a:r>
          </a:p>
          <a:p>
            <a:pPr indent="457200" algn="just"/>
            <a:r>
              <a:rPr lang="uk-UA" sz="2000" dirty="0"/>
              <a:t>У букварі повністю розкрито суть головних ідей, понять, а також простежується зв’язок із суспільно-економічним розвитком країни і духовним життям суспільства, практичним застосуванням у житті. Буквар чітко і зрозуміло структурований, матеріал викладений у логічній послідовності та відповідає дидактичним принципам та сучасному методу навчання грамоти.</a:t>
            </a:r>
          </a:p>
          <a:p>
            <a:pPr indent="457200" algn="just"/>
            <a:r>
              <a:rPr lang="uk-UA" sz="2000" dirty="0"/>
              <a:t>Варто відмітити, що даний буквар є цікавим для школярів; він написаний мовою, що відповідає можливостям засвоєння першокласниками, їх попередній загальноосвітній підготовці.</a:t>
            </a:r>
          </a:p>
          <a:p>
            <a:pPr indent="457200" algn="just"/>
            <a:r>
              <a:rPr lang="uk-UA" sz="2000" dirty="0"/>
              <a:t>Навчальний підручник побудований за принципом наступності, тобто виражається в систематичності й послідовності викладання й засвоєння мовного матеріалу, передбачає перенесення здобутих знань на суміжні галузі, використання їх у нових умовах і зв’язках, а також постановку перед першокласниками посильних вимог на кожному етапі навчання та принципом перспективності, що передбачає встановлення зв’язків між матеріалом, що вивчається у букварі, і наступними розділами й темами, намічає перспективні лінії формування мовних знань і мовленнєвих умінь.</a:t>
            </a:r>
          </a:p>
          <a:p>
            <a:pPr indent="457200" algn="just"/>
            <a:r>
              <a:rPr lang="uk-UA" sz="2000" dirty="0"/>
              <a:t>Матеріал аналізованого букваря достатньо </a:t>
            </a:r>
            <a:r>
              <a:rPr lang="uk-UA" sz="2000" dirty="0" err="1"/>
              <a:t>iлюстрований</a:t>
            </a:r>
            <a:r>
              <a:rPr lang="uk-UA" sz="2000" dirty="0"/>
              <a:t> методично </a:t>
            </a:r>
            <a:r>
              <a:rPr lang="uk-UA" sz="2000" dirty="0" err="1"/>
              <a:t>доцiльними</a:t>
            </a:r>
            <a:r>
              <a:rPr lang="uk-UA" sz="2000" dirty="0"/>
              <a:t> картинами та </a:t>
            </a:r>
            <a:r>
              <a:rPr lang="uk-UA" sz="2000" dirty="0" err="1"/>
              <a:t>графiчним</a:t>
            </a:r>
            <a:r>
              <a:rPr lang="uk-UA" sz="2000" dirty="0"/>
              <a:t> </a:t>
            </a:r>
            <a:r>
              <a:rPr lang="uk-UA" sz="2000" dirty="0" err="1"/>
              <a:t>матерiалом</a:t>
            </a:r>
            <a:r>
              <a:rPr lang="uk-UA" sz="2000" dirty="0"/>
              <a:t>, який спрямований на розкриття </a:t>
            </a:r>
            <a:r>
              <a:rPr lang="uk-UA" sz="2000" dirty="0" err="1"/>
              <a:t>змicту</a:t>
            </a:r>
            <a:r>
              <a:rPr lang="uk-UA" sz="2000" dirty="0"/>
              <a:t> основного </a:t>
            </a:r>
            <a:r>
              <a:rPr lang="uk-UA" sz="2000" dirty="0" err="1"/>
              <a:t>матерiалу</a:t>
            </a:r>
            <a:r>
              <a:rPr lang="uk-UA" sz="2000" dirty="0"/>
              <a:t>. Художнє та </a:t>
            </a:r>
            <a:r>
              <a:rPr lang="uk-UA" sz="2000" dirty="0" err="1"/>
              <a:t>технiчне</a:t>
            </a:r>
            <a:r>
              <a:rPr lang="uk-UA" sz="2000" dirty="0"/>
              <a:t> оформлення букваря </a:t>
            </a:r>
            <a:r>
              <a:rPr lang="uk-UA" sz="2000" dirty="0" err="1"/>
              <a:t>вiдповiдає</a:t>
            </a:r>
            <a:r>
              <a:rPr lang="uk-UA" sz="2000" dirty="0"/>
              <a:t> чинним санітарно-гігієнічним вимогам.</a:t>
            </a:r>
          </a:p>
        </p:txBody>
      </p:sp>
    </p:spTree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Прописи До Букваря Вашуленка М. Авт: Заїка А. Вид: Ранок: продаж, ціна у  Харкові. Навчальна і довідкова література від &quot;Буква&quot; - 11215714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5703" y="0"/>
            <a:ext cx="6858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36872" y="304801"/>
            <a:ext cx="3444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/>
              <a:t>Додаткові матеріали</a:t>
            </a:r>
          </a:p>
          <a:p>
            <a:pPr algn="ctr"/>
            <a:r>
              <a:rPr lang="uk-UA" sz="2800" b="1" dirty="0"/>
              <a:t>до букваря</a:t>
            </a:r>
          </a:p>
        </p:txBody>
      </p:sp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Книга «Зошит з читання. До букваря М. С. Вашуленка, О. В. Вашуленко. 1 клас»  – Ирина Цепова, купить по цене 40.00 на YAKABOO: 978-617-09-5515-9"/>
          <p:cNvPicPr>
            <a:picLocks noChangeAspect="1" noChangeArrowheads="1"/>
          </p:cNvPicPr>
          <p:nvPr/>
        </p:nvPicPr>
        <p:blipFill>
          <a:blip r:embed="rId2" cstate="print"/>
          <a:srcRect t="4747" b="4119"/>
          <a:stretch>
            <a:fillRect/>
          </a:stretch>
        </p:blipFill>
        <p:spPr bwMode="auto">
          <a:xfrm>
            <a:off x="709757" y="0"/>
            <a:ext cx="5300904" cy="6858000"/>
          </a:xfrm>
          <a:prstGeom prst="rect">
            <a:avLst/>
          </a:prstGeom>
          <a:noFill/>
        </p:spPr>
      </p:pic>
      <p:pic>
        <p:nvPicPr>
          <p:cNvPr id="37894" name="Picture 6" descr="Електронна книжка «Зошит з читання. 1 клас. До букваря М. С. Вашуленка, О. В. Вашуленко», автора Ірина Цепова – фото №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721" y="0"/>
            <a:ext cx="48309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Вашуленко Зошит для письма і розвитку мовлення 1 клас 2018 Частина 1 Пишу,  міркую, розповідаю - Вашуленко 1 клас Підручники - Підручники та зоши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558" y="0"/>
            <a:ext cx="4740442" cy="6858001"/>
          </a:xfrm>
          <a:prstGeom prst="rect">
            <a:avLst/>
          </a:prstGeom>
          <a:noFill/>
        </p:spPr>
      </p:pic>
      <p:pic>
        <p:nvPicPr>
          <p:cNvPr id="35844" name="Picture 4" descr="Купити Зошит для письма і розвитку мовлення 1 клас НУШ, №2 автори  Вашуленко, Прищеп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577" y="0"/>
            <a:ext cx="473202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Вашуленко Зошит для письма і розвитку мовлення Частина 4 НУШ - Вашуленко 1  клас Підручники - Підручники та зоши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255" y="-8864"/>
            <a:ext cx="4738255" cy="6866864"/>
          </a:xfrm>
          <a:prstGeom prst="rect">
            <a:avLst/>
          </a:prstGeom>
          <a:noFill/>
        </p:spPr>
      </p:pic>
      <p:pic>
        <p:nvPicPr>
          <p:cNvPr id="36868" name="Picture 4" descr="Зошит для письма і розвитку мовлення. 1 клас. Частина 3 Ольга Прищепа,  Оксана Вашуленко – купити книгу Ольга Прищепа, Оксана Вашуленко Зошит для  письма і розвитку мовлення. 1 клас. Частина 3 | Bookl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791" y="-4264"/>
            <a:ext cx="4735081" cy="6862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Книга «Зошит для письма і розвитку мовлення. 1 клас. Частина 2», автора Ганна Федека – фото №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140" y="-1584"/>
            <a:ext cx="4832060" cy="6859584"/>
          </a:xfrm>
          <a:prstGeom prst="rect">
            <a:avLst/>
          </a:prstGeom>
          <a:noFill/>
        </p:spPr>
      </p:pic>
      <p:pic>
        <p:nvPicPr>
          <p:cNvPr id="44036" name="Picture 4" descr="Зошит для письма і розвитку мовлення, 1 кл.Ч.1 (до підручника Вашуленко) -  Федека Г. - (102953) | Видавництво Гене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81" y="0"/>
            <a:ext cx="4699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 клас | Буквар. Українська мова. (комплект у 2-х частинах), Вашуленко М.  С. | Освіта, ціна 340 грн - Prom.ua (ID#138355913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095323"/>
            <a:ext cx="6248400" cy="55132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09455" y="249382"/>
            <a:ext cx="639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I. </a:t>
            </a:r>
            <a:r>
              <a:rPr lang="uk-UA" sz="3200" b="1" dirty="0"/>
              <a:t>Вихідні відомості про підручник.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7818" y="2011921"/>
            <a:ext cx="59574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AutoNum type="arabicPeriod"/>
            </a:pPr>
            <a:r>
              <a:rPr lang="uk-UA" sz="2400" dirty="0"/>
              <a:t>М.С. Вашуленко, О.В. Вашуленко.</a:t>
            </a:r>
          </a:p>
          <a:p>
            <a:pPr indent="457200" algn="just">
              <a:buAutoNum type="arabicPeriod"/>
            </a:pPr>
            <a:r>
              <a:rPr lang="uk-UA" sz="2400" dirty="0"/>
              <a:t>Видавничий дім “Освіта”, 2018.</a:t>
            </a:r>
          </a:p>
          <a:p>
            <a:pPr indent="457200" algn="just">
              <a:buAutoNum type="arabicPeriod"/>
            </a:pPr>
            <a:r>
              <a:rPr lang="uk-UA" sz="2400" dirty="0"/>
              <a:t>112 сторінок. </a:t>
            </a:r>
          </a:p>
          <a:p>
            <a:pPr indent="457200" algn="just">
              <a:buAutoNum type="arabicPeriod"/>
            </a:pPr>
            <a:r>
              <a:rPr lang="ru-RU" sz="2400" dirty="0"/>
              <a:t>Рекомендовано Міністерством освіти і науки України (наказ МОН України від 06.07. 2018 № 734) </a:t>
            </a:r>
          </a:p>
          <a:p>
            <a:pPr indent="457200" algn="just">
              <a:buAutoNum type="arabicPeriod"/>
            </a:pPr>
            <a:r>
              <a:rPr lang="ru-RU" sz="2400" dirty="0"/>
              <a:t>ВИДАНО ЗА ДЕРЖАВІН КОШТИ.</a:t>
            </a:r>
            <a:endParaRPr lang="uk-UA" sz="2400" dirty="0"/>
          </a:p>
        </p:txBody>
      </p:sp>
    </p:spTree>
  </p:cSld>
  <p:clrMapOvr>
    <a:masterClrMapping/>
  </p:clrMapOvr>
  <p:transition spd="med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Придбати Зошит для письма і розвитку мовлення 1 клас, Ч1 (у 2-х частинах),  автор Вашуленко в Інтернет-магазин Розвивай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27" y="0"/>
            <a:ext cx="5310051" cy="6858000"/>
          </a:xfrm>
          <a:prstGeom prst="rect">
            <a:avLst/>
          </a:prstGeom>
          <a:noFill/>
        </p:spPr>
      </p:pic>
      <p:sp>
        <p:nvSpPr>
          <p:cNvPr id="38916" name="AutoShape 4" descr="https://dumka.top/image/cachewebp/catalog/upload/product/91/60/image_76091-1000x10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38918" name="AutoShape 6" descr="https://dumka.top/image/cachewebp/catalog/upload/product/91/60/image_76091-1000x10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 cstate="print"/>
          <a:srcRect l="32477" t="8902" r="30254" b="6250"/>
          <a:stretch>
            <a:fillRect/>
          </a:stretch>
        </p:blipFill>
        <p:spPr bwMode="auto">
          <a:xfrm>
            <a:off x="5957454" y="0"/>
            <a:ext cx="5361709" cy="686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255" y="1083715"/>
            <a:ext cx="102939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200" dirty="0"/>
              <a:t>Для добукварного періоду у навчальній книзі відведено 34 (29) сторінки. </a:t>
            </a:r>
          </a:p>
          <a:p>
            <a:pPr marL="342900" indent="-342900" algn="just">
              <a:buAutoNum type="arabicPeriod"/>
            </a:pPr>
            <a:r>
              <a:rPr lang="uk-UA" sz="2200" dirty="0"/>
              <a:t>Основні програмові завдання, що розв’язуються в цій частині полягають у забезпеченні реалізації принципу наступності (перехід від ігрової діяльності до навчальної). У навчанні дітей виокремлювати речення з мовного потоку, аналізувати їх за кількістю слів та будувати графічні моделі речень; у формуванні навичок слухання і говоріння, розвитку фонематичного слуху та усного мовлення першокласників; у формуванні початкових уявлень про речення, слово, звуки мовлення, голосні й приголосні звуки, тверді та м’які приголосні, склад, наголос; у формуванні вмінь добирати речення і слова, які б відповідали заданим моделям, а також вміння аналізувати слова за їх звуковою та складовою будовою - створювати звуко-складові моделі слів.</a:t>
            </a:r>
            <a:r>
              <a:rPr lang="ru-RU" sz="2200" dirty="0"/>
              <a:t> Для кожного уроку добукварного періоду в букварі подано систему завдань, яка передбачає ознайомлення учнів з певним мовним поняттям, практичну роботу над його засвоєнням і застосуванням у процесі мовленнєвої діяльності – побудови словосполучень, речень, розповідей, прослуховування пісень тощо.</a:t>
            </a:r>
            <a:endParaRPr lang="uk-UA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2824" y="348733"/>
            <a:ext cx="3838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ІІ. Добукварна частина.</a:t>
            </a:r>
          </a:p>
        </p:txBody>
      </p:sp>
    </p:spTree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889" t="14583" r="50273" b="13420"/>
          <a:stretch>
            <a:fillRect/>
          </a:stretch>
        </p:blipFill>
        <p:spPr bwMode="auto">
          <a:xfrm>
            <a:off x="3477492" y="0"/>
            <a:ext cx="3726873" cy="473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9227" t="12784" r="47977" b="42520"/>
          <a:stretch>
            <a:fillRect/>
          </a:stretch>
        </p:blipFill>
        <p:spPr bwMode="auto">
          <a:xfrm>
            <a:off x="-1" y="-1"/>
            <a:ext cx="3598191" cy="27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7949" t="51799" r="51810" b="14110"/>
          <a:stretch>
            <a:fillRect/>
          </a:stretch>
        </p:blipFill>
        <p:spPr bwMode="auto">
          <a:xfrm>
            <a:off x="3713018" y="4706643"/>
            <a:ext cx="3394364" cy="215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7204" t="14121" r="51091" b="25198"/>
          <a:stretch>
            <a:fillRect/>
          </a:stretch>
        </p:blipFill>
        <p:spPr bwMode="auto">
          <a:xfrm>
            <a:off x="0" y="2867892"/>
            <a:ext cx="3708134" cy="39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19014" t="13920" r="48190" b="8239"/>
          <a:stretch>
            <a:fillRect/>
          </a:stretch>
        </p:blipFill>
        <p:spPr bwMode="auto">
          <a:xfrm>
            <a:off x="7065818" y="-1"/>
            <a:ext cx="5126182" cy="684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0109" y="196794"/>
            <a:ext cx="11831782" cy="384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/>
            <a:r>
              <a:rPr lang="ru-RU" sz="2000" dirty="0"/>
              <a:t>3</a:t>
            </a:r>
            <a:r>
              <a:rPr lang="ru-RU" sz="2200" dirty="0"/>
              <a:t>.  </a:t>
            </a:r>
            <a:r>
              <a:rPr lang="uk-UA" sz="2200" dirty="0"/>
              <a:t>Дібрано матеріал, призначений для роботи над зв’язним мовленням, реченням, словом, його складовою і звуковою будовою. У букварі подано зміст цього періоду на основі тематичного підходу. Варто зазначити, що слово - це головний об’єкт вивчення на початку добукварного періоду, тому першокласники вчаться складати речення, виділяти слово з мовного потоку, ознайомлюються зі способом умовного позначення слова, речення. Поступово учні ознайомлюються з номінативним значенням слова: називають предмети (с.8-11), дії (с.12-13), ознаки (с.14-15), чи пов’язують слова в реченні. Цікавою особливістю букваря є те, що на його сторінках розміщений матеріал для словниково-логічних вправ. Тобто учні мають змогу отримати уявлення про такі родові назви: шкільні меблі (с.8-9), овочі, фрукти та свійські тварини (с.10-11), визначити кількість предметів (с.16-17).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954" t="12311" r="48250" b="41288"/>
          <a:stretch>
            <a:fillRect/>
          </a:stretch>
        </p:blipFill>
        <p:spPr bwMode="auto">
          <a:xfrm>
            <a:off x="8285017" y="3893441"/>
            <a:ext cx="3726873" cy="296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417" t="12216" r="47551" b="36837"/>
          <a:stretch>
            <a:fillRect/>
          </a:stretch>
        </p:blipFill>
        <p:spPr bwMode="auto">
          <a:xfrm>
            <a:off x="4364182" y="3906982"/>
            <a:ext cx="3609237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7736" t="12784" r="47551" b="36458"/>
          <a:stretch>
            <a:fillRect/>
          </a:stretch>
        </p:blipFill>
        <p:spPr bwMode="auto">
          <a:xfrm>
            <a:off x="332508" y="3862528"/>
            <a:ext cx="3643747" cy="299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3237" y="376904"/>
            <a:ext cx="6262253" cy="64133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4. </a:t>
            </a:r>
            <a:r>
              <a:rPr lang="uk-UA" sz="2200" dirty="0"/>
              <a:t>На сторінках букваря розміщено кольорові предметні малюнки, які допомагають навчати дітей аналізувати предмети за формою, кольором, розміром, а також добирати до них слова-ознаки, складати речення і коротенькі описи. За наявними сюжетними малюнками учні складають окремі речення, які можна поєднувати у невеликі зв’язні розповіді. Також для розвитку в першокласників зв’язного мовлення і збагачення їхнього словникового запасу тут подані ілюстрації до казок та серії сюжетних малюнків. На кожній сторінці прикріплений QR-код. Зміст ілюстративного матеріалу сприяє розвитку мовлення учнів, збагаченню їхнього словникового запасу.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357" t="14394" r="47717" b="9091"/>
          <a:stretch>
            <a:fillRect/>
          </a:stretch>
        </p:blipFill>
        <p:spPr bwMode="auto">
          <a:xfrm>
            <a:off x="6650183" y="0"/>
            <a:ext cx="5541818" cy="682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5745" y="168625"/>
            <a:ext cx="4613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ІІІ. Букварна частина.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2726" y="764693"/>
            <a:ext cx="104463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/>
              <a:t>1. Букви на сторінках підручника розміщені за частотним принципом, що дає змогу наповнити сторінку </a:t>
            </a:r>
            <a:r>
              <a:rPr lang="uk-UA" sz="2200" dirty="0" err="1"/>
              <a:t>„Букваря”</a:t>
            </a:r>
            <a:r>
              <a:rPr lang="uk-UA" sz="2200" dirty="0"/>
              <a:t> значною кількістю різноманітних слів.   Поділ букварного періоду на два етапи (замість традиційних трьох) забезпечує вивчення на початку букварного періоду шести букв на позначення голосних звуків, у тому числі й букви і. Це дає можливість вивчати паралельно тверді та м’які приголосні звуки.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7250" t="11174" r="47504" b="57387"/>
          <a:stretch>
            <a:fillRect/>
          </a:stretch>
        </p:blipFill>
        <p:spPr bwMode="auto">
          <a:xfrm>
            <a:off x="277091" y="2521528"/>
            <a:ext cx="4364851" cy="218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8055" t="13163" r="47657" b="57860"/>
          <a:stretch>
            <a:fillRect/>
          </a:stretch>
        </p:blipFill>
        <p:spPr bwMode="auto">
          <a:xfrm>
            <a:off x="332510" y="4810669"/>
            <a:ext cx="4308764" cy="204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8162" t="13163" r="71935" b="28883"/>
          <a:stretch>
            <a:fillRect/>
          </a:stretch>
        </p:blipFill>
        <p:spPr bwMode="auto">
          <a:xfrm>
            <a:off x="4918364" y="2527341"/>
            <a:ext cx="1316181" cy="433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17630" t="12405" r="71755" b="32860"/>
          <a:stretch>
            <a:fillRect/>
          </a:stretch>
        </p:blipFill>
        <p:spPr bwMode="auto">
          <a:xfrm>
            <a:off x="6442364" y="2520378"/>
            <a:ext cx="1496291" cy="433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17842" t="12027" r="71829" b="34470"/>
          <a:stretch>
            <a:fillRect/>
          </a:stretch>
        </p:blipFill>
        <p:spPr bwMode="auto">
          <a:xfrm>
            <a:off x="8215747" y="2540597"/>
            <a:ext cx="1482436" cy="431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 l="16884" t="10985" r="71935" b="32576"/>
          <a:stretch>
            <a:fillRect/>
          </a:stretch>
        </p:blipFill>
        <p:spPr bwMode="auto">
          <a:xfrm>
            <a:off x="9928966" y="2479963"/>
            <a:ext cx="1542598" cy="43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3273" y="224274"/>
            <a:ext cx="94903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2. </a:t>
            </a:r>
            <a:r>
              <a:rPr lang="uk-UA" sz="2200" dirty="0"/>
              <a:t>Пропонується система вправ, спрямованих на формування зазначених характеристик навички читання. Зокрема, вже на початку букварного періоду під час вивчення букв на позначення голосних звуків у букварі вміщено завдання на читання рядів букв, вигуків з різними розділовими знаками в кінці. На сторінках букваря, присвячених вивченню букв на позначення приголосних звуків, для читання пропонуються склади закритого і відкритого типів, слова, сполучення слів, речення, невеликі тексти.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676" t="35038" r="49315" b="35606"/>
          <a:stretch>
            <a:fillRect/>
          </a:stretch>
        </p:blipFill>
        <p:spPr bwMode="auto">
          <a:xfrm>
            <a:off x="568037" y="2694710"/>
            <a:ext cx="5583381" cy="27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2421" t="58617" r="53194" b="27746"/>
          <a:stretch>
            <a:fillRect/>
          </a:stretch>
        </p:blipFill>
        <p:spPr bwMode="auto">
          <a:xfrm>
            <a:off x="1981201" y="5468432"/>
            <a:ext cx="4419599" cy="138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8481" t="15814" r="51384" b="43656"/>
          <a:stretch>
            <a:fillRect/>
          </a:stretch>
        </p:blipFill>
        <p:spPr bwMode="auto">
          <a:xfrm>
            <a:off x="6289248" y="2687780"/>
            <a:ext cx="5514825" cy="417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3238" y="166255"/>
            <a:ext cx="6525490" cy="27241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sz="2200" dirty="0"/>
              <a:t>3. </a:t>
            </a:r>
            <a:r>
              <a:rPr lang="uk-UA" sz="2200" dirty="0"/>
              <a:t>Для формування якісних характеристик навички читання необхідно по кілька разів читати той самий дидактичний матеріал. Щоб викликати в учнів інтерес до читання, пропонуються в букварі різні ігрові прийоми та методи критичного мислення. Наприклад, метод критичного мислення «Письмо в малюнка».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995" t="14962" r="48782" b="9091"/>
          <a:stretch>
            <a:fillRect/>
          </a:stretch>
        </p:blipFill>
        <p:spPr bwMode="auto">
          <a:xfrm>
            <a:off x="6856100" y="0"/>
            <a:ext cx="533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7736" t="49905" r="48403" b="8617"/>
          <a:stretch>
            <a:fillRect/>
          </a:stretch>
        </p:blipFill>
        <p:spPr bwMode="auto">
          <a:xfrm>
            <a:off x="762000" y="2993759"/>
            <a:ext cx="5611090" cy="386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1217</Words>
  <Application>Microsoft Office PowerPoint</Application>
  <PresentationFormat>Широкий екран</PresentationFormat>
  <Paragraphs>29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Аналіз Букваря  Миколи Самійловича Вашуленка,  Оксани Вікторівни Вашуленко  Частина 1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Олена Чабан</cp:lastModifiedBy>
  <cp:revision>14</cp:revision>
  <dcterms:created xsi:type="dcterms:W3CDTF">2021-06-25T08:43:43Z</dcterms:created>
  <dcterms:modified xsi:type="dcterms:W3CDTF">2023-09-30T09:27:19Z</dcterms:modified>
</cp:coreProperties>
</file>