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64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493D8-A008-4E04-9781-5B5351C142D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2F17A-3325-497A-90ED-6A2A751A0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F17A-3325-497A-90ED-6A2A751A09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36D9B3-0892-44EB-B57E-268793591ACF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871F73-4ED6-4245-88C5-CA4F793EA43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653135"/>
            <a:ext cx="8511480" cy="2016225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effectLst/>
              </a:rPr>
              <a:t>Коли і як починається навчальний рік в інших країнах </a:t>
            </a:r>
            <a:endParaRPr lang="uk-UA" sz="4400" dirty="0"/>
          </a:p>
        </p:txBody>
      </p:sp>
      <p:pic>
        <p:nvPicPr>
          <p:cNvPr id="1026" name="Picture 2" descr="C:\Users\user\Desktop\цікаве з фейсбуку-20181022T193353Z-001\цікаве з фейсбуку\13975556_1845555379008079_647808685199849178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896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           США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72000" cy="5733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/>
              <a:t>В один з перших днів вересня п’ятирічна дитина йде в підготовчу групу на зразок дитячого садка, але в будівлі початкової школи. Ніяких лінійок, ніякого параду, ніяких пісень і святкових </a:t>
            </a:r>
            <a:r>
              <a:rPr lang="uk-UA" dirty="0" err="1"/>
              <a:t>шат</a:t>
            </a:r>
            <a:r>
              <a:rPr lang="uk-UA" dirty="0"/>
              <a:t>. Все дуже буденно і про початок навчання нагадує тільки скорочений навчальний день. У перші тижні діти не отримують завдань. У першому класі один учитель викладає всі предмети, крім образотворчого мистецтва, музики і фізкультури, </a:t>
            </a:r>
            <a:r>
              <a:rPr lang="uk-UA" dirty="0" err="1"/>
              <a:t>уроки</a:t>
            </a:r>
            <a:r>
              <a:rPr lang="uk-UA" dirty="0"/>
              <a:t> яких проходять раз або два в тиждень.</a:t>
            </a:r>
          </a:p>
          <a:p>
            <a:r>
              <a:rPr lang="uk-UA" dirty="0"/>
              <a:t>Через два тижні в школі захід  – </a:t>
            </a:r>
            <a:r>
              <a:rPr lang="uk-UA" dirty="0" err="1"/>
              <a:t>back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school</a:t>
            </a:r>
            <a:r>
              <a:rPr lang="uk-UA" dirty="0"/>
              <a:t> </a:t>
            </a:r>
            <a:r>
              <a:rPr lang="uk-UA" dirty="0" err="1"/>
              <a:t>night</a:t>
            </a:r>
            <a:r>
              <a:rPr lang="uk-UA" dirty="0"/>
              <a:t>, це свято із закусками і розвагами для дітей і батьків, який проходить на території школи. Організовує це батьківський комітет – </a:t>
            </a:r>
            <a:r>
              <a:rPr lang="uk-UA" dirty="0" err="1"/>
              <a:t>parents</a:t>
            </a:r>
            <a:r>
              <a:rPr lang="uk-UA" dirty="0"/>
              <a:t> </a:t>
            </a:r>
            <a:r>
              <a:rPr lang="uk-UA" dirty="0" err="1"/>
              <a:t>teachers</a:t>
            </a:r>
            <a:r>
              <a:rPr lang="uk-UA" dirty="0"/>
              <a:t> </a:t>
            </a:r>
            <a:r>
              <a:rPr lang="uk-UA" dirty="0" err="1"/>
              <a:t>association</a:t>
            </a:r>
            <a:r>
              <a:rPr lang="uk-UA" dirty="0"/>
              <a:t>.</a:t>
            </a:r>
          </a:p>
          <a:p>
            <a:r>
              <a:rPr lang="uk-UA" dirty="0"/>
              <a:t>По п’ятницях в школах проводять щось на зразок лінійки: дітей збирають біля американського прапора, хтось говорить коротку промову, співають гімн або розучують танець.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7964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kmbu.com.ua/wp-content/uploads/2017/08/%D1%81%D1%88%D0%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19300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79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КАНАДА  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/>
              <a:t>Перший понеділок вересня називається Днем Праці – </a:t>
            </a:r>
            <a:r>
              <a:rPr lang="uk-UA" dirty="0" err="1"/>
              <a:t>Labor</a:t>
            </a:r>
            <a:r>
              <a:rPr lang="uk-UA" dirty="0"/>
              <a:t> </a:t>
            </a:r>
            <a:r>
              <a:rPr lang="uk-UA" dirty="0" err="1"/>
              <a:t>Day</a:t>
            </a:r>
            <a:r>
              <a:rPr lang="uk-UA" dirty="0"/>
              <a:t> – і вважається офіційним закриттям літнього сезону. А навчання стартує на наступний день – в перший вівторок вересня.</a:t>
            </a:r>
          </a:p>
          <a:p>
            <a:r>
              <a:rPr lang="uk-UA" dirty="0"/>
              <a:t>Лінійок немає. У перший вівторок вересня всіх учнів </a:t>
            </a:r>
            <a:r>
              <a:rPr lang="uk-UA" dirty="0" err="1"/>
              <a:t>зберуть</a:t>
            </a:r>
            <a:r>
              <a:rPr lang="uk-UA" dirty="0"/>
              <a:t> в спортзалі, директор каже невелику промову, потім всіх відводять в класні кімнати і починається навчання.</a:t>
            </a:r>
          </a:p>
          <a:p>
            <a:r>
              <a:rPr lang="uk-UA" dirty="0"/>
              <a:t>У другі вихідні вересня влаштовується </a:t>
            </a:r>
            <a:r>
              <a:rPr lang="uk-UA" dirty="0" err="1"/>
              <a:t>Family</a:t>
            </a:r>
            <a:r>
              <a:rPr lang="uk-UA" dirty="0"/>
              <a:t> </a:t>
            </a:r>
            <a:r>
              <a:rPr lang="uk-UA" dirty="0" err="1"/>
              <a:t>Fun</a:t>
            </a:r>
            <a:r>
              <a:rPr lang="uk-UA" dirty="0"/>
              <a:t> </a:t>
            </a:r>
            <a:r>
              <a:rPr lang="uk-UA" dirty="0" err="1"/>
              <a:t>Day</a:t>
            </a:r>
            <a:r>
              <a:rPr lang="uk-UA" dirty="0"/>
              <a:t> (сімейний розважальний день). На подвір’ї школи ставлять батути і різні атракціони, влаштовують частування.</a:t>
            </a:r>
          </a:p>
          <a:p>
            <a:r>
              <a:rPr lang="uk-UA" dirty="0"/>
              <a:t>У канадців особливе ставлення до прав дитини. Учитель тут не тільки не має права кричати на учня, але і не сміє вичитувати його перед усім класом.</a:t>
            </a:r>
          </a:p>
          <a:p>
            <a:endParaRPr lang="uk-UA" dirty="0"/>
          </a:p>
        </p:txBody>
      </p:sp>
      <p:pic>
        <p:nvPicPr>
          <p:cNvPr id="8194" name="Picture 2" descr="C:\Users\user\Desktop\ковбои-коренного-американца-сша-мира-етей-гаваиские-эскимосские-65591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94520"/>
            <a:ext cx="446281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A%D0%B0%D0%BD%D0%B0%D0%B4%D0%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248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8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      ІЗРАЇЛЬ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5192" cy="4925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/>
              <a:t>В Ізраїлі перший день навчання – 1 вересня. Але у ізраїльських школярів початок вересня іноді наповнене вихідними через єврейський новий рік та інші свята, в такому випадку, початок навчання переноситься пізніше 1 вересня.</a:t>
            </a:r>
          </a:p>
          <a:p>
            <a:r>
              <a:rPr lang="uk-UA" dirty="0"/>
              <a:t>Діти приходять в школу на перший урок о 8:15, знайомляться, спілкуються зі своїми однокласниками. Святкова лінійка проходить під час другого уроку – школярі пишуть на повітряних кульках бажання і запускають їх в небо.</a:t>
            </a:r>
          </a:p>
          <a:p>
            <a:endParaRPr lang="uk-UA" dirty="0"/>
          </a:p>
        </p:txBody>
      </p:sp>
      <p:pic>
        <p:nvPicPr>
          <p:cNvPr id="9218" name="Picture 2" descr="C:\Users\user\Desktop\depositphotos_158501302-stock-illustration-people-in-national-dress – копі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348880"/>
            <a:ext cx="3466857" cy="33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8%D0%B7%D1%80%D0%B0%D0%B8%D0%BB%D1%8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5324" cy="169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58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     ЯПОНІЯ                             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/>
              <a:t>Японські першокласники йдуть в школу в шість років на початку квітня, коли починає цвісти </a:t>
            </a:r>
            <a:r>
              <a:rPr lang="uk-UA" dirty="0" err="1"/>
              <a:t>сакура</a:t>
            </a:r>
            <a:r>
              <a:rPr lang="uk-UA" dirty="0"/>
              <a:t>. Тут вважають, що весна – це початок нового життя, тому – саме час починати вчитися.</a:t>
            </a:r>
          </a:p>
          <a:p>
            <a:r>
              <a:rPr lang="uk-UA" dirty="0"/>
              <a:t>Святкова лінійка в актовому залі проводиться тільки для першокласників. Їх вітають вчителя, вирішують організаційні питання з батьками, і в першій половині дня діти йдуть додому. Потім у першокласників і батьків є тиждень на підготовку до школи. І вже через тиждень в школу йдуть всі школярі.</a:t>
            </a:r>
          </a:p>
          <a:p>
            <a:endParaRPr lang="uk-UA" dirty="0"/>
          </a:p>
        </p:txBody>
      </p:sp>
      <p:pic>
        <p:nvPicPr>
          <p:cNvPr id="10242" name="Picture 2" descr="C:\Users\user\Desktop\дети-мира-япония-китай-корея-и-монго-ия-64068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0656" y="2708920"/>
            <a:ext cx="3823087" cy="30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1%8F%D0%BF%D0%BE%D0%BD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592288" cy="1765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      АВСТРІЯ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5213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/>
              <a:t>В Австрії першокласники також відправляються в школу з </a:t>
            </a:r>
            <a:r>
              <a:rPr lang="uk-UA" dirty="0" err="1"/>
              <a:t>Schultüte</a:t>
            </a:r>
            <a:r>
              <a:rPr lang="uk-UA" dirty="0"/>
              <a:t> – пакетом школяра. Ця традиція тягнеться ще з XIX століття. Раніше великий яскравий пакет батьки і родичі наповнювали солодощами для малюка. Зараз туди кладуть канцелярське приладдя, іграшки, книги. Звичайно, є там і солодкий сюрприз. Адміністрація школи влаштовує святкування у великому залі школи або, наприклад, в ратуші. Старші учні готують концерт, потім дітям видають їх </a:t>
            </a:r>
            <a:r>
              <a:rPr lang="uk-UA" dirty="0" err="1"/>
              <a:t>Schultüte</a:t>
            </a:r>
            <a:r>
              <a:rPr lang="uk-UA" dirty="0"/>
              <a:t> і іноді – маленькі букетики квітів. Під час переходу в старшу школу діти також дивляться концерт, потім отримують книги в подарунок і йдуть на екскурсію по школі.</a:t>
            </a:r>
          </a:p>
          <a:p>
            <a:endParaRPr lang="uk-UA" dirty="0"/>
          </a:p>
        </p:txBody>
      </p:sp>
      <p:pic>
        <p:nvPicPr>
          <p:cNvPr id="11266" name="Picture 2" descr="C:\Users\user\Desktop\bavarian-costumes-lederhosen-dirnd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700808"/>
            <a:ext cx="30122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0%D0%B2%D1%81%D1%82%D1%80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608"/>
            <a:ext cx="2379340" cy="157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9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НОРВЕГІЯ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51176" cy="3484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/>
              <a:t>Навчальний рік починається в кінці квітня і без урочистостей. У перший клас діти йдуть в шість років. Особливістю норвезьких шкіл є те, що в них немає столових і організованого харчування. Наймолодшим видають йогурти і сік, а всі інші беруть їжу і напої з дому. Традиційно це бутерброди, фрукти і сік.</a:t>
            </a:r>
          </a:p>
          <a:p>
            <a:endParaRPr lang="uk-UA" dirty="0"/>
          </a:p>
        </p:txBody>
      </p:sp>
      <p:pic>
        <p:nvPicPr>
          <p:cNvPr id="12290" name="Picture 2" descr="C:\Users\user\Desktop\dzieci-światowy-szwecja-norwegia-iceland-i-lithuania-647792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616" y="2982309"/>
            <a:ext cx="3447807" cy="3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D%D0%BE%D1%80%D0%B2%D0%B5%D0%B3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20280" cy="157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636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ПОЛЬЩА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/>
              <a:t>У Польщі квіти не є обов’язковим атрибутом початку навчального року, урочистості також не проводяться. Квіти дарують вчителям на День Вчителя – 14 жовтня, і на випускний.</a:t>
            </a:r>
          </a:p>
          <a:p>
            <a:endParaRPr lang="uk-UA" dirty="0"/>
          </a:p>
        </p:txBody>
      </p:sp>
      <p:pic>
        <p:nvPicPr>
          <p:cNvPr id="13314" name="Picture 2" descr="C:\Users\user\Desktop\kids-different-traditional-costumes-ukraine-poland-bulgaria-russia-678933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446700"/>
            <a:ext cx="3484737" cy="34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F%D0%BE%D0%BB%D1%8C%D1%88%D0%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664296" cy="1720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207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ЧЕХІЯ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493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/>
              <a:t>У Чехії також немає ніякої лінійки, але і навчання в перший день не проводиться. Для першокласників влаштовують концерт з клоунами. При цьому від першокласників, які йдуть в школу у віці 6 років, не вимагають вміння читати і писати. Обов’язковою є бесіда з психологом, в процесі якої робиться висновок про емоційну готовність дитини до шкільних навантажень.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04864"/>
            <a:ext cx="357982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kmbu.com.ua/wp-content/uploads/2017/08/%D1%87%D0%B5%D1%85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92288" cy="1720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6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Китай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23184" cy="4493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/>
              <a:t>У Китаї 12-річна </a:t>
            </a:r>
            <a:r>
              <a:rPr lang="uk-UA" b="1" dirty="0" err="1"/>
              <a:t>школа.</a:t>
            </a:r>
            <a:r>
              <a:rPr lang="uk-UA" dirty="0" err="1"/>
              <a:t>Молодша</a:t>
            </a:r>
            <a:r>
              <a:rPr lang="uk-UA" dirty="0"/>
              <a:t> — з 1-го по 6-й клас, середня — з 7-го по 9-й і старша — з 10-го по 12-й. У дитячих садах є нульовий клас. Після його закінчення діти здають іспити і за їх результатами надходять у школу. 1-го вересня на урочисту лінійку не пускають батьків. Згідно із законом, у школу можуть заходити тільки учні, вчителі та технічні працівники. Шкільна форма у всіх однакова, а навчання платне.</a:t>
            </a:r>
          </a:p>
          <a:p>
            <a:endParaRPr lang="uk-UA" dirty="0"/>
          </a:p>
        </p:txBody>
      </p:sp>
      <p:pic>
        <p:nvPicPr>
          <p:cNvPr id="15362" name="Picture 2" descr="C:\Users\user\Desktop\дети-мира-япония-китай-корея-и-монго-ия-64068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12" y="1556792"/>
            <a:ext cx="4572000" cy="45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завантажен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9523"/>
            <a:ext cx="2016224" cy="1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3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Країни Африки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41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b="1" dirty="0"/>
              <a:t>В африканських країнах</a:t>
            </a:r>
            <a:r>
              <a:rPr lang="uk-UA" dirty="0"/>
              <a:t> починають шкільне навчання в дуже ранньому віці. Як правило, в 4 роки діти вже йдуть у перший клас! Але перш, ніж стати повноправним школярем, дитина проходить співбесіду, на якому оцінюється рівень його знань і підготовленості. Якщо ж малюк не знає літер, то в школу його не беруть. Щоб підвищити шанси дитини на вступ до школи, його заздалегідь віддають в підготовчу студію. Там проводяться заняття в ігровій формі для дітей від трьох років. На жаль, далеко не всі діти отримують освіту, так як в африканських країнах воно не є обов'язковим.</a:t>
            </a:r>
          </a:p>
          <a:p>
            <a:endParaRPr lang="uk-UA" dirty="0"/>
          </a:p>
        </p:txBody>
      </p:sp>
      <p:pic>
        <p:nvPicPr>
          <p:cNvPr id="16386" name="Picture 2" descr="C:\Users\user\Desktop\dzieciaki-w-różnych-tradycyjnych-kostiumach-nigeria-kenja-południowa-afryka-egipt-917063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94" y="1916832"/>
            <a:ext cx="42394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73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5013176"/>
            <a:ext cx="6420443" cy="710952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> </a:t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>Настав </a:t>
            </a:r>
            <a:r>
              <a:rPr lang="uk-UA" sz="2800" dirty="0">
                <a:effectLst/>
              </a:rPr>
              <a:t>день, коли школи знову відкривають двері мільйонам учнів, і ми давно звикли, що відбувається це саме у перший день осені. Проте, День знань у країнах світу відзначають по різному, та й шкільні традиції відрізняються одна від одної. Пропонуємо вашій увазі добірку цікавих фактів про початок навчання у різних країнах.</a:t>
            </a:r>
            <a:endParaRPr lang="uk-UA" sz="2800" dirty="0"/>
          </a:p>
        </p:txBody>
      </p:sp>
      <p:pic>
        <p:nvPicPr>
          <p:cNvPr id="2050" name="Picture 2" descr="C:\Users\user\Desktop\цікаве з фейсбуку-20181022T193353Z-001\цікаве з фейсбуку\FB_IMG_153442571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942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цікаве з фейсбуку-20181022T193353Z-001\цікаве з фейсбуку\FB_IMG_1534425713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242137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1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Естонія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/>
              <a:t>Діти</a:t>
            </a:r>
            <a:r>
              <a:rPr lang="ru-RU" dirty="0"/>
              <a:t>, досягнувши </a:t>
            </a:r>
            <a:r>
              <a:rPr lang="ru-RU" dirty="0" err="1"/>
              <a:t>семирічного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записуються</a:t>
            </a:r>
            <a:r>
              <a:rPr lang="ru-RU" dirty="0"/>
              <a:t> у школу за 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вони </a:t>
            </a:r>
            <a:r>
              <a:rPr lang="ru-RU" dirty="0" err="1"/>
              <a:t>мають</a:t>
            </a:r>
            <a:r>
              <a:rPr lang="ru-RU" dirty="0"/>
              <a:t> право </a:t>
            </a:r>
            <a:r>
              <a:rPr lang="ru-RU" b="1" dirty="0" err="1"/>
              <a:t>розпочинати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на один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b="1" dirty="0" err="1"/>
              <a:t>пізніше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 </a:t>
            </a:r>
            <a:r>
              <a:rPr lang="uk-UA" dirty="0"/>
              <a:t> </a:t>
            </a:r>
            <a:r>
              <a:rPr lang="uk-UA" b="1" dirty="0"/>
              <a:t>Кількість учнів у класі</a:t>
            </a:r>
            <a:r>
              <a:rPr lang="uk-UA" dirty="0"/>
              <a:t>: мінімум — 8; максимум — 30. Школярі мають право вибирати навчальні програми, які пропонують школи. Зміст будь-якої програми середньої освіти передбачає </a:t>
            </a:r>
            <a:r>
              <a:rPr lang="uk-UA" b="1" dirty="0"/>
              <a:t>8 обов’язкових предметів </a:t>
            </a:r>
            <a:r>
              <a:rPr lang="uk-UA" dirty="0"/>
              <a:t> і </a:t>
            </a:r>
            <a:r>
              <a:rPr lang="uk-UA" b="1" dirty="0"/>
              <a:t>3 на </a:t>
            </a:r>
            <a:r>
              <a:rPr lang="uk-UA" b="1" dirty="0" smtClean="0"/>
              <a:t>вибір.</a:t>
            </a:r>
            <a:endParaRPr lang="uk-UA" dirty="0"/>
          </a:p>
        </p:txBody>
      </p:sp>
      <p:pic>
        <p:nvPicPr>
          <p:cNvPr id="17410" name="Picture 2" descr="C:\Users\user\Desktop\дети-мира-ир-ан-ии-фин-ян-ии-эстонии-и-дании-64779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276872"/>
            <a:ext cx="4034539" cy="36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завантаженн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70026" cy="15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8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Болгарія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У Болгарії навчання розпочинається на два тижні пізніше, а саме -15 вересня. У </a:t>
            </a:r>
            <a:r>
              <a:rPr lang="uk-UA" dirty="0" err="1" smtClean="0"/>
              <a:t>почптковій</a:t>
            </a:r>
            <a:r>
              <a:rPr lang="uk-UA" dirty="0" smtClean="0"/>
              <a:t> школі навчання закінчується 31 травня. Тривалість уроків – 35 хв у початковій школі і 45 – у старшій. У країні прийнята шестибальна система оцінювання </a:t>
            </a:r>
            <a:r>
              <a:rPr lang="uk-UA" dirty="0" err="1" smtClean="0"/>
              <a:t>знань.Допускається</a:t>
            </a:r>
            <a:r>
              <a:rPr lang="uk-UA" dirty="0" smtClean="0"/>
              <a:t> використання дробових оцінок, 3,5 або 5,75.</a:t>
            </a:r>
            <a:endParaRPr lang="uk-UA" dirty="0"/>
          </a:p>
        </p:txBody>
      </p:sp>
      <p:pic>
        <p:nvPicPr>
          <p:cNvPr id="18434" name="Picture 2" descr="C:\Users\user\Desktop\kids-different-traditional-costumes-ukraine-poland-bulgaria-russia-678933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4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677"/>
            <a:ext cx="198767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Індія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/>
              <a:t>Навчальний рік починається у квітні, а в перший клас йдуть в чотири роки. Урочистостей в перший навчальний день немає. З ранніх років школярам прищеплюють любов до праці і рукоділля - в індійських школах є спеціальні майстерні з ткацькими верстатами, і кожен школяр повинен здати свою норму власноруч витканого полотна. Гроші від продажу тканини йдуть на потреби школи. Найбільш шанованим предметом вважається математика, напевно, тому країна славиться програмістами. Викладають у школах Індії тільки чоловіки.</a:t>
            </a:r>
          </a:p>
          <a:p>
            <a:endParaRPr lang="uk-UA" dirty="0"/>
          </a:p>
        </p:txBody>
      </p:sp>
      <p:pic>
        <p:nvPicPr>
          <p:cNvPr id="2051" name="Picture 3" descr="C:\Users\user\Desktop\depositphotos_158501528-stock-illustration-asian-people-in-national-dress – копі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936" y="2956400"/>
            <a:ext cx="3997749" cy="32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375px-Flag_of_Ind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26" y="260648"/>
            <a:ext cx="2434010" cy="16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7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Корея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1 </a:t>
            </a:r>
            <a:r>
              <a:rPr lang="ru-RU" dirty="0" err="1"/>
              <a:t>березня</a:t>
            </a:r>
            <a:r>
              <a:rPr lang="ru-RU" dirty="0"/>
              <a:t>, </a:t>
            </a:r>
            <a:r>
              <a:rPr lang="ru-RU" dirty="0" err="1"/>
              <a:t>канікули</a:t>
            </a:r>
            <a:r>
              <a:rPr lang="ru-RU" dirty="0"/>
              <a:t> 2 рази на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літні</a:t>
            </a:r>
            <a:r>
              <a:rPr lang="ru-RU" dirty="0"/>
              <a:t> -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серпня</a:t>
            </a:r>
            <a:r>
              <a:rPr lang="ru-RU" dirty="0"/>
              <a:t>, </a:t>
            </a:r>
            <a:r>
              <a:rPr lang="ru-RU" dirty="0" err="1"/>
              <a:t>зимові</a:t>
            </a:r>
            <a:r>
              <a:rPr lang="ru-RU" dirty="0"/>
              <a:t> - з </a:t>
            </a:r>
            <a:r>
              <a:rPr lang="ru-RU" dirty="0" err="1"/>
              <a:t>середини</a:t>
            </a:r>
            <a:r>
              <a:rPr lang="ru-RU" dirty="0"/>
              <a:t> лютого до 1 </a:t>
            </a:r>
            <a:r>
              <a:rPr lang="ru-RU" dirty="0" err="1"/>
              <a:t>березня</a:t>
            </a:r>
            <a:r>
              <a:rPr lang="ru-RU" dirty="0" smtClean="0"/>
              <a:t>).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 - початкова школа (з 6 </a:t>
            </a:r>
            <a:r>
              <a:rPr lang="ru-RU" dirty="0" err="1"/>
              <a:t>років</a:t>
            </a:r>
            <a:r>
              <a:rPr lang="ru-RU" dirty="0" smtClean="0"/>
              <a:t>);</a:t>
            </a:r>
            <a:r>
              <a:rPr lang="ru-RU" dirty="0"/>
              <a:t>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відсутнє</a:t>
            </a:r>
            <a:r>
              <a:rPr lang="ru-RU" dirty="0"/>
              <a:t>, але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саморозвитку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бальна</a:t>
            </a:r>
            <a:r>
              <a:rPr lang="ru-RU" dirty="0"/>
              <a:t> система </a:t>
            </a:r>
            <a:r>
              <a:rPr lang="ru-RU" dirty="0" err="1"/>
              <a:t>від</a:t>
            </a:r>
            <a:r>
              <a:rPr lang="ru-RU" dirty="0"/>
              <a:t> 0 до 100 </a:t>
            </a:r>
            <a:r>
              <a:rPr lang="ru-RU" dirty="0" err="1"/>
              <a:t>балів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шкільну</a:t>
            </a:r>
            <a:r>
              <a:rPr lang="ru-RU" dirty="0"/>
              <a:t> форму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вимикають</a:t>
            </a:r>
            <a:r>
              <a:rPr lang="ru-RU" dirty="0"/>
              <a:t> на </a:t>
            </a:r>
            <a:r>
              <a:rPr lang="ru-RU" dirty="0" err="1"/>
              <a:t>порозі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і </a:t>
            </a:r>
            <a:r>
              <a:rPr lang="ru-RU" dirty="0" err="1"/>
              <a:t>користуються</a:t>
            </a:r>
            <a:r>
              <a:rPr lang="ru-RU" dirty="0"/>
              <a:t> ними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привчають</a:t>
            </a:r>
            <a:r>
              <a:rPr lang="ru-RU" dirty="0"/>
              <a:t> до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зобов’язуючи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прибирати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9458" name="Picture 2" descr="C:\Users\user\Desktop\дети-мира-япония-китай-корея-и-монго-ия-64068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3384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завантажен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3042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1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uk-UA" sz="4800" dirty="0"/>
          </a:p>
        </p:txBody>
      </p:sp>
      <p:pic>
        <p:nvPicPr>
          <p:cNvPr id="3074" name="Picture 2" descr="C:\Users\user\Desktop\цікаве з фейсбуку-20181022T193353Z-001\цікаве з фейсбуку\FB_IMG_15339783230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3131"/>
            <a:ext cx="5472608" cy="57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44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Нова папка\Перший урок\67062659_533924810750216_762371360635328921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518457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 папка\Перший урок\67066532_533924837416880_195376301358448640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6228184" cy="37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46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\Desktop\Нова папка\Перший урок\66828468_533933077416056_466875634126579302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1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 папка\Перший урок\67619258_533929864083044_866856870868103987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80" y="2780928"/>
            <a:ext cx="6895219" cy="39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63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esktop\Нова папка\Перший урок\66848667_533924814083549_84036303353125273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863075" cy="36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 папка\Перший урок\67070320_533924807416883_763550960518273433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55360"/>
            <a:ext cx="6840760" cy="3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5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user\Desktop\Нова папка\Перший урок\67411693_533924874083543_588335304796222259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968552" cy="34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 папка\Перший урок\67610786_533924884083542_796062826573384908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4592"/>
            <a:ext cx="7458661" cy="38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1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          ФІНЛЯНДІЯ</a:t>
            </a:r>
            <a:r>
              <a:rPr lang="uk-UA" b="1" dirty="0">
                <a:effectLst/>
              </a:rPr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dirty="0"/>
              <a:t>Навчальний рік у Фінляндії починається  з 15 серпня. Навчальний процес у них демократичний. Дітям дається багато свободи – вважається, що важливо не змушувати вчитися, а мотивувати до отримання знань. Щоденників тут немає, лист з успіхами батьки отримують раз на місяць. На заняттях можна паралельно з навчанням займатися своїми справами. Наприклад, якщо школяр не хоче дивитися навчальний фільм, йому дозволяють почитати книгу. При цьому, незважаючи на безліч послаблень, учні фінських шкіл показують дуже високий рівень знань.</a:t>
            </a:r>
          </a:p>
          <a:p>
            <a:endParaRPr lang="uk-UA" sz="1800" dirty="0"/>
          </a:p>
        </p:txBody>
      </p:sp>
      <p:pic>
        <p:nvPicPr>
          <p:cNvPr id="5122" name="Picture 2" descr="C:\Users\user\Desktop\дети-мира-ир-ан-ии-фин-ян-ии-эстонии-и-дании-64779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636912"/>
            <a:ext cx="3903409" cy="33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1%84%D0%B8%D0%BD%D0%BB%D1%8F%D0%BD%D0%B4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19300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433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201288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effectLst/>
              </a:rPr>
              <a:t>                               БРИТАНІЯ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032448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2200" dirty="0"/>
              <a:t>У Великобританії більшість дітей ідуть в державні початкові школи у віці 5 років. Навчальний рік може початися і 3 вересня, і 4-го, і не обов’язково в понеділок. Перший шкільний день проходить як звичайний урок. Форму купують в спеціалізованих магазинах, де знають дизайн форми кожного навчального закладу в Лондоні, але для державної школи досить придбати светр з логотипом і портфель.</a:t>
            </a:r>
          </a:p>
          <a:p>
            <a:endParaRPr lang="uk-UA" dirty="0"/>
          </a:p>
        </p:txBody>
      </p:sp>
      <p:pic>
        <p:nvPicPr>
          <p:cNvPr id="6146" name="Picture 2" descr="C:\Users\user\Desktop\дети-мира-ир-ан-ии-фин-ян-ии-эстонии-и-дании-64779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24" y="1556792"/>
            <a:ext cx="47775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mbu.com.ua/wp-content/uploads/2017/08/%D0%B2%D0%B5%D0%BB%D0%B8%D0%BA%D0%BE%D0%B1%D1%80%D0%B8%D1%82%D0%B0%D0%BD%D0%B8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019300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79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Іспанія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/>
              <a:t>Іспанські </a:t>
            </a:r>
            <a:r>
              <a:rPr lang="uk-UA" b="1" dirty="0" smtClean="0"/>
              <a:t>діти </a:t>
            </a:r>
            <a:r>
              <a:rPr lang="uk-UA" dirty="0" smtClean="0"/>
              <a:t>йдуть </a:t>
            </a:r>
            <a:r>
              <a:rPr lang="uk-UA" dirty="0"/>
              <a:t>у школу в кінці вересня - початку жовтня, коли завершуються основні роботи по збору урожаю. День початку навчання не вважається святом і проводиться як звичайний. А ще у іспанських школярів немає щоденників і оцінок в зошитах, і якщо батьки не вважають за потрібне дізнатися про те, як навчається їх дитина, про успіхи або проблеми їм ніхто повідомляти не буде.</a:t>
            </a:r>
          </a:p>
          <a:p>
            <a:endParaRPr lang="uk-UA" dirty="0"/>
          </a:p>
        </p:txBody>
      </p:sp>
      <p:pic>
        <p:nvPicPr>
          <p:cNvPr id="1026" name="Picture 2" descr="C:\Users\user\Desktop\тра-иционный-характер-пар-етей-евушек-и-ма-ьчиков-п-атья-мира-в-раз-86475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73" y="1484784"/>
            <a:ext cx="45382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14540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2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1118</Words>
  <Application>Microsoft Office PowerPoint</Application>
  <PresentationFormat>Экран (4:3)</PresentationFormat>
  <Paragraphs>45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Коли і як починається навчальний рік в інших країнах </vt:lpstr>
      <vt:lpstr>                   Настав день, коли школи знову відкривають двері мільйонам учнів, і ми давно звикли, що відбувається це саме у перший день осені. Проте, День знань у країнах світу відзначають по різному, та й шкільні традиції відрізняються одна від одної. Пропонуємо вашій увазі добірку цікавих фактів про початок навчання у різних країнах.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ФІНЛЯНДІЯ:</vt:lpstr>
      <vt:lpstr>                               БРИТАНІЯ </vt:lpstr>
      <vt:lpstr>                         Іспанія </vt:lpstr>
      <vt:lpstr>                             США</vt:lpstr>
      <vt:lpstr>                  КАНАДА   </vt:lpstr>
      <vt:lpstr>                        ІЗРАЇЛЬ</vt:lpstr>
      <vt:lpstr>                       ЯПОНІЯ                              </vt:lpstr>
      <vt:lpstr>                        АВСТРІЯ</vt:lpstr>
      <vt:lpstr>                НОРВЕГІЯ</vt:lpstr>
      <vt:lpstr>              ПОЛЬЩА</vt:lpstr>
      <vt:lpstr>           ЧЕХІЯ</vt:lpstr>
      <vt:lpstr>                Китай</vt:lpstr>
      <vt:lpstr>                     Країни Африки</vt:lpstr>
      <vt:lpstr>                    Естонія</vt:lpstr>
      <vt:lpstr>         Болгарія </vt:lpstr>
      <vt:lpstr>           Індія </vt:lpstr>
      <vt:lpstr>              Корея 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Пользователь</cp:lastModifiedBy>
  <cp:revision>26</cp:revision>
  <dcterms:created xsi:type="dcterms:W3CDTF">2019-08-07T16:21:34Z</dcterms:created>
  <dcterms:modified xsi:type="dcterms:W3CDTF">2020-04-03T18:47:25Z</dcterms:modified>
</cp:coreProperties>
</file>