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8" r:id="rId10"/>
    <p:sldId id="269" r:id="rId11"/>
    <p:sldId id="274" r:id="rId12"/>
    <p:sldId id="275" r:id="rId13"/>
    <p:sldId id="276" r:id="rId14"/>
    <p:sldId id="270" r:id="rId15"/>
    <p:sldId id="271" r:id="rId16"/>
    <p:sldId id="272" r:id="rId17"/>
    <p:sldId id="277" r:id="rId18"/>
    <p:sldId id="273" r:id="rId19"/>
    <p:sldId id="278" r:id="rId20"/>
    <p:sldId id="279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89" r:id="rId29"/>
    <p:sldId id="294" r:id="rId30"/>
    <p:sldId id="295" r:id="rId31"/>
    <p:sldId id="290" r:id="rId32"/>
    <p:sldId id="291" r:id="rId33"/>
    <p:sldId id="296" r:id="rId34"/>
    <p:sldId id="292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3F90-8CF8-4B8B-8B1E-1FFC61211987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1269-453C-4B85-8428-6810C8CF5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10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3F90-8CF8-4B8B-8B1E-1FFC61211987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1269-453C-4B85-8428-6810C8CF5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79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3F90-8CF8-4B8B-8B1E-1FFC61211987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1269-453C-4B85-8428-6810C8CF5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77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3F90-8CF8-4B8B-8B1E-1FFC61211987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1269-453C-4B85-8428-6810C8CF5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3F90-8CF8-4B8B-8B1E-1FFC61211987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1269-453C-4B85-8428-6810C8CF5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21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3F90-8CF8-4B8B-8B1E-1FFC61211987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1269-453C-4B85-8428-6810C8CF5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96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3F90-8CF8-4B8B-8B1E-1FFC61211987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1269-453C-4B85-8428-6810C8CF5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81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3F90-8CF8-4B8B-8B1E-1FFC61211987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1269-453C-4B85-8428-6810C8CF5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049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3F90-8CF8-4B8B-8B1E-1FFC61211987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1269-453C-4B85-8428-6810C8CF5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8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3F90-8CF8-4B8B-8B1E-1FFC61211987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1269-453C-4B85-8428-6810C8CF5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3F90-8CF8-4B8B-8B1E-1FFC61211987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1269-453C-4B85-8428-6810C8CF5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54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73F90-8CF8-4B8B-8B1E-1FFC61211987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11269-453C-4B85-8428-6810C8CF5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28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9XwttSzdF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4312"/>
            <a:ext cx="11430000" cy="6429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9098" y="214312"/>
            <a:ext cx="5921828" cy="1510211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Лекція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3441" y="3746977"/>
            <a:ext cx="6583679" cy="1655762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Творчість та її прояви у дитячому віці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31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1886" y="1158496"/>
            <a:ext cx="114343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Особливості </a:t>
            </a:r>
            <a:r>
              <a:rPr lang="ru-RU" sz="4000" i="1" dirty="0">
                <a:latin typeface="Times New Roman" panose="02020603050405020304" pitchFamily="18" charset="0"/>
                <a:ea typeface="Calibri" panose="020F0502020204030204" pitchFamily="34" charset="0"/>
              </a:rPr>
              <a:t>прояву </a:t>
            </a:r>
            <a:r>
              <a:rPr lang="ru-RU" sz="40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обдарованості: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1) </a:t>
            </a:r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мотивованість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інтересом, здивуванням і задоволенням. Причому результат діяльності дитини найчастіше є значущим лише для неї, він не має суспільного значення, на відміну від результату діяльності дорослого;</a:t>
            </a:r>
            <a:endParaRPr lang="ru-RU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350" y="128452"/>
            <a:ext cx="3044858" cy="22228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813" y="289531"/>
            <a:ext cx="90156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Психофізіологічні особливості </a:t>
            </a:r>
          </a:p>
        </p:txBody>
      </p:sp>
    </p:spTree>
    <p:extLst>
      <p:ext uri="{BB962C8B-B14F-4D97-AF65-F5344CB8AC3E}">
        <p14:creationId xmlns:p14="http://schemas.microsoft.com/office/powerpoint/2010/main" val="5920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1886" y="1158496"/>
            <a:ext cx="114343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Особливості </a:t>
            </a:r>
            <a:r>
              <a:rPr lang="ru-RU" sz="4000" i="1" dirty="0">
                <a:latin typeface="Times New Roman" panose="02020603050405020304" pitchFamily="18" charset="0"/>
                <a:ea typeface="Calibri" panose="020F0502020204030204" pitchFamily="34" charset="0"/>
              </a:rPr>
              <a:t>прояву </a:t>
            </a:r>
            <a:r>
              <a:rPr lang="ru-RU" sz="40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обдарованості: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2) </a:t>
            </a:r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гетерохронність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: здібності дитини можуть проявитися індивідуально в будь-якому віці, хоча спостерігається певна закономірність: музичні, художні літературні здібності (саме поетичні) проявляються дуже рано;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350" y="128452"/>
            <a:ext cx="3044858" cy="22228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813" y="278646"/>
            <a:ext cx="90156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Психофізіологічні особливості </a:t>
            </a:r>
          </a:p>
        </p:txBody>
      </p:sp>
    </p:spTree>
    <p:extLst>
      <p:ext uri="{BB962C8B-B14F-4D97-AF65-F5344CB8AC3E}">
        <p14:creationId xmlns:p14="http://schemas.microsoft.com/office/powerpoint/2010/main" val="62843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1886" y="451617"/>
            <a:ext cx="117043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Особливості </a:t>
            </a:r>
            <a:r>
              <a:rPr lang="ru-RU" sz="4000" i="1" dirty="0">
                <a:latin typeface="Times New Roman" panose="02020603050405020304" pitchFamily="18" charset="0"/>
                <a:ea typeface="Calibri" panose="020F0502020204030204" pitchFamily="34" charset="0"/>
              </a:rPr>
              <a:t>прояву </a:t>
            </a:r>
            <a:r>
              <a:rPr lang="ru-RU" sz="40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обдарованості: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3) творчість може бути реальністю – </a:t>
            </a:r>
            <a:endParaRPr lang="ru-RU" sz="4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чіткою 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і у всьому зрозумілою, а може бути потенційною формою; </a:t>
            </a:r>
            <a:endParaRPr lang="ru-RU" sz="4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4) перебування </a:t>
            </a:r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 підсвідомому рівні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: дитина не може сама зрозуміти, чому 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їй 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подобається той, або інший вид діяльності;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350" y="128452"/>
            <a:ext cx="3044858" cy="22228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3351" y="0"/>
            <a:ext cx="90156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Психофізіологічні особливості </a:t>
            </a:r>
          </a:p>
        </p:txBody>
      </p:sp>
    </p:spTree>
    <p:extLst>
      <p:ext uri="{BB962C8B-B14F-4D97-AF65-F5344CB8AC3E}">
        <p14:creationId xmlns:p14="http://schemas.microsoft.com/office/powerpoint/2010/main" val="339041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1886" y="1158496"/>
            <a:ext cx="1143435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Особливості </a:t>
            </a:r>
            <a:r>
              <a:rPr lang="ru-RU" sz="4000" i="1" dirty="0">
                <a:latin typeface="Times New Roman" panose="02020603050405020304" pitchFamily="18" charset="0"/>
                <a:ea typeface="Calibri" panose="020F0502020204030204" pitchFamily="34" charset="0"/>
              </a:rPr>
              <a:t>прояву </a:t>
            </a:r>
            <a:r>
              <a:rPr lang="ru-RU" sz="40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обдарованості: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5) прояв різних форм </a:t>
            </a:r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дисинхронії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, а саме: між середовищем (освітній заклад, а інколи і батьки) і непересічною особистістю дитини, творчо 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обдарованої.</a:t>
            </a:r>
            <a:endParaRPr lang="ru-RU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350" y="128452"/>
            <a:ext cx="3044858" cy="22228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813" y="128452"/>
            <a:ext cx="90156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Психофізіологічні особливості </a:t>
            </a:r>
          </a:p>
        </p:txBody>
      </p:sp>
    </p:spTree>
    <p:extLst>
      <p:ext uri="{BB962C8B-B14F-4D97-AF65-F5344CB8AC3E}">
        <p14:creationId xmlns:p14="http://schemas.microsoft.com/office/powerpoint/2010/main" val="28431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89" y="223837"/>
            <a:ext cx="2406152" cy="24061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32102" y="669934"/>
            <a:ext cx="90728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 Формування творчої особистості дитини</a:t>
            </a:r>
          </a:p>
        </p:txBody>
      </p:sp>
      <p:sp>
        <p:nvSpPr>
          <p:cNvPr id="2" name="Rectangle 1"/>
          <p:cNvSpPr/>
          <p:nvPr/>
        </p:nvSpPr>
        <p:spPr>
          <a:xfrm>
            <a:off x="3466464" y="2629989"/>
            <a:ext cx="66134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dirty="0">
                <a:hlinkClick r:id="rId3"/>
              </a:rPr>
              <a:t>https://</a:t>
            </a:r>
            <a:r>
              <a:rPr lang="tr-TR" sz="4000" dirty="0" smtClean="0">
                <a:hlinkClick r:id="rId3"/>
              </a:rPr>
              <a:t>youtu.be/99XwttSzdFg</a:t>
            </a:r>
            <a:r>
              <a:rPr lang="uk-UA" sz="4000" dirty="0" smtClean="0"/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5443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9190" y="766610"/>
            <a:ext cx="1143381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Спадковість, соціальне 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середовище (стиль сімейного виховання, кількість дітей в сім’ї, схвалення / примус; психологічна безпека); особистісні властивості (соціальний, емоційний інтелект; внутрішня мотивація </a:t>
            </a:r>
            <a:endParaRPr lang="ru-RU" sz="4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досягнень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ru-RU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6897" y="4438667"/>
            <a:ext cx="2786113" cy="20911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83042" y="120279"/>
            <a:ext cx="7672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 Чинники дитячої творчості</a:t>
            </a:r>
          </a:p>
        </p:txBody>
      </p:sp>
    </p:spTree>
    <p:extLst>
      <p:ext uri="{BB962C8B-B14F-4D97-AF65-F5344CB8AC3E}">
        <p14:creationId xmlns:p14="http://schemas.microsoft.com/office/powerpoint/2010/main" val="31957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2" y="711883"/>
            <a:ext cx="1172895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Передумови навчання творчості </a:t>
            </a:r>
            <a:endParaRPr lang="ru-RU" sz="36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дитини (за Дж. Смітом): </a:t>
            </a:r>
            <a:endParaRPr lang="ru-RU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фізичні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(наявність матеріалів для творчості і можливості в будь- яку хвилину діяти з ними); </a:t>
            </a:r>
            <a:endParaRPr lang="ru-RU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соціально – економічні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(дитина має відчуття зовнішньої безпеки, тобто знає, що її творчі вияви не отримають негативної оцінки з боку дорослих);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173" y="163285"/>
            <a:ext cx="2889782" cy="21096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1743" y="131516"/>
            <a:ext cx="7672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 Чинники дитячої творчості</a:t>
            </a:r>
          </a:p>
        </p:txBody>
      </p:sp>
    </p:spTree>
    <p:extLst>
      <p:ext uri="{BB962C8B-B14F-4D97-AF65-F5344CB8AC3E}">
        <p14:creationId xmlns:p14="http://schemas.microsoft.com/office/powerpoint/2010/main" val="132566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2811" y="1321483"/>
            <a:ext cx="1172895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Передумови навчання творчості </a:t>
            </a:r>
            <a:endParaRPr lang="ru-RU" sz="36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дитини (за Дж. Смітом): </a:t>
            </a:r>
            <a:endParaRPr lang="ru-RU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 </a:t>
            </a:r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психологічні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(у дитини формується відчуття внутрішньої безпеки, розкутості і свободи за рахунок підтримки дорослими її творчих починань).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173" y="163285"/>
            <a:ext cx="2889782" cy="21096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4436" y="130887"/>
            <a:ext cx="7672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 Чинники дитячої творчості</a:t>
            </a:r>
          </a:p>
        </p:txBody>
      </p:sp>
    </p:spTree>
    <p:extLst>
      <p:ext uri="{BB962C8B-B14F-4D97-AF65-F5344CB8AC3E}">
        <p14:creationId xmlns:p14="http://schemas.microsoft.com/office/powerpoint/2010/main" val="171484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4434" y="1001740"/>
            <a:ext cx="113995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сімейного 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виховання:</a:t>
            </a:r>
          </a:p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Авторитетний стиль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 в сім’ї: можливості емоційного самовираження дитини; задоволення потреби в креативності;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розвиток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внутрішньої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мотивації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виконання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творчих завдань.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81" y="4776569"/>
            <a:ext cx="2807562" cy="18683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13076" y="189948"/>
            <a:ext cx="7672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 Чинники дитячої творчості</a:t>
            </a:r>
          </a:p>
        </p:txBody>
      </p:sp>
    </p:spTree>
    <p:extLst>
      <p:ext uri="{BB962C8B-B14F-4D97-AF65-F5344CB8AC3E}">
        <p14:creationId xmlns:p14="http://schemas.microsoft.com/office/powerpoint/2010/main" val="71512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0891" y="1001740"/>
            <a:ext cx="113995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сімейного 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виховання:</a:t>
            </a:r>
          </a:p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Авторитарний стиль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виховання: сильна внутрішня мотивація до творчості; втрата самостійності щодо вибору методів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творчих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внаслідок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жорстокого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контролю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81" y="4776569"/>
            <a:ext cx="2807562" cy="18683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83042" y="120279"/>
            <a:ext cx="7672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 Чинники дитячої творчості</a:t>
            </a:r>
          </a:p>
        </p:txBody>
      </p:sp>
    </p:spTree>
    <p:extLst>
      <p:ext uri="{BB962C8B-B14F-4D97-AF65-F5344CB8AC3E}">
        <p14:creationId xmlns:p14="http://schemas.microsoft.com/office/powerpoint/2010/main" val="32998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0927" y="160021"/>
            <a:ext cx="117304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4000" b="1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План</a:t>
            </a:r>
            <a:endParaRPr lang="ru-RU" sz="3200" b="1" dirty="0" smtClean="0">
              <a:solidFill>
                <a:srgbClr val="7030A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Психофізіологічні особливості.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дитячого 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віку як передумови творчості.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 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творчої особистості дитини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Чинники дитячої творчості.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Творчість, її ознаки та закономірності </a:t>
            </a:r>
            <a:endParaRPr lang="ru-RU" sz="4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у 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дитячому віці.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475" y="160021"/>
            <a:ext cx="3012562" cy="204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1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9269" y="1001740"/>
            <a:ext cx="113995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сімейного 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виховання:</a:t>
            </a:r>
          </a:p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Ліберальний стиль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виховання: орієнтування дитини при виконанні творчих завдань на реакцію дорослих та отримання схвалення після вдало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виконаного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81" y="4776569"/>
            <a:ext cx="2807562" cy="18683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83042" y="120279"/>
            <a:ext cx="7672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 Чинники дитячої творчості</a:t>
            </a:r>
          </a:p>
        </p:txBody>
      </p:sp>
    </p:spTree>
    <p:extLst>
      <p:ext uri="{BB962C8B-B14F-4D97-AF65-F5344CB8AC3E}">
        <p14:creationId xmlns:p14="http://schemas.microsoft.com/office/powerpoint/2010/main" val="166213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9269" y="1001740"/>
            <a:ext cx="113995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сімейного 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виховання:</a:t>
            </a:r>
          </a:p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Індиферентний та змішаний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стилі виховання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несприятливе середовище для розвитку творчих здібностей дитини.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81" y="4776569"/>
            <a:ext cx="2807562" cy="18683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83042" y="120279"/>
            <a:ext cx="7672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 Чинники дитячої творчості</a:t>
            </a:r>
          </a:p>
        </p:txBody>
      </p:sp>
    </p:spTree>
    <p:extLst>
      <p:ext uri="{BB962C8B-B14F-4D97-AF65-F5344CB8AC3E}">
        <p14:creationId xmlns:p14="http://schemas.microsoft.com/office/powerpoint/2010/main" val="8641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4434" y="723068"/>
            <a:ext cx="113646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Творчість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одна із найзмістовніших форм психічної активності дитини. Її можна розглядати як універсальну здібність, що забезпечує успіх різноманітної діяльності дітей. Будь-який творчий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акт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дошкільника – результат його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активних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пізнавальних, творчих дій.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8466" y="76737"/>
            <a:ext cx="10836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4. Творчість, її ознаки та закономірності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25" y="4798424"/>
            <a:ext cx="3159495" cy="191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3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1886" y="1158496"/>
            <a:ext cx="11434354" cy="5533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Засвоєння дитиною мови є творчим 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процесом 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(процес засвоєння норм словотворення), гра – це теж творчість, адже, створюючи нові ігрові ситуації, дитина вносить своє, </a:t>
            </a:r>
            <a:endParaRPr lang="ru-RU" sz="4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суб’єктивне 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в ігрові дії, 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зображувальну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діяльність, музику, конструювання тощо.</a:t>
            </a:r>
            <a:endParaRPr lang="ru-RU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586" y="3925311"/>
            <a:ext cx="2743654" cy="20029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0297" y="213361"/>
            <a:ext cx="10836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4. Творчість, її ознаки та закономірності </a:t>
            </a:r>
          </a:p>
        </p:txBody>
      </p:sp>
    </p:spTree>
    <p:extLst>
      <p:ext uri="{BB962C8B-B14F-4D97-AF65-F5344CB8AC3E}">
        <p14:creationId xmlns:p14="http://schemas.microsoft.com/office/powerpoint/2010/main" val="375924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3671" y="766610"/>
            <a:ext cx="92912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Навіть наслідуючи дорослих, дитина творчо видозмінює своє сприймання відповідно до власних уявлень, а засвоюючи щось нове, пропускає його крізь особистий досвід, неповторний та унікальний. Нові знання творчо трансформуються кожною дитиною і набувають своїх особливостей.</a:t>
            </a:r>
            <a:endParaRPr lang="ru-RU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8" y="1948134"/>
            <a:ext cx="2406152" cy="24061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1327" y="155114"/>
            <a:ext cx="107548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4. Творчість, її ознаки та закономірності </a:t>
            </a:r>
          </a:p>
        </p:txBody>
      </p:sp>
    </p:spTree>
    <p:extLst>
      <p:ext uri="{BB962C8B-B14F-4D97-AF65-F5344CB8AC3E}">
        <p14:creationId xmlns:p14="http://schemas.microsoft.com/office/powerpoint/2010/main" val="314928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6386" y="766610"/>
            <a:ext cx="1151273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Дитячу творчість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слід розуміти як створення дитиною суб’єктивно нового (значущого для неї) продукту – малюнка, конструкції, гри, оповідання, створення невідомих раніше деталей, що по-новому характеризують створюваний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образ;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застосування засвоєних раніше способів зображення або засобів виразності у новій ситуації; прояв ініціативи в усьому.</a:t>
            </a:r>
            <a:endParaRPr lang="ru-RU" sz="4400" dirty="0"/>
          </a:p>
        </p:txBody>
      </p:sp>
      <p:sp>
        <p:nvSpPr>
          <p:cNvPr id="6" name="Rectangle 5"/>
          <p:cNvSpPr/>
          <p:nvPr/>
        </p:nvSpPr>
        <p:spPr>
          <a:xfrm>
            <a:off x="834441" y="137696"/>
            <a:ext cx="10836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4. Творчість, її ознаки та закономірності </a:t>
            </a:r>
          </a:p>
        </p:txBody>
      </p:sp>
    </p:spTree>
    <p:extLst>
      <p:ext uri="{BB962C8B-B14F-4D97-AF65-F5344CB8AC3E}">
        <p14:creationId xmlns:p14="http://schemas.microsoft.com/office/powerpoint/2010/main" val="386385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6388" y="1095058"/>
            <a:ext cx="1153885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Дитяча творчість 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це також процес </a:t>
            </a:r>
            <a:endParaRPr lang="ru-RU" sz="4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 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образів з казки, оповідання, гри-драматизації, у малюванні, конструюванні, пошук у ході діяльності способів, шляхів розв’язання завдань.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2046" y="4743853"/>
            <a:ext cx="2663326" cy="19443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7521" y="163285"/>
            <a:ext cx="10836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4. Творчість, її ознаки та закономірності </a:t>
            </a:r>
          </a:p>
        </p:txBody>
      </p:sp>
    </p:spTree>
    <p:extLst>
      <p:ext uri="{BB962C8B-B14F-4D97-AF65-F5344CB8AC3E}">
        <p14:creationId xmlns:p14="http://schemas.microsoft.com/office/powerpoint/2010/main" val="29920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3362" y="608907"/>
            <a:ext cx="113995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етапи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творчого процесу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дитини: 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 неясності чогось (поява проблеми); виникнення низки запитань, уточнень;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значущих для успішного розв’язування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елементів;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формування гіпотези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пошук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находження розв’язку.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81" y="4776569"/>
            <a:ext cx="2807562" cy="18683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0368" y="128307"/>
            <a:ext cx="10836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4. Творчість, її ознаки та закономірності </a:t>
            </a:r>
          </a:p>
        </p:txBody>
      </p:sp>
    </p:spTree>
    <p:extLst>
      <p:ext uri="{BB962C8B-B14F-4D97-AF65-F5344CB8AC3E}">
        <p14:creationId xmlns:p14="http://schemas.microsoft.com/office/powerpoint/2010/main" val="405143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314" y="949491"/>
            <a:ext cx="1136468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 формування дитячої 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творчості:</a:t>
            </a:r>
          </a:p>
          <a:p>
            <a:pPr>
              <a:lnSpc>
                <a:spcPct val="150000"/>
              </a:lnSpc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Перша стадія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наслідування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копіювання готового.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репродукує готовий спосіб дії, повторює його за дорослим задля досягнення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бажаного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результату.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314" y="111571"/>
            <a:ext cx="10836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4. Творчість, її ознаки та закономірності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25" y="4798424"/>
            <a:ext cx="3159495" cy="191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4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314" y="949491"/>
            <a:ext cx="1136468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 формування дитячої 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творчості:</a:t>
            </a:r>
          </a:p>
          <a:p>
            <a:pPr>
              <a:lnSpc>
                <a:spcPct val="150000"/>
              </a:lnSpc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 стадія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 наслідування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внесення елементів новизни, прояв самодіяльності без внесення істотних змін у пропоновані іншими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схему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дій, зразок, ідею.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1791" y="163823"/>
            <a:ext cx="10836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4. Творчість, її ознаки та закономірності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25" y="4798424"/>
            <a:ext cx="3159495" cy="191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3143" y="1001741"/>
            <a:ext cx="113646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Дошкільний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вік є оптимальним періодом входження особистості в сферу творчої діяльності.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83042" y="120279"/>
            <a:ext cx="90156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Психофізіологічні особливості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25" y="4798424"/>
            <a:ext cx="3159495" cy="19198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57943" y="2940733"/>
            <a:ext cx="11364686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дошкільному віці діти вже набувають певних знань та життєвого досвіду і можуть творчо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використовувати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їх у своїй діяльності.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10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314" y="949491"/>
            <a:ext cx="113646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 формування дитячої 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творчості:</a:t>
            </a:r>
          </a:p>
          <a:p>
            <a:pPr>
              <a:lnSpc>
                <a:spcPct val="150000"/>
              </a:lnSpc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Третя стадія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репродуктивна творчість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уміння взяти за основу пропоновану схему (ідею), але істотно переробити її, внести зміни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Четверта стадія: </a:t>
            </a:r>
            <a:r>
              <a:rPr lang="ru-RU" sz="4000" b="1" dirty="0" smtClean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справжня 					творчість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нового.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19" y="241605"/>
            <a:ext cx="10836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4. Творчість, її ознаки та закономірності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25" y="4798424"/>
            <a:ext cx="3159495" cy="191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9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8012" y="761441"/>
            <a:ext cx="1154607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Показники творчого потенціалу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ставлення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 до творчості: їхнє </a:t>
            </a:r>
            <a:endParaRPr lang="ru-RU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захоплення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здатність «увійти» в уявні </a:t>
            </a:r>
            <a:endParaRPr lang="ru-RU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обставини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умовні ситуації, щирість переживань; </a:t>
            </a:r>
            <a:endParaRPr lang="ru-RU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якість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способів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творчих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дій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швидкість реакцій, винахідливість, комбінування знайомих елементів у нові поєднання, оригінальність способів дій; </a:t>
            </a:r>
            <a:endParaRPr lang="ru-RU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продукції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відбір характерних ознак, предметів, життєвих явищ, відображення їх у творчій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628" y="834161"/>
            <a:ext cx="2689454" cy="19634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1886" y="126275"/>
            <a:ext cx="107548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4. Творчість, її ознаки та закономірності </a:t>
            </a:r>
          </a:p>
        </p:txBody>
      </p:sp>
    </p:spTree>
    <p:extLst>
      <p:ext uri="{BB962C8B-B14F-4D97-AF65-F5344CB8AC3E}">
        <p14:creationId xmlns:p14="http://schemas.microsoft.com/office/powerpoint/2010/main" val="62093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425" y="938186"/>
            <a:ext cx="116093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Основні характеристики 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творчості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1) </a:t>
            </a:r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оригінальність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– здатність по-новому, нестандартно розв’язувати проблеми, що в дошкільному віці проявляється в різних видах діяльності дітей та в їхніх іграх; 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2) </a:t>
            </a:r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семантична гнучкість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– словесна гнучкість мислення проявляється у дітей як підвищена чутливість до мовлення, як мовленнєва творчість – утворення нових слів, рим абощо;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25" y="119632"/>
            <a:ext cx="10836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4. Творчість, її ознаки та закономірності </a:t>
            </a:r>
          </a:p>
        </p:txBody>
      </p:sp>
    </p:spTree>
    <p:extLst>
      <p:ext uri="{BB962C8B-B14F-4D97-AF65-F5344CB8AC3E}">
        <p14:creationId xmlns:p14="http://schemas.microsoft.com/office/powerpoint/2010/main" val="384844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83042" y="575021"/>
            <a:ext cx="92912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Основні характеристики 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творчості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3) </a:t>
            </a:r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образна адаптивна гнучкість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як найтиповіша форма прояву творчості в дошкільному віці – здатність дитини виділяти функції об’єкта таким чином, щоб побачити в ньому нові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можливості; 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4) </a:t>
            </a:r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стихійна гнучкість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– здатність знаходити різноманітні ідеї у дещо обмеженій ситуації.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89" y="223837"/>
            <a:ext cx="2406152" cy="24061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83042" y="120279"/>
            <a:ext cx="107548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4. Творчість, її ознаки та закономірності </a:t>
            </a:r>
          </a:p>
        </p:txBody>
      </p:sp>
    </p:spTree>
    <p:extLst>
      <p:ext uri="{BB962C8B-B14F-4D97-AF65-F5344CB8AC3E}">
        <p14:creationId xmlns:p14="http://schemas.microsoft.com/office/powerpoint/2010/main" val="90515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521" y="739948"/>
            <a:ext cx="1151043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Творча дитина, творча особистість </a:t>
            </a:r>
            <a:endParaRPr lang="ru-RU" sz="36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М. М. Поддьяковим)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це результат </a:t>
            </a:r>
            <a:endParaRPr lang="ru-RU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усього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способу життя дошкільника, результат спілкування та спільної діяльності з дорослими, результат його власної активності. У нього поступово формується складний, суперечливий внутрішній світ, який надає усій його діяльності творчого характеру.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131" y="871171"/>
            <a:ext cx="2558824" cy="18680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7521" y="163285"/>
            <a:ext cx="107548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4. Творчість, її ознаки та закономірності </a:t>
            </a:r>
          </a:p>
        </p:txBody>
      </p:sp>
    </p:spTree>
    <p:extLst>
      <p:ext uri="{BB962C8B-B14F-4D97-AF65-F5344CB8AC3E}">
        <p14:creationId xmlns:p14="http://schemas.microsoft.com/office/powerpoint/2010/main" val="1467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1886" y="1158496"/>
            <a:ext cx="11434354" cy="5533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Відомі психологи та педагоги 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довели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ru-RU" sz="4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що 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творчі здатності яскраво проявляються в дошкільному дитинстві й розвиваються у процесі спеціально організованого навчання, коли діти оволодівають суспільно виробленими засобами діяльності.</a:t>
            </a:r>
            <a:endParaRPr lang="ru-RU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350" y="128452"/>
            <a:ext cx="3044858" cy="22228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813" y="128452"/>
            <a:ext cx="90156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Психофізіологічні особливості </a:t>
            </a:r>
          </a:p>
        </p:txBody>
      </p:sp>
    </p:spTree>
    <p:extLst>
      <p:ext uri="{BB962C8B-B14F-4D97-AF65-F5344CB8AC3E}">
        <p14:creationId xmlns:p14="http://schemas.microsoft.com/office/powerpoint/2010/main" val="13133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83042" y="569063"/>
            <a:ext cx="8673737" cy="249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Науково доведено: саме дошкільний вік є найбільш сензитивним періодом розвитку творчості. </a:t>
            </a:r>
            <a:endParaRPr lang="ru-RU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89" y="223837"/>
            <a:ext cx="2406152" cy="24061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74631" y="0"/>
            <a:ext cx="90156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Психофізіологічні особливості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134" y="3078773"/>
            <a:ext cx="121488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Період від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років сприятливий для формування творчості, бо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дитина,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 одного боку, готова до соціалізації (сформованість мовлення), а з другого – ще не соціалізована. Для дитини весь світ ще загадковий та проблемний.</a:t>
            </a:r>
            <a:endParaRPr lang="ru-RU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8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5427" y="865110"/>
            <a:ext cx="10807338" cy="5533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Дитина – аж ніяк не пасивна істота, жодний вплив іншої людини вона не може сприйняти без власної реальної діяльності. </a:t>
            </a:r>
            <a:endParaRPr lang="ru-RU" sz="4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Вона 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засвоює людські надбання, </a:t>
            </a:r>
            <a:endParaRPr lang="ru-RU" sz="4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докладаючи 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власних зусиль, міркуючи, уявляючи.</a:t>
            </a:r>
            <a:endParaRPr lang="ru-RU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6897" y="4438667"/>
            <a:ext cx="2786113" cy="20911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83042" y="120279"/>
            <a:ext cx="90156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Психофізіологічні особливості </a:t>
            </a:r>
          </a:p>
        </p:txBody>
      </p:sp>
    </p:spTree>
    <p:extLst>
      <p:ext uri="{BB962C8B-B14F-4D97-AF65-F5344CB8AC3E}">
        <p14:creationId xmlns:p14="http://schemas.microsoft.com/office/powerpoint/2010/main" val="84208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5" y="1007974"/>
            <a:ext cx="1038061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Дошкільний вік вважають сприятливим періодом для розвитку творчих нахилів особистості, бо більшість психічних 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процесів дітей, 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зокрема, пам’ять, мислення, сприймання, уява, почуття, перебувають на стадії становлення, зміни, розвитку.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173" y="163285"/>
            <a:ext cx="2889782" cy="21096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9005" y="163285"/>
            <a:ext cx="90156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Психофізіологічні особливості </a:t>
            </a:r>
          </a:p>
        </p:txBody>
      </p:sp>
    </p:spTree>
    <p:extLst>
      <p:ext uri="{BB962C8B-B14F-4D97-AF65-F5344CB8AC3E}">
        <p14:creationId xmlns:p14="http://schemas.microsoft.com/office/powerpoint/2010/main" val="25575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766610"/>
            <a:ext cx="113995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Дитина, реалізуючи задум в продуктивній діяльності, почувається вільною; вона не скута досвідом, знаннями, не обмежена заборонами, які не дають їй змоги вільно оперувати предметами,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матеріалами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тощо.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81" y="4776569"/>
            <a:ext cx="2807562" cy="18683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01555" y="120279"/>
            <a:ext cx="90156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Психофізіологічні особливості </a:t>
            </a:r>
          </a:p>
        </p:txBody>
      </p:sp>
    </p:spTree>
    <p:extLst>
      <p:ext uri="{BB962C8B-B14F-4D97-AF65-F5344CB8AC3E}">
        <p14:creationId xmlns:p14="http://schemas.microsoft.com/office/powerpoint/2010/main" val="290441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5577" y="766610"/>
            <a:ext cx="113646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дошкільному віці творчість виявляється в різних видах діяльності: грі, конструюванні,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зображувальні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̆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театралізовані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̆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музичній.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83042" y="120279"/>
            <a:ext cx="90156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Психофізіологічні особливості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51" y="4164656"/>
            <a:ext cx="3159495" cy="19198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16694" y="3541624"/>
            <a:ext cx="86885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дорослих – забезпечити умови для виявлення, підтримки та розвитку творчості дітей.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71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1346</Words>
  <Application>Microsoft Office PowerPoint</Application>
  <PresentationFormat>Widescreen</PresentationFormat>
  <Paragraphs>122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Comic Sans MS</vt:lpstr>
      <vt:lpstr>Times New Roman</vt:lpstr>
      <vt:lpstr>Office Theme</vt:lpstr>
      <vt:lpstr>Лекція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</dc:title>
  <dc:creator>Microsoft account</dc:creator>
  <cp:lastModifiedBy>Microsoft account</cp:lastModifiedBy>
  <cp:revision>89</cp:revision>
  <dcterms:created xsi:type="dcterms:W3CDTF">2022-08-31T13:34:03Z</dcterms:created>
  <dcterms:modified xsi:type="dcterms:W3CDTF">2022-09-01T12:26:06Z</dcterms:modified>
</cp:coreProperties>
</file>