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68" y="-1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23.10.2023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23.10.2023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23.10.2023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23.10.2023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23.10.2023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23.10.2023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23.10.2023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23.10.2023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1412776"/>
            <a:ext cx="6172200" cy="1894362"/>
          </a:xfrm>
        </p:spPr>
        <p:txBody>
          <a:bodyPr>
            <a:normAutofit fontScale="90000"/>
          </a:bodyPr>
          <a:lstStyle/>
          <a:p>
            <a:pPr algn="ctr"/>
            <a:r>
              <a:rPr lang="uk-UA" smtClean="0">
                <a:solidFill>
                  <a:schemeClr val="tx1"/>
                </a:solidFill>
              </a:rPr>
              <a:t>ХРОМОСОМНА ТЕОРІЯ СПАДКОВОСТІ.</a:t>
            </a:r>
            <a:r>
              <a:rPr lang="ru-RU" smtClean="0">
                <a:solidFill>
                  <a:schemeClr val="tx1"/>
                </a:solidFill>
              </a:rPr>
              <a:t/>
            </a:r>
            <a:br>
              <a:rPr lang="ru-RU" smtClean="0">
                <a:solidFill>
                  <a:schemeClr val="tx1"/>
                </a:solidFill>
              </a:rPr>
            </a:br>
            <a:r>
              <a:rPr lang="ru-RU" smtClean="0">
                <a:solidFill>
                  <a:schemeClr val="tx1"/>
                </a:solidFill>
              </a:rPr>
              <a:t>КРОСИНГОВЕР. </a:t>
            </a:r>
            <a:r>
              <a:rPr lang="uk-UA" smtClean="0">
                <a:solidFill>
                  <a:schemeClr val="tx1"/>
                </a:solidFill>
              </a:rPr>
              <a:t>МНОЖИННА ДІЯ ГЕНІВ</a:t>
            </a:r>
            <a:endParaRPr lang="ru-RU">
              <a:solidFill>
                <a:schemeClr val="tx1"/>
              </a:solidFill>
            </a:endParaRPr>
          </a:p>
        </p:txBody>
      </p:sp>
      <p:sp>
        <p:nvSpPr>
          <p:cNvPr id="3" name="Подзаголовок 2"/>
          <p:cNvSpPr>
            <a:spLocks noGrp="1"/>
          </p:cNvSpPr>
          <p:nvPr>
            <p:ph type="subTitle" idx="1"/>
          </p:nvPr>
        </p:nvSpPr>
        <p:spPr>
          <a:xfrm>
            <a:off x="1619672" y="620688"/>
            <a:ext cx="6388224" cy="864096"/>
          </a:xfrm>
        </p:spPr>
        <p:txBody>
          <a:bodyPr>
            <a:normAutofit/>
          </a:bodyPr>
          <a:lstStyle/>
          <a:p>
            <a:pPr algn="ctr"/>
            <a:r>
              <a:rPr lang="ru-RU" sz="3200" smtClean="0"/>
              <a:t>ЛЕКЦ</a:t>
            </a:r>
            <a:r>
              <a:rPr lang="uk-UA" sz="3200" smtClean="0"/>
              <a:t>ІЯ № 9</a:t>
            </a:r>
            <a:endParaRPr lang="ru-RU"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136904" cy="620688"/>
          </a:xfrm>
        </p:spPr>
        <p:style>
          <a:lnRef idx="2">
            <a:schemeClr val="accent6"/>
          </a:lnRef>
          <a:fillRef idx="1">
            <a:schemeClr val="lt1"/>
          </a:fillRef>
          <a:effectRef idx="0">
            <a:schemeClr val="accent6"/>
          </a:effectRef>
          <a:fontRef idx="minor">
            <a:schemeClr val="dk1"/>
          </a:fontRef>
        </p:style>
        <p:txBody>
          <a:bodyPr>
            <a:normAutofit/>
          </a:bodyPr>
          <a:lstStyle/>
          <a:p>
            <a:pPr algn="ctr"/>
            <a:r>
              <a:rPr lang="uk-UA" b="1" smtClean="0"/>
              <a:t>Множинні обміни. Інтерференція обмінів</a:t>
            </a:r>
            <a:endParaRPr lang="ru-RU" b="1"/>
          </a:p>
        </p:txBody>
      </p:sp>
      <p:sp>
        <p:nvSpPr>
          <p:cNvPr id="3" name="Содержимое 2"/>
          <p:cNvSpPr>
            <a:spLocks noGrp="1"/>
          </p:cNvSpPr>
          <p:nvPr>
            <p:ph sz="quarter" idx="1"/>
          </p:nvPr>
        </p:nvSpPr>
        <p:spPr>
          <a:xfrm>
            <a:off x="0" y="692696"/>
            <a:ext cx="8964488" cy="6165304"/>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92075" indent="360363" algn="just">
              <a:buNone/>
            </a:pPr>
            <a:r>
              <a:rPr lang="uk-UA" smtClean="0"/>
              <a:t>Між обмінами на сусідніх ділянках існує взаємний вплив, який назвали </a:t>
            </a:r>
            <a:r>
              <a:rPr lang="uk-UA" b="1" smtClean="0"/>
              <a:t>інтерференцією</a:t>
            </a:r>
            <a:r>
              <a:rPr lang="uk-UA" smtClean="0"/>
              <a:t>, а саме обмін, який вже відбувся, впливає на ймовірність обміну в сусідній ділянці хромосоми.</a:t>
            </a:r>
            <a:endParaRPr lang="ru-RU" smtClean="0"/>
          </a:p>
          <a:p>
            <a:pPr marL="92075" indent="360363" algn="just">
              <a:buNone/>
            </a:pPr>
            <a:r>
              <a:rPr lang="uk-UA" smtClean="0"/>
              <a:t>Такий взаємний вплив можна оцінити кількісно. Для цього співставляють кількість фактично спостерігаємих подвійних обмінів із теоретично очікуваною на основі припущення, що обміни на сусідніх ділянках хромосоми відбуваються незалежно один від одного. У такому випадку теоретично очікувана частота подвійних обмінів дорівнює добутку частот одинарних обмінів.</a:t>
            </a:r>
            <a:endParaRPr lang="ru-RU" smtClean="0"/>
          </a:p>
          <a:p>
            <a:pPr marL="92075" indent="360363" algn="just">
              <a:buNone/>
            </a:pPr>
            <a:r>
              <a:rPr lang="uk-UA" smtClean="0"/>
              <a:t>Степінь і характер інтерференції вимірюється величиною співпадіння – С. Наприклад: для </a:t>
            </a:r>
            <a:r>
              <a:rPr lang="uk-UA" i="1" smtClean="0"/>
              <a:t>rf а-в </a:t>
            </a:r>
            <a:r>
              <a:rPr lang="uk-UA" smtClean="0"/>
              <a:t>= 1,3%, </a:t>
            </a:r>
            <a:r>
              <a:rPr lang="uk-UA" i="1" smtClean="0"/>
              <a:t>rf в-с </a:t>
            </a:r>
            <a:r>
              <a:rPr lang="uk-UA" smtClean="0"/>
              <a:t>= 32,6%, </a:t>
            </a:r>
            <a:r>
              <a:rPr lang="uk-UA" i="1" smtClean="0"/>
              <a:t>rf а-в-с </a:t>
            </a:r>
            <a:r>
              <a:rPr lang="uk-UA" smtClean="0"/>
              <a:t>= 0,045%.</a:t>
            </a:r>
            <a:endParaRPr lang="ru-RU" smtClean="0"/>
          </a:p>
          <a:p>
            <a:pPr marL="92075" indent="360363" algn="just">
              <a:buNone/>
            </a:pPr>
            <a:r>
              <a:rPr lang="uk-UA" smtClean="0"/>
              <a:t>С = rf </a:t>
            </a:r>
            <a:r>
              <a:rPr lang="uk-UA" i="1" smtClean="0"/>
              <a:t>a – b – c </a:t>
            </a:r>
            <a:r>
              <a:rPr lang="uk-UA" smtClean="0"/>
              <a:t>/ rf </a:t>
            </a:r>
            <a:r>
              <a:rPr lang="uk-UA" i="1" smtClean="0"/>
              <a:t>a – b </a:t>
            </a:r>
            <a:r>
              <a:rPr lang="uk-UA" smtClean="0"/>
              <a:t>x rf </a:t>
            </a:r>
            <a:r>
              <a:rPr lang="uk-UA" i="1" smtClean="0"/>
              <a:t>в– c </a:t>
            </a:r>
            <a:r>
              <a:rPr lang="uk-UA" smtClean="0"/>
              <a:t>= 0,00045 / 0,013 x 0,326 = 0,1 Величину інтерференції І визначають за формулою І = 1 – С </a:t>
            </a:r>
          </a:p>
          <a:p>
            <a:pPr marL="92075" indent="360363" algn="just">
              <a:buNone/>
            </a:pPr>
            <a:r>
              <a:rPr lang="uk-UA" smtClean="0"/>
              <a:t>Якщо С&lt;1, то інтерференція позитивна, тобто обмін, який  відбувся, запобігає здійсненню обміну на сусідній ділянці хромосоми. </a:t>
            </a:r>
          </a:p>
          <a:p>
            <a:pPr marL="92075" indent="360363" algn="just">
              <a:buNone/>
            </a:pPr>
            <a:r>
              <a:rPr lang="uk-UA" smtClean="0"/>
              <a:t>Якщо С&gt;1, то інтерференція негативна, тобто 1 обмін ніби стимулює обмін на сусідній ділянці.</a:t>
            </a:r>
          </a:p>
          <a:p>
            <a:pPr marL="92075" indent="360363" algn="just">
              <a:buNone/>
            </a:pPr>
            <a:r>
              <a:rPr lang="uk-UA" smtClean="0"/>
              <a:t>В дійсності існує тільки позитивна інтерференція. Як показав Дж. Меллер, на відстані 35% </a:t>
            </a:r>
            <a:r>
              <a:rPr lang="uk-UA" i="1" smtClean="0"/>
              <a:t>rf </a:t>
            </a:r>
            <a:r>
              <a:rPr lang="uk-UA" smtClean="0"/>
              <a:t>інтерференція зникає.</a:t>
            </a:r>
            <a:endParaRPr lang="ru-RU" smtClean="0"/>
          </a:p>
          <a:p>
            <a:pPr algn="just">
              <a:buNone/>
            </a:pPr>
            <a:endParaRPr lang="ru-RU" smtClean="0"/>
          </a:p>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7467600" cy="562074"/>
          </a:xfrm>
        </p:spPr>
        <p:style>
          <a:lnRef idx="2">
            <a:schemeClr val="accent6"/>
          </a:lnRef>
          <a:fillRef idx="1">
            <a:schemeClr val="lt1"/>
          </a:fillRef>
          <a:effectRef idx="0">
            <a:schemeClr val="accent6"/>
          </a:effectRef>
          <a:fontRef idx="minor">
            <a:schemeClr val="dk1"/>
          </a:fontRef>
        </p:style>
        <p:txBody>
          <a:bodyPr/>
          <a:lstStyle/>
          <a:p>
            <a:pPr algn="ctr"/>
            <a:r>
              <a:rPr lang="uk-UA" b="1" smtClean="0">
                <a:solidFill>
                  <a:schemeClr val="tx1"/>
                </a:solidFill>
              </a:rPr>
              <a:t>Цитологічні докази кросинговеру</a:t>
            </a:r>
            <a:endParaRPr lang="ru-RU">
              <a:solidFill>
                <a:schemeClr val="tx1"/>
              </a:solidFill>
            </a:endParaRPr>
          </a:p>
        </p:txBody>
      </p:sp>
      <p:sp>
        <p:nvSpPr>
          <p:cNvPr id="3" name="Содержимое 2"/>
          <p:cNvSpPr>
            <a:spLocks noGrp="1"/>
          </p:cNvSpPr>
          <p:nvPr>
            <p:ph sz="quarter" idx="1"/>
          </p:nvPr>
        </p:nvSpPr>
        <p:spPr>
          <a:xfrm>
            <a:off x="179512" y="692696"/>
            <a:ext cx="8784976" cy="5976664"/>
          </a:xfrm>
        </p:spPr>
        <p:style>
          <a:lnRef idx="2">
            <a:schemeClr val="accent2"/>
          </a:lnRef>
          <a:fillRef idx="1">
            <a:schemeClr val="lt1"/>
          </a:fillRef>
          <a:effectRef idx="0">
            <a:schemeClr val="accent2"/>
          </a:effectRef>
          <a:fontRef idx="minor">
            <a:schemeClr val="dk1"/>
          </a:fontRef>
        </p:style>
        <p:txBody>
          <a:bodyPr>
            <a:normAutofit/>
          </a:bodyPr>
          <a:lstStyle/>
          <a:p>
            <a:pPr marL="4763" indent="447675" algn="just">
              <a:buNone/>
            </a:pPr>
            <a:r>
              <a:rPr lang="uk-UA" smtClean="0"/>
              <a:t>Для дослідження Х. Крейтон і Б. Мак Клінток взяли форму кукурудзи з генами, що визначає наявність амілози в пилку і ендоспермі, що визначають по зафарбуванню йодом (</a:t>
            </a:r>
            <a:r>
              <a:rPr lang="uk-UA" i="1" smtClean="0"/>
              <a:t>wx</a:t>
            </a:r>
            <a:r>
              <a:rPr lang="uk-UA" smtClean="0"/>
              <a:t>). </a:t>
            </a:r>
          </a:p>
          <a:p>
            <a:pPr marL="4763" indent="447675" algn="just">
              <a:buNone/>
            </a:pPr>
            <a:r>
              <a:rPr lang="uk-UA" smtClean="0"/>
              <a:t>Крім того у цієї форми один кінец хромосоми містив блок гетерохроматиину (темне зафарбування), а інший – додаткову транслоковану ділянку іншої хромосоми. Інша гомологічна хромосома була морфологічно нормальна і містила ген С, що визначає незабарвлений ендосперм в потомстві аналізуючого схрещування. </a:t>
            </a:r>
          </a:p>
          <a:p>
            <a:pPr marL="4763" indent="447675" algn="just">
              <a:buNone/>
            </a:pPr>
            <a:r>
              <a:rPr lang="uk-UA" smtClean="0"/>
              <a:t>Цитологічно досліджували рекомбінантні рослини (які несли обидва рецесивні алеля </a:t>
            </a:r>
            <a:r>
              <a:rPr lang="uk-UA" i="1" smtClean="0"/>
              <a:t>с і wх, </a:t>
            </a:r>
            <a:r>
              <a:rPr lang="uk-UA" smtClean="0"/>
              <a:t>або обидва домінантні алелі) і переконалися, що у всіх досліджених рослин відбувся фізичний обмін ділянками хромосом.</a:t>
            </a:r>
            <a:endParaRPr lang="ru-RU" smtClean="0"/>
          </a:p>
          <a:p>
            <a:pPr>
              <a:buNone/>
            </a:pP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620688"/>
            <a:ext cx="8712968" cy="6048672"/>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92075" indent="360363" algn="just">
              <a:buNone/>
            </a:pPr>
            <a:r>
              <a:rPr lang="uk-UA" smtClean="0"/>
              <a:t>Дослід із морфологічно зміненою хромосомою провів К. Штерн на дрозофілі. На початку 30–х років К. Штерн отримав лінії дрозофіли із статевими хромосомами, які цитологічно відрізнялись. </a:t>
            </a:r>
          </a:p>
          <a:p>
            <a:pPr marL="92075" indent="360363" algn="just">
              <a:buNone/>
            </a:pPr>
            <a:r>
              <a:rPr lang="uk-UA" smtClean="0"/>
              <a:t>У самки на одну із  Х–хромосом була перенесена частина </a:t>
            </a:r>
            <a:r>
              <a:rPr lang="en-US" smtClean="0"/>
              <a:t>Y</a:t>
            </a:r>
            <a:r>
              <a:rPr lang="uk-UA" smtClean="0"/>
              <a:t>–хромосоми, що надало їй специфічну Г–подібну форму, яка легко визначалась під мікроскопом. Друга Х–хромосома була коротша за нормальну через те, що її частина була перенесена на 4-ту хромосому. Були отримані самки, гетерозиготні	 за цими 2-ма морфологічно зміненими хромосомами і одночасно гетерозиготні за 2-ма генами </a:t>
            </a:r>
            <a:r>
              <a:rPr lang="uk-UA" i="1" smtClean="0"/>
              <a:t>Ваr (В) </a:t>
            </a:r>
            <a:r>
              <a:rPr lang="uk-UA" smtClean="0"/>
              <a:t>– смужкоподібні очі і </a:t>
            </a:r>
            <a:r>
              <a:rPr lang="uk-UA" i="1" smtClean="0"/>
              <a:t>carnaition (car) </a:t>
            </a:r>
            <a:r>
              <a:rPr lang="uk-UA" smtClean="0"/>
              <a:t>– очі кольору червоної гвоздики.</a:t>
            </a:r>
            <a:endParaRPr lang="ru-RU" smtClean="0"/>
          </a:p>
          <a:p>
            <a:pPr marL="92075" indent="360363" algn="just">
              <a:buNone/>
            </a:pPr>
            <a:r>
              <a:rPr lang="uk-UA" i="1" smtClean="0"/>
              <a:t>В потомстві від аналізуючого схрещування таких самок із самцями – рецесивними гомозиготами були отримані кросоверні і некросоверні особини.</a:t>
            </a:r>
          </a:p>
          <a:p>
            <a:pPr marL="92075" indent="360363" algn="just">
              <a:buNone/>
            </a:pPr>
            <a:r>
              <a:rPr lang="uk-UA" i="1" smtClean="0"/>
              <a:t> </a:t>
            </a:r>
            <a:r>
              <a:rPr lang="uk-UA" smtClean="0"/>
              <a:t>Цитологічний аналіз показав, що кросоверні особини </a:t>
            </a:r>
            <a:r>
              <a:rPr lang="uk-UA" i="1" smtClean="0"/>
              <a:t>car B</a:t>
            </a:r>
            <a:r>
              <a:rPr lang="uk-UA" i="1" baseline="30000" smtClean="0"/>
              <a:t>+</a:t>
            </a:r>
            <a:r>
              <a:rPr lang="uk-UA" i="1" smtClean="0"/>
              <a:t> </a:t>
            </a:r>
            <a:r>
              <a:rPr lang="uk-UA" smtClean="0"/>
              <a:t>містили дві звичайні Х – хромосоми, а кросовери </a:t>
            </a:r>
            <a:r>
              <a:rPr lang="uk-UA" i="1" smtClean="0"/>
              <a:t>car</a:t>
            </a:r>
            <a:r>
              <a:rPr lang="uk-UA" i="1" baseline="30000" smtClean="0"/>
              <a:t>+</a:t>
            </a:r>
            <a:r>
              <a:rPr lang="uk-UA" i="1" smtClean="0"/>
              <a:t>В </a:t>
            </a:r>
            <a:r>
              <a:rPr lang="uk-UA" smtClean="0"/>
              <a:t>містили вкорочену Г–подібну хромосому.</a:t>
            </a:r>
            <a:endParaRPr lang="ru-RU" smtClean="0"/>
          </a:p>
          <a:p>
            <a:pPr marL="92075" indent="360363" algn="just">
              <a:buNone/>
            </a:pPr>
            <a:r>
              <a:rPr lang="uk-UA" smtClean="0"/>
              <a:t>Цитологічний аналіз показав, що кросовери </a:t>
            </a:r>
            <a:r>
              <a:rPr lang="uk-UA" i="1" smtClean="0"/>
              <a:t>carB</a:t>
            </a:r>
            <a:r>
              <a:rPr lang="uk-UA" i="1" baseline="30000" smtClean="0"/>
              <a:t>+</a:t>
            </a:r>
            <a:r>
              <a:rPr lang="uk-UA" i="1" smtClean="0"/>
              <a:t> </a:t>
            </a:r>
            <a:r>
              <a:rPr lang="uk-UA" smtClean="0"/>
              <a:t>містили дві звичайні Х – хромосоми, а кросовери </a:t>
            </a:r>
            <a:r>
              <a:rPr lang="uk-UA" i="1" smtClean="0"/>
              <a:t>car</a:t>
            </a:r>
            <a:r>
              <a:rPr lang="uk-UA" i="1" baseline="30000" smtClean="0"/>
              <a:t>+</a:t>
            </a:r>
            <a:r>
              <a:rPr lang="uk-UA" i="1" smtClean="0"/>
              <a:t>В </a:t>
            </a:r>
            <a:r>
              <a:rPr lang="uk-UA" smtClean="0"/>
              <a:t>містили вкорочену Г – подібну хромосому.</a:t>
            </a:r>
            <a:endParaRPr lang="ru-RU" smtClean="0"/>
          </a:p>
          <a:p>
            <a:endParaRPr lang="ru-RU"/>
          </a:p>
        </p:txBody>
      </p:sp>
      <p:sp>
        <p:nvSpPr>
          <p:cNvPr id="4" name="Заголовок 1"/>
          <p:cNvSpPr>
            <a:spLocks noGrp="1"/>
          </p:cNvSpPr>
          <p:nvPr>
            <p:ph type="title"/>
          </p:nvPr>
        </p:nvSpPr>
        <p:spPr>
          <a:xfrm>
            <a:off x="467544" y="0"/>
            <a:ext cx="7467600" cy="548680"/>
          </a:xfrm>
        </p:spPr>
        <p:style>
          <a:lnRef idx="2">
            <a:schemeClr val="accent6"/>
          </a:lnRef>
          <a:fillRef idx="1">
            <a:schemeClr val="lt1"/>
          </a:fillRef>
          <a:effectRef idx="0">
            <a:schemeClr val="accent6"/>
          </a:effectRef>
          <a:fontRef idx="minor">
            <a:schemeClr val="dk1"/>
          </a:fontRef>
        </p:style>
        <p:txBody>
          <a:bodyPr/>
          <a:lstStyle/>
          <a:p>
            <a:pPr algn="ctr"/>
            <a:r>
              <a:rPr lang="uk-UA" b="1" smtClean="0">
                <a:solidFill>
                  <a:schemeClr val="tx1"/>
                </a:solidFill>
              </a:rPr>
              <a:t>Цитологічні докази кросинговеру</a:t>
            </a:r>
            <a:endParaRPr lang="ru-RU">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640960" cy="908720"/>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ru-RU" b="1" smtClean="0">
                <a:solidFill>
                  <a:schemeClr val="tx1"/>
                </a:solidFill>
              </a:rPr>
              <a:t>Молекулярний механізм кросинговеру. Конверсія генів</a:t>
            </a:r>
            <a:endParaRPr lang="ru-RU">
              <a:solidFill>
                <a:schemeClr val="tx1"/>
              </a:solidFill>
            </a:endParaRPr>
          </a:p>
        </p:txBody>
      </p:sp>
      <p:sp>
        <p:nvSpPr>
          <p:cNvPr id="3" name="Содержимое 2"/>
          <p:cNvSpPr>
            <a:spLocks noGrp="1"/>
          </p:cNvSpPr>
          <p:nvPr>
            <p:ph sz="quarter" idx="1"/>
          </p:nvPr>
        </p:nvSpPr>
        <p:spPr>
          <a:xfrm>
            <a:off x="179512" y="980728"/>
            <a:ext cx="8784976" cy="5760640"/>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92075" indent="360363" algn="just">
              <a:buNone/>
            </a:pPr>
            <a:r>
              <a:rPr lang="uk-UA" smtClean="0"/>
              <a:t>На користь гіпотези “розрив-воз’єднання” свідчать і інші факти, а саме:</a:t>
            </a:r>
            <a:endParaRPr lang="ru-RU" smtClean="0"/>
          </a:p>
          <a:p>
            <a:pPr marL="92075" indent="360363" algn="just"/>
            <a:r>
              <a:rPr lang="uk-UA" smtClean="0"/>
              <a:t>цитологічні докази кросинговеру;</a:t>
            </a:r>
            <a:endParaRPr lang="ru-RU" smtClean="0"/>
          </a:p>
          <a:p>
            <a:pPr marL="92075" indent="360363" algn="just"/>
            <a:r>
              <a:rPr lang="uk-UA" smtClean="0"/>
              <a:t>рекомбінація ДНК здійснюється на фоні блокованого ре плікативного синтезу;</a:t>
            </a:r>
            <a:endParaRPr lang="ru-RU" smtClean="0"/>
          </a:p>
          <a:p>
            <a:pPr marL="92075" indent="360363" algn="just"/>
            <a:r>
              <a:rPr lang="uk-UA" smtClean="0"/>
              <a:t>мутагени, що призводять до локальних розривів у ланцюгах ДНК, збільшують частоту рекомбінації.</a:t>
            </a:r>
            <a:endParaRPr lang="ru-RU" smtClean="0"/>
          </a:p>
          <a:p>
            <a:pPr marL="92075" indent="360363" algn="just">
              <a:buNone/>
            </a:pPr>
            <a:r>
              <a:rPr lang="uk-UA" smtClean="0"/>
              <a:t>Існує декілька гіпотез щодо молекулярних механізмів кросинговеру і генетичної рекомбінації. </a:t>
            </a:r>
          </a:p>
          <a:p>
            <a:pPr marL="92075" indent="360363" algn="just">
              <a:buNone/>
            </a:pPr>
            <a:r>
              <a:rPr lang="uk-UA" smtClean="0"/>
              <a:t>Найбільш відома експериментально обґрунтована модель, запропонована англійським дослідником Р. Холідеєм у 1964 р. для еукаріотних організмів. Вона являє собою молекулярно-біологічну інтерпретацію класичної теорії кросинговеру “розрив - воз’єднання” і в загальних рисах справедлива для всіх варіантів гомологічної рекомбінації.</a:t>
            </a:r>
            <a:endParaRPr lang="ru-RU" smtClean="0"/>
          </a:p>
          <a:p>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0"/>
            <a:ext cx="7467600" cy="576064"/>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uk-UA" b="1" smtClean="0">
                <a:solidFill>
                  <a:schemeClr val="tx1"/>
                </a:solidFill>
              </a:rPr>
              <a:t>Фактори, які впливають на кросинговер</a:t>
            </a:r>
            <a:endParaRPr lang="ru-RU">
              <a:solidFill>
                <a:schemeClr val="tx1"/>
              </a:solidFill>
            </a:endParaRPr>
          </a:p>
        </p:txBody>
      </p:sp>
      <p:sp>
        <p:nvSpPr>
          <p:cNvPr id="3" name="Содержимое 2"/>
          <p:cNvSpPr>
            <a:spLocks noGrp="1"/>
          </p:cNvSpPr>
          <p:nvPr>
            <p:ph sz="quarter" idx="1"/>
          </p:nvPr>
        </p:nvSpPr>
        <p:spPr>
          <a:xfrm>
            <a:off x="251520" y="692696"/>
            <a:ext cx="8568952" cy="5976664"/>
          </a:xfrm>
        </p:spPr>
        <p:style>
          <a:lnRef idx="2">
            <a:schemeClr val="accent2"/>
          </a:lnRef>
          <a:fillRef idx="1">
            <a:schemeClr val="lt1"/>
          </a:fillRef>
          <a:effectRef idx="0">
            <a:schemeClr val="accent2"/>
          </a:effectRef>
          <a:fontRef idx="minor">
            <a:schemeClr val="dk1"/>
          </a:fontRef>
        </p:style>
        <p:txBody>
          <a:bodyPr/>
          <a:lstStyle/>
          <a:p>
            <a:pPr marL="92075" indent="360363" algn="just">
              <a:buNone/>
            </a:pPr>
            <a:r>
              <a:rPr lang="ru-RU" smtClean="0"/>
              <a:t>1) </a:t>
            </a:r>
            <a:r>
              <a:rPr lang="ru-RU" b="1" smtClean="0"/>
              <a:t>генетичні</a:t>
            </a:r>
            <a:r>
              <a:rPr lang="ru-RU" smtClean="0"/>
              <a:t> (вплив окремих генів, які можуть як стимулювати, так і пригнічувати кросинговер, ефект розміщення генів на хромосомі (в дистальній зоні частота кросинговеру менша за фізичну відстань між генами на карті), вплив хромосомних перебудов (інверсій та транслокацій) та </a:t>
            </a:r>
            <a:r>
              <a:rPr lang="uk-UA" smtClean="0"/>
              <a:t>ін.</a:t>
            </a:r>
            <a:r>
              <a:rPr lang="ru-RU" smtClean="0"/>
              <a:t>;</a:t>
            </a:r>
          </a:p>
          <a:p>
            <a:pPr marL="92075" indent="360363" algn="just">
              <a:buNone/>
            </a:pPr>
            <a:r>
              <a:rPr lang="ru-RU" smtClean="0"/>
              <a:t>2) </a:t>
            </a:r>
            <a:r>
              <a:rPr lang="ru-RU" b="1" smtClean="0"/>
              <a:t>біологічні</a:t>
            </a:r>
            <a:r>
              <a:rPr lang="ru-RU" smtClean="0"/>
              <a:t> (залежність частоти кросинговеру від віку і статі);</a:t>
            </a:r>
          </a:p>
          <a:p>
            <a:pPr marL="92075" indent="360363" algn="just">
              <a:buNone/>
            </a:pPr>
            <a:r>
              <a:rPr lang="ru-RU" smtClean="0"/>
              <a:t>3) </a:t>
            </a:r>
            <a:r>
              <a:rPr lang="ru-RU" b="1" smtClean="0"/>
              <a:t>абіотичні</a:t>
            </a:r>
            <a:r>
              <a:rPr lang="ru-RU" smtClean="0"/>
              <a:t> (іонізуюче опромінення, температура, вологість середовища).</a:t>
            </a: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0"/>
            <a:ext cx="7467600" cy="634082"/>
          </a:xfrm>
        </p:spPr>
        <p:style>
          <a:lnRef idx="2">
            <a:schemeClr val="accent6"/>
          </a:lnRef>
          <a:fillRef idx="1">
            <a:schemeClr val="lt1"/>
          </a:fillRef>
          <a:effectRef idx="0">
            <a:schemeClr val="accent6"/>
          </a:effectRef>
          <a:fontRef idx="minor">
            <a:schemeClr val="dk1"/>
          </a:fontRef>
        </p:style>
        <p:txBody>
          <a:bodyPr/>
          <a:lstStyle/>
          <a:p>
            <a:pPr algn="ctr"/>
            <a:r>
              <a:rPr lang="ru-RU" b="1" smtClean="0">
                <a:solidFill>
                  <a:schemeClr val="tx1"/>
                </a:solidFill>
              </a:rPr>
              <a:t>Типи взаємодії генів</a:t>
            </a:r>
            <a:endParaRPr lang="ru-RU" b="1">
              <a:solidFill>
                <a:schemeClr val="tx1"/>
              </a:solidFill>
            </a:endParaRPr>
          </a:p>
        </p:txBody>
      </p:sp>
      <p:sp>
        <p:nvSpPr>
          <p:cNvPr id="3" name="Содержимое 2"/>
          <p:cNvSpPr>
            <a:spLocks noGrp="1"/>
          </p:cNvSpPr>
          <p:nvPr>
            <p:ph sz="quarter" idx="1"/>
          </p:nvPr>
        </p:nvSpPr>
        <p:spPr>
          <a:xfrm>
            <a:off x="179512" y="836712"/>
            <a:ext cx="8496944" cy="5637240"/>
          </a:xfrm>
        </p:spPr>
        <p:style>
          <a:lnRef idx="2">
            <a:schemeClr val="accent2"/>
          </a:lnRef>
          <a:fillRef idx="1">
            <a:schemeClr val="lt1"/>
          </a:fillRef>
          <a:effectRef idx="0">
            <a:schemeClr val="accent2"/>
          </a:effectRef>
          <a:fontRef idx="minor">
            <a:schemeClr val="dk1"/>
          </a:fontRef>
        </p:style>
        <p:txBody>
          <a:bodyPr/>
          <a:lstStyle/>
          <a:p>
            <a:r>
              <a:rPr lang="ru-RU" b="1" i="1" smtClean="0"/>
              <a:t>1)комплементарність</a:t>
            </a:r>
            <a:r>
              <a:rPr lang="ru-RU" b="1" smtClean="0"/>
              <a:t>, </a:t>
            </a:r>
          </a:p>
          <a:p>
            <a:r>
              <a:rPr lang="ru-RU" b="1" i="1" smtClean="0"/>
              <a:t>2) епістаз</a:t>
            </a:r>
            <a:r>
              <a:rPr lang="ru-RU" b="1" smtClean="0"/>
              <a:t>, </a:t>
            </a:r>
          </a:p>
          <a:p>
            <a:r>
              <a:rPr lang="ru-RU" b="1" i="1" smtClean="0"/>
              <a:t>3) полімерія.</a:t>
            </a:r>
          </a:p>
          <a:p>
            <a:pPr>
              <a:buNone/>
            </a:pPr>
            <a:endParaRPr lang="uk-UA" i="1" smtClean="0"/>
          </a:p>
          <a:p>
            <a:pPr algn="just">
              <a:buNone/>
            </a:pPr>
            <a:r>
              <a:rPr lang="uk-UA" b="1" i="1" smtClean="0"/>
              <a:t>Комплементарність</a:t>
            </a:r>
            <a:r>
              <a:rPr lang="uk-UA" i="1" smtClean="0"/>
              <a:t> — </a:t>
            </a:r>
            <a:r>
              <a:rPr lang="uk-UA" smtClean="0"/>
              <a:t>це явище виникнення нової ознаки за сумісного перебування в генотипі домінантних алелів різних генів у порівнянні з дією кожного алеля окремо. Можливі чотири випадки розщеплення в </a:t>
            </a:r>
            <a:r>
              <a:rPr lang="uk-UA" b="1" i="1" smtClean="0"/>
              <a:t>F</a:t>
            </a:r>
            <a:r>
              <a:rPr lang="uk-UA" b="1" i="1" baseline="-25000" smtClean="0"/>
              <a:t>2</a:t>
            </a:r>
            <a:r>
              <a:rPr lang="uk-UA" i="1" smtClean="0"/>
              <a:t>.</a:t>
            </a:r>
            <a:endParaRPr lang="ru-RU" smtClean="0"/>
          </a:p>
          <a:p>
            <a:pPr>
              <a:buNone/>
            </a:pP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07504" y="692696"/>
            <a:ext cx="8856984" cy="5925272"/>
          </a:xfrm>
        </p:spPr>
        <p:style>
          <a:lnRef idx="2">
            <a:schemeClr val="accent2"/>
          </a:lnRef>
          <a:fillRef idx="1">
            <a:schemeClr val="lt1"/>
          </a:fillRef>
          <a:effectRef idx="0">
            <a:schemeClr val="accent2"/>
          </a:effectRef>
          <a:fontRef idx="minor">
            <a:schemeClr val="dk1"/>
          </a:fontRef>
        </p:style>
        <p:txBody>
          <a:bodyPr>
            <a:normAutofit lnSpcReduction="10000"/>
          </a:bodyPr>
          <a:lstStyle/>
          <a:p>
            <a:pPr lvl="0" algn="just">
              <a:buNone/>
            </a:pPr>
            <a:r>
              <a:rPr lang="uk-UA" smtClean="0"/>
              <a:t>1. Обидва домінантних алелі не мають самостійного фенотипового прояву. Наприклад, у запашного горошку червоний колір квіток визначається одночасною наявністю в генотипі алелів </a:t>
            </a:r>
            <a:r>
              <a:rPr lang="uk-UA" b="1" i="1" smtClean="0"/>
              <a:t>А </a:t>
            </a:r>
            <a:r>
              <a:rPr lang="uk-UA" i="1" smtClean="0"/>
              <a:t>і </a:t>
            </a:r>
            <a:r>
              <a:rPr lang="uk-UA" b="1" i="1" smtClean="0"/>
              <a:t>В</a:t>
            </a:r>
            <a:r>
              <a:rPr lang="uk-UA" i="1" smtClean="0"/>
              <a:t>. </a:t>
            </a:r>
            <a:r>
              <a:rPr lang="uk-UA" smtClean="0"/>
              <a:t>За відсутності в генотипі одного з них або обох разом квітки білі.</a:t>
            </a:r>
            <a:endParaRPr lang="ru-RU" smtClean="0"/>
          </a:p>
          <a:p>
            <a:pPr algn="just">
              <a:buNone/>
            </a:pPr>
            <a:r>
              <a:rPr lang="uk-UA" smtClean="0"/>
              <a:t>В разі схрещування особин </a:t>
            </a:r>
            <a:r>
              <a:rPr lang="uk-UA" b="1" i="1" smtClean="0"/>
              <a:t>ААbb </a:t>
            </a:r>
            <a:r>
              <a:rPr lang="uk-UA" smtClean="0"/>
              <a:t>(білі) </a:t>
            </a:r>
            <a:r>
              <a:rPr lang="uk-UA" b="1" smtClean="0"/>
              <a:t>х </a:t>
            </a:r>
            <a:r>
              <a:rPr lang="uk-UA" b="1" i="1" smtClean="0"/>
              <a:t>ааВВ </a:t>
            </a:r>
            <a:r>
              <a:rPr lang="uk-UA" smtClean="0"/>
              <a:t>(білі) в </a:t>
            </a:r>
            <a:r>
              <a:rPr lang="uk-UA" b="1" i="1" smtClean="0"/>
              <a:t>F</a:t>
            </a:r>
            <a:r>
              <a:rPr lang="uk-UA" b="1" i="1" baseline="-25000" smtClean="0"/>
              <a:t>1</a:t>
            </a:r>
            <a:r>
              <a:rPr lang="uk-UA" b="1" i="1" smtClean="0"/>
              <a:t> </a:t>
            </a:r>
            <a:r>
              <a:rPr lang="uk-UA" smtClean="0"/>
              <a:t>усі рослини — з червоними квітками </a:t>
            </a:r>
            <a:r>
              <a:rPr lang="uk-UA" i="1" smtClean="0"/>
              <a:t>(</a:t>
            </a:r>
            <a:r>
              <a:rPr lang="uk-UA" b="1" i="1" smtClean="0"/>
              <a:t>АаВb</a:t>
            </a:r>
            <a:r>
              <a:rPr lang="uk-UA" i="1" smtClean="0"/>
              <a:t>), </a:t>
            </a:r>
            <a:r>
              <a:rPr lang="uk-UA" smtClean="0"/>
              <a:t>а в </a:t>
            </a:r>
            <a:r>
              <a:rPr lang="uk-UA" b="1" i="1" smtClean="0"/>
              <a:t>F</a:t>
            </a:r>
            <a:r>
              <a:rPr lang="uk-UA" b="1" i="1" baseline="-25000" smtClean="0"/>
              <a:t>2</a:t>
            </a:r>
            <a:r>
              <a:rPr lang="uk-UA" b="1" i="1" smtClean="0"/>
              <a:t> </a:t>
            </a:r>
            <a:r>
              <a:rPr lang="uk-UA" smtClean="0"/>
              <a:t>відбувається розщеплення 9 червоних : 7 білих.</a:t>
            </a:r>
            <a:endParaRPr lang="ru-RU" smtClean="0"/>
          </a:p>
          <a:p>
            <a:pPr lvl="0" algn="just">
              <a:buNone/>
            </a:pPr>
            <a:r>
              <a:rPr lang="uk-UA" smtClean="0"/>
              <a:t>2. Один алель самостійний прояв має, а другий — ні. У кроликів алель </a:t>
            </a:r>
            <a:r>
              <a:rPr lang="uk-UA" b="1" i="1" smtClean="0"/>
              <a:t>А </a:t>
            </a:r>
            <a:r>
              <a:rPr lang="uk-UA" smtClean="0"/>
              <a:t>визначає наявність пігменту, алель </a:t>
            </a:r>
            <a:r>
              <a:rPr lang="uk-UA" b="1" i="1" smtClean="0"/>
              <a:t>а </a:t>
            </a:r>
            <a:r>
              <a:rPr lang="uk-UA" smtClean="0"/>
              <a:t>— відсутність пігменту; алель </a:t>
            </a:r>
            <a:r>
              <a:rPr lang="uk-UA" b="1" i="1" smtClean="0"/>
              <a:t>В </a:t>
            </a:r>
            <a:r>
              <a:rPr lang="uk-UA" smtClean="0"/>
              <a:t>нерівномірний розподіл пігменту,  </a:t>
            </a:r>
            <a:r>
              <a:rPr lang="uk-UA" b="1" i="1" smtClean="0"/>
              <a:t>b  </a:t>
            </a:r>
            <a:r>
              <a:rPr lang="uk-UA" smtClean="0"/>
              <a:t>—   рівномірний.   Якщо  пігмент розподіляється рівномірно по довжині волосини, колір шерсті — чорний, якщо нерівномірно — сірий.</a:t>
            </a:r>
            <a:endParaRPr lang="ru-RU" smtClean="0"/>
          </a:p>
          <a:p>
            <a:pPr algn="just">
              <a:buNone/>
            </a:pPr>
            <a:r>
              <a:rPr lang="uk-UA" smtClean="0"/>
              <a:t>При схрещуванні особин </a:t>
            </a:r>
            <a:r>
              <a:rPr lang="uk-UA" b="1" i="1" smtClean="0"/>
              <a:t>ААbb </a:t>
            </a:r>
            <a:r>
              <a:rPr lang="uk-UA" smtClean="0"/>
              <a:t>(чорний) х </a:t>
            </a:r>
            <a:r>
              <a:rPr lang="uk-UA" b="1" i="1" smtClean="0"/>
              <a:t>ааВВ </a:t>
            </a:r>
            <a:r>
              <a:rPr lang="uk-UA" smtClean="0"/>
              <a:t>(білий) в </a:t>
            </a:r>
            <a:r>
              <a:rPr lang="uk-UA" b="1" i="1" smtClean="0"/>
              <a:t>F</a:t>
            </a:r>
            <a:r>
              <a:rPr lang="uk-UA" b="1" i="1" baseline="-25000" smtClean="0"/>
              <a:t>1</a:t>
            </a:r>
            <a:r>
              <a:rPr lang="uk-UA" b="1" i="1" smtClean="0"/>
              <a:t> </a:t>
            </a:r>
            <a:r>
              <a:rPr lang="uk-UA" smtClean="0"/>
              <a:t>всі кролі сірі </a:t>
            </a:r>
            <a:r>
              <a:rPr lang="uk-UA" i="1" smtClean="0"/>
              <a:t>(</a:t>
            </a:r>
            <a:r>
              <a:rPr lang="uk-UA" b="1" i="1" smtClean="0"/>
              <a:t>АаВb</a:t>
            </a:r>
            <a:r>
              <a:rPr lang="uk-UA" i="1" smtClean="0"/>
              <a:t>)</a:t>
            </a:r>
            <a:r>
              <a:rPr lang="uk-UA" smtClean="0"/>
              <a:t>, а в </a:t>
            </a:r>
            <a:r>
              <a:rPr lang="uk-UA" b="1" i="1" smtClean="0"/>
              <a:t>F</a:t>
            </a:r>
            <a:r>
              <a:rPr lang="uk-UA" b="1" i="1" baseline="-25000" smtClean="0"/>
              <a:t>2</a:t>
            </a:r>
            <a:r>
              <a:rPr lang="uk-UA" b="1" i="1" smtClean="0"/>
              <a:t> </a:t>
            </a:r>
            <a:r>
              <a:rPr lang="uk-UA" smtClean="0"/>
              <a:t>відбувається розщепленн — 9 сірих : 4 білих : 3 чорних.</a:t>
            </a:r>
            <a:endParaRPr lang="ru-RU" smtClean="0"/>
          </a:p>
          <a:p>
            <a:endParaRPr lang="ru-RU"/>
          </a:p>
        </p:txBody>
      </p:sp>
      <p:sp>
        <p:nvSpPr>
          <p:cNvPr id="4" name="Заголовок 1"/>
          <p:cNvSpPr>
            <a:spLocks noGrp="1"/>
          </p:cNvSpPr>
          <p:nvPr>
            <p:ph type="title"/>
          </p:nvPr>
        </p:nvSpPr>
        <p:spPr>
          <a:xfrm>
            <a:off x="899592" y="0"/>
            <a:ext cx="7467600" cy="634082"/>
          </a:xfrm>
        </p:spPr>
        <p:style>
          <a:lnRef idx="2">
            <a:schemeClr val="accent6"/>
          </a:lnRef>
          <a:fillRef idx="1">
            <a:schemeClr val="lt1"/>
          </a:fillRef>
          <a:effectRef idx="0">
            <a:schemeClr val="accent6"/>
          </a:effectRef>
          <a:fontRef idx="minor">
            <a:schemeClr val="dk1"/>
          </a:fontRef>
        </p:style>
        <p:txBody>
          <a:bodyPr/>
          <a:lstStyle/>
          <a:p>
            <a:pPr algn="ctr"/>
            <a:r>
              <a:rPr lang="ru-RU" b="1" smtClean="0">
                <a:solidFill>
                  <a:schemeClr val="tx1"/>
                </a:solidFill>
              </a:rPr>
              <a:t>Комплементарність</a:t>
            </a:r>
            <a:endParaRPr lang="ru-RU" b="1">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764704"/>
            <a:ext cx="8712968" cy="5904656"/>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lvl="0" algn="just">
              <a:buNone/>
            </a:pPr>
            <a:r>
              <a:rPr lang="uk-UA" smtClean="0"/>
              <a:t>3. Обидва домінантних алелі мають самостійний прояв, при цьому фенотипи різні. У курей алель </a:t>
            </a:r>
            <a:r>
              <a:rPr lang="uk-UA" b="1" i="1" smtClean="0"/>
              <a:t>А </a:t>
            </a:r>
            <a:r>
              <a:rPr lang="uk-UA" smtClean="0"/>
              <a:t>визначає горохоподібний гребінь, </a:t>
            </a:r>
            <a:r>
              <a:rPr lang="uk-UA" b="1" smtClean="0"/>
              <a:t>В -</a:t>
            </a:r>
            <a:r>
              <a:rPr lang="uk-UA" smtClean="0"/>
              <a:t>трояндоподібний; за сумісного перебування в генотипі алелів </a:t>
            </a:r>
            <a:r>
              <a:rPr lang="uk-UA" b="1" i="1" smtClean="0"/>
              <a:t>А </a:t>
            </a:r>
            <a:r>
              <a:rPr lang="uk-UA" i="1" smtClean="0"/>
              <a:t>і </a:t>
            </a:r>
            <a:r>
              <a:rPr lang="uk-UA" b="1" i="1" smtClean="0"/>
              <a:t>В </a:t>
            </a:r>
            <a:r>
              <a:rPr lang="uk-UA" smtClean="0"/>
              <a:t>гребінь горіхоподібний; особина з генотипом </a:t>
            </a:r>
            <a:r>
              <a:rPr lang="uk-UA" b="1" i="1" smtClean="0"/>
              <a:t>ааbb </a:t>
            </a:r>
            <a:r>
              <a:rPr lang="uk-UA" smtClean="0"/>
              <a:t>має простий гребінь. У разі схрещування особин </a:t>
            </a:r>
            <a:r>
              <a:rPr lang="uk-UA" b="1" i="1" smtClean="0"/>
              <a:t>ААbb </a:t>
            </a:r>
            <a:r>
              <a:rPr lang="uk-UA" smtClean="0"/>
              <a:t>(горохоподібний) х </a:t>
            </a:r>
            <a:r>
              <a:rPr lang="uk-UA" b="1" i="1" smtClean="0"/>
              <a:t>ааВВ </a:t>
            </a:r>
            <a:r>
              <a:rPr lang="uk-UA" smtClean="0"/>
              <a:t>(трояндоподібний) в </a:t>
            </a:r>
            <a:r>
              <a:rPr lang="uk-UA" b="1" i="1" smtClean="0"/>
              <a:t>F</a:t>
            </a:r>
            <a:r>
              <a:rPr lang="uk-UA" b="1" i="1" baseline="-25000" smtClean="0"/>
              <a:t>1</a:t>
            </a:r>
            <a:r>
              <a:rPr lang="uk-UA" b="1" i="1" smtClean="0"/>
              <a:t> </a:t>
            </a:r>
            <a:r>
              <a:rPr lang="uk-UA" smtClean="0"/>
              <a:t>всі птахи мають горіхоподібний гребінь, а в </a:t>
            </a:r>
            <a:r>
              <a:rPr lang="uk-UA" b="1" i="1" smtClean="0"/>
              <a:t>F</a:t>
            </a:r>
            <a:r>
              <a:rPr lang="uk-UA" b="1" i="1" baseline="-25000" smtClean="0"/>
              <a:t>2</a:t>
            </a:r>
            <a:r>
              <a:rPr lang="uk-UA" b="1" i="1" smtClean="0"/>
              <a:t> </a:t>
            </a:r>
            <a:r>
              <a:rPr lang="uk-UA" smtClean="0"/>
              <a:t>відбувається розщеплення 9	горіхоподібний : 3 горохоподібних : 3 трояндоподібних : 1 простий.</a:t>
            </a:r>
            <a:endParaRPr lang="ru-RU" smtClean="0"/>
          </a:p>
          <a:p>
            <a:pPr algn="just">
              <a:buNone/>
            </a:pPr>
            <a:r>
              <a:rPr lang="uk-UA" smtClean="0"/>
              <a:t> </a:t>
            </a:r>
            <a:endParaRPr lang="ru-RU" smtClean="0"/>
          </a:p>
          <a:p>
            <a:pPr lvl="0" algn="just">
              <a:buNone/>
            </a:pPr>
            <a:r>
              <a:rPr lang="uk-UA" smtClean="0"/>
              <a:t>4. Обидва домінантних алелі мають самостійний прояв, причому фенотипи,  що  утворюються, однакові. У гарбузів сферична форма плоду визначається домінантними алелями різних генів —  </a:t>
            </a:r>
            <a:r>
              <a:rPr lang="uk-UA" b="1" i="1" smtClean="0"/>
              <a:t>А </a:t>
            </a:r>
            <a:r>
              <a:rPr lang="uk-UA" i="1" smtClean="0"/>
              <a:t>і </a:t>
            </a:r>
            <a:r>
              <a:rPr lang="uk-UA" b="1" i="1" smtClean="0"/>
              <a:t>В</a:t>
            </a:r>
            <a:r>
              <a:rPr lang="uk-UA" i="1" smtClean="0"/>
              <a:t>. </a:t>
            </a:r>
            <a:r>
              <a:rPr lang="uk-UA" smtClean="0"/>
              <a:t>За сумісного перебування в генотипі алелів </a:t>
            </a:r>
            <a:r>
              <a:rPr lang="uk-UA" b="1" i="1" smtClean="0"/>
              <a:t>А </a:t>
            </a:r>
            <a:r>
              <a:rPr lang="uk-UA" i="1" smtClean="0"/>
              <a:t>і </a:t>
            </a:r>
            <a:r>
              <a:rPr lang="uk-UA" b="1" i="1" smtClean="0"/>
              <a:t>В </a:t>
            </a:r>
            <a:r>
              <a:rPr lang="uk-UA" smtClean="0"/>
              <a:t>форма плоду дископодібна, рослини з  генотипом </a:t>
            </a:r>
            <a:r>
              <a:rPr lang="uk-UA" b="1" i="1" smtClean="0"/>
              <a:t>ааbb </a:t>
            </a:r>
            <a:r>
              <a:rPr lang="uk-UA" smtClean="0"/>
              <a:t>мають видовжений плід.</a:t>
            </a:r>
            <a:endParaRPr lang="ru-RU" smtClean="0"/>
          </a:p>
          <a:p>
            <a:pPr algn="just">
              <a:buNone/>
            </a:pPr>
            <a:r>
              <a:rPr lang="uk-UA" smtClean="0"/>
              <a:t>За схрещування особин </a:t>
            </a:r>
            <a:r>
              <a:rPr lang="uk-UA" b="1" i="1" smtClean="0"/>
              <a:t>ААbb </a:t>
            </a:r>
            <a:r>
              <a:rPr lang="uk-UA" smtClean="0"/>
              <a:t>(сферична) </a:t>
            </a:r>
            <a:r>
              <a:rPr lang="uk-UA" b="1" smtClean="0"/>
              <a:t>х </a:t>
            </a:r>
            <a:r>
              <a:rPr lang="uk-UA" b="1" i="1" smtClean="0"/>
              <a:t>ааВВ </a:t>
            </a:r>
            <a:r>
              <a:rPr lang="uk-UA" smtClean="0"/>
              <a:t>(сферична) в </a:t>
            </a:r>
            <a:r>
              <a:rPr lang="uk-UA" b="1" i="1" smtClean="0"/>
              <a:t>F</a:t>
            </a:r>
            <a:r>
              <a:rPr lang="uk-UA" b="1" i="1" baseline="-25000" smtClean="0"/>
              <a:t>1</a:t>
            </a:r>
            <a:r>
              <a:rPr lang="uk-UA" b="1" i="1" smtClean="0"/>
              <a:t> </a:t>
            </a:r>
            <a:r>
              <a:rPr lang="uk-UA" smtClean="0"/>
              <a:t>усі рослини мають дископодібні плоди </a:t>
            </a:r>
            <a:r>
              <a:rPr lang="uk-UA" i="1" smtClean="0"/>
              <a:t>(</a:t>
            </a:r>
            <a:r>
              <a:rPr lang="uk-UA" b="1" i="1" smtClean="0"/>
              <a:t>АаВb</a:t>
            </a:r>
            <a:r>
              <a:rPr lang="uk-UA" i="1" smtClean="0"/>
              <a:t>), </a:t>
            </a:r>
            <a:r>
              <a:rPr lang="uk-UA" smtClean="0"/>
              <a:t>а в </a:t>
            </a:r>
            <a:r>
              <a:rPr lang="uk-UA" b="1" i="1" smtClean="0"/>
              <a:t>F</a:t>
            </a:r>
            <a:r>
              <a:rPr lang="uk-UA" b="1" i="1" baseline="-25000" smtClean="0"/>
              <a:t>2</a:t>
            </a:r>
            <a:r>
              <a:rPr lang="uk-UA" b="1" i="1" smtClean="0"/>
              <a:t> </a:t>
            </a:r>
            <a:r>
              <a:rPr lang="uk-UA" smtClean="0"/>
              <a:t>відбувається розщеплення — 9 дископодібних : 6 сферичних : 1 видовжений.</a:t>
            </a:r>
            <a:endParaRPr lang="ru-RU" smtClean="0"/>
          </a:p>
        </p:txBody>
      </p:sp>
      <p:sp>
        <p:nvSpPr>
          <p:cNvPr id="4" name="Заголовок 1"/>
          <p:cNvSpPr>
            <a:spLocks noGrp="1"/>
          </p:cNvSpPr>
          <p:nvPr>
            <p:ph type="title"/>
          </p:nvPr>
        </p:nvSpPr>
        <p:spPr>
          <a:xfrm>
            <a:off x="899592" y="0"/>
            <a:ext cx="7467600" cy="634082"/>
          </a:xfrm>
        </p:spPr>
        <p:style>
          <a:lnRef idx="2">
            <a:schemeClr val="accent6"/>
          </a:lnRef>
          <a:fillRef idx="1">
            <a:schemeClr val="lt1"/>
          </a:fillRef>
          <a:effectRef idx="0">
            <a:schemeClr val="accent6"/>
          </a:effectRef>
          <a:fontRef idx="minor">
            <a:schemeClr val="dk1"/>
          </a:fontRef>
        </p:style>
        <p:txBody>
          <a:bodyPr/>
          <a:lstStyle/>
          <a:p>
            <a:pPr algn="ctr"/>
            <a:r>
              <a:rPr lang="ru-RU" b="1" smtClean="0">
                <a:solidFill>
                  <a:schemeClr val="tx1"/>
                </a:solidFill>
              </a:rPr>
              <a:t>Комплементарність</a:t>
            </a:r>
            <a:endParaRPr lang="ru-RU" b="1">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764704"/>
            <a:ext cx="8568952" cy="5400600"/>
          </a:xfrm>
        </p:spPr>
        <p:style>
          <a:lnRef idx="2">
            <a:schemeClr val="accent2"/>
          </a:lnRef>
          <a:fillRef idx="1">
            <a:schemeClr val="lt1"/>
          </a:fillRef>
          <a:effectRef idx="0">
            <a:schemeClr val="accent2"/>
          </a:effectRef>
          <a:fontRef idx="minor">
            <a:schemeClr val="dk1"/>
          </a:fontRef>
        </p:style>
        <p:txBody>
          <a:bodyPr>
            <a:normAutofit/>
          </a:bodyPr>
          <a:lstStyle/>
          <a:p>
            <a:pPr algn="just">
              <a:buNone/>
            </a:pPr>
            <a:r>
              <a:rPr lang="uk-UA" smtClean="0"/>
              <a:t>Це явище пригнічення одного гена іншим. </a:t>
            </a:r>
          </a:p>
          <a:p>
            <a:pPr algn="just">
              <a:buNone/>
            </a:pPr>
            <a:r>
              <a:rPr lang="uk-UA" smtClean="0"/>
              <a:t>Наприклад, у гарбузів плоди можуть бути жовтого кольору </a:t>
            </a:r>
            <a:r>
              <a:rPr lang="uk-UA" i="1" smtClean="0"/>
              <a:t>(</a:t>
            </a:r>
            <a:r>
              <a:rPr lang="uk-UA" b="1" i="1" smtClean="0"/>
              <a:t>А</a:t>
            </a:r>
            <a:r>
              <a:rPr lang="uk-UA" i="1" smtClean="0"/>
              <a:t>) </a:t>
            </a:r>
            <a:r>
              <a:rPr lang="uk-UA" smtClean="0"/>
              <a:t>та зеленого </a:t>
            </a:r>
            <a:r>
              <a:rPr lang="uk-UA" i="1" smtClean="0"/>
              <a:t>(</a:t>
            </a:r>
            <a:r>
              <a:rPr lang="uk-UA" b="1" i="1" smtClean="0"/>
              <a:t>а</a:t>
            </a:r>
            <a:r>
              <a:rPr lang="uk-UA" i="1" smtClean="0"/>
              <a:t>)</a:t>
            </a:r>
            <a:r>
              <a:rPr lang="uk-UA" smtClean="0"/>
              <a:t>. Обидва алелі можуть пригнічуватися домінантним алелем </a:t>
            </a:r>
            <a:r>
              <a:rPr lang="uk-UA" b="1" i="1" smtClean="0"/>
              <a:t>І </a:t>
            </a:r>
            <a:r>
              <a:rPr lang="uk-UA" smtClean="0"/>
              <a:t>(</a:t>
            </a:r>
            <a:r>
              <a:rPr lang="uk-UA" b="1" i="1" smtClean="0"/>
              <a:t>І </a:t>
            </a:r>
            <a:r>
              <a:rPr lang="uk-UA" b="1" smtClean="0"/>
              <a:t>&gt; </a:t>
            </a:r>
            <a:r>
              <a:rPr lang="uk-UA" b="1" i="1" smtClean="0"/>
              <a:t>А</a:t>
            </a:r>
            <a:r>
              <a:rPr lang="uk-UA" b="1" smtClean="0"/>
              <a:t>, </a:t>
            </a:r>
            <a:r>
              <a:rPr lang="uk-UA" b="1" i="1" smtClean="0"/>
              <a:t>І &gt;  а</a:t>
            </a:r>
            <a:r>
              <a:rPr lang="uk-UA" i="1" smtClean="0"/>
              <a:t>)</a:t>
            </a:r>
            <a:r>
              <a:rPr lang="uk-UA" smtClean="0"/>
              <a:t>, внаслідок чого утворюються білі плоди. Рецесивний алель </a:t>
            </a:r>
            <a:r>
              <a:rPr lang="uk-UA" b="1" i="1" smtClean="0"/>
              <a:t>і </a:t>
            </a:r>
            <a:r>
              <a:rPr lang="uk-UA" smtClean="0"/>
              <a:t>не перешкоджає прояву алелів </a:t>
            </a:r>
            <a:r>
              <a:rPr lang="uk-UA" b="1" i="1" smtClean="0"/>
              <a:t>А </a:t>
            </a:r>
            <a:r>
              <a:rPr lang="uk-UA" smtClean="0"/>
              <a:t>та </a:t>
            </a:r>
            <a:r>
              <a:rPr lang="uk-UA" b="1" i="1" smtClean="0"/>
              <a:t>а</a:t>
            </a:r>
            <a:r>
              <a:rPr lang="uk-UA" smtClean="0"/>
              <a:t>.</a:t>
            </a:r>
          </a:p>
          <a:p>
            <a:pPr algn="just">
              <a:buNone/>
            </a:pPr>
            <a:endParaRPr lang="ru-RU" smtClean="0"/>
          </a:p>
          <a:p>
            <a:pPr algn="just">
              <a:buNone/>
            </a:pPr>
            <a:r>
              <a:rPr lang="ru-RU" b="1" i="1" smtClean="0"/>
              <a:t>Р	AAII </a:t>
            </a:r>
            <a:r>
              <a:rPr lang="ru-RU" smtClean="0"/>
              <a:t>(білі)	</a:t>
            </a:r>
            <a:r>
              <a:rPr lang="ru-RU" b="1" smtClean="0"/>
              <a:t>x </a:t>
            </a:r>
            <a:r>
              <a:rPr lang="ru-RU" b="1" i="1" smtClean="0"/>
              <a:t>aaii </a:t>
            </a:r>
            <a:r>
              <a:rPr lang="ru-RU" smtClean="0"/>
              <a:t>(зелені)</a:t>
            </a:r>
          </a:p>
          <a:p>
            <a:pPr algn="just">
              <a:buNone/>
            </a:pPr>
            <a:r>
              <a:rPr lang="ru-RU" b="1" i="1" smtClean="0"/>
              <a:t>F</a:t>
            </a:r>
            <a:r>
              <a:rPr lang="ru-RU" b="1" i="1" baseline="-25000" smtClean="0"/>
              <a:t>1</a:t>
            </a:r>
            <a:r>
              <a:rPr lang="ru-RU" b="1" i="1" smtClean="0"/>
              <a:t>	AaIi </a:t>
            </a:r>
            <a:r>
              <a:rPr lang="ru-RU" smtClean="0"/>
              <a:t>(білі)</a:t>
            </a:r>
          </a:p>
          <a:p>
            <a:pPr algn="just">
              <a:buNone/>
            </a:pPr>
            <a:r>
              <a:rPr lang="uk-UA" b="1" i="1" smtClean="0"/>
              <a:t>F</a:t>
            </a:r>
            <a:r>
              <a:rPr lang="uk-UA" b="1" i="1" baseline="-25000" smtClean="0"/>
              <a:t>2</a:t>
            </a:r>
            <a:r>
              <a:rPr lang="uk-UA" b="1" i="1" smtClean="0"/>
              <a:t>	</a:t>
            </a:r>
            <a:r>
              <a:rPr lang="uk-UA" smtClean="0"/>
              <a:t>12 білих  :  3 жовтих  :  1 зелений</a:t>
            </a:r>
            <a:endParaRPr lang="ru-RU" smtClean="0"/>
          </a:p>
          <a:p>
            <a:endParaRPr lang="ru-RU"/>
          </a:p>
        </p:txBody>
      </p:sp>
      <p:sp>
        <p:nvSpPr>
          <p:cNvPr id="4" name="Заголовок 1"/>
          <p:cNvSpPr>
            <a:spLocks noGrp="1"/>
          </p:cNvSpPr>
          <p:nvPr>
            <p:ph type="title"/>
          </p:nvPr>
        </p:nvSpPr>
        <p:spPr>
          <a:xfrm>
            <a:off x="1115616" y="0"/>
            <a:ext cx="7107560" cy="634082"/>
          </a:xfrm>
        </p:spPr>
        <p:style>
          <a:lnRef idx="2">
            <a:schemeClr val="accent6"/>
          </a:lnRef>
          <a:fillRef idx="1">
            <a:schemeClr val="lt1"/>
          </a:fillRef>
          <a:effectRef idx="0">
            <a:schemeClr val="accent6"/>
          </a:effectRef>
          <a:fontRef idx="minor">
            <a:schemeClr val="dk1"/>
          </a:fontRef>
        </p:style>
        <p:txBody>
          <a:bodyPr/>
          <a:lstStyle/>
          <a:p>
            <a:pPr algn="ctr"/>
            <a:r>
              <a:rPr lang="ru-RU" b="1" smtClean="0">
                <a:solidFill>
                  <a:schemeClr val="tx1"/>
                </a:solidFill>
              </a:rPr>
              <a:t>Епістаз</a:t>
            </a:r>
            <a:endParaRPr lang="ru-RU" b="1">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764704"/>
            <a:ext cx="8640960" cy="5904656"/>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
              <a:buNone/>
            </a:pPr>
            <a:r>
              <a:rPr lang="uk-UA" smtClean="0"/>
              <a:t>Бувають випадки, коли різні гени проявляють однакову дію. Їх позначають однаковими символами з цифровими індексами: </a:t>
            </a:r>
            <a:r>
              <a:rPr lang="uk-UA" b="1" i="1" smtClean="0"/>
              <a:t>А</a:t>
            </a:r>
            <a:r>
              <a:rPr lang="uk-UA" b="1" i="1" baseline="-25000" smtClean="0"/>
              <a:t>1</a:t>
            </a:r>
            <a:r>
              <a:rPr lang="uk-UA" b="1" i="1" smtClean="0"/>
              <a:t>, А</a:t>
            </a:r>
            <a:r>
              <a:rPr lang="uk-UA" b="1" i="1" baseline="-25000" smtClean="0"/>
              <a:t>2</a:t>
            </a:r>
            <a:r>
              <a:rPr lang="uk-UA" b="1" i="1" smtClean="0"/>
              <a:t>, а</a:t>
            </a:r>
            <a:r>
              <a:rPr lang="uk-UA" b="1" i="1" baseline="-25000" smtClean="0"/>
              <a:t>1</a:t>
            </a:r>
            <a:r>
              <a:rPr lang="uk-UA" b="1" i="1" smtClean="0"/>
              <a:t>, а</a:t>
            </a:r>
            <a:r>
              <a:rPr lang="uk-UA" b="1" i="1" baseline="-25000" smtClean="0"/>
              <a:t>2</a:t>
            </a:r>
            <a:r>
              <a:rPr lang="uk-UA" b="1" i="1" smtClean="0"/>
              <a:t> </a:t>
            </a:r>
            <a:r>
              <a:rPr lang="uk-UA" smtClean="0"/>
              <a:t>тощо.</a:t>
            </a:r>
            <a:endParaRPr lang="ru-RU" smtClean="0"/>
          </a:p>
          <a:p>
            <a:pPr algn="just">
              <a:buNone/>
            </a:pPr>
            <a:r>
              <a:rPr lang="uk-UA" smtClean="0"/>
              <a:t>Існують два варіанти полімерії — </a:t>
            </a:r>
            <a:r>
              <a:rPr lang="uk-UA" b="1" i="1" smtClean="0"/>
              <a:t>некумулятивна </a:t>
            </a:r>
            <a:r>
              <a:rPr lang="uk-UA" b="1" smtClean="0"/>
              <a:t>й </a:t>
            </a:r>
            <a:r>
              <a:rPr lang="uk-UA" b="1" i="1" smtClean="0"/>
              <a:t>кумулятивна</a:t>
            </a:r>
            <a:r>
              <a:rPr lang="uk-UA" b="1" smtClean="0"/>
              <a:t>.</a:t>
            </a:r>
            <a:r>
              <a:rPr lang="uk-UA" smtClean="0"/>
              <a:t> </a:t>
            </a:r>
          </a:p>
          <a:p>
            <a:pPr algn="just">
              <a:buNone/>
            </a:pPr>
            <a:r>
              <a:rPr lang="uk-UA" b="1" i="1" smtClean="0"/>
              <a:t>При некумулятивній полімерії </a:t>
            </a:r>
            <a:r>
              <a:rPr lang="uk-UA" smtClean="0"/>
              <a:t>ступінь прояву ознаки не змінюється в залежності від кількості домінантних алелів у генотипі.</a:t>
            </a:r>
            <a:endParaRPr lang="ru-RU" smtClean="0"/>
          </a:p>
          <a:p>
            <a:pPr algn="just">
              <a:buNone/>
            </a:pPr>
            <a:r>
              <a:rPr lang="uk-UA" smtClean="0"/>
              <a:t>Наприклад, у курей опереність ніг визначається домінантними алелями різних генів </a:t>
            </a:r>
            <a:r>
              <a:rPr lang="uk-UA" b="1" i="1" smtClean="0"/>
              <a:t>А</a:t>
            </a:r>
            <a:r>
              <a:rPr lang="uk-UA" b="1" i="1" baseline="-25000" smtClean="0"/>
              <a:t>1</a:t>
            </a:r>
            <a:r>
              <a:rPr lang="uk-UA" b="1" i="1" smtClean="0"/>
              <a:t> </a:t>
            </a:r>
            <a:r>
              <a:rPr lang="uk-UA" smtClean="0"/>
              <a:t>і </a:t>
            </a:r>
            <a:r>
              <a:rPr lang="uk-UA" b="1" i="1" smtClean="0"/>
              <a:t>А</a:t>
            </a:r>
            <a:r>
              <a:rPr lang="uk-UA" b="1" i="1" baseline="-25000" smtClean="0"/>
              <a:t>2</a:t>
            </a:r>
            <a:r>
              <a:rPr lang="uk-UA" smtClean="0"/>
              <a:t>:</a:t>
            </a:r>
            <a:endParaRPr lang="ru-RU" smtClean="0"/>
          </a:p>
          <a:p>
            <a:pPr algn="just">
              <a:buNone/>
            </a:pPr>
            <a:r>
              <a:rPr lang="uk-UA" b="1" i="1" smtClean="0"/>
              <a:t>Р    А</a:t>
            </a:r>
            <a:r>
              <a:rPr lang="uk-UA" b="1" i="1" baseline="-25000" smtClean="0"/>
              <a:t>1</a:t>
            </a:r>
            <a:r>
              <a:rPr lang="uk-UA" b="1" i="1" smtClean="0"/>
              <a:t>А</a:t>
            </a:r>
            <a:r>
              <a:rPr lang="uk-UA" b="1" i="1" baseline="-25000" smtClean="0"/>
              <a:t>1</a:t>
            </a:r>
            <a:r>
              <a:rPr lang="uk-UA" b="1" i="1" smtClean="0"/>
              <a:t>А</a:t>
            </a:r>
            <a:r>
              <a:rPr lang="uk-UA" b="1" i="1" baseline="-25000" smtClean="0"/>
              <a:t>2</a:t>
            </a:r>
            <a:r>
              <a:rPr lang="uk-UA" b="1" i="1" smtClean="0"/>
              <a:t>А</a:t>
            </a:r>
            <a:r>
              <a:rPr lang="uk-UA" b="1" i="1" baseline="-25000" smtClean="0"/>
              <a:t>2</a:t>
            </a:r>
            <a:r>
              <a:rPr lang="uk-UA" b="1" i="1" smtClean="0"/>
              <a:t> </a:t>
            </a:r>
            <a:r>
              <a:rPr lang="uk-UA" b="1" smtClean="0"/>
              <a:t>х   </a:t>
            </a:r>
            <a:r>
              <a:rPr lang="uk-UA" b="1" i="1" smtClean="0"/>
              <a:t>а</a:t>
            </a:r>
            <a:r>
              <a:rPr lang="uk-UA" b="1" i="1" baseline="-25000" smtClean="0"/>
              <a:t>1</a:t>
            </a:r>
            <a:r>
              <a:rPr lang="uk-UA" b="1" i="1" smtClean="0"/>
              <a:t>а</a:t>
            </a:r>
            <a:r>
              <a:rPr lang="uk-UA" b="1" i="1" baseline="-25000" smtClean="0"/>
              <a:t>1</a:t>
            </a:r>
            <a:r>
              <a:rPr lang="uk-UA" b="1" i="1" smtClean="0"/>
              <a:t>а</a:t>
            </a:r>
            <a:r>
              <a:rPr lang="uk-UA" b="1" i="1" baseline="-25000" smtClean="0"/>
              <a:t>2</a:t>
            </a:r>
            <a:r>
              <a:rPr lang="uk-UA" b="1" i="1" smtClean="0"/>
              <a:t>а</a:t>
            </a:r>
            <a:r>
              <a:rPr lang="uk-UA" b="1" i="1" baseline="-25000" smtClean="0"/>
              <a:t>2</a:t>
            </a:r>
            <a:endParaRPr lang="ru-RU" b="1" i="1" smtClean="0"/>
          </a:p>
          <a:p>
            <a:pPr algn="just">
              <a:buNone/>
            </a:pPr>
            <a:r>
              <a:rPr lang="uk-UA" b="1" i="1" smtClean="0"/>
              <a:t>При кумулятивній полімерії </a:t>
            </a:r>
            <a:r>
              <a:rPr lang="uk-UA" smtClean="0"/>
              <a:t>ступінь прояву ознаки залежить від кількості домінантних алелів у генотипі. Так успадковується, наприклад, забарвлення зерен у пшениці:</a:t>
            </a:r>
            <a:endParaRPr lang="ru-RU" smtClean="0"/>
          </a:p>
          <a:p>
            <a:pPr algn="just">
              <a:buNone/>
            </a:pPr>
            <a:r>
              <a:rPr lang="uk-UA" smtClean="0"/>
              <a:t>У     </a:t>
            </a:r>
            <a:r>
              <a:rPr lang="uk-UA" b="1" i="1" smtClean="0"/>
              <a:t>F</a:t>
            </a:r>
            <a:r>
              <a:rPr lang="uk-UA" b="1" i="1" baseline="-25000" smtClean="0"/>
              <a:t>2</a:t>
            </a:r>
            <a:r>
              <a:rPr lang="uk-UA" b="1" i="1" smtClean="0"/>
              <a:t>     </a:t>
            </a:r>
            <a:r>
              <a:rPr lang="uk-UA" smtClean="0"/>
              <a:t>спостерігається     розщеплення     15 забарвлених : 1 біле. Забарвлення зерен варіює від темно-червоного до світло-рожевого в залежності від кількості домінантних алелів.</a:t>
            </a:r>
            <a:endParaRPr lang="ru-RU" smtClean="0"/>
          </a:p>
        </p:txBody>
      </p:sp>
      <p:sp>
        <p:nvSpPr>
          <p:cNvPr id="4" name="Заголовок 1"/>
          <p:cNvSpPr>
            <a:spLocks noGrp="1"/>
          </p:cNvSpPr>
          <p:nvPr>
            <p:ph type="title"/>
          </p:nvPr>
        </p:nvSpPr>
        <p:spPr>
          <a:xfrm>
            <a:off x="899592" y="0"/>
            <a:ext cx="7467600" cy="634082"/>
          </a:xfrm>
        </p:spPr>
        <p:style>
          <a:lnRef idx="2">
            <a:schemeClr val="accent6"/>
          </a:lnRef>
          <a:fillRef idx="1">
            <a:schemeClr val="lt1"/>
          </a:fillRef>
          <a:effectRef idx="0">
            <a:schemeClr val="accent6"/>
          </a:effectRef>
          <a:fontRef idx="minor">
            <a:schemeClr val="dk1"/>
          </a:fontRef>
        </p:style>
        <p:txBody>
          <a:bodyPr/>
          <a:lstStyle/>
          <a:p>
            <a:pPr algn="ctr"/>
            <a:r>
              <a:rPr lang="ru-RU" b="1" smtClean="0">
                <a:solidFill>
                  <a:schemeClr val="tx1"/>
                </a:solidFill>
              </a:rPr>
              <a:t>Полімерія</a:t>
            </a:r>
            <a:endParaRPr lang="ru-RU" b="1">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0"/>
            <a:ext cx="7467600" cy="548680"/>
          </a:xfrm>
        </p:spPr>
        <p:style>
          <a:lnRef idx="2">
            <a:schemeClr val="accent6"/>
          </a:lnRef>
          <a:fillRef idx="1">
            <a:schemeClr val="lt1"/>
          </a:fillRef>
          <a:effectRef idx="0">
            <a:schemeClr val="accent6"/>
          </a:effectRef>
          <a:fontRef idx="minor">
            <a:schemeClr val="dk1"/>
          </a:fontRef>
        </p:style>
        <p:txBody>
          <a:bodyPr>
            <a:normAutofit/>
          </a:bodyPr>
          <a:lstStyle/>
          <a:p>
            <a:pPr algn="ctr"/>
            <a:r>
              <a:rPr lang="uk-UA" b="1" smtClean="0"/>
              <a:t>Зчеплене успадкування генів</a:t>
            </a:r>
            <a:endParaRPr lang="ru-RU"/>
          </a:p>
        </p:txBody>
      </p:sp>
      <p:sp>
        <p:nvSpPr>
          <p:cNvPr id="3" name="Содержимое 2"/>
          <p:cNvSpPr>
            <a:spLocks noGrp="1"/>
          </p:cNvSpPr>
          <p:nvPr>
            <p:ph sz="quarter" idx="1"/>
          </p:nvPr>
        </p:nvSpPr>
        <p:spPr>
          <a:xfrm>
            <a:off x="251520" y="1052736"/>
            <a:ext cx="8496944" cy="2232248"/>
          </a:xfrm>
        </p:spPr>
        <p:style>
          <a:lnRef idx="2">
            <a:schemeClr val="accent2"/>
          </a:lnRef>
          <a:fillRef idx="1">
            <a:schemeClr val="lt1"/>
          </a:fillRef>
          <a:effectRef idx="0">
            <a:schemeClr val="accent2"/>
          </a:effectRef>
          <a:fontRef idx="minor">
            <a:schemeClr val="dk1"/>
          </a:fontRef>
        </p:style>
        <p:txBody>
          <a:bodyPr/>
          <a:lstStyle/>
          <a:p>
            <a:pPr marL="92075" indent="360363" algn="just">
              <a:buNone/>
            </a:pPr>
            <a:r>
              <a:rPr lang="ru-RU" smtClean="0"/>
              <a:t>Батьківські сполучення генів трапляються із більшою частотою, ніж нові рекомбінантні сполучення. Це явище в подальшому отримало назву </a:t>
            </a:r>
            <a:r>
              <a:rPr lang="ru-RU" b="1" smtClean="0"/>
              <a:t>зчеплення генів. </a:t>
            </a:r>
          </a:p>
          <a:p>
            <a:pPr marL="92075" indent="360363" algn="just">
              <a:buNone/>
            </a:pPr>
            <a:r>
              <a:rPr lang="ru-RU" smtClean="0"/>
              <a:t>Але, на відміну від того, що предбачав У. Сеттон, зчеплення виявилось не повним, а частковим.</a:t>
            </a:r>
            <a:endParaRPr lang="ru-RU"/>
          </a:p>
        </p:txBody>
      </p:sp>
      <p:pic>
        <p:nvPicPr>
          <p:cNvPr id="4" name="Picture 4" descr="ÐÐ°ÑÑÐ¸Ð½ÐºÐ¸ Ð¿Ð¾ Ð·Ð°Ð¿ÑÐ¾ÑÑ ÐÐÐ Ð¼ÑÑÐ¾ÑÐ¾Ð½Ð´ÑÑÐ¹"/>
          <p:cNvPicPr>
            <a:picLocks noChangeAspect="1" noChangeArrowheads="1"/>
          </p:cNvPicPr>
          <p:nvPr/>
        </p:nvPicPr>
        <p:blipFill>
          <a:blip r:embed="rId2" cstate="print"/>
          <a:srcRect/>
          <a:stretch>
            <a:fillRect/>
          </a:stretch>
        </p:blipFill>
        <p:spPr bwMode="auto">
          <a:xfrm>
            <a:off x="1835696" y="3356992"/>
            <a:ext cx="5286412" cy="3501008"/>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764704"/>
            <a:ext cx="8640960" cy="5832648"/>
          </a:xfrm>
        </p:spPr>
        <p:style>
          <a:lnRef idx="2">
            <a:schemeClr val="accent2"/>
          </a:lnRef>
          <a:fillRef idx="1">
            <a:schemeClr val="lt1"/>
          </a:fillRef>
          <a:effectRef idx="0">
            <a:schemeClr val="accent2"/>
          </a:effectRef>
          <a:fontRef idx="minor">
            <a:schemeClr val="dk1"/>
          </a:fontRef>
        </p:style>
        <p:txBody>
          <a:bodyPr/>
          <a:lstStyle/>
          <a:p>
            <a:pPr algn="just">
              <a:buNone/>
            </a:pPr>
            <a:r>
              <a:rPr lang="uk-UA" b="1" smtClean="0"/>
              <a:t>Задача 1.</a:t>
            </a:r>
            <a:r>
              <a:rPr lang="uk-UA" b="1" i="1" smtClean="0"/>
              <a:t> </a:t>
            </a:r>
            <a:r>
              <a:rPr lang="uk-UA" smtClean="0"/>
              <a:t>У папуг алель </a:t>
            </a:r>
            <a:r>
              <a:rPr lang="uk-UA" b="1" i="1" smtClean="0"/>
              <a:t>А  </a:t>
            </a:r>
            <a:r>
              <a:rPr lang="uk-UA" smtClean="0"/>
              <a:t>визначає  жовтий колір пір'я, </a:t>
            </a:r>
            <a:r>
              <a:rPr lang="uk-UA" b="1" i="1" smtClean="0"/>
              <a:t>В </a:t>
            </a:r>
            <a:r>
              <a:rPr lang="uk-UA" smtClean="0"/>
              <a:t>— блакитний, при взаємодії генів </a:t>
            </a:r>
            <a:r>
              <a:rPr lang="uk-UA" b="1" i="1" smtClean="0"/>
              <a:t>А </a:t>
            </a:r>
            <a:r>
              <a:rPr lang="uk-UA" smtClean="0"/>
              <a:t>і </a:t>
            </a:r>
            <a:r>
              <a:rPr lang="uk-UA" b="1" i="1" smtClean="0"/>
              <a:t>В </a:t>
            </a:r>
            <a:r>
              <a:rPr lang="uk-UA" smtClean="0"/>
              <a:t>колір зелений, особини з генотипом </a:t>
            </a:r>
            <a:r>
              <a:rPr lang="uk-UA" b="1" i="1" smtClean="0"/>
              <a:t>ааbb </a:t>
            </a:r>
            <a:r>
              <a:rPr lang="uk-UA" smtClean="0"/>
              <a:t>білі. При схрещуванні гетерозиготних особин із жовтим і блакитним пір'ям отримано 20 папуг. Скільки серед них білих?</a:t>
            </a:r>
          </a:p>
          <a:p>
            <a:pPr algn="just">
              <a:buNone/>
            </a:pPr>
            <a:endParaRPr lang="ru-RU" smtClean="0"/>
          </a:p>
          <a:p>
            <a:pPr algn="just">
              <a:buNone/>
            </a:pPr>
            <a:r>
              <a:rPr lang="ru-RU" b="1" smtClean="0"/>
              <a:t>Розв'язання.</a:t>
            </a:r>
            <a:r>
              <a:rPr lang="ru-RU" smtClean="0"/>
              <a:t> Схема схрещування:</a:t>
            </a:r>
          </a:p>
          <a:p>
            <a:pPr algn="just">
              <a:buNone/>
            </a:pPr>
            <a:r>
              <a:rPr lang="ru-RU" b="1" i="1" smtClean="0"/>
              <a:t>P </a:t>
            </a:r>
            <a:r>
              <a:rPr lang="ru-RU" smtClean="0"/>
              <a:t>♀ </a:t>
            </a:r>
            <a:r>
              <a:rPr lang="ru-RU" b="1" i="1" smtClean="0"/>
              <a:t>Aabb </a:t>
            </a:r>
            <a:r>
              <a:rPr lang="ru-RU" smtClean="0"/>
              <a:t>(жовті) x ♂</a:t>
            </a:r>
            <a:r>
              <a:rPr lang="ru-RU" b="1" i="1" smtClean="0"/>
              <a:t>aaBb (блакитні)</a:t>
            </a:r>
            <a:endParaRPr lang="ru-RU" smtClean="0"/>
          </a:p>
          <a:p>
            <a:pPr algn="just">
              <a:buNone/>
            </a:pPr>
            <a:r>
              <a:rPr lang="uk-UA" b="1" i="1" smtClean="0"/>
              <a:t>Гамети F1	Ab	ab	aB	ab</a:t>
            </a:r>
            <a:endParaRPr lang="ru-RU" b="1" i="1" smtClean="0"/>
          </a:p>
          <a:p>
            <a:pPr algn="just">
              <a:buNone/>
            </a:pPr>
            <a:r>
              <a:rPr lang="ru-RU" b="1" i="1" smtClean="0"/>
              <a:t>F</a:t>
            </a:r>
            <a:r>
              <a:rPr lang="ru-RU" b="1" i="1" baseline="-25000" smtClean="0"/>
              <a:t>1</a:t>
            </a:r>
            <a:r>
              <a:rPr lang="uk-UA" b="1" i="1" smtClean="0"/>
              <a:t>  </a:t>
            </a:r>
            <a:r>
              <a:rPr lang="ru-RU" smtClean="0"/>
              <a:t>25% </a:t>
            </a:r>
            <a:r>
              <a:rPr lang="ru-RU" b="1" i="1" smtClean="0"/>
              <a:t>AaBb </a:t>
            </a:r>
            <a:r>
              <a:rPr lang="ru-RU" smtClean="0"/>
              <a:t>(зелені)</a:t>
            </a:r>
            <a:r>
              <a:rPr lang="uk-UA" smtClean="0"/>
              <a:t>  </a:t>
            </a:r>
            <a:r>
              <a:rPr lang="ru-RU" smtClean="0"/>
              <a:t>25% </a:t>
            </a:r>
            <a:r>
              <a:rPr lang="ru-RU" b="1" i="1" smtClean="0"/>
              <a:t>Aabb (жовті) </a:t>
            </a:r>
            <a:r>
              <a:rPr lang="ru-RU" smtClean="0"/>
              <a:t>25% </a:t>
            </a:r>
            <a:r>
              <a:rPr lang="ru-RU" b="1" i="1" smtClean="0"/>
              <a:t>aaBb (блакитні) </a:t>
            </a:r>
            <a:r>
              <a:rPr lang="ru-RU" smtClean="0"/>
              <a:t>25% </a:t>
            </a:r>
            <a:r>
              <a:rPr lang="ru-RU" b="1" i="1" smtClean="0"/>
              <a:t>aabb </a:t>
            </a:r>
            <a:r>
              <a:rPr lang="ru-RU" smtClean="0"/>
              <a:t>( білі)</a:t>
            </a:r>
          </a:p>
          <a:p>
            <a:pPr algn="just">
              <a:buNone/>
            </a:pPr>
            <a:r>
              <a:rPr lang="uk-UA" smtClean="0"/>
              <a:t>Отже,  частка  білих  особин  — 1/4, тобто 5 папуг.</a:t>
            </a:r>
            <a:endParaRPr lang="ru-RU" smtClean="0"/>
          </a:p>
          <a:p>
            <a:endParaRPr lang="uk-UA" smtClean="0"/>
          </a:p>
        </p:txBody>
      </p:sp>
      <p:sp>
        <p:nvSpPr>
          <p:cNvPr id="4" name="Заголовок 1"/>
          <p:cNvSpPr>
            <a:spLocks noGrp="1"/>
          </p:cNvSpPr>
          <p:nvPr>
            <p:ph type="title"/>
          </p:nvPr>
        </p:nvSpPr>
        <p:spPr>
          <a:xfrm>
            <a:off x="899592" y="0"/>
            <a:ext cx="7467600" cy="634082"/>
          </a:xfrm>
        </p:spPr>
        <p:style>
          <a:lnRef idx="2">
            <a:schemeClr val="accent6"/>
          </a:lnRef>
          <a:fillRef idx="1">
            <a:schemeClr val="lt1"/>
          </a:fillRef>
          <a:effectRef idx="0">
            <a:schemeClr val="accent6"/>
          </a:effectRef>
          <a:fontRef idx="minor">
            <a:schemeClr val="dk1"/>
          </a:fontRef>
        </p:style>
        <p:txBody>
          <a:bodyPr/>
          <a:lstStyle/>
          <a:p>
            <a:pPr algn="ctr"/>
            <a:r>
              <a:rPr lang="ru-RU" b="1" smtClean="0">
                <a:solidFill>
                  <a:schemeClr val="tx1"/>
                </a:solidFill>
              </a:rPr>
              <a:t>Приклади задач</a:t>
            </a:r>
            <a:endParaRPr lang="ru-RU" b="1">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188640"/>
            <a:ext cx="8568952" cy="648072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buNone/>
            </a:pPr>
            <a:r>
              <a:rPr lang="uk-UA" b="1" i="1" smtClean="0"/>
              <a:t>Задача 2. </a:t>
            </a:r>
            <a:r>
              <a:rPr lang="uk-UA" smtClean="0"/>
              <a:t>При схрещуванні жовтоплідного й білоплідного гомозиготних гарбузів усе потомство має білі плоди. Внаслідок схрещування отриманих рослин між собою в другому поколінні відбулося розщеплення у співвідношенні 182 білих : 44 жовтих : 15 зелених. Визначте генотипи батьківських форм, гібридів першого й другого поколінь.</a:t>
            </a:r>
          </a:p>
          <a:p>
            <a:pPr algn="just">
              <a:buNone/>
            </a:pPr>
            <a:endParaRPr lang="ru-RU" smtClean="0"/>
          </a:p>
          <a:p>
            <a:pPr algn="just">
              <a:buNone/>
            </a:pPr>
            <a:r>
              <a:rPr lang="uk-UA" b="1" i="1" smtClean="0"/>
              <a:t>Розв’язання</a:t>
            </a:r>
            <a:r>
              <a:rPr lang="uk-UA" b="1" smtClean="0"/>
              <a:t>.</a:t>
            </a:r>
            <a:r>
              <a:rPr lang="uk-UA" smtClean="0"/>
              <a:t> Генотип жовтоплідної батьківської форми — </a:t>
            </a:r>
            <a:r>
              <a:rPr lang="uk-UA" b="1" i="1" smtClean="0"/>
              <a:t>ААіі</a:t>
            </a:r>
            <a:r>
              <a:rPr lang="uk-UA" smtClean="0"/>
              <a:t>. Оскільки в </a:t>
            </a:r>
            <a:r>
              <a:rPr lang="uk-UA" b="1" i="1" smtClean="0"/>
              <a:t>F2 </a:t>
            </a:r>
            <a:r>
              <a:rPr lang="uk-UA" smtClean="0"/>
              <a:t>з'являються рослини із зеленими плодами, значить, білоплідна батьківська форма має рецесивний алель а, а її генотип — </a:t>
            </a:r>
            <a:r>
              <a:rPr lang="uk-UA" b="1" i="1" smtClean="0"/>
              <a:t>ааІІ</a:t>
            </a:r>
            <a:r>
              <a:rPr lang="uk-UA" smtClean="0"/>
              <a:t>.</a:t>
            </a:r>
            <a:endParaRPr lang="ru-RU" smtClean="0"/>
          </a:p>
          <a:p>
            <a:pPr algn="just">
              <a:buNone/>
            </a:pPr>
            <a:r>
              <a:rPr lang="uk-UA" b="1" i="1" smtClean="0"/>
              <a:t>P	AAii	(жовті)	</a:t>
            </a:r>
            <a:r>
              <a:rPr lang="uk-UA" b="1" smtClean="0"/>
              <a:t>x	</a:t>
            </a:r>
            <a:r>
              <a:rPr lang="uk-UA" b="1" i="1" smtClean="0"/>
              <a:t>aaII (білі)</a:t>
            </a:r>
            <a:endParaRPr lang="ru-RU" b="1" i="1" smtClean="0"/>
          </a:p>
          <a:p>
            <a:pPr algn="just">
              <a:buNone/>
            </a:pPr>
            <a:r>
              <a:rPr lang="ru-RU" b="1" i="1" smtClean="0"/>
              <a:t>F</a:t>
            </a:r>
            <a:r>
              <a:rPr lang="ru-RU" b="1" i="1" baseline="-25000" smtClean="0"/>
              <a:t>1</a:t>
            </a:r>
            <a:r>
              <a:rPr lang="ru-RU" b="1" i="1" smtClean="0"/>
              <a:t>	AaIi </a:t>
            </a:r>
            <a:r>
              <a:rPr lang="ru-RU" smtClean="0"/>
              <a:t>(білі)</a:t>
            </a:r>
          </a:p>
          <a:p>
            <a:pPr algn="just">
              <a:buNone/>
            </a:pPr>
            <a:r>
              <a:rPr lang="uk-UA" b="1" i="1" smtClean="0"/>
              <a:t>F</a:t>
            </a:r>
            <a:r>
              <a:rPr lang="uk-UA" b="1" i="1" baseline="-25000" smtClean="0"/>
              <a:t>2</a:t>
            </a:r>
            <a:r>
              <a:rPr lang="uk-UA" b="1" i="1" smtClean="0"/>
              <a:t>	12 білих : 3 жовтих : 1 зелена</a:t>
            </a:r>
            <a:endParaRPr lang="ru-RU" b="1" i="1" smtClean="0"/>
          </a:p>
          <a:p>
            <a:pPr algn="just">
              <a:buNone/>
            </a:pPr>
            <a:r>
              <a:rPr lang="uk-UA" smtClean="0"/>
              <a:t>Теоретичне  розщеплення  12  :  3  :  1  відповідає</a:t>
            </a:r>
            <a:endParaRPr lang="ru-RU" smtClean="0"/>
          </a:p>
          <a:p>
            <a:pPr algn="just">
              <a:buNone/>
            </a:pPr>
            <a:r>
              <a:rPr lang="uk-UA" smtClean="0"/>
              <a:t>практичному розщепленню  182 : 44 : 15.</a:t>
            </a:r>
            <a:endParaRPr lang="ru-RU" smtClean="0"/>
          </a:p>
          <a:p>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188640"/>
            <a:ext cx="8424936" cy="6285312"/>
          </a:xfrm>
        </p:spPr>
        <p:style>
          <a:lnRef idx="2">
            <a:schemeClr val="accent2"/>
          </a:lnRef>
          <a:fillRef idx="1">
            <a:schemeClr val="lt1"/>
          </a:fillRef>
          <a:effectRef idx="0">
            <a:schemeClr val="accent2"/>
          </a:effectRef>
          <a:fontRef idx="minor">
            <a:schemeClr val="dk1"/>
          </a:fontRef>
        </p:style>
        <p:txBody>
          <a:bodyPr/>
          <a:lstStyle/>
          <a:p>
            <a:pPr algn="just">
              <a:buNone/>
            </a:pPr>
            <a:r>
              <a:rPr lang="uk-UA" b="1" i="1" smtClean="0"/>
              <a:t>Задача 3. </a:t>
            </a:r>
            <a:r>
              <a:rPr lang="uk-UA" smtClean="0"/>
              <a:t>У курей алель коротких ніг (</a:t>
            </a:r>
            <a:r>
              <a:rPr lang="uk-UA" b="1" i="1" smtClean="0"/>
              <a:t>А</a:t>
            </a:r>
            <a:r>
              <a:rPr lang="uk-UA" smtClean="0"/>
              <a:t>) домінує над алелем довгих ніг (</a:t>
            </a:r>
            <a:r>
              <a:rPr lang="uk-UA" b="1" i="1" smtClean="0"/>
              <a:t>а</a:t>
            </a:r>
            <a:r>
              <a:rPr lang="uk-UA" smtClean="0"/>
              <a:t>), але він летальний у гомозиготному стані й призводить до загибелі потомства на стадії зародка. Від схрещування коротконогих курей і півнів отримано 200 яєць. Скільки вилупиться курчат із короткими ногами?</a:t>
            </a:r>
          </a:p>
          <a:p>
            <a:pPr algn="just">
              <a:buNone/>
            </a:pPr>
            <a:endParaRPr lang="ru-RU" smtClean="0"/>
          </a:p>
          <a:p>
            <a:pPr algn="just">
              <a:buNone/>
            </a:pPr>
            <a:r>
              <a:rPr lang="uk-UA" b="1" i="1" smtClean="0"/>
              <a:t>Розв'язання.</a:t>
            </a:r>
            <a:r>
              <a:rPr lang="uk-UA" smtClean="0"/>
              <a:t> Генотип коротконогих батьківських особин може бути тільки один - </a:t>
            </a:r>
            <a:r>
              <a:rPr lang="uk-UA" b="1" i="1" smtClean="0"/>
              <a:t>Аа</a:t>
            </a:r>
            <a:r>
              <a:rPr lang="uk-UA" i="1" smtClean="0"/>
              <a:t>. </a:t>
            </a:r>
          </a:p>
          <a:p>
            <a:pPr algn="just">
              <a:buNone/>
            </a:pPr>
            <a:r>
              <a:rPr lang="uk-UA" smtClean="0"/>
              <a:t>Схема схрещування:</a:t>
            </a:r>
            <a:endParaRPr lang="ru-RU" smtClean="0"/>
          </a:p>
          <a:p>
            <a:pPr algn="just">
              <a:buNone/>
            </a:pPr>
            <a:r>
              <a:rPr lang="uk-UA" b="1" i="1" smtClean="0"/>
              <a:t>P	♀Aa	</a:t>
            </a:r>
            <a:r>
              <a:rPr lang="uk-UA" b="1" smtClean="0"/>
              <a:t>x	</a:t>
            </a:r>
            <a:r>
              <a:rPr lang="uk-UA" b="1" i="1" smtClean="0"/>
              <a:t>♂Aa</a:t>
            </a:r>
            <a:endParaRPr lang="ru-RU" b="1" i="1" smtClean="0"/>
          </a:p>
          <a:p>
            <a:pPr algn="just">
              <a:buNone/>
            </a:pPr>
            <a:r>
              <a:rPr lang="ru-RU" b="1" i="1" smtClean="0"/>
              <a:t>F1</a:t>
            </a:r>
            <a:r>
              <a:rPr lang="uk-UA" b="1" i="1" smtClean="0"/>
              <a:t>  </a:t>
            </a:r>
            <a:r>
              <a:rPr lang="ru-RU" b="1" i="1" smtClean="0"/>
              <a:t>1 AA  </a:t>
            </a:r>
            <a:r>
              <a:rPr lang="ru-RU" smtClean="0"/>
              <a:t>(гинуть)</a:t>
            </a:r>
            <a:r>
              <a:rPr lang="uk-UA" smtClean="0"/>
              <a:t>  </a:t>
            </a:r>
            <a:r>
              <a:rPr lang="ru-RU" smtClean="0"/>
              <a:t>:</a:t>
            </a:r>
            <a:r>
              <a:rPr lang="uk-UA" smtClean="0"/>
              <a:t>  </a:t>
            </a:r>
            <a:r>
              <a:rPr lang="ru-RU" b="1" i="1" smtClean="0"/>
              <a:t>2 Aa  </a:t>
            </a:r>
            <a:r>
              <a:rPr lang="ru-RU" smtClean="0"/>
              <a:t>( короткі)</a:t>
            </a:r>
            <a:r>
              <a:rPr lang="uk-UA" smtClean="0"/>
              <a:t>  </a:t>
            </a:r>
            <a:r>
              <a:rPr lang="ru-RU" smtClean="0"/>
              <a:t>:</a:t>
            </a:r>
            <a:r>
              <a:rPr lang="uk-UA" smtClean="0"/>
              <a:t>  </a:t>
            </a:r>
            <a:r>
              <a:rPr lang="ru-RU" b="1" i="1" smtClean="0"/>
              <a:t>1aa </a:t>
            </a:r>
            <a:r>
              <a:rPr lang="ru-RU" smtClean="0"/>
              <a:t>( довгі)</a:t>
            </a:r>
          </a:p>
          <a:p>
            <a:pPr algn="just">
              <a:buNone/>
            </a:pPr>
            <a:r>
              <a:rPr lang="uk-UA" smtClean="0"/>
              <a:t>Частка особин з короткими ногами — 1/2, тобто 100 курчат.</a:t>
            </a:r>
            <a:endParaRPr lang="ru-RU" smtClean="0"/>
          </a:p>
          <a:p>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916832"/>
            <a:ext cx="7467600" cy="1084982"/>
          </a:xfrm>
        </p:spPr>
        <p:txBody>
          <a:bodyPr/>
          <a:lstStyle/>
          <a:p>
            <a:pPr algn="ctr"/>
            <a:r>
              <a:rPr lang="uk-UA" b="1" smtClean="0">
                <a:solidFill>
                  <a:schemeClr val="tx1"/>
                </a:solidFill>
              </a:rPr>
              <a:t>ДЯКУЮ ЗА УВАГУ!</a:t>
            </a:r>
            <a:endParaRPr lang="ru-RU" b="1">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136904" cy="620688"/>
          </a:xfrm>
        </p:spPr>
        <p:style>
          <a:lnRef idx="2">
            <a:schemeClr val="accent6"/>
          </a:lnRef>
          <a:fillRef idx="1">
            <a:schemeClr val="lt1"/>
          </a:fillRef>
          <a:effectRef idx="0">
            <a:schemeClr val="accent6"/>
          </a:effectRef>
          <a:fontRef idx="minor">
            <a:schemeClr val="dk1"/>
          </a:fontRef>
        </p:style>
        <p:txBody>
          <a:bodyPr/>
          <a:lstStyle/>
          <a:p>
            <a:pPr algn="ctr"/>
            <a:r>
              <a:rPr lang="ru-RU" smtClean="0"/>
              <a:t>Неповне зчеплення. Кросинговер</a:t>
            </a:r>
            <a:endParaRPr lang="ru-RU"/>
          </a:p>
        </p:txBody>
      </p:sp>
      <p:sp>
        <p:nvSpPr>
          <p:cNvPr id="3" name="Содержимое 2"/>
          <p:cNvSpPr>
            <a:spLocks noGrp="1"/>
          </p:cNvSpPr>
          <p:nvPr>
            <p:ph sz="quarter" idx="1"/>
          </p:nvPr>
        </p:nvSpPr>
        <p:spPr>
          <a:xfrm>
            <a:off x="179512" y="692696"/>
            <a:ext cx="8712968" cy="5976664"/>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92075" indent="360363" algn="just">
              <a:buNone/>
            </a:pPr>
            <a:r>
              <a:rPr lang="uk-UA" smtClean="0"/>
              <a:t>Т. Морган і його співробітники в експериментах на </a:t>
            </a:r>
            <a:r>
              <a:rPr lang="uk-UA" i="1" smtClean="0"/>
              <a:t>Drosophila melanogaster </a:t>
            </a:r>
            <a:r>
              <a:rPr lang="uk-UA" smtClean="0"/>
              <a:t>виявили багато прикладів зчеплення генів і показали, що це зчеплення, як правило, </a:t>
            </a:r>
            <a:r>
              <a:rPr lang="uk-UA" b="1" i="1" smtClean="0"/>
              <a:t>неповне.</a:t>
            </a:r>
            <a:endParaRPr lang="ru-RU" b="1" i="1" smtClean="0"/>
          </a:p>
          <a:p>
            <a:pPr marL="92075" indent="360363" algn="just">
              <a:buNone/>
            </a:pPr>
            <a:r>
              <a:rPr lang="uk-UA" smtClean="0"/>
              <a:t>Так, при схрещуванні лінії дрозофіли, яка несла мутантні рецесивні гени </a:t>
            </a:r>
            <a:r>
              <a:rPr lang="uk-UA" i="1" smtClean="0"/>
              <a:t>в </a:t>
            </a:r>
            <a:r>
              <a:rPr lang="uk-UA" smtClean="0"/>
              <a:t>(</a:t>
            </a:r>
            <a:r>
              <a:rPr lang="uk-UA" i="1" smtClean="0"/>
              <a:t>black</a:t>
            </a:r>
            <a:r>
              <a:rPr lang="uk-UA" smtClean="0"/>
              <a:t>) – чорне забарвлення тіла і </a:t>
            </a:r>
            <a:r>
              <a:rPr lang="uk-UA" i="1" smtClean="0"/>
              <a:t>vg </a:t>
            </a:r>
            <a:r>
              <a:rPr lang="uk-UA" smtClean="0"/>
              <a:t>(</a:t>
            </a:r>
            <a:r>
              <a:rPr lang="uk-UA" i="1" smtClean="0"/>
              <a:t>vestigial</a:t>
            </a:r>
            <a:r>
              <a:rPr lang="uk-UA" smtClean="0"/>
              <a:t>) – зачаткові крила із мухами дикого типу (сіре тіло </a:t>
            </a:r>
            <a:r>
              <a:rPr lang="uk-UA" i="1" smtClean="0"/>
              <a:t>b</a:t>
            </a:r>
            <a:r>
              <a:rPr lang="uk-UA" i="1" baseline="30000" smtClean="0"/>
              <a:t>+</a:t>
            </a:r>
            <a:r>
              <a:rPr lang="uk-UA" smtClean="0"/>
              <a:t>, нормально розвинуті крила </a:t>
            </a:r>
            <a:r>
              <a:rPr lang="uk-UA" i="1" smtClean="0"/>
              <a:t>vg </a:t>
            </a:r>
            <a:r>
              <a:rPr lang="uk-UA" i="1" baseline="30000" smtClean="0"/>
              <a:t>+</a:t>
            </a:r>
            <a:r>
              <a:rPr lang="uk-UA" smtClean="0"/>
              <a:t>) в F</a:t>
            </a:r>
            <a:r>
              <a:rPr lang="uk-UA" baseline="-25000" smtClean="0"/>
              <a:t>1</a:t>
            </a:r>
            <a:r>
              <a:rPr lang="uk-UA" smtClean="0"/>
              <a:t> були отримані гетерозиготні особини із сірим тілом і нормальними крилами. Далі провели 2 типи аналізуючого схрещування. В 1-му самців F</a:t>
            </a:r>
            <a:r>
              <a:rPr lang="uk-UA" baseline="-25000" smtClean="0"/>
              <a:t>1</a:t>
            </a:r>
            <a:r>
              <a:rPr lang="uk-UA" smtClean="0"/>
              <a:t> схрещували з гомозиготними самками </a:t>
            </a:r>
            <a:r>
              <a:rPr lang="uk-UA" i="1" smtClean="0"/>
              <a:t>bb vg vg</a:t>
            </a:r>
            <a:r>
              <a:rPr lang="uk-UA" smtClean="0"/>
              <a:t>, в 2-му – самок F</a:t>
            </a:r>
            <a:r>
              <a:rPr lang="uk-UA" baseline="-25000" smtClean="0"/>
              <a:t>1</a:t>
            </a:r>
            <a:r>
              <a:rPr lang="uk-UA" smtClean="0"/>
              <a:t> схрещували з гомозиготними за рецесивними генами самцями </a:t>
            </a:r>
            <a:r>
              <a:rPr lang="uk-UA" i="1" smtClean="0"/>
              <a:t>bb vg vg</a:t>
            </a:r>
            <a:r>
              <a:rPr lang="uk-UA" smtClean="0"/>
              <a:t>.</a:t>
            </a:r>
          </a:p>
          <a:p>
            <a:pPr marL="92075" indent="360363" algn="just">
              <a:buNone/>
            </a:pPr>
            <a:r>
              <a:rPr lang="uk-UA" smtClean="0"/>
              <a:t>Результати цих аналізуючих схрещувань виявились неоднаковими: в 1-му випадку були отримані мухи тільки 2-х типів: з сірим тілом і нормальними крилами – 50% та з чорним тілом і зачатковими крилами – 50%. Тобто, у мух F</a:t>
            </a:r>
            <a:r>
              <a:rPr lang="uk-UA" baseline="-25000" smtClean="0"/>
              <a:t>1</a:t>
            </a:r>
            <a:r>
              <a:rPr lang="uk-UA" smtClean="0"/>
              <a:t> утворювались тільки батьківські типи гамет.</a:t>
            </a:r>
            <a:endParaRPr lang="ru-RU" smtClean="0"/>
          </a:p>
          <a:p>
            <a:pPr marL="92075" indent="360363" algn="just">
              <a:buNone/>
            </a:pPr>
            <a:r>
              <a:rPr lang="uk-UA" smtClean="0"/>
              <a:t>Морган пояснив ці результати таким чином: </a:t>
            </a:r>
            <a:r>
              <a:rPr lang="uk-UA" b="1" smtClean="0"/>
              <a:t>гени </a:t>
            </a:r>
            <a:r>
              <a:rPr lang="uk-UA" b="1" i="1" smtClean="0"/>
              <a:t>b </a:t>
            </a:r>
            <a:r>
              <a:rPr lang="uk-UA" b="1" smtClean="0"/>
              <a:t>і </a:t>
            </a:r>
            <a:r>
              <a:rPr lang="uk-UA" b="1" i="1" smtClean="0"/>
              <a:t>vg </a:t>
            </a:r>
            <a:r>
              <a:rPr lang="uk-UA" b="1" smtClean="0"/>
              <a:t>знаходяться в одній хромосомі і передаються нащадкам разом: </a:t>
            </a:r>
            <a:r>
              <a:rPr lang="uk-UA" b="1" i="1" u="sng" smtClean="0"/>
              <a:t>b vg</a:t>
            </a:r>
            <a:r>
              <a:rPr lang="uk-UA" b="1" i="1" smtClean="0"/>
              <a:t> </a:t>
            </a:r>
            <a:r>
              <a:rPr lang="uk-UA" b="1" smtClean="0"/>
              <a:t>та </a:t>
            </a:r>
            <a:r>
              <a:rPr lang="uk-UA" b="1" i="1" smtClean="0"/>
              <a:t>b</a:t>
            </a:r>
            <a:r>
              <a:rPr lang="uk-UA" b="1" baseline="30000" smtClean="0"/>
              <a:t>+</a:t>
            </a:r>
            <a:r>
              <a:rPr lang="uk-UA" b="1" smtClean="0"/>
              <a:t> </a:t>
            </a:r>
            <a:r>
              <a:rPr lang="uk-UA" b="1" i="1" smtClean="0"/>
              <a:t>vg </a:t>
            </a:r>
            <a:r>
              <a:rPr lang="uk-UA" b="1" baseline="30000" smtClean="0"/>
              <a:t>+</a:t>
            </a:r>
            <a:r>
              <a:rPr lang="uk-UA" b="1" smtClean="0"/>
              <a:t>.</a:t>
            </a:r>
            <a:endParaRPr lang="ru-RU" b="1" smtClean="0"/>
          </a:p>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764704"/>
            <a:ext cx="8712968" cy="5904656"/>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92075" indent="360363" algn="just">
              <a:buNone/>
            </a:pPr>
            <a:r>
              <a:rPr lang="uk-UA" smtClean="0"/>
              <a:t>Але у 2-му аналізуючому схрещуванні, коли гетерозиготними були самки, в потомстві від аналізуючого схрещування отримали всі 4 очікувані фенотипові класи мух, але у співвідношенні, яке істотно відрізнялося від теоретично очікуваного 1 : 1 : 1 : 1, тобто по 25%, а саме : мух із батьківським сполученням гамет було по 41,5%, а з рекомбінантним сполученням по 8,5%.</a:t>
            </a:r>
            <a:endParaRPr lang="ru-RU" smtClean="0"/>
          </a:p>
          <a:p>
            <a:pPr marL="92075" indent="360363" algn="just">
              <a:buNone/>
            </a:pPr>
            <a:r>
              <a:rPr lang="uk-UA" smtClean="0"/>
              <a:t>Пояснення цього явища полягало у тому, що хоча гени </a:t>
            </a:r>
            <a:r>
              <a:rPr lang="uk-UA" i="1" smtClean="0"/>
              <a:t>b </a:t>
            </a:r>
            <a:r>
              <a:rPr lang="uk-UA" smtClean="0"/>
              <a:t>і </a:t>
            </a:r>
            <a:r>
              <a:rPr lang="uk-UA" i="1" smtClean="0"/>
              <a:t>v </a:t>
            </a:r>
            <a:r>
              <a:rPr lang="uk-UA" smtClean="0"/>
              <a:t>знаходяться в одній хромосомі, у самок </a:t>
            </a:r>
            <a:r>
              <a:rPr lang="uk-UA" i="1" smtClean="0"/>
              <a:t>D</a:t>
            </a:r>
            <a:r>
              <a:rPr lang="uk-UA" smtClean="0"/>
              <a:t>. </a:t>
            </a:r>
            <a:r>
              <a:rPr lang="uk-UA" i="1" smtClean="0"/>
              <a:t>melanogaster </a:t>
            </a:r>
            <a:r>
              <a:rPr lang="uk-UA" smtClean="0"/>
              <a:t>хромосоми можуть обмінюватися ідентичними ділянками гомологічних хромосом, внаслідок чого спостерігається перекомбінування генів.</a:t>
            </a:r>
            <a:endParaRPr lang="ru-RU" smtClean="0"/>
          </a:p>
          <a:p>
            <a:pPr marL="92075" indent="360363" algn="just">
              <a:buNone/>
            </a:pPr>
            <a:r>
              <a:rPr lang="uk-UA" smtClean="0"/>
              <a:t>Однакові частоти особин рекомбінантних класів пояснюється </a:t>
            </a:r>
            <a:r>
              <a:rPr lang="uk-UA" b="1" smtClean="0"/>
              <a:t>реципрокністю обмінів </a:t>
            </a:r>
            <a:r>
              <a:rPr lang="uk-UA" smtClean="0"/>
              <a:t>– тобто внаслідок одного обміну утворюються 2 батьківські хромосоми. Такі обміни отримали назву кросинговеру (перехресту).</a:t>
            </a:r>
            <a:endParaRPr lang="ru-RU" smtClean="0"/>
          </a:p>
        </p:txBody>
      </p:sp>
      <p:sp>
        <p:nvSpPr>
          <p:cNvPr id="4" name="Заголовок 1"/>
          <p:cNvSpPr>
            <a:spLocks noGrp="1"/>
          </p:cNvSpPr>
          <p:nvPr>
            <p:ph type="title"/>
          </p:nvPr>
        </p:nvSpPr>
        <p:spPr>
          <a:xfrm>
            <a:off x="467544" y="0"/>
            <a:ext cx="8136904" cy="620688"/>
          </a:xfrm>
        </p:spPr>
        <p:style>
          <a:lnRef idx="2">
            <a:schemeClr val="accent6"/>
          </a:lnRef>
          <a:fillRef idx="1">
            <a:schemeClr val="lt1"/>
          </a:fillRef>
          <a:effectRef idx="0">
            <a:schemeClr val="accent6"/>
          </a:effectRef>
          <a:fontRef idx="minor">
            <a:schemeClr val="dk1"/>
          </a:fontRef>
        </p:style>
        <p:txBody>
          <a:bodyPr/>
          <a:lstStyle/>
          <a:p>
            <a:pPr algn="ctr"/>
            <a:r>
              <a:rPr lang="ru-RU" smtClean="0"/>
              <a:t>Неповне зчеплення. Кросинговер</a:t>
            </a: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692696"/>
            <a:ext cx="8784976" cy="5976664"/>
          </a:xfrm>
        </p:spPr>
        <p:style>
          <a:lnRef idx="2">
            <a:schemeClr val="accent2"/>
          </a:lnRef>
          <a:fillRef idx="1">
            <a:schemeClr val="lt1"/>
          </a:fillRef>
          <a:effectRef idx="0">
            <a:schemeClr val="accent2"/>
          </a:effectRef>
          <a:fontRef idx="minor">
            <a:schemeClr val="dk1"/>
          </a:fontRef>
        </p:style>
        <p:txBody>
          <a:bodyPr>
            <a:normAutofit/>
          </a:bodyPr>
          <a:lstStyle/>
          <a:p>
            <a:pPr marL="92075" indent="360363" algn="just">
              <a:buNone/>
            </a:pPr>
            <a:r>
              <a:rPr lang="uk-UA" smtClean="0"/>
              <a:t>Частота рекомбінації </a:t>
            </a:r>
            <a:r>
              <a:rPr lang="uk-UA" b="1" i="1" smtClean="0"/>
              <a:t>rf</a:t>
            </a:r>
            <a:r>
              <a:rPr lang="uk-UA" i="1" smtClean="0"/>
              <a:t> (recombination frequency) </a:t>
            </a:r>
            <a:r>
              <a:rPr lang="uk-UA" smtClean="0"/>
              <a:t>за результатами аналізуючого схрещування обраховується як відношення кросоверних особин до загальної кількості особин помножене на 100 %: </a:t>
            </a:r>
            <a:r>
              <a:rPr lang="uk-UA" i="1" smtClean="0"/>
              <a:t>rf = </a:t>
            </a:r>
            <a:r>
              <a:rPr lang="uk-UA" smtClean="0"/>
              <a:t>(n</a:t>
            </a:r>
            <a:r>
              <a:rPr lang="uk-UA" baseline="-25000" smtClean="0"/>
              <a:t>1</a:t>
            </a:r>
            <a:r>
              <a:rPr lang="uk-UA" smtClean="0"/>
              <a:t> / n</a:t>
            </a:r>
            <a:r>
              <a:rPr lang="uk-UA" baseline="-25000" smtClean="0"/>
              <a:t>2</a:t>
            </a:r>
            <a:r>
              <a:rPr lang="uk-UA" smtClean="0"/>
              <a:t>) 100%, де n</a:t>
            </a:r>
            <a:r>
              <a:rPr lang="uk-UA" baseline="-25000" smtClean="0"/>
              <a:t>1</a:t>
            </a:r>
            <a:r>
              <a:rPr lang="uk-UA" smtClean="0"/>
              <a:t> – кількість кросоверних особин, n</a:t>
            </a:r>
            <a:r>
              <a:rPr lang="uk-UA" baseline="-25000" smtClean="0"/>
              <a:t>2</a:t>
            </a:r>
            <a:r>
              <a:rPr lang="uk-UA" smtClean="0"/>
              <a:t> – загальна кількість особин.</a:t>
            </a:r>
            <a:endParaRPr lang="ru-RU" smtClean="0"/>
          </a:p>
          <a:p>
            <a:pPr marL="92075" indent="360363" algn="just">
              <a:buNone/>
            </a:pPr>
            <a:r>
              <a:rPr lang="uk-UA" smtClean="0"/>
              <a:t>Для розрахунку частоти рекомбінації на основі даних F</a:t>
            </a:r>
            <a:r>
              <a:rPr lang="uk-UA" baseline="-25000" smtClean="0"/>
              <a:t>2</a:t>
            </a:r>
            <a:r>
              <a:rPr lang="uk-UA" smtClean="0"/>
              <a:t> визначається складнішою формулою. У випадку, коли схрещують особини </a:t>
            </a:r>
            <a:r>
              <a:rPr lang="uk-UA" i="1" smtClean="0"/>
              <a:t>ААвв </a:t>
            </a:r>
            <a:r>
              <a:rPr lang="uk-UA" smtClean="0"/>
              <a:t>х </a:t>
            </a:r>
            <a:r>
              <a:rPr lang="uk-UA" i="1" smtClean="0"/>
              <a:t>ааВВ</a:t>
            </a:r>
            <a:r>
              <a:rPr lang="uk-UA" smtClean="0"/>
              <a:t>, тобто рецесивні гомозиготи </a:t>
            </a:r>
            <a:r>
              <a:rPr lang="uk-UA" i="1" smtClean="0"/>
              <a:t>аавв </a:t>
            </a:r>
            <a:r>
              <a:rPr lang="uk-UA" smtClean="0"/>
              <a:t>у популяції F</a:t>
            </a:r>
            <a:r>
              <a:rPr lang="uk-UA" baseline="-25000" smtClean="0"/>
              <a:t>2</a:t>
            </a:r>
            <a:r>
              <a:rPr lang="uk-UA" smtClean="0"/>
              <a:t> утворюються внаслідок злиття кросоверних гамет </a:t>
            </a:r>
            <a:r>
              <a:rPr lang="uk-UA" i="1" smtClean="0"/>
              <a:t>ав</a:t>
            </a:r>
            <a:r>
              <a:rPr lang="uk-UA" smtClean="0"/>
              <a:t>, частота рекомбінації між генами </a:t>
            </a:r>
            <a:r>
              <a:rPr lang="uk-UA" i="1" smtClean="0"/>
              <a:t>а </a:t>
            </a:r>
            <a:r>
              <a:rPr lang="uk-UA" smtClean="0"/>
              <a:t>і </a:t>
            </a:r>
            <a:r>
              <a:rPr lang="uk-UA" i="1" smtClean="0"/>
              <a:t>в </a:t>
            </a:r>
            <a:r>
              <a:rPr lang="uk-UA" smtClean="0"/>
              <a:t>обраховується як подвійний корінь квадратний із частоти кросоверних особин, помножений на 100 %:</a:t>
            </a:r>
            <a:endParaRPr lang="ru-RU" smtClean="0"/>
          </a:p>
          <a:p>
            <a:pPr marL="92075" indent="360363" algn="just">
              <a:buNone/>
            </a:pPr>
            <a:r>
              <a:rPr lang="uk-UA" i="1" smtClean="0"/>
              <a:t>rf = </a:t>
            </a:r>
            <a:r>
              <a:rPr lang="uk-UA" smtClean="0"/>
              <a:t>2 Ök × 100%, де k – частота кросоверних особин </a:t>
            </a:r>
            <a:r>
              <a:rPr lang="uk-UA" i="1" smtClean="0"/>
              <a:t>аавв.</a:t>
            </a:r>
            <a:endParaRPr lang="ru-RU" smtClean="0"/>
          </a:p>
        </p:txBody>
      </p:sp>
      <p:sp>
        <p:nvSpPr>
          <p:cNvPr id="4" name="Заголовок 1"/>
          <p:cNvSpPr>
            <a:spLocks noGrp="1"/>
          </p:cNvSpPr>
          <p:nvPr>
            <p:ph type="title"/>
          </p:nvPr>
        </p:nvSpPr>
        <p:spPr>
          <a:xfrm>
            <a:off x="467544" y="0"/>
            <a:ext cx="8136904" cy="620688"/>
          </a:xfrm>
        </p:spPr>
        <p:style>
          <a:lnRef idx="2">
            <a:schemeClr val="accent6"/>
          </a:lnRef>
          <a:fillRef idx="1">
            <a:schemeClr val="lt1"/>
          </a:fillRef>
          <a:effectRef idx="0">
            <a:schemeClr val="accent6"/>
          </a:effectRef>
          <a:fontRef idx="minor">
            <a:schemeClr val="dk1"/>
          </a:fontRef>
        </p:style>
        <p:txBody>
          <a:bodyPr/>
          <a:lstStyle/>
          <a:p>
            <a:pPr algn="ctr"/>
            <a:r>
              <a:rPr lang="ru-RU" smtClean="0"/>
              <a:t>Неповне зчеплення. Кросинговер</a:t>
            </a: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692696"/>
            <a:ext cx="8784976" cy="5904656"/>
          </a:xfrm>
        </p:spPr>
        <p:style>
          <a:lnRef idx="2">
            <a:schemeClr val="accent2"/>
          </a:lnRef>
          <a:fillRef idx="1">
            <a:schemeClr val="lt1"/>
          </a:fillRef>
          <a:effectRef idx="0">
            <a:schemeClr val="accent2"/>
          </a:effectRef>
          <a:fontRef idx="minor">
            <a:schemeClr val="dk1"/>
          </a:fontRef>
        </p:style>
        <p:txBody>
          <a:bodyPr>
            <a:normAutofit/>
          </a:bodyPr>
          <a:lstStyle/>
          <a:p>
            <a:pPr marL="92075" indent="360363" algn="just">
              <a:buNone/>
            </a:pPr>
            <a:r>
              <a:rPr lang="uk-UA" smtClean="0"/>
              <a:t>У випадку, коли схрещують особини </a:t>
            </a:r>
            <a:r>
              <a:rPr lang="uk-UA" i="1" smtClean="0"/>
              <a:t>ААВВ </a:t>
            </a:r>
            <a:r>
              <a:rPr lang="uk-UA" smtClean="0"/>
              <a:t>х </a:t>
            </a:r>
            <a:r>
              <a:rPr lang="uk-UA" i="1" smtClean="0"/>
              <a:t>аавв</a:t>
            </a:r>
            <a:r>
              <a:rPr lang="uk-UA" smtClean="0"/>
              <a:t>, тобто рецесивні гомозиготи </a:t>
            </a:r>
            <a:r>
              <a:rPr lang="uk-UA" i="1" smtClean="0"/>
              <a:t>аавв </a:t>
            </a:r>
            <a:r>
              <a:rPr lang="uk-UA" smtClean="0"/>
              <a:t>у популяції F</a:t>
            </a:r>
            <a:r>
              <a:rPr lang="uk-UA" baseline="-25000" smtClean="0"/>
              <a:t>2</a:t>
            </a:r>
            <a:r>
              <a:rPr lang="uk-UA" smtClean="0"/>
              <a:t> утворюються внаслідок злиття некросоверних гамет </a:t>
            </a:r>
            <a:r>
              <a:rPr lang="uk-UA" i="1" smtClean="0"/>
              <a:t>ав</a:t>
            </a:r>
            <a:r>
              <a:rPr lang="uk-UA" smtClean="0"/>
              <a:t>, частота рекомбінації між генами </a:t>
            </a:r>
            <a:r>
              <a:rPr lang="uk-UA" i="1" smtClean="0"/>
              <a:t>а </a:t>
            </a:r>
            <a:r>
              <a:rPr lang="uk-UA" smtClean="0"/>
              <a:t>і </a:t>
            </a:r>
            <a:r>
              <a:rPr lang="uk-UA" i="1" smtClean="0"/>
              <a:t>в </a:t>
            </a:r>
            <a:r>
              <a:rPr lang="uk-UA" smtClean="0"/>
              <a:t>обраховується як різниця між 100% і подвійним коренем квадратним із частоти некросоверних особин </a:t>
            </a:r>
            <a:r>
              <a:rPr lang="uk-UA" i="1" smtClean="0"/>
              <a:t>аавв</a:t>
            </a:r>
            <a:r>
              <a:rPr lang="uk-UA" smtClean="0"/>
              <a:t>, помноженим на 100 %:</a:t>
            </a:r>
            <a:endParaRPr lang="ru-RU" smtClean="0"/>
          </a:p>
          <a:p>
            <a:pPr marL="92075" indent="360363" algn="just">
              <a:buNone/>
            </a:pPr>
            <a:r>
              <a:rPr lang="uk-UA" i="1" smtClean="0"/>
              <a:t>rf = </a:t>
            </a:r>
            <a:r>
              <a:rPr lang="uk-UA" smtClean="0"/>
              <a:t>(100 - 2 Ök) × 100%, де k – частота некросоверних особин </a:t>
            </a:r>
            <a:r>
              <a:rPr lang="ru-RU" i="1" smtClean="0"/>
              <a:t>аавв.</a:t>
            </a:r>
            <a:endParaRPr lang="uk-UA" smtClean="0"/>
          </a:p>
          <a:p>
            <a:pPr marL="92075" indent="360363" algn="just">
              <a:buNone/>
            </a:pPr>
            <a:r>
              <a:rPr lang="uk-UA" smtClean="0"/>
              <a:t>Частота кросинговеру теоретично не може перевищувати 50%, тому що за </a:t>
            </a:r>
            <a:r>
              <a:rPr lang="uk-UA" i="1" smtClean="0"/>
              <a:t>rf = 5</a:t>
            </a:r>
            <a:r>
              <a:rPr lang="uk-UA" smtClean="0"/>
              <a:t>0% частоти кросоверних і некросоверних класів у потомстві від аналізуючого схрещування повинні бути однаковими, що відповідає незалежному перекомбінуванню ознак.</a:t>
            </a:r>
            <a:endParaRPr lang="ru-RU" smtClean="0"/>
          </a:p>
          <a:p>
            <a:endParaRPr lang="ru-RU"/>
          </a:p>
        </p:txBody>
      </p:sp>
      <p:sp>
        <p:nvSpPr>
          <p:cNvPr id="4" name="Заголовок 1"/>
          <p:cNvSpPr>
            <a:spLocks noGrp="1"/>
          </p:cNvSpPr>
          <p:nvPr>
            <p:ph type="title"/>
          </p:nvPr>
        </p:nvSpPr>
        <p:spPr>
          <a:xfrm>
            <a:off x="467544" y="0"/>
            <a:ext cx="8136904" cy="620688"/>
          </a:xfrm>
        </p:spPr>
        <p:style>
          <a:lnRef idx="2">
            <a:schemeClr val="accent6"/>
          </a:lnRef>
          <a:fillRef idx="1">
            <a:schemeClr val="lt1"/>
          </a:fillRef>
          <a:effectRef idx="0">
            <a:schemeClr val="accent6"/>
          </a:effectRef>
          <a:fontRef idx="minor">
            <a:schemeClr val="dk1"/>
          </a:fontRef>
        </p:style>
        <p:txBody>
          <a:bodyPr/>
          <a:lstStyle/>
          <a:p>
            <a:pPr algn="ctr"/>
            <a:r>
              <a:rPr lang="ru-RU" smtClean="0"/>
              <a:t>Неповне зчеплення. Кросинговер</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352928" cy="548680"/>
          </a:xfrm>
        </p:spPr>
        <p:style>
          <a:lnRef idx="2">
            <a:schemeClr val="accent6"/>
          </a:lnRef>
          <a:fillRef idx="1">
            <a:schemeClr val="lt1"/>
          </a:fillRef>
          <a:effectRef idx="0">
            <a:schemeClr val="accent6"/>
          </a:effectRef>
          <a:fontRef idx="minor">
            <a:schemeClr val="dk1"/>
          </a:fontRef>
        </p:style>
        <p:txBody>
          <a:bodyPr>
            <a:normAutofit/>
          </a:bodyPr>
          <a:lstStyle/>
          <a:p>
            <a:r>
              <a:rPr lang="uk-UA" b="1" smtClean="0"/>
              <a:t>Групи зчеплення. Генетичні карти організмів</a:t>
            </a:r>
            <a:endParaRPr lang="ru-RU"/>
          </a:p>
        </p:txBody>
      </p:sp>
      <p:sp>
        <p:nvSpPr>
          <p:cNvPr id="3" name="Содержимое 2"/>
          <p:cNvSpPr>
            <a:spLocks noGrp="1"/>
          </p:cNvSpPr>
          <p:nvPr>
            <p:ph sz="quarter" idx="1"/>
          </p:nvPr>
        </p:nvSpPr>
        <p:spPr>
          <a:xfrm>
            <a:off x="251520" y="620688"/>
            <a:ext cx="8568952" cy="2880320"/>
          </a:xfrm>
        </p:spPr>
        <p:style>
          <a:lnRef idx="2">
            <a:schemeClr val="accent2"/>
          </a:lnRef>
          <a:fillRef idx="1">
            <a:schemeClr val="lt1"/>
          </a:fillRef>
          <a:effectRef idx="0">
            <a:schemeClr val="accent2"/>
          </a:effectRef>
          <a:fontRef idx="minor">
            <a:schemeClr val="dk1"/>
          </a:fontRef>
        </p:style>
        <p:txBody>
          <a:bodyPr/>
          <a:lstStyle/>
          <a:p>
            <a:pPr marL="92075" indent="360363" algn="just">
              <a:buNone/>
            </a:pPr>
            <a:r>
              <a:rPr lang="uk-UA" smtClean="0"/>
              <a:t>Гени, які розміщені в одній хромосомі і передаються, переважно, спільно називають </a:t>
            </a:r>
            <a:r>
              <a:rPr lang="uk-UA" b="1" smtClean="0"/>
              <a:t>групою зчеплення</a:t>
            </a:r>
            <a:r>
              <a:rPr lang="uk-UA" smtClean="0"/>
              <a:t>.</a:t>
            </a:r>
          </a:p>
          <a:p>
            <a:pPr marL="92075" indent="360363" algn="just">
              <a:buNone/>
            </a:pPr>
            <a:r>
              <a:rPr lang="uk-UA" smtClean="0"/>
              <a:t>Проаналізувавши розщеплення великої кількості мутантних (маркерних) генів, Морган виявив відповідність між кількістю груп зчеплення і гаплоїдним набором хромосом. Ця закономірність виявилась загально біологічною.</a:t>
            </a:r>
            <a:endParaRPr lang="ru-RU" smtClean="0"/>
          </a:p>
          <a:p>
            <a:endParaRPr lang="ru-RU"/>
          </a:p>
        </p:txBody>
      </p:sp>
      <p:pic>
        <p:nvPicPr>
          <p:cNvPr id="4" name="Picture 2" descr="ÐÐ¾ÑÐ¾Ð¶ÐµÐµ Ð¸Ð·Ð¾Ð±ÑÐ°Ð¶ÐµÐ½Ð¸Ðµ"/>
          <p:cNvPicPr>
            <a:picLocks noChangeAspect="1" noChangeArrowheads="1"/>
          </p:cNvPicPr>
          <p:nvPr/>
        </p:nvPicPr>
        <p:blipFill>
          <a:blip r:embed="rId2" cstate="print"/>
          <a:srcRect/>
          <a:stretch>
            <a:fillRect/>
          </a:stretch>
        </p:blipFill>
        <p:spPr bwMode="auto">
          <a:xfrm>
            <a:off x="2051720" y="3708031"/>
            <a:ext cx="4622914" cy="288932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980728"/>
            <a:ext cx="8640960" cy="5493224"/>
          </a:xfrm>
        </p:spPr>
        <p:style>
          <a:lnRef idx="2">
            <a:schemeClr val="accent6"/>
          </a:lnRef>
          <a:fillRef idx="1">
            <a:schemeClr val="lt1"/>
          </a:fillRef>
          <a:effectRef idx="0">
            <a:schemeClr val="accent6"/>
          </a:effectRef>
          <a:fontRef idx="minor">
            <a:schemeClr val="dk1"/>
          </a:fontRef>
        </p:style>
        <p:txBody>
          <a:bodyPr>
            <a:normAutofit/>
          </a:bodyPr>
          <a:lstStyle/>
          <a:p>
            <a:pPr algn="just">
              <a:buNone/>
            </a:pPr>
            <a:r>
              <a:rPr lang="uk-UA" smtClean="0"/>
              <a:t>Так, якщо ми визначили частоту кросинговеру між генами А В, С і отримали результати, що </a:t>
            </a:r>
            <a:r>
              <a:rPr lang="uk-UA" i="1" smtClean="0"/>
              <a:t>rf</a:t>
            </a:r>
            <a:r>
              <a:rPr lang="uk-UA" baseline="-25000" smtClean="0"/>
              <a:t>А-В</a:t>
            </a:r>
            <a:r>
              <a:rPr lang="uk-UA" smtClean="0"/>
              <a:t> = 6%, </a:t>
            </a:r>
            <a:r>
              <a:rPr lang="uk-UA" i="1" smtClean="0"/>
              <a:t>rf</a:t>
            </a:r>
            <a:r>
              <a:rPr lang="uk-UA" baseline="-25000" smtClean="0"/>
              <a:t>В-С</a:t>
            </a:r>
            <a:r>
              <a:rPr lang="uk-UA" smtClean="0"/>
              <a:t> = 12%, а </a:t>
            </a:r>
            <a:r>
              <a:rPr lang="uk-UA" i="1" smtClean="0"/>
              <a:t>rf</a:t>
            </a:r>
            <a:r>
              <a:rPr lang="uk-UA" baseline="-25000" smtClean="0"/>
              <a:t>А-С</a:t>
            </a:r>
            <a:r>
              <a:rPr lang="uk-UA" smtClean="0"/>
              <a:t> = 18%, то їхнє розташування на хромосомі буде наступним</a:t>
            </a:r>
            <a:endParaRPr lang="ru-RU" smtClean="0"/>
          </a:p>
          <a:p>
            <a:pPr algn="just">
              <a:buNone/>
            </a:pPr>
            <a:r>
              <a:rPr lang="ru-RU" smtClean="0"/>
              <a:t>●</a:t>
            </a:r>
            <a:r>
              <a:rPr lang="ru-RU" b="1" u="heavy" smtClean="0"/>
              <a:t>____</a:t>
            </a:r>
            <a:r>
              <a:rPr lang="ru-RU" u="heavy" smtClean="0"/>
              <a:t>6%</a:t>
            </a:r>
            <a:r>
              <a:rPr lang="ru-RU" b="1" u="heavy" smtClean="0"/>
              <a:t>___</a:t>
            </a:r>
            <a:r>
              <a:rPr lang="ru-RU" u="heavy" smtClean="0"/>
              <a:t>●</a:t>
            </a:r>
            <a:r>
              <a:rPr lang="ru-RU" b="1" u="heavy" smtClean="0"/>
              <a:t>__________</a:t>
            </a:r>
            <a:r>
              <a:rPr lang="ru-RU" u="heavy" smtClean="0"/>
              <a:t>12%___●</a:t>
            </a:r>
            <a:r>
              <a:rPr lang="ru-RU" smtClean="0"/>
              <a:t> </a:t>
            </a:r>
          </a:p>
          <a:p>
            <a:pPr algn="just">
              <a:buNone/>
            </a:pPr>
            <a:r>
              <a:rPr lang="ru-RU" smtClean="0"/>
              <a:t>А	                   В	                        0  С</a:t>
            </a:r>
          </a:p>
          <a:p>
            <a:pPr algn="just">
              <a:buNone/>
            </a:pPr>
            <a:r>
              <a:rPr lang="uk-UA" smtClean="0"/>
              <a:t>Для розміщення на карті наступного гена Д, необхідно визначити частоту кросинговеру між цим геном і двома генами з відомою локалізацією, наприклад А і С.</a:t>
            </a:r>
            <a:endParaRPr lang="ru-RU" smtClean="0"/>
          </a:p>
          <a:p>
            <a:pPr>
              <a:buNone/>
            </a:pPr>
            <a:endParaRPr lang="ru-RU" smtClean="0"/>
          </a:p>
          <a:p>
            <a:pPr>
              <a:buNone/>
            </a:pP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560840" cy="548680"/>
          </a:xfrm>
        </p:spPr>
        <p:style>
          <a:lnRef idx="2">
            <a:schemeClr val="accent6"/>
          </a:lnRef>
          <a:fillRef idx="1">
            <a:schemeClr val="lt1"/>
          </a:fillRef>
          <a:effectRef idx="0">
            <a:schemeClr val="accent6"/>
          </a:effectRef>
          <a:fontRef idx="minor">
            <a:schemeClr val="dk1"/>
          </a:fontRef>
        </p:style>
        <p:txBody>
          <a:bodyPr/>
          <a:lstStyle/>
          <a:p>
            <a:pPr algn="ctr"/>
            <a:r>
              <a:rPr lang="uk-UA" smtClean="0"/>
              <a:t>Хромосомна теорія спадковості</a:t>
            </a:r>
            <a:endParaRPr lang="ru-RU"/>
          </a:p>
        </p:txBody>
      </p:sp>
      <p:sp>
        <p:nvSpPr>
          <p:cNvPr id="3" name="Содержимое 2"/>
          <p:cNvSpPr>
            <a:spLocks noGrp="1"/>
          </p:cNvSpPr>
          <p:nvPr>
            <p:ph sz="quarter" idx="1"/>
          </p:nvPr>
        </p:nvSpPr>
        <p:spPr>
          <a:xfrm>
            <a:off x="179512" y="692696"/>
            <a:ext cx="8640960" cy="5904656"/>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92075" indent="360363" algn="just">
              <a:buNone/>
            </a:pPr>
            <a:r>
              <a:rPr lang="uk-UA" b="1" smtClean="0"/>
              <a:t>Хромосомна теорія спадковості </a:t>
            </a:r>
            <a:r>
              <a:rPr lang="uk-UA" smtClean="0"/>
              <a:t>- матеріальною основою зчеплення генів є хромосома. Вона являє собою окрему фізичну одиницю, яка діє в мейозі. Усі гени, які знаходяться в хромосомі, зчеплені між собою і розташовані в лінійному порядку. Після перевірки всіх генів на зчеплення можна виявити групи зчеплення. Кількість груп зчеплення дорівнює гаплоїдному числу хромосом.</a:t>
            </a:r>
            <a:endParaRPr lang="ru-RU" smtClean="0"/>
          </a:p>
          <a:p>
            <a:pPr marL="92075" indent="360363" algn="just">
              <a:buNone/>
            </a:pPr>
            <a:r>
              <a:rPr lang="uk-UA" b="1" i="1" smtClean="0"/>
              <a:t>Необхідно відмітити, що частота рекомбінації (кросинговеру) не може перевищувати 50%, тому що така частота рекомбінантних класів спостерігається за незалежного успадкування.</a:t>
            </a:r>
            <a:r>
              <a:rPr lang="uk-UA" smtClean="0"/>
              <a:t> Таким чином, якщо гени розміщені на хромосомі на відстані більше ніж 50 см, вони будуть виявляти незалежне успадкування і віднести їх до однієї групи зчеплення можна тільки після визначення частоти кросинговеру з генами, які розміщені між ними.</a:t>
            </a:r>
            <a:endParaRPr lang="ru-RU" smtClean="0"/>
          </a:p>
          <a:p>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156</TotalTime>
  <Words>2117</Words>
  <Application>Microsoft Office PowerPoint</Application>
  <PresentationFormat>Экран (4:3)</PresentationFormat>
  <Paragraphs>116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Эркер</vt:lpstr>
      <vt:lpstr>ХРОМОСОМНА ТЕОРІЯ СПАДКОВОСТІ. КРОСИНГОВЕР. МНОЖИННА ДІЯ ГЕНІВ</vt:lpstr>
      <vt:lpstr>Зчеплене успадкування генів</vt:lpstr>
      <vt:lpstr>Неповне зчеплення. Кросинговер</vt:lpstr>
      <vt:lpstr>Неповне зчеплення. Кросинговер</vt:lpstr>
      <vt:lpstr>Неповне зчеплення. Кросинговер</vt:lpstr>
      <vt:lpstr>Неповне зчеплення. Кросинговер</vt:lpstr>
      <vt:lpstr>Групи зчеплення. Генетичні карти організмів</vt:lpstr>
      <vt:lpstr>Слайд 8</vt:lpstr>
      <vt:lpstr>Хромосомна теорія спадковості</vt:lpstr>
      <vt:lpstr>Множинні обміни. Інтерференція обмінів</vt:lpstr>
      <vt:lpstr>Цитологічні докази кросинговеру</vt:lpstr>
      <vt:lpstr>Цитологічні докази кросинговеру</vt:lpstr>
      <vt:lpstr>Молекулярний механізм кросинговеру. Конверсія генів</vt:lpstr>
      <vt:lpstr>Фактори, які впливають на кросинговер</vt:lpstr>
      <vt:lpstr>Типи взаємодії генів</vt:lpstr>
      <vt:lpstr>Комплементарність</vt:lpstr>
      <vt:lpstr>Комплементарність</vt:lpstr>
      <vt:lpstr>Епістаз</vt:lpstr>
      <vt:lpstr>Полімерія</vt:lpstr>
      <vt:lpstr>Приклади задач</vt:lpstr>
      <vt:lpstr>Слайд 21</vt:lpstr>
      <vt:lpstr>Слайд 22</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ХРОМОСОМНА ТЕОРІЯ СПАДКОВОСТІ. КРОСИНГОВЕР</dc:title>
  <dc:creator>Vika</dc:creator>
  <cp:lastModifiedBy>Пользователь Windows</cp:lastModifiedBy>
  <cp:revision>19</cp:revision>
  <dcterms:created xsi:type="dcterms:W3CDTF">2023-10-14T17:40:19Z</dcterms:created>
  <dcterms:modified xsi:type="dcterms:W3CDTF">2023-10-23T16:16:46Z</dcterms:modified>
</cp:coreProperties>
</file>