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B11"/>
    <a:srgbClr val="E91B05"/>
    <a:srgbClr val="FF6600"/>
    <a:srgbClr val="FF3300"/>
    <a:srgbClr val="F84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 autoAdjust="0"/>
    <p:restoredTop sz="94660"/>
  </p:normalViewPr>
  <p:slideViewPr>
    <p:cSldViewPr>
      <p:cViewPr varScale="1">
        <p:scale>
          <a:sx n="68" d="100"/>
          <a:sy n="68" d="100"/>
        </p:scale>
        <p:origin x="145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73023" y="476672"/>
            <a:ext cx="887097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1" u="none" strike="noStrike" normalizeH="0" baseline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Культура білінгвального спілкування</a:t>
            </a:r>
            <a:endParaRPr kumimoji="0" lang="uk-UA" sz="7200" b="1" i="1" u="none" strike="noStrike" normalizeH="0" baseline="0" dirty="0">
              <a:ln w="1905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Arial" pitchFamily="34" charset="0"/>
              <a:ea typeface="Segoe UI Symbol" pitchFamily="34" charset="0"/>
              <a:cs typeface="Arial" pitchFamily="34" charset="0"/>
            </a:endParaRPr>
          </a:p>
        </p:txBody>
      </p:sp>
      <p:pic>
        <p:nvPicPr>
          <p:cNvPr id="4" name="Рисунок 3" descr="IMG_1745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0312" r="52465" b="63703"/>
          <a:stretch>
            <a:fillRect/>
          </a:stretch>
        </p:blipFill>
        <p:spPr>
          <a:xfrm>
            <a:off x="5857884" y="2527574"/>
            <a:ext cx="2616541" cy="275425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	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У нашому суспільстві в щоденному спілкуванні користуються двома мовами 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Segoe UI Symbol" pitchFamily="34" charset="0"/>
                <a:cs typeface="Times New Roman" pitchFamily="18" charset="0"/>
              </a:rPr>
              <a:t>–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kumimoji="0" lang="uk-UA" sz="3600" b="1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українською</a:t>
            </a:r>
            <a:r>
              <a:rPr kumimoji="0" lang="uk-UA" sz="3200" b="1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і </a:t>
            </a:r>
            <a:r>
              <a:rPr kumimoji="0" lang="uk-UA" sz="3600" b="1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російською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, переходячи з однієї на іншу залежно від комунікативної ситуації.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690336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	Таке явище називають  двомовністю або </a:t>
            </a:r>
            <a:r>
              <a:rPr lang="uk-U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білінгвізмом</a:t>
            </a:r>
            <a:r>
              <a:rPr lang="uk-UA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 </a:t>
            </a:r>
            <a:r>
              <a:rPr lang="uk-UA" sz="3200" b="1" i="1" dirty="0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(</a:t>
            </a:r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лат.</a:t>
            </a:r>
            <a:r>
              <a:rPr lang="ru-RU" sz="2800" b="1" i="1" dirty="0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 </a:t>
            </a:r>
            <a:r>
              <a:rPr lang="ru-RU" sz="2800" b="1" i="1" dirty="0" err="1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bi</a:t>
            </a:r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bis</a:t>
            </a:r>
            <a:r>
              <a:rPr lang="ru-RU" sz="2800" b="1" i="1" dirty="0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 </a:t>
            </a:r>
            <a:r>
              <a:rPr lang="uk-UA" sz="2800" b="1" i="1" dirty="0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–</a:t>
            </a:r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uk-UA" sz="2800" b="1" i="1" dirty="0" err="1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„</a:t>
            </a:r>
            <a:r>
              <a:rPr lang="uk-UA" sz="2800" b="1" i="1" dirty="0" err="1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двічі</a:t>
            </a:r>
            <a:r>
              <a:rPr lang="uk-UA" sz="2800" b="1" i="1" dirty="0" err="1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”</a:t>
            </a:r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,</a:t>
            </a:r>
            <a:r>
              <a:rPr lang="ru-RU" sz="2800" b="1" i="1" dirty="0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 </a:t>
            </a:r>
            <a:r>
              <a:rPr lang="ru-RU" sz="2800" b="1" i="1" dirty="0" err="1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lingua</a:t>
            </a:r>
            <a:r>
              <a:rPr lang="ru-RU" sz="2800" b="1" i="1" dirty="0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 </a:t>
            </a:r>
            <a:r>
              <a:rPr lang="uk-UA" sz="2800" b="1" i="1" dirty="0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 – </a:t>
            </a:r>
            <a:r>
              <a:rPr lang="uk-UA" sz="2800" b="1" i="1" dirty="0" err="1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„</a:t>
            </a:r>
            <a:r>
              <a:rPr lang="uk-UA" sz="2800" b="1" i="1" dirty="0" err="1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мова</a:t>
            </a:r>
            <a:r>
              <a:rPr lang="uk-UA" sz="3200" b="1" i="1" dirty="0" err="1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”</a:t>
            </a:r>
            <a:r>
              <a:rPr lang="uk-UA" sz="3200" b="1" i="1" dirty="0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). </a:t>
            </a:r>
            <a:endParaRPr lang="ru-RU" sz="3200" b="1" i="1" dirty="0">
              <a:solidFill>
                <a:srgbClr val="FF6600"/>
              </a:solidFill>
              <a:latin typeface="Arial" pitchFamily="34" charset="0"/>
              <a:ea typeface="Segoe UI Symbo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3200" b="1" i="1" dirty="0">
              <a:solidFill>
                <a:srgbClr val="FF6600"/>
              </a:solidFill>
              <a:latin typeface="Arial" pitchFamily="34" charset="0"/>
              <a:ea typeface="Segoe UI Symbo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0528" y="407707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rgbClr val="FF33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	</a:t>
            </a:r>
            <a:r>
              <a:rPr lang="uk-UA" sz="3200" b="1" i="1" dirty="0">
                <a:solidFill>
                  <a:srgbClr val="FF33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Отже, більнігвальне </a:t>
            </a:r>
            <a:r>
              <a:rPr lang="uk-UA" sz="3200" b="1" i="1" dirty="0">
                <a:solidFill>
                  <a:srgbClr val="FF3300"/>
                </a:solidFill>
                <a:ea typeface="Segoe UI Symbol" pitchFamily="34" charset="0"/>
                <a:cs typeface="Times New Roman" pitchFamily="18" charset="0"/>
              </a:rPr>
              <a:t>–</a:t>
            </a:r>
          </a:p>
          <a:p>
            <a:r>
              <a:rPr lang="uk-UA" sz="3200" b="1" i="1" dirty="0">
                <a:solidFill>
                  <a:srgbClr val="FF33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означає </a:t>
            </a:r>
            <a:r>
              <a:rPr lang="uk-UA" sz="4000" b="1" i="1" dirty="0">
                <a:solidFill>
                  <a:srgbClr val="FF33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двомовне спілкування</a:t>
            </a:r>
            <a:endParaRPr lang="ru-RU" sz="3200" b="1" i="1" dirty="0">
              <a:solidFill>
                <a:srgbClr val="FF3300"/>
              </a:solidFill>
              <a:ea typeface="Segoe UI Symbo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203" y="3675025"/>
            <a:ext cx="2639797" cy="31397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build="p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0343" y="561044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   		</a:t>
            </a:r>
            <a:r>
              <a:rPr kumimoji="0" lang="ru-RU" sz="3600" b="1" i="1" u="none" strike="noStrike" cap="none" normalizeH="0" baseline="0" dirty="0" err="1">
                <a:ln>
                  <a:noFill/>
                </a:ln>
                <a:solidFill>
                  <a:srgbClr val="DD4B11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вомовність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,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а точніше, недостатнє володіння однією або й двома мовами, якими користуються, є основною причиною </a:t>
            </a:r>
            <a:r>
              <a:rPr kumimoji="0" lang="ru-RU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порушення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культури </a:t>
            </a:r>
            <a:r>
              <a:rPr kumimoji="0" lang="ru-RU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мовлення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, що може привести не тільки до курйозних ситуацій* (* історія з життя 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Calibri"/>
                <a:ea typeface="Segoe UI Symbol" pitchFamily="34" charset="0"/>
                <a:cs typeface="Times New Roman" pitchFamily="18" charset="0"/>
              </a:rPr>
              <a:t>–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дивись у примітці), а й навіть до негативних наслідків (неможливість кар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Calibri"/>
                <a:ea typeface="Segoe UI Symbol" pitchFamily="34" charset="0"/>
                <a:cs typeface="Times New Roman" pitchFamily="18" charset="0"/>
              </a:rPr>
              <a:t>’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єрного зростання)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.</a:t>
            </a:r>
            <a:endParaRPr kumimoji="0" lang="uk-UA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Досконале оволодіння другою мовою неможливе без</a:t>
            </a: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Calibri"/>
                <a:ea typeface="Segoe UI Symbol" pitchFamily="34" charset="0"/>
                <a:cs typeface="Times New Roman" pitchFamily="18" charset="0"/>
              </a:rPr>
              <a:t> 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глибокого засвоєння вимовних, правописних, стилістичних норм.</a:t>
            </a:r>
            <a:endParaRPr kumimoji="0" lang="uk-UA" sz="36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latin typeface="Arial" pitchFamily="34" charset="0"/>
              <a:ea typeface="Segoe UI Symbol" pitchFamily="34" charset="0"/>
              <a:cs typeface="Arial" pitchFamily="34" charset="0"/>
            </a:endParaRPr>
          </a:p>
        </p:txBody>
      </p:sp>
      <p:pic>
        <p:nvPicPr>
          <p:cNvPr id="2050" name="Picture 2" descr="ÐÐ°ÑÑÐ¸Ð½ÐºÐ¸ Ð¿Ð¾ Ð·Ð°Ð¿ÑÐ¾ÑÑ ÐºÑÐ°ÑÐ¸Ð²Ð°Ñ Ð´ Ð±ÑÐºÐ²Ð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8" r="5109"/>
          <a:stretch/>
        </p:blipFill>
        <p:spPr bwMode="auto">
          <a:xfrm>
            <a:off x="899592" y="260648"/>
            <a:ext cx="1158077" cy="103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123110"/>
            <a:ext cx="9144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i="1" dirty="0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*Примітка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b="1" i="1" dirty="0">
              <a:solidFill>
                <a:srgbClr val="FF0000"/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Реальний випадок.</a:t>
            </a:r>
            <a:r>
              <a:rPr kumimoji="0" lang="uk-UA" sz="28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</a:t>
            </a: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кція в магазині АТБ. </a:t>
            </a:r>
            <a:r>
              <a:rPr kumimoji="0" lang="uk-UA" sz="2800" b="1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 товарі </a:t>
            </a: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завчасно на червоних цінниках написали знижену ціну, а внизу – припис: </a:t>
            </a: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«Червоні ціни діють тільки в останню неділю місяця». </a:t>
            </a: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Скільки скарг отримала адміністрація магазину від покупців, які скуплялися з понеділка по суботу останнього тижня місяця!</a:t>
            </a:r>
            <a:endParaRPr kumimoji="0" lang="uk-UA" sz="2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3429000"/>
            <a:ext cx="3312368" cy="331236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Метою пропонованого курсу </a:t>
            </a: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 ознайомлення студентів із нормами слововживання, узгодження слів, найскладніших правил правопису як української, так і російської мови. Наприклад: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810512"/>
          <a:ext cx="9144000" cy="4869275"/>
        </p:xfrm>
        <a:graphic>
          <a:graphicData uri="http://schemas.openxmlformats.org/drawingml/2006/table">
            <a:tbl>
              <a:tblPr/>
              <a:tblGrid>
                <a:gridCol w="269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4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7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Українська мова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Російська мова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більш симпатичний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strike="sng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більш симпатичніший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более </a:t>
                      </a:r>
                      <a:r>
                        <a:rPr lang="ru-RU" sz="24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симпатичный</a:t>
                      </a:r>
                      <a:endParaRPr lang="ru-RU" sz="18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strike="sngStrik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более симпатичнее</a:t>
                      </a:r>
                      <a:endParaRPr lang="ru-RU" sz="18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знепритомніти, зомліти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strike="sng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утратити свідомість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потерять</a:t>
                      </a: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сознание, сомлеть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вдавати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strike="sng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робити вигляд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делать</a:t>
                      </a: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вид, </a:t>
                      </a:r>
                      <a:r>
                        <a:rPr lang="uk-UA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притворяться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5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діти</a:t>
                      </a:r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пальтах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strike="sng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діти у пальто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дети</a:t>
                      </a: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пальто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дети</a:t>
                      </a: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пальтах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Освітній процес буде підтримуватися сучасними інформаційними засобами: усі лекції в супроводженні мультимедійних презентацій, на практичних заняттях перевірка засвоєного буде здійснюватися за допомогою інтерактивного сервісу 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en-US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Kahoot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(виконання тестових завдань на швидкість через Інтернет за допомогою смартфонів), написання диктантів за допомогою QR-кодів тощо.</a:t>
            </a:r>
            <a:endParaRPr kumimoji="0" lang="uk-UA" sz="4000" i="1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ÐÐ°ÑÑÐ¸Ð½ÐºÐ¸ Ð¿Ð¾ Ð·Ð°Ð¿ÑÐ¾ÑÑ ÐºÐ°ÑÑÑ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4" t="27299" r="33260" b="35952"/>
          <a:stretch/>
        </p:blipFill>
        <p:spPr bwMode="auto">
          <a:xfrm>
            <a:off x="3275855" y="4077072"/>
            <a:ext cx="4415119" cy="26642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76999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 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 білінгвального спілкування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розрахований на всіх студентів (від молодших до старших курсів), хто хоче підвищити власну грамотність як для побутового спілкування, так і для навчального і професійно-орієнтованого.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Чекаю усіх бажаючих! </a:t>
            </a:r>
            <a:endParaRPr kumimoji="0" lang="uk-UA" sz="6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336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Юлька</dc:creator>
  <cp:lastModifiedBy>Черная Марина Николаевна</cp:lastModifiedBy>
  <cp:revision>18</cp:revision>
  <dcterms:created xsi:type="dcterms:W3CDTF">2019-02-25T11:12:36Z</dcterms:created>
  <dcterms:modified xsi:type="dcterms:W3CDTF">2020-03-03T10:07:00Z</dcterms:modified>
</cp:coreProperties>
</file>