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9" r:id="rId7"/>
    <p:sldId id="324" r:id="rId8"/>
    <p:sldId id="325" r:id="rId9"/>
    <p:sldId id="323" r:id="rId10"/>
    <p:sldId id="326" r:id="rId11"/>
    <p:sldId id="327" r:id="rId12"/>
    <p:sldId id="316" r:id="rId13"/>
    <p:sldId id="318" r:id="rId14"/>
    <p:sldId id="319" r:id="rId15"/>
    <p:sldId id="320" r:id="rId16"/>
    <p:sldId id="263" r:id="rId17"/>
    <p:sldId id="306" r:id="rId18"/>
    <p:sldId id="307" r:id="rId19"/>
    <p:sldId id="264" r:id="rId20"/>
    <p:sldId id="310" r:id="rId21"/>
    <p:sldId id="265" r:id="rId22"/>
    <p:sldId id="260" r:id="rId23"/>
    <p:sldId id="261" r:id="rId24"/>
    <p:sldId id="328" r:id="rId25"/>
    <p:sldId id="329" r:id="rId26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родливець Ніна Миколаївна" initials="УНМ" lastIdx="1" clrIdx="0">
    <p:extLst>
      <p:ext uri="{19B8F6BF-5375-455C-9EA6-DF929625EA0E}">
        <p15:presenceInfo xmlns:p15="http://schemas.microsoft.com/office/powerpoint/2012/main" xmlns="" userId="S-1-5-21-3727607086-673018983-1543834601-181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FF9B"/>
    <a:srgbClr val="4CA198"/>
    <a:srgbClr val="CC99FF"/>
    <a:srgbClr val="E7DDE7"/>
    <a:srgbClr val="D2FF79"/>
    <a:srgbClr val="FFCC66"/>
    <a:srgbClr val="FFCC99"/>
    <a:srgbClr val="9FEE00"/>
    <a:srgbClr val="336699"/>
    <a:srgbClr val="95A9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6357" autoAdjust="0"/>
  </p:normalViewPr>
  <p:slideViewPr>
    <p:cSldViewPr snapToGrid="0">
      <p:cViewPr varScale="1">
        <p:scale>
          <a:sx n="66" d="100"/>
          <a:sy n="66" d="100"/>
        </p:scale>
        <p:origin x="-126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9AB24-2089-4988-AF53-8B96F9707FF2}" type="doc">
      <dgm:prSet loTypeId="urn:microsoft.com/office/officeart/2009/3/layout/StepUpProcess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DE1ADB-EA7A-4F93-90AD-8ABA918DE4E9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2000" b="0" i="0">
              <a:effectLst/>
              <a:latin typeface="+mj-lt"/>
            </a:rPr>
            <a:t>прийняття         зав­дання</a:t>
          </a:r>
          <a:endParaRPr lang="ru-RU" sz="2000" dirty="0">
            <a:latin typeface="+mj-lt"/>
          </a:endParaRPr>
        </a:p>
      </dgm:t>
    </dgm:pt>
    <dgm:pt modelId="{4413FE76-6080-4125-A4E8-A60CE56380CE}" type="parTrans" cxnId="{150B488B-BA04-425F-B4D1-8BA85A9E3562}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latin typeface="+mj-lt"/>
          </a:endParaRPr>
        </a:p>
      </dgm:t>
    </dgm:pt>
    <dgm:pt modelId="{68B8EA0D-C870-42D6-8F27-5EEC35A5C3AF}" type="sibTrans" cxnId="{150B488B-BA04-425F-B4D1-8BA85A9E3562}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latin typeface="+mj-lt"/>
          </a:endParaRPr>
        </a:p>
      </dgm:t>
    </dgm:pt>
    <dgm:pt modelId="{837C2BA0-03D3-45EB-A72F-3AEDAAC6C2E0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2000" b="0" i="0">
              <a:effectLst/>
              <a:latin typeface="+mj-lt"/>
            </a:rPr>
            <a:t>вибір шляхів і засобів його здійснення, дотримання їх</a:t>
          </a:r>
          <a:endParaRPr lang="ru-RU" sz="2000" dirty="0">
            <a:latin typeface="+mj-lt"/>
          </a:endParaRPr>
        </a:p>
      </dgm:t>
    </dgm:pt>
    <dgm:pt modelId="{03E71AB0-F8FA-4FE3-B550-7CC6A3DD62F8}" type="parTrans" cxnId="{D8FB1DF4-A494-492E-8D66-FA7B3E31B923}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latin typeface="+mj-lt"/>
          </a:endParaRPr>
        </a:p>
      </dgm:t>
    </dgm:pt>
    <dgm:pt modelId="{FCD2ADE4-D65C-4961-9D7D-ADD188D03615}" type="sibTrans" cxnId="{D8FB1DF4-A494-492E-8D66-FA7B3E31B923}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latin typeface="+mj-lt"/>
          </a:endParaRPr>
        </a:p>
      </dgm:t>
    </dgm:pt>
    <dgm:pt modelId="{7A91FBE9-77C0-4878-8BEF-3A6EC95320A7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2000" b="0" i="0">
              <a:effectLst/>
              <a:latin typeface="+mj-lt"/>
            </a:rPr>
            <a:t>контроль, самоконтроль і самоперевірка, особистісний (мотиваційний) компонент</a:t>
          </a:r>
          <a:endParaRPr lang="ru-RU" sz="2000" dirty="0">
            <a:latin typeface="+mj-lt"/>
          </a:endParaRPr>
        </a:p>
      </dgm:t>
    </dgm:pt>
    <dgm:pt modelId="{12C6009F-7D55-466C-B9B9-53ACDBFD5D4F}" type="parTrans" cxnId="{83452EEA-CC65-4BC4-A76E-86B48265731D}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latin typeface="+mj-lt"/>
          </a:endParaRPr>
        </a:p>
      </dgm:t>
    </dgm:pt>
    <dgm:pt modelId="{31B7EB27-B84B-44FC-A6F0-A8B8850234E7}" type="sibTrans" cxnId="{83452EEA-CC65-4BC4-A76E-86B48265731D}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latin typeface="+mj-lt"/>
          </a:endParaRPr>
        </a:p>
      </dgm:t>
    </dgm:pt>
    <dgm:pt modelId="{A1076403-6C65-4D20-A3FF-C547EE9CAB33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2000" b="0" i="0" dirty="0">
              <a:effectLst/>
              <a:latin typeface="+mj-lt"/>
            </a:rPr>
            <a:t>мотиви, що спонукають    дош­кільників оволодіти навчальною діяльністю (пізнавальні інтереси)</a:t>
          </a:r>
          <a:endParaRPr lang="ru-RU" sz="2000" dirty="0">
            <a:latin typeface="+mj-lt"/>
          </a:endParaRPr>
        </a:p>
      </dgm:t>
    </dgm:pt>
    <dgm:pt modelId="{199ACD39-BE0A-4FA1-864C-DA07677E33C8}" type="parTrans" cxnId="{1190A4A2-5417-4F62-8F9E-7D786DA223DC}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latin typeface="+mj-lt"/>
          </a:endParaRPr>
        </a:p>
      </dgm:t>
    </dgm:pt>
    <dgm:pt modelId="{D9E73A26-17D9-42E6-AC9E-EDA0ADCF4511}" type="sibTrans" cxnId="{1190A4A2-5417-4F62-8F9E-7D786DA223DC}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latin typeface="+mj-lt"/>
          </a:endParaRPr>
        </a:p>
      </dgm:t>
    </dgm:pt>
    <dgm:pt modelId="{9F21E8CF-FED0-42F5-8EF3-0949FFA6D94D}" type="pres">
      <dgm:prSet presAssocID="{9D79AB24-2089-4988-AF53-8B96F9707FF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E08E9A2C-8953-4C30-8014-DCFC4F269CE5}" type="pres">
      <dgm:prSet presAssocID="{24DE1ADB-EA7A-4F93-90AD-8ABA918DE4E9}" presName="composite" presStyleCnt="0"/>
      <dgm:spPr/>
    </dgm:pt>
    <dgm:pt modelId="{7057A019-190C-42C6-8ADB-921383B47953}" type="pres">
      <dgm:prSet presAssocID="{24DE1ADB-EA7A-4F93-90AD-8ABA918DE4E9}" presName="LShape" presStyleLbl="alignNode1" presStyleIdx="0" presStyleCnt="7"/>
      <dgm:spPr/>
    </dgm:pt>
    <dgm:pt modelId="{DBC25A92-9448-4185-90D2-2418CA81904E}" type="pres">
      <dgm:prSet presAssocID="{24DE1ADB-EA7A-4F93-90AD-8ABA918DE4E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0BBC6E-D46B-44E4-BE42-9E96DABB048F}" type="pres">
      <dgm:prSet presAssocID="{24DE1ADB-EA7A-4F93-90AD-8ABA918DE4E9}" presName="Triangle" presStyleLbl="alignNode1" presStyleIdx="1" presStyleCnt="7"/>
      <dgm:spPr/>
    </dgm:pt>
    <dgm:pt modelId="{080D30E7-3707-4155-BE0F-2F8BB7D8095C}" type="pres">
      <dgm:prSet presAssocID="{68B8EA0D-C870-42D6-8F27-5EEC35A5C3AF}" presName="sibTrans" presStyleCnt="0"/>
      <dgm:spPr/>
    </dgm:pt>
    <dgm:pt modelId="{64D9FC7F-DFBA-4C3F-A5A1-8B1A3BC4C96B}" type="pres">
      <dgm:prSet presAssocID="{68B8EA0D-C870-42D6-8F27-5EEC35A5C3AF}" presName="space" presStyleCnt="0"/>
      <dgm:spPr/>
    </dgm:pt>
    <dgm:pt modelId="{1975F1E0-969D-4BC4-8DFD-930D0CAAC40D}" type="pres">
      <dgm:prSet presAssocID="{837C2BA0-03D3-45EB-A72F-3AEDAAC6C2E0}" presName="composite" presStyleCnt="0"/>
      <dgm:spPr/>
    </dgm:pt>
    <dgm:pt modelId="{09A908F1-DDAE-489D-862B-D63A8654BD2E}" type="pres">
      <dgm:prSet presAssocID="{837C2BA0-03D3-45EB-A72F-3AEDAAC6C2E0}" presName="LShape" presStyleLbl="alignNode1" presStyleIdx="2" presStyleCnt="7"/>
      <dgm:spPr/>
    </dgm:pt>
    <dgm:pt modelId="{A9B943B7-B78D-4A16-A8B0-16B333069D77}" type="pres">
      <dgm:prSet presAssocID="{837C2BA0-03D3-45EB-A72F-3AEDAAC6C2E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981136-EDB0-4C1E-8FDC-8E234A977003}" type="pres">
      <dgm:prSet presAssocID="{837C2BA0-03D3-45EB-A72F-3AEDAAC6C2E0}" presName="Triangle" presStyleLbl="alignNode1" presStyleIdx="3" presStyleCnt="7"/>
      <dgm:spPr/>
    </dgm:pt>
    <dgm:pt modelId="{38751F1C-9694-45A5-862C-0620B59AD554}" type="pres">
      <dgm:prSet presAssocID="{FCD2ADE4-D65C-4961-9D7D-ADD188D03615}" presName="sibTrans" presStyleCnt="0"/>
      <dgm:spPr/>
    </dgm:pt>
    <dgm:pt modelId="{120CC2DF-462B-4942-941F-ABF1D1CC53B3}" type="pres">
      <dgm:prSet presAssocID="{FCD2ADE4-D65C-4961-9D7D-ADD188D03615}" presName="space" presStyleCnt="0"/>
      <dgm:spPr/>
    </dgm:pt>
    <dgm:pt modelId="{241CC43B-D7C4-4EAC-B3B1-7F0B2BEBBE70}" type="pres">
      <dgm:prSet presAssocID="{7A91FBE9-77C0-4878-8BEF-3A6EC95320A7}" presName="composite" presStyleCnt="0"/>
      <dgm:spPr/>
    </dgm:pt>
    <dgm:pt modelId="{B133C4E0-7478-4202-ABB3-70F4A3C2333D}" type="pres">
      <dgm:prSet presAssocID="{7A91FBE9-77C0-4878-8BEF-3A6EC95320A7}" presName="LShape" presStyleLbl="alignNode1" presStyleIdx="4" presStyleCnt="7"/>
      <dgm:spPr/>
    </dgm:pt>
    <dgm:pt modelId="{6F6B5EBA-78A0-4A5C-89ED-E248CA779514}" type="pres">
      <dgm:prSet presAssocID="{7A91FBE9-77C0-4878-8BEF-3A6EC95320A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2B8380-13E2-4C34-983E-C81963693BE3}" type="pres">
      <dgm:prSet presAssocID="{7A91FBE9-77C0-4878-8BEF-3A6EC95320A7}" presName="Triangle" presStyleLbl="alignNode1" presStyleIdx="5" presStyleCnt="7"/>
      <dgm:spPr/>
    </dgm:pt>
    <dgm:pt modelId="{CF761F1F-1E0F-423C-B479-E162D58FB89A}" type="pres">
      <dgm:prSet presAssocID="{31B7EB27-B84B-44FC-A6F0-A8B8850234E7}" presName="sibTrans" presStyleCnt="0"/>
      <dgm:spPr/>
    </dgm:pt>
    <dgm:pt modelId="{C4B534BE-F307-4DA4-9968-92D9207083EE}" type="pres">
      <dgm:prSet presAssocID="{31B7EB27-B84B-44FC-A6F0-A8B8850234E7}" presName="space" presStyleCnt="0"/>
      <dgm:spPr/>
    </dgm:pt>
    <dgm:pt modelId="{D713BA6C-8605-479B-A5FB-021D92D49C1E}" type="pres">
      <dgm:prSet presAssocID="{A1076403-6C65-4D20-A3FF-C547EE9CAB33}" presName="composite" presStyleCnt="0"/>
      <dgm:spPr/>
    </dgm:pt>
    <dgm:pt modelId="{01F0EFEF-34EC-491F-8132-BF3D600F11A9}" type="pres">
      <dgm:prSet presAssocID="{A1076403-6C65-4D20-A3FF-C547EE9CAB33}" presName="LShape" presStyleLbl="alignNode1" presStyleIdx="6" presStyleCnt="7"/>
      <dgm:spPr/>
    </dgm:pt>
    <dgm:pt modelId="{C41EDAA7-86AB-4CAB-BFE8-78F9F84585C4}" type="pres">
      <dgm:prSet presAssocID="{A1076403-6C65-4D20-A3FF-C547EE9CAB3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98A6BA8-439E-4D69-979A-B9E5FCB6F702}" type="presOf" srcId="{24DE1ADB-EA7A-4F93-90AD-8ABA918DE4E9}" destId="{DBC25A92-9448-4185-90D2-2418CA81904E}" srcOrd="0" destOrd="0" presId="urn:microsoft.com/office/officeart/2009/3/layout/StepUpProcess"/>
    <dgm:cxn modelId="{83452EEA-CC65-4BC4-A76E-86B48265731D}" srcId="{9D79AB24-2089-4988-AF53-8B96F9707FF2}" destId="{7A91FBE9-77C0-4878-8BEF-3A6EC95320A7}" srcOrd="2" destOrd="0" parTransId="{12C6009F-7D55-466C-B9B9-53ACDBFD5D4F}" sibTransId="{31B7EB27-B84B-44FC-A6F0-A8B8850234E7}"/>
    <dgm:cxn modelId="{DF3E8307-CF60-46BF-BD2F-B6A3B63F0310}" type="presOf" srcId="{7A91FBE9-77C0-4878-8BEF-3A6EC95320A7}" destId="{6F6B5EBA-78A0-4A5C-89ED-E248CA779514}" srcOrd="0" destOrd="0" presId="urn:microsoft.com/office/officeart/2009/3/layout/StepUpProcess"/>
    <dgm:cxn modelId="{2F4BB3E1-C504-4B30-B955-B5DBCC97CE34}" type="presOf" srcId="{A1076403-6C65-4D20-A3FF-C547EE9CAB33}" destId="{C41EDAA7-86AB-4CAB-BFE8-78F9F84585C4}" srcOrd="0" destOrd="0" presId="urn:microsoft.com/office/officeart/2009/3/layout/StepUpProcess"/>
    <dgm:cxn modelId="{D8FB1DF4-A494-492E-8D66-FA7B3E31B923}" srcId="{9D79AB24-2089-4988-AF53-8B96F9707FF2}" destId="{837C2BA0-03D3-45EB-A72F-3AEDAAC6C2E0}" srcOrd="1" destOrd="0" parTransId="{03E71AB0-F8FA-4FE3-B550-7CC6A3DD62F8}" sibTransId="{FCD2ADE4-D65C-4961-9D7D-ADD188D03615}"/>
    <dgm:cxn modelId="{1E147B2E-254C-41B2-9D86-9D545FA813DF}" type="presOf" srcId="{837C2BA0-03D3-45EB-A72F-3AEDAAC6C2E0}" destId="{A9B943B7-B78D-4A16-A8B0-16B333069D77}" srcOrd="0" destOrd="0" presId="urn:microsoft.com/office/officeart/2009/3/layout/StepUpProcess"/>
    <dgm:cxn modelId="{1190A4A2-5417-4F62-8F9E-7D786DA223DC}" srcId="{9D79AB24-2089-4988-AF53-8B96F9707FF2}" destId="{A1076403-6C65-4D20-A3FF-C547EE9CAB33}" srcOrd="3" destOrd="0" parTransId="{199ACD39-BE0A-4FA1-864C-DA07677E33C8}" sibTransId="{D9E73A26-17D9-42E6-AC9E-EDA0ADCF4511}"/>
    <dgm:cxn modelId="{D825279A-C214-47A7-BAB7-B9127BD5EB3D}" type="presOf" srcId="{9D79AB24-2089-4988-AF53-8B96F9707FF2}" destId="{9F21E8CF-FED0-42F5-8EF3-0949FFA6D94D}" srcOrd="0" destOrd="0" presId="urn:microsoft.com/office/officeart/2009/3/layout/StepUpProcess"/>
    <dgm:cxn modelId="{150B488B-BA04-425F-B4D1-8BA85A9E3562}" srcId="{9D79AB24-2089-4988-AF53-8B96F9707FF2}" destId="{24DE1ADB-EA7A-4F93-90AD-8ABA918DE4E9}" srcOrd="0" destOrd="0" parTransId="{4413FE76-6080-4125-A4E8-A60CE56380CE}" sibTransId="{68B8EA0D-C870-42D6-8F27-5EEC35A5C3AF}"/>
    <dgm:cxn modelId="{37C87418-A502-4C47-B3CD-883EB7C7AF15}" type="presParOf" srcId="{9F21E8CF-FED0-42F5-8EF3-0949FFA6D94D}" destId="{E08E9A2C-8953-4C30-8014-DCFC4F269CE5}" srcOrd="0" destOrd="0" presId="urn:microsoft.com/office/officeart/2009/3/layout/StepUpProcess"/>
    <dgm:cxn modelId="{3562F503-9258-419E-9A47-68B4E9FE20E4}" type="presParOf" srcId="{E08E9A2C-8953-4C30-8014-DCFC4F269CE5}" destId="{7057A019-190C-42C6-8ADB-921383B47953}" srcOrd="0" destOrd="0" presId="urn:microsoft.com/office/officeart/2009/3/layout/StepUpProcess"/>
    <dgm:cxn modelId="{71A24847-48C3-4B6E-9BE9-0FD356D80535}" type="presParOf" srcId="{E08E9A2C-8953-4C30-8014-DCFC4F269CE5}" destId="{DBC25A92-9448-4185-90D2-2418CA81904E}" srcOrd="1" destOrd="0" presId="urn:microsoft.com/office/officeart/2009/3/layout/StepUpProcess"/>
    <dgm:cxn modelId="{E216B69B-D81B-4A08-A51E-08705E63E404}" type="presParOf" srcId="{E08E9A2C-8953-4C30-8014-DCFC4F269CE5}" destId="{CE0BBC6E-D46B-44E4-BE42-9E96DABB048F}" srcOrd="2" destOrd="0" presId="urn:microsoft.com/office/officeart/2009/3/layout/StepUpProcess"/>
    <dgm:cxn modelId="{EADF653E-1B4F-420E-A3D7-BAEE26A9089D}" type="presParOf" srcId="{9F21E8CF-FED0-42F5-8EF3-0949FFA6D94D}" destId="{080D30E7-3707-4155-BE0F-2F8BB7D8095C}" srcOrd="1" destOrd="0" presId="urn:microsoft.com/office/officeart/2009/3/layout/StepUpProcess"/>
    <dgm:cxn modelId="{63893A11-AC56-4F33-9307-089C02D3B3D8}" type="presParOf" srcId="{080D30E7-3707-4155-BE0F-2F8BB7D8095C}" destId="{64D9FC7F-DFBA-4C3F-A5A1-8B1A3BC4C96B}" srcOrd="0" destOrd="0" presId="urn:microsoft.com/office/officeart/2009/3/layout/StepUpProcess"/>
    <dgm:cxn modelId="{8D54EFBD-4E38-4A3D-BACA-CFFA4D04EBC4}" type="presParOf" srcId="{9F21E8CF-FED0-42F5-8EF3-0949FFA6D94D}" destId="{1975F1E0-969D-4BC4-8DFD-930D0CAAC40D}" srcOrd="2" destOrd="0" presId="urn:microsoft.com/office/officeart/2009/3/layout/StepUpProcess"/>
    <dgm:cxn modelId="{A79C4358-907C-4522-9516-36BA62F11B8B}" type="presParOf" srcId="{1975F1E0-969D-4BC4-8DFD-930D0CAAC40D}" destId="{09A908F1-DDAE-489D-862B-D63A8654BD2E}" srcOrd="0" destOrd="0" presId="urn:microsoft.com/office/officeart/2009/3/layout/StepUpProcess"/>
    <dgm:cxn modelId="{FD499C4B-E9D7-4858-92E7-85595E61AAA8}" type="presParOf" srcId="{1975F1E0-969D-4BC4-8DFD-930D0CAAC40D}" destId="{A9B943B7-B78D-4A16-A8B0-16B333069D77}" srcOrd="1" destOrd="0" presId="urn:microsoft.com/office/officeart/2009/3/layout/StepUpProcess"/>
    <dgm:cxn modelId="{9BDFCB19-2137-487F-9BF8-471E2DB44849}" type="presParOf" srcId="{1975F1E0-969D-4BC4-8DFD-930D0CAAC40D}" destId="{A6981136-EDB0-4C1E-8FDC-8E234A977003}" srcOrd="2" destOrd="0" presId="urn:microsoft.com/office/officeart/2009/3/layout/StepUpProcess"/>
    <dgm:cxn modelId="{490B30A7-ECC1-4373-A5D4-F4C295503AFB}" type="presParOf" srcId="{9F21E8CF-FED0-42F5-8EF3-0949FFA6D94D}" destId="{38751F1C-9694-45A5-862C-0620B59AD554}" srcOrd="3" destOrd="0" presId="urn:microsoft.com/office/officeart/2009/3/layout/StepUpProcess"/>
    <dgm:cxn modelId="{69EAF914-1840-4348-9503-E5FCBC883CA8}" type="presParOf" srcId="{38751F1C-9694-45A5-862C-0620B59AD554}" destId="{120CC2DF-462B-4942-941F-ABF1D1CC53B3}" srcOrd="0" destOrd="0" presId="urn:microsoft.com/office/officeart/2009/3/layout/StepUpProcess"/>
    <dgm:cxn modelId="{5C1A440E-61A0-4D81-98CE-F29C622DD855}" type="presParOf" srcId="{9F21E8CF-FED0-42F5-8EF3-0949FFA6D94D}" destId="{241CC43B-D7C4-4EAC-B3B1-7F0B2BEBBE70}" srcOrd="4" destOrd="0" presId="urn:microsoft.com/office/officeart/2009/3/layout/StepUpProcess"/>
    <dgm:cxn modelId="{066AA685-26D6-47D6-9192-59F30089ABCA}" type="presParOf" srcId="{241CC43B-D7C4-4EAC-B3B1-7F0B2BEBBE70}" destId="{B133C4E0-7478-4202-ABB3-70F4A3C2333D}" srcOrd="0" destOrd="0" presId="urn:microsoft.com/office/officeart/2009/3/layout/StepUpProcess"/>
    <dgm:cxn modelId="{D9746223-D75E-4627-9223-307B366D63B1}" type="presParOf" srcId="{241CC43B-D7C4-4EAC-B3B1-7F0B2BEBBE70}" destId="{6F6B5EBA-78A0-4A5C-89ED-E248CA779514}" srcOrd="1" destOrd="0" presId="urn:microsoft.com/office/officeart/2009/3/layout/StepUpProcess"/>
    <dgm:cxn modelId="{54514C78-4CCA-4664-8047-47A51DFED658}" type="presParOf" srcId="{241CC43B-D7C4-4EAC-B3B1-7F0B2BEBBE70}" destId="{1F2B8380-13E2-4C34-983E-C81963693BE3}" srcOrd="2" destOrd="0" presId="urn:microsoft.com/office/officeart/2009/3/layout/StepUpProcess"/>
    <dgm:cxn modelId="{C2FE3725-9A80-47B4-8D6B-EBA642D3AAA8}" type="presParOf" srcId="{9F21E8CF-FED0-42F5-8EF3-0949FFA6D94D}" destId="{CF761F1F-1E0F-423C-B479-E162D58FB89A}" srcOrd="5" destOrd="0" presId="urn:microsoft.com/office/officeart/2009/3/layout/StepUpProcess"/>
    <dgm:cxn modelId="{B31457B7-512B-4D69-800E-6ADEC230E95C}" type="presParOf" srcId="{CF761F1F-1E0F-423C-B479-E162D58FB89A}" destId="{C4B534BE-F307-4DA4-9968-92D9207083EE}" srcOrd="0" destOrd="0" presId="urn:microsoft.com/office/officeart/2009/3/layout/StepUpProcess"/>
    <dgm:cxn modelId="{E7F37696-44B6-4CE0-B575-2BCEB3B5A1BA}" type="presParOf" srcId="{9F21E8CF-FED0-42F5-8EF3-0949FFA6D94D}" destId="{D713BA6C-8605-479B-A5FB-021D92D49C1E}" srcOrd="6" destOrd="0" presId="urn:microsoft.com/office/officeart/2009/3/layout/StepUpProcess"/>
    <dgm:cxn modelId="{689F19AE-1DA8-45F8-A3FD-DF3590A8D578}" type="presParOf" srcId="{D713BA6C-8605-479B-A5FB-021D92D49C1E}" destId="{01F0EFEF-34EC-491F-8132-BF3D600F11A9}" srcOrd="0" destOrd="0" presId="urn:microsoft.com/office/officeart/2009/3/layout/StepUpProcess"/>
    <dgm:cxn modelId="{21E5072A-7606-4BEA-BFE4-D0101DD570AD}" type="presParOf" srcId="{D713BA6C-8605-479B-A5FB-021D92D49C1E}" destId="{C41EDAA7-86AB-4CAB-BFE8-78F9F84585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7E44B4A-21F7-4302-83E8-A40EE035E6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0256238-8454-4678-A98A-30B9F7639A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0B982-7E3F-4992-88E1-E2541533DA2C}" type="datetime1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2D86C77-1949-4637-BBEC-87D3CDFDA6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C875F0-933A-4A7D-ACEC-69CB5248D8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596D3-AB75-4D8E-ADBD-CAF0AB8DC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95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B1751B-CFB2-40B8-81CF-9D81C08031DE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B68C18-1BF1-F447-95ED-60EAAE35426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391759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pPr rtl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7593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6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ru-RU" noProof="0"/>
              <a:t>Вставьте портрет</a:t>
            </a:r>
          </a:p>
        </p:txBody>
      </p:sp>
    </p:spTree>
    <p:extLst>
      <p:ext uri="{BB962C8B-B14F-4D97-AF65-F5344CB8AC3E}">
        <p14:creationId xmlns:p14="http://schemas.microsoft.com/office/powerpoint/2010/main" xmlns="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61F9F3-1F5E-4052-A09B-A9238E74827F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FBC751F3-ABD6-4995-8494-4932D12ACE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26063" y="559678"/>
            <a:ext cx="6103937" cy="5191835"/>
          </a:xfrm>
        </p:spPr>
        <p:txBody>
          <a:bodyPr rtlCol="0"/>
          <a:lstStyle/>
          <a:p>
            <a:pPr lvl="0" rtl="0"/>
            <a:r>
              <a:rPr lang="ru-RU" noProof="0"/>
              <a:t>Изменить 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87545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FC58D96-05CC-43CF-AF9C-E1C505705D80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368749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72B5AF8-A13B-4AA3-AAEF-4B4A5B96477C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22261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 rtlCol="0"/>
          <a:lstStyle>
            <a:lvl5pPr>
              <a:defRPr i="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 rtlCol="0"/>
          <a:lstStyle>
            <a:lvl5pPr>
              <a:defRPr i="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9A2038-B05C-4781-BA38-FE0987548CF9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45430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059510-8A4C-4D7A-8B52-DAA53C589143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27701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6C1A-D84E-42EE-BD73-3267BCADA3B3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04344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DAE130-7FCA-40A2-AA3A-888FCBDE09D4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82390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Текст 19">
            <a:extLst>
              <a:ext uri="{FF2B5EF4-FFF2-40B4-BE49-F238E27FC236}">
                <a16:creationId xmlns:a16="http://schemas.microsoft.com/office/drawing/2014/main" xmlns="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4CB6C5-F7E8-4101-9FAA-6FBD7111D9CA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xmlns="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795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 пунктов с изображениями или значками (светлая тем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BAA6C0-5011-4245-A74E-BAA3BE19CFBC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xmlns="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xmlns="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xmlns="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6" name="Рисунок 22">
            <a:extLst>
              <a:ext uri="{FF2B5EF4-FFF2-40B4-BE49-F238E27FC236}">
                <a16:creationId xmlns:a16="http://schemas.microsoft.com/office/drawing/2014/main" xmlns="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7" name="Рисунок 24">
            <a:extLst>
              <a:ext uri="{FF2B5EF4-FFF2-40B4-BE49-F238E27FC236}">
                <a16:creationId xmlns:a16="http://schemas.microsoft.com/office/drawing/2014/main" xmlns="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8" name="Рисунок 26">
            <a:extLst>
              <a:ext uri="{FF2B5EF4-FFF2-40B4-BE49-F238E27FC236}">
                <a16:creationId xmlns:a16="http://schemas.microsoft.com/office/drawing/2014/main" xmlns="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9" name="Рисунок 30">
            <a:extLst>
              <a:ext uri="{FF2B5EF4-FFF2-40B4-BE49-F238E27FC236}">
                <a16:creationId xmlns:a16="http://schemas.microsoft.com/office/drawing/2014/main" xmlns="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0" name="Рисунок 32">
            <a:extLst>
              <a:ext uri="{FF2B5EF4-FFF2-40B4-BE49-F238E27FC236}">
                <a16:creationId xmlns:a16="http://schemas.microsoft.com/office/drawing/2014/main" xmlns="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1" name="Рисунок 34">
            <a:extLst>
              <a:ext uri="{FF2B5EF4-FFF2-40B4-BE49-F238E27FC236}">
                <a16:creationId xmlns:a16="http://schemas.microsoft.com/office/drawing/2014/main" xmlns="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418798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яд пронумерованных пун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Описание мероприятия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42FFDC-E850-4C83-BBCF-3A8D5897ECC9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Описание мероприятия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Описание мероприятия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131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2527CD7-EF91-473D-B332-17963C2378AA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391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унктов с изображениями или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6">
            <a:extLst>
              <a:ext uri="{FF2B5EF4-FFF2-40B4-BE49-F238E27FC236}">
                <a16:creationId xmlns:a16="http://schemas.microsoft.com/office/drawing/2014/main" xmlns="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2999403-2FA3-46FA-A6CD-243D00F08AF5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xmlns="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xmlns="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23252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графий среднего размера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rtlCol="0" anchor="b"/>
          <a:lstStyle>
            <a:lvl1pPr>
              <a:defRPr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F70DB7-3E8F-4711-BBBE-E369DB1C6C49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10">
            <a:extLst>
              <a:ext uri="{FF2B5EF4-FFF2-40B4-BE49-F238E27FC236}">
                <a16:creationId xmlns:a16="http://schemas.microsoft.com/office/drawing/2014/main" xmlns="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ru-RU" noProof="0"/>
              <a:t>Вставьте портрет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xmlns="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xmlns="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xmlns="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xmlns="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:a16="http://schemas.microsoft.com/office/drawing/2014/main" xmlns="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7" name="Рисунок 22">
            <a:extLst>
              <a:ext uri="{FF2B5EF4-FFF2-40B4-BE49-F238E27FC236}">
                <a16:creationId xmlns:a16="http://schemas.microsoft.com/office/drawing/2014/main" xmlns="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8" name="Рисунок 24">
            <a:extLst>
              <a:ext uri="{FF2B5EF4-FFF2-40B4-BE49-F238E27FC236}">
                <a16:creationId xmlns:a16="http://schemas.microsoft.com/office/drawing/2014/main" xmlns="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9" name="Рисунок 26">
            <a:extLst>
              <a:ext uri="{FF2B5EF4-FFF2-40B4-BE49-F238E27FC236}">
                <a16:creationId xmlns:a16="http://schemas.microsoft.com/office/drawing/2014/main" xmlns="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0" name="Рисунок 30">
            <a:extLst>
              <a:ext uri="{FF2B5EF4-FFF2-40B4-BE49-F238E27FC236}">
                <a16:creationId xmlns:a16="http://schemas.microsoft.com/office/drawing/2014/main" xmlns="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1" name="Рисунок 32">
            <a:extLst>
              <a:ext uri="{FF2B5EF4-FFF2-40B4-BE49-F238E27FC236}">
                <a16:creationId xmlns:a16="http://schemas.microsoft.com/office/drawing/2014/main" xmlns="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2" name="Рисунок 34">
            <a:extLst>
              <a:ext uri="{FF2B5EF4-FFF2-40B4-BE49-F238E27FC236}">
                <a16:creationId xmlns:a16="http://schemas.microsoft.com/office/drawing/2014/main" xmlns="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10807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6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rtlCol="0"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 rtlCol="0"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CD339C01-7D02-4928-894B-4986AD1CF77F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 rtlCol="0"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845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20000" r="-2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6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9E1E048C-58BA-4E52-B6F1-56D903F03075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storage/app/media/programy-rozvytku-ditey/3programadnzgagauz.m.2015.pdf" TargetMode="External"/><Relationship Id="rId13" Type="http://schemas.openxmlformats.org/officeDocument/2006/relationships/hyperlink" Target="https://mon.gov.ua/storage/app/media/programy-rozvytku-ditey/8ukrayina-moya-batkivshhina-rejpolska.pdf" TargetMode="External"/><Relationship Id="rId18" Type="http://schemas.openxmlformats.org/officeDocument/2006/relationships/hyperlink" Target="https://mon.gov.ua/storage/app/media/programy-rozvytku-ditey/13programa-ditina-v-doshkilni-roki.pdf" TargetMode="External"/><Relationship Id="rId26" Type="http://schemas.openxmlformats.org/officeDocument/2006/relationships/hyperlink" Target="https://mon.gov.ua/storage/app/media/programy-rozvytku-ditey/Bilan_Programa_Ukrdoshkillja_2017.pdf" TargetMode="External"/><Relationship Id="rId3" Type="http://schemas.openxmlformats.org/officeDocument/2006/relationships/hyperlink" Target="https://mon.gov.ua/storage/app/media/programy-rozvytku-ditey/yunij-legkoatlet.pdf" TargetMode="External"/><Relationship Id="rId21" Type="http://schemas.openxmlformats.org/officeDocument/2006/relationships/hyperlink" Target="https://mon.gov.ua/storage/app/media/programy-rozvytku-ditey/kaluskasonyashnikranniy-vik.pdf" TargetMode="External"/><Relationship Id="rId7" Type="http://schemas.openxmlformats.org/officeDocument/2006/relationships/hyperlink" Target="https://mon.gov.ua/storage/app/media/programy-rozvytku-ditey/2shkiryanij-myach-sumskij-dnz14.doc" TargetMode="External"/><Relationship Id="rId12" Type="http://schemas.openxmlformats.org/officeDocument/2006/relationships/hyperlink" Target="https://mon.gov.ua/storage/app/media/programy-rozvytku-ditey/7svit-ditinstva-bogush.pdf" TargetMode="External"/><Relationship Id="rId17" Type="http://schemas.openxmlformats.org/officeDocument/2006/relationships/hyperlink" Target="https://mon.gov.ua/storage/app/media/programy-rozvytku-ditey/12navchannya-ditej-ukrmovi-v-dnz-naczspilnot-bogush.pdf" TargetMode="External"/><Relationship Id="rId25" Type="http://schemas.openxmlformats.org/officeDocument/2006/relationships/hyperlink" Target="https://mon.gov.ua/storage/app/media/programy-rozvytku-ditey/programavpevneniy-start.pdf" TargetMode="External"/><Relationship Id="rId2" Type="http://schemas.openxmlformats.org/officeDocument/2006/relationships/hyperlink" Target="https://mon.gov.ua/storage/app/media/programy-rozvytku-ditey/programa-vpevnenii-start-2017.rar" TargetMode="External"/><Relationship Id="rId16" Type="http://schemas.openxmlformats.org/officeDocument/2006/relationships/hyperlink" Target="https://mon.gov.ua/storage/app/media/programy-rozvytku-ditey/11czikavi-shashki-semizorova.pdf" TargetMode="External"/><Relationship Id="rId20" Type="http://schemas.openxmlformats.org/officeDocument/2006/relationships/hyperlink" Target="https://mon.gov.ua/storage/app/media/programy-rozvytku-ditey/pro-sebe-treba-znati-pro-sebe-treba-dbatilokhvitska.pdf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mon.gov.ua/storage/app/media/programy-rozvytku-ditey/1nastilnij-tenis-sumskij-dnz14.doc" TargetMode="External"/><Relationship Id="rId11" Type="http://schemas.openxmlformats.org/officeDocument/2006/relationships/hyperlink" Target="https://mon.gov.ua/storage/app/media/doshkilna/programi/hevchuk_Dut_Horeografiya.pdf" TargetMode="External"/><Relationship Id="rId24" Type="http://schemas.openxmlformats.org/officeDocument/2006/relationships/hyperlink" Target="https://mon.gov.ua/storage/app/media/programy-rozvytku-ditey/graylikberezina.pdf" TargetMode="External"/><Relationship Id="rId5" Type="http://schemas.openxmlformats.org/officeDocument/2006/relationships/hyperlink" Target="https://mon.gov.ua/storage/app/media/programy-rozvytku-ditey/stezhina2014.pdf" TargetMode="External"/><Relationship Id="rId15" Type="http://schemas.openxmlformats.org/officeDocument/2006/relationships/hyperlink" Target="https://mon.gov.ua/storage/app/media/programy-rozvytku-ditey/10veselkova-muzikoterapiya-malashevska.pdf" TargetMode="External"/><Relationship Id="rId23" Type="http://schemas.openxmlformats.org/officeDocument/2006/relationships/hyperlink" Target="https://mon.gov.ua/storage/app/media/programy-rozvytku-ditey/programakazkova-fizkulturaefimenko.pdf" TargetMode="External"/><Relationship Id="rId10" Type="http://schemas.openxmlformats.org/officeDocument/2006/relationships/hyperlink" Target="https://mon.gov.ua/storage/app/media/programy-rozvytku-ditey/5anglijska-mova-dlya-ditej-doshkilnogo-viku-kulikova.pdf" TargetMode="External"/><Relationship Id="rId19" Type="http://schemas.openxmlformats.org/officeDocument/2006/relationships/hyperlink" Target="https://mon.gov.ua/storage/app/media/programy-rozvytku-ditey/programaskarbnitsya-moralilokhvitska.pdf" TargetMode="External"/><Relationship Id="rId4" Type="http://schemas.openxmlformats.org/officeDocument/2006/relationships/hyperlink" Target="https://mon.gov.ua/storage/app/media/programy-rozvytku-ditey/osvitnya-programa-ditina-nmc.pdf" TargetMode="External"/><Relationship Id="rId9" Type="http://schemas.openxmlformats.org/officeDocument/2006/relationships/hyperlink" Target="https://mon.gov.ua/storage/app/media/programy-rozvytku-ditey/4mudri-shaxi-semizorova.pdf" TargetMode="External"/><Relationship Id="rId14" Type="http://schemas.openxmlformats.org/officeDocument/2006/relationships/hyperlink" Target="https://mon.gov.ua/storage/app/media/programy-rozvytku-ditey/9ditina-v-sviti-dorozhnogo-ruxu-timovskij.pdf" TargetMode="External"/><Relationship Id="rId22" Type="http://schemas.openxmlformats.org/officeDocument/2006/relationships/hyperlink" Target="https://mon.gov.ua/storage/app/media/programy-rozvytku-ditey/programakaluskasonyashnikdoshkilny-vik.pdf" TargetMode="External"/><Relationship Id="rId27" Type="http://schemas.openxmlformats.org/officeDocument/2006/relationships/hyperlink" Target="https://mon.gov.ua/storage/app/media/programy-rozvytku-ditey/radist-tvorchosti.pdf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storage/app/media/programy-rozvytku-ditey/tuf.rar" TargetMode="External"/><Relationship Id="rId13" Type="http://schemas.openxmlformats.org/officeDocument/2006/relationships/hyperlink" Target="https://mon.gov.ua/storage/app/media/doshkilna/programi/2.pdf" TargetMode="External"/><Relationship Id="rId3" Type="http://schemas.openxmlformats.org/officeDocument/2006/relationships/hyperlink" Target="https://mon.gov.ua/storage/app/media/programy-rozvytku-ditey/programaoberig.pdf" TargetMode="External"/><Relationship Id="rId7" Type="http://schemas.openxmlformats.org/officeDocument/2006/relationships/hyperlink" Target="https://mon.gov.ua/storage/app/media/programy-rozvytku-ditey/znm.rar" TargetMode="External"/><Relationship Id="rId12" Type="http://schemas.openxmlformats.org/officeDocument/2006/relationships/hyperlink" Target="https://mon.gov.ua/storage/app/media/doshkilna/programi/1.pdf" TargetMode="External"/><Relationship Id="rId2" Type="http://schemas.openxmlformats.org/officeDocument/2006/relationships/hyperlink" Target="https://mon.gov.ua/storage/app/media/programy-rozvytku-ditey/programma-ya-y-sviti.pdf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mon.gov.ua/storage/app/media/programy-rozvytku-ditey/programno-metodichniy-kompleks-dlya-ditey-z-ffnm2.doc" TargetMode="External"/><Relationship Id="rId11" Type="http://schemas.openxmlformats.org/officeDocument/2006/relationships/hyperlink" Target="https://mon.gov.ua/storage/app/media/programy-rozvytku-ditey/programa_ZNM.rar" TargetMode="External"/><Relationship Id="rId5" Type="http://schemas.openxmlformats.org/officeDocument/2006/relationships/hyperlink" Target="https://mon.gov.ua/storage/app/media/programy-rozvytku-ditey/programa-rozvitku-ditey-doshkilnogo-viku-z-porushennyami-oporno-rukhovogo-aparatu1.doc" TargetMode="External"/><Relationship Id="rId10" Type="http://schemas.openxmlformats.org/officeDocument/2006/relationships/hyperlink" Target="https://mon.gov.ua/storage/app/media/programy-rozvytku-ditey/programno-metodichniy-kompleks-dlya-ditey-z-ffnm11.doc" TargetMode="External"/><Relationship Id="rId4" Type="http://schemas.openxmlformats.org/officeDocument/2006/relationships/hyperlink" Target="https://mon.gov.ua/storage/app/media/programy-rozvytku-ditey/programa-rozvitku-glukhikh-ditey-doshkilnogo-viku-lutsko1.doc" TargetMode="External"/><Relationship Id="rId9" Type="http://schemas.openxmlformats.org/officeDocument/2006/relationships/hyperlink" Target="https://mon.gov.ua/storage/app/media/programy-rozvytku-ditey/programa-rozkvit-autisti-2013-doopratsovana.do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939" y="1669584"/>
            <a:ext cx="6467061" cy="3518832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kumimoji="0" lang="uk-UA" sz="4400" b="0" i="1" u="sng" strike="noStrike" kern="1200" cap="none" spc="60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panose="02020603050405020304" pitchFamily="18" charset="0"/>
                <a:cs typeface="+mj-cs"/>
              </a:rPr>
              <a:t>Тема: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Загальні основи дошкільної дидактики </a:t>
            </a:r>
            <a:endParaRPr lang="ru-RU" sz="5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E87C86-9D60-428B-AD9B-EED439E0E66B}"/>
              </a:ext>
            </a:extLst>
          </p:cNvPr>
          <p:cNvSpPr txBox="1"/>
          <p:nvPr/>
        </p:nvSpPr>
        <p:spPr>
          <a:xfrm>
            <a:off x="234876" y="4967534"/>
            <a:ext cx="43107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+mj-lt"/>
              </a:rPr>
              <a:t>Викладач освітньої компоненти</a:t>
            </a:r>
          </a:p>
          <a:p>
            <a:r>
              <a:rPr lang="uk-UA" sz="2800" dirty="0">
                <a:latin typeface="+mj-lt"/>
              </a:rPr>
              <a:t>Олена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АНІСІМОВА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xmlns="" id="{4E091B6D-3AC0-4018-A86E-56404E0FC54A}"/>
              </a:ext>
            </a:extLst>
          </p:cNvPr>
          <p:cNvSpPr/>
          <p:nvPr/>
        </p:nvSpPr>
        <p:spPr>
          <a:xfrm>
            <a:off x="1117128" y="1329511"/>
            <a:ext cx="4219303" cy="731520"/>
          </a:xfrm>
          <a:prstGeom prst="roundRect">
            <a:avLst>
              <a:gd name="adj" fmla="val 39248"/>
            </a:avLst>
          </a:prstGeom>
          <a:gradFill>
            <a:gsLst>
              <a:gs pos="7000">
                <a:srgbClr val="A32BDE">
                  <a:alpha val="0"/>
                </a:srgbClr>
              </a:gs>
              <a:gs pos="100000">
                <a:srgbClr val="0E6AD1">
                  <a:alpha val="71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Лекція № 9</a:t>
            </a:r>
            <a:endParaRPr kumimoji="0" lang="ru-RU" sz="4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88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283E138-3B9E-4F59-8D59-3E246D0C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10</a:t>
            </a:fld>
            <a:endParaRPr lang="ru-RU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929456-AA13-4B92-B928-761B8A414946}"/>
              </a:ext>
            </a:extLst>
          </p:cNvPr>
          <p:cNvSpPr txBox="1"/>
          <p:nvPr/>
        </p:nvSpPr>
        <p:spPr>
          <a:xfrm>
            <a:off x="137536" y="1228395"/>
            <a:ext cx="70070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+mj-lt"/>
              </a:rPr>
              <a:t>Одним із провідних мислителів українського зарубіжжя є релігійний діяч, філософ, психолог і педагог </a:t>
            </a:r>
            <a:r>
              <a:rPr lang="uk-UA" sz="20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Василь Васильович </a:t>
            </a:r>
            <a:r>
              <a:rPr lang="uk-UA" sz="2000" b="1" i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Зеньківський</a:t>
            </a:r>
            <a:r>
              <a:rPr lang="uk-UA" sz="2000" b="1" i="1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+mj-lt"/>
              </a:rPr>
              <a:t>(1881 — 1962). Уродженець України (народився у Проскурові, нині м. Хмельницький), він закінчив Київський університет </a:t>
            </a:r>
            <a:r>
              <a:rPr lang="uk-UA" sz="2000" b="0" i="0" dirty="0" err="1">
                <a:solidFill>
                  <a:srgbClr val="333333"/>
                </a:solidFill>
                <a:effectLst/>
                <a:latin typeface="+mj-lt"/>
              </a:rPr>
              <a:t>Св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+mj-lt"/>
              </a:rPr>
              <a:t>. Володимира, після захисту докторської дисертації (1915) працював на посаді професора цього університету. По закінченню громадянської війни змушений був покинути батьківщину. У своїх працях «Психологія дитинства» (1924), «Проблема виховання у світлі християнської антропології» (1934) та інших він стверджував, що </a:t>
            </a:r>
            <a:r>
              <a:rPr lang="uk-UA" sz="2000" b="0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дитинство — особлива фаза не лише у психофізичному і психічному, а й соціальному формуванні людини.</a:t>
            </a:r>
            <a:endParaRPr lang="uk-UA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4" name="Picture 2" descr="Зеньковський Василь Васильович — Енциклопедія Сучасної України">
            <a:extLst>
              <a:ext uri="{FF2B5EF4-FFF2-40B4-BE49-F238E27FC236}">
                <a16:creationId xmlns:a16="http://schemas.microsoft.com/office/drawing/2014/main" xmlns="" id="{FC95E646-221F-4C87-8B88-8990FD65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8209" y="775371"/>
            <a:ext cx="4415802" cy="53072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501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72C97DC-342E-4FF9-8136-ECDD04D9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11</a:t>
            </a:fld>
            <a:endParaRPr lang="ru-RU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20337F-DFDB-4349-BFD9-5DAA39188432}"/>
              </a:ext>
            </a:extLst>
          </p:cNvPr>
          <p:cNvSpPr txBox="1"/>
          <p:nvPr/>
        </p:nvSpPr>
        <p:spPr>
          <a:xfrm>
            <a:off x="26219" y="45681"/>
            <a:ext cx="731160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+mj-lt"/>
              </a:rPr>
              <a:t>Вагомий внесок у розвиток теоретичних основ і практику побудови української національної школи, зокрема дошкільного виховання, зробила </a:t>
            </a:r>
            <a:r>
              <a:rPr lang="uk-UA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Софія Федорівна Русова 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+mj-lt"/>
              </a:rPr>
              <a:t>(1856—1940). У своїх працях вона наголошувала на </a:t>
            </a:r>
            <a:r>
              <a:rPr lang="uk-UA" sz="20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розумовому вихованні дитини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+mj-lt"/>
              </a:rPr>
              <a:t>, тобто організованій діяльності учителів, вихователів, спрямованій на розвиток розумових сил і мислення дітей. Розумове виховання є основою для всебічного розвитку особистості, сприяє прогресу науки, техніки та культури. У працях «Теорія і практика дошкільного виховання», «Дошкільне виховання», «Нові методи дошкільного виховання» С. Ф. Русова розкрила потребу в розвитку різних видів мислення. «Смілива думка посуває людський поступ», — писала педагог. Великого значення С. Ф. Русова надавала національному вихованню дитини: «Нація народжується коло дитячої колиски, лише на рідному ґрунті, серед рідного слова, пісні здатна вирости національне свідома дитина». </a:t>
            </a:r>
            <a:r>
              <a:rPr lang="uk-UA" sz="2000" b="1" i="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Найдієвішим</a:t>
            </a:r>
            <a:r>
              <a:rPr lang="uk-UA" sz="20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засобом національного виховання Русова визнає рідне слово.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Софія Русова: біографія, фото">
            <a:extLst>
              <a:ext uri="{FF2B5EF4-FFF2-40B4-BE49-F238E27FC236}">
                <a16:creationId xmlns:a16="http://schemas.microsoft.com/office/drawing/2014/main" xmlns="" id="{5DBCF61C-05C5-4199-9E08-567689F97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2507" y="243627"/>
            <a:ext cx="4296818" cy="57290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82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5BB2AAE-0DF3-4D6B-B503-CB4F7481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12</a:t>
            </a:fld>
            <a:endParaRPr lang="ru-RU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E65222-D7B2-4697-96D9-638376C7B1CA}"/>
              </a:ext>
            </a:extLst>
          </p:cNvPr>
          <p:cNvSpPr txBox="1"/>
          <p:nvPr/>
        </p:nvSpPr>
        <p:spPr>
          <a:xfrm>
            <a:off x="241852" y="1074509"/>
            <a:ext cx="696733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0" i="0" dirty="0">
                <a:solidFill>
                  <a:srgbClr val="333333"/>
                </a:solidFill>
                <a:effectLst/>
                <a:latin typeface="+mj-lt"/>
              </a:rPr>
              <a:t>Широке визнання здобула теорія радянського психолога </a:t>
            </a:r>
            <a:r>
              <a:rPr lang="uk-UA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Лева Семеновича Виготського 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+mj-lt"/>
              </a:rPr>
              <a:t>(1896 - 1934). На Заході поділяють його думку, що </a:t>
            </a:r>
            <a:r>
              <a:rPr lang="uk-UA" sz="2000" b="0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мислення дитини докорінно змінюється, коли вона освоює </a:t>
            </a:r>
            <a:r>
              <a:rPr lang="uk-UA" sz="2000" b="0" i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мовне</a:t>
            </a:r>
            <a:r>
              <a:rPr lang="uk-UA" sz="2000" b="0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спілкування.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+mj-lt"/>
              </a:rPr>
              <a:t> У результаті навчання дитина починає усвідомлювати процес мислення і керувати ним, на чому ґрунтуються соціальна і педагогічна сторони процесу комунікації і викладання. Зарубіжні педагоги переконані, що формування особистості відбувається під час </a:t>
            </a:r>
            <a:r>
              <a:rPr lang="uk-UA" sz="2000" b="0" i="0" dirty="0" err="1">
                <a:solidFill>
                  <a:srgbClr val="333333"/>
                </a:solidFill>
                <a:effectLst/>
                <a:latin typeface="+mj-lt"/>
              </a:rPr>
              <a:t>мовної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+mj-lt"/>
              </a:rPr>
              <a:t> взаємодії та усвідомлення процесу засвоєння. Тому діти мають якнайбільше спілкуватися й дотримуватися такої позиції, яка давала б їм можливість спостерігати за процесом засвоєння матеріалу, будувати власне знання, прослідковувати шлях свого розвитку.</a:t>
            </a:r>
            <a:endParaRPr lang="uk-UA" sz="2000" dirty="0">
              <a:latin typeface="+mj-lt"/>
            </a:endParaRPr>
          </a:p>
        </p:txBody>
      </p:sp>
      <p:pic>
        <p:nvPicPr>
          <p:cNvPr id="2050" name="Picture 2" descr="Виготський Лев Семенович — Вікіпедія">
            <a:extLst>
              <a:ext uri="{FF2B5EF4-FFF2-40B4-BE49-F238E27FC236}">
                <a16:creationId xmlns:a16="http://schemas.microsoft.com/office/drawing/2014/main" xmlns="" id="{005034D7-B0E4-41D9-83B4-26D3693D7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81" y="748676"/>
            <a:ext cx="3787430" cy="52240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305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E0EE794-AF37-42AE-B09A-58129056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13</a:t>
            </a:fld>
            <a:endParaRPr lang="ru-RU" noProof="0"/>
          </a:p>
        </p:txBody>
      </p:sp>
      <p:sp>
        <p:nvSpPr>
          <p:cNvPr id="3" name="Полилиния 4">
            <a:extLst>
              <a:ext uri="{FF2B5EF4-FFF2-40B4-BE49-F238E27FC236}">
                <a16:creationId xmlns:a16="http://schemas.microsoft.com/office/drawing/2014/main" xmlns="" id="{DC3D80F1-2FF2-4CB8-8387-7912DE6F6B9A}"/>
              </a:ext>
            </a:extLst>
          </p:cNvPr>
          <p:cNvSpPr/>
          <p:nvPr/>
        </p:nvSpPr>
        <p:spPr>
          <a:xfrm rot="3383287" flipH="1">
            <a:off x="2660134" y="306625"/>
            <a:ext cx="6392984" cy="6461172"/>
          </a:xfrm>
          <a:custGeom>
            <a:avLst/>
            <a:gdLst>
              <a:gd name="connsiteX0" fmla="*/ 230990 w 6392984"/>
              <a:gd name="connsiteY0" fmla="*/ 3470492 h 6461172"/>
              <a:gd name="connsiteX1" fmla="*/ 16100 w 6392984"/>
              <a:gd name="connsiteY1" fmla="*/ 4633751 h 6461172"/>
              <a:gd name="connsiteX2" fmla="*/ 355933 w 6392984"/>
              <a:gd name="connsiteY2" fmla="*/ 5552750 h 6461172"/>
              <a:gd name="connsiteX3" fmla="*/ 391522 w 6392984"/>
              <a:gd name="connsiteY3" fmla="*/ 5578786 h 6461172"/>
              <a:gd name="connsiteX4" fmla="*/ 346561 w 6392984"/>
              <a:gd name="connsiteY4" fmla="*/ 5504776 h 6461172"/>
              <a:gd name="connsiteX5" fmla="*/ 230990 w 6392984"/>
              <a:gd name="connsiteY5" fmla="*/ 5048353 h 6461172"/>
              <a:gd name="connsiteX6" fmla="*/ 2172752 w 6392984"/>
              <a:gd name="connsiteY6" fmla="*/ 6005899 h 6461172"/>
              <a:gd name="connsiteX7" fmla="*/ 783768 w 6392984"/>
              <a:gd name="connsiteY7" fmla="*/ 5749311 h 6461172"/>
              <a:gd name="connsiteX8" fmla="*/ 430919 w 6392984"/>
              <a:gd name="connsiteY8" fmla="*/ 5607606 h 6461172"/>
              <a:gd name="connsiteX9" fmla="*/ 391522 w 6392984"/>
              <a:gd name="connsiteY9" fmla="*/ 5578786 h 6461172"/>
              <a:gd name="connsiteX10" fmla="*/ 394524 w 6392984"/>
              <a:gd name="connsiteY10" fmla="*/ 5583726 h 6461172"/>
              <a:gd name="connsiteX11" fmla="*/ 1188536 w 6392984"/>
              <a:gd name="connsiteY11" fmla="*/ 6005899 h 6461172"/>
              <a:gd name="connsiteX12" fmla="*/ 1112105 w 6392984"/>
              <a:gd name="connsiteY12" fmla="*/ 179544 h 6461172"/>
              <a:gd name="connsiteX13" fmla="*/ 1090632 w 6392984"/>
              <a:gd name="connsiteY13" fmla="*/ 180628 h 6461172"/>
              <a:gd name="connsiteX14" fmla="*/ 230990 w 6392984"/>
              <a:gd name="connsiteY14" fmla="*/ 1133231 h 6461172"/>
              <a:gd name="connsiteX15" fmla="*/ 230990 w 6392984"/>
              <a:gd name="connsiteY15" fmla="*/ 3470492 h 6461172"/>
              <a:gd name="connsiteX16" fmla="*/ 727311 w 6392984"/>
              <a:gd name="connsiteY16" fmla="*/ 783770 h 6461172"/>
              <a:gd name="connsiteX17" fmla="*/ 1052975 w 6392984"/>
              <a:gd name="connsiteY17" fmla="*/ 224536 h 6461172"/>
              <a:gd name="connsiteX18" fmla="*/ 5642758 w 6392984"/>
              <a:gd name="connsiteY18" fmla="*/ 5773550 h 6461172"/>
              <a:gd name="connsiteX19" fmla="*/ 5627694 w 6392984"/>
              <a:gd name="connsiteY19" fmla="*/ 5787242 h 6461172"/>
              <a:gd name="connsiteX20" fmla="*/ 5018606 w 6392984"/>
              <a:gd name="connsiteY20" fmla="*/ 6005899 h 6461172"/>
              <a:gd name="connsiteX21" fmla="*/ 2172752 w 6392984"/>
              <a:gd name="connsiteY21" fmla="*/ 6005899 h 6461172"/>
              <a:gd name="connsiteX22" fmla="*/ 4550113 w 6392984"/>
              <a:gd name="connsiteY22" fmla="*/ 6445072 h 6461172"/>
              <a:gd name="connsiteX23" fmla="*/ 5611486 w 6392984"/>
              <a:gd name="connsiteY23" fmla="*/ 5863637 h 6461172"/>
              <a:gd name="connsiteX24" fmla="*/ 2706745 w 6392984"/>
              <a:gd name="connsiteY24" fmla="*/ 175685 h 6461172"/>
              <a:gd name="connsiteX25" fmla="*/ 1842870 w 6392984"/>
              <a:gd name="connsiteY25" fmla="*/ 16100 h 6461172"/>
              <a:gd name="connsiteX26" fmla="*/ 1126101 w 6392984"/>
              <a:gd name="connsiteY26" fmla="*/ 168895 h 6461172"/>
              <a:gd name="connsiteX27" fmla="*/ 1112105 w 6392984"/>
              <a:gd name="connsiteY27" fmla="*/ 179544 h 6461172"/>
              <a:gd name="connsiteX28" fmla="*/ 1188536 w 6392984"/>
              <a:gd name="connsiteY28" fmla="*/ 175685 h 6461172"/>
              <a:gd name="connsiteX29" fmla="*/ 5976152 w 6392984"/>
              <a:gd name="connsiteY29" fmla="*/ 3996693 h 6461172"/>
              <a:gd name="connsiteX30" fmla="*/ 5665673 w 6392984"/>
              <a:gd name="connsiteY30" fmla="*/ 5677402 h 6461172"/>
              <a:gd name="connsiteX31" fmla="*/ 5643026 w 6392984"/>
              <a:gd name="connsiteY31" fmla="*/ 5772779 h 6461172"/>
              <a:gd name="connsiteX32" fmla="*/ 5642758 w 6392984"/>
              <a:gd name="connsiteY32" fmla="*/ 5773550 h 6461172"/>
              <a:gd name="connsiteX33" fmla="*/ 5695693 w 6392984"/>
              <a:gd name="connsiteY33" fmla="*/ 5725440 h 6461172"/>
              <a:gd name="connsiteX34" fmla="*/ 5976152 w 6392984"/>
              <a:gd name="connsiteY34" fmla="*/ 5048353 h 6461172"/>
              <a:gd name="connsiteX35" fmla="*/ 5812618 w 6392984"/>
              <a:gd name="connsiteY35" fmla="*/ 597858 h 6461172"/>
              <a:gd name="connsiteX36" fmla="*/ 5018606 w 6392984"/>
              <a:gd name="connsiteY36" fmla="*/ 175685 h 6461172"/>
              <a:gd name="connsiteX37" fmla="*/ 2706745 w 6392984"/>
              <a:gd name="connsiteY37" fmla="*/ 175685 h 6461172"/>
              <a:gd name="connsiteX38" fmla="*/ 5609215 w 6392984"/>
              <a:gd name="connsiteY38" fmla="*/ 711862 h 6461172"/>
              <a:gd name="connsiteX39" fmla="*/ 5881402 w 6392984"/>
              <a:gd name="connsiteY39" fmla="*/ 805921 h 6461172"/>
              <a:gd name="connsiteX40" fmla="*/ 5927486 w 6392984"/>
              <a:gd name="connsiteY40" fmla="*/ 833141 h 6461172"/>
              <a:gd name="connsiteX41" fmla="*/ 5900903 w 6392984"/>
              <a:gd name="connsiteY41" fmla="*/ 760511 h 6461172"/>
              <a:gd name="connsiteX42" fmla="*/ 5812618 w 6392984"/>
              <a:gd name="connsiteY42" fmla="*/ 597858 h 6461172"/>
              <a:gd name="connsiteX43" fmla="*/ 6224089 w 6392984"/>
              <a:gd name="connsiteY43" fmla="*/ 1110652 h 6461172"/>
              <a:gd name="connsiteX44" fmla="*/ 5962064 w 6392984"/>
              <a:gd name="connsiteY44" fmla="*/ 853565 h 6461172"/>
              <a:gd name="connsiteX45" fmla="*/ 5927486 w 6392984"/>
              <a:gd name="connsiteY45" fmla="*/ 833141 h 6461172"/>
              <a:gd name="connsiteX46" fmla="*/ 5933103 w 6392984"/>
              <a:gd name="connsiteY46" fmla="*/ 848486 h 6461172"/>
              <a:gd name="connsiteX47" fmla="*/ 5976152 w 6392984"/>
              <a:gd name="connsiteY47" fmla="*/ 1133231 h 6461172"/>
              <a:gd name="connsiteX48" fmla="*/ 5976152 w 6392984"/>
              <a:gd name="connsiteY48" fmla="*/ 3996693 h 6461172"/>
              <a:gd name="connsiteX49" fmla="*/ 6376884 w 6392984"/>
              <a:gd name="connsiteY49" fmla="*/ 1827421 h 6461172"/>
              <a:gd name="connsiteX50" fmla="*/ 6224089 w 6392984"/>
              <a:gd name="connsiteY50" fmla="*/ 1110652 h 646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392984" h="6461172">
                <a:moveTo>
                  <a:pt x="230990" y="3470492"/>
                </a:moveTo>
                <a:lnTo>
                  <a:pt x="16100" y="4633751"/>
                </a:lnTo>
                <a:cubicBezTo>
                  <a:pt x="-49946" y="4991278"/>
                  <a:pt x="91864" y="5339075"/>
                  <a:pt x="355933" y="5552750"/>
                </a:cubicBezTo>
                <a:lnTo>
                  <a:pt x="391522" y="5578786"/>
                </a:lnTo>
                <a:lnTo>
                  <a:pt x="346561" y="5504776"/>
                </a:lnTo>
                <a:cubicBezTo>
                  <a:pt x="272856" y="5369099"/>
                  <a:pt x="230990" y="5213615"/>
                  <a:pt x="230990" y="5048353"/>
                </a:cubicBezTo>
                <a:close/>
                <a:moveTo>
                  <a:pt x="2172752" y="6005899"/>
                </a:moveTo>
                <a:lnTo>
                  <a:pt x="783768" y="5749311"/>
                </a:lnTo>
                <a:cubicBezTo>
                  <a:pt x="653759" y="5725293"/>
                  <a:pt x="534770" y="5676065"/>
                  <a:pt x="430919" y="5607606"/>
                </a:cubicBezTo>
                <a:lnTo>
                  <a:pt x="391522" y="5578786"/>
                </a:lnTo>
                <a:lnTo>
                  <a:pt x="394524" y="5583726"/>
                </a:lnTo>
                <a:cubicBezTo>
                  <a:pt x="566602" y="5838435"/>
                  <a:pt x="858012" y="6005899"/>
                  <a:pt x="1188536" y="6005899"/>
                </a:cubicBezTo>
                <a:close/>
                <a:moveTo>
                  <a:pt x="1112105" y="179544"/>
                </a:moveTo>
                <a:lnTo>
                  <a:pt x="1090632" y="180628"/>
                </a:lnTo>
                <a:cubicBezTo>
                  <a:pt x="607784" y="229664"/>
                  <a:pt x="230990" y="637446"/>
                  <a:pt x="230990" y="1133231"/>
                </a:cubicBezTo>
                <a:lnTo>
                  <a:pt x="230990" y="3470492"/>
                </a:lnTo>
                <a:lnTo>
                  <a:pt x="727311" y="783770"/>
                </a:lnTo>
                <a:cubicBezTo>
                  <a:pt x="769340" y="556252"/>
                  <a:pt x="888580" y="362488"/>
                  <a:pt x="1052975" y="224536"/>
                </a:cubicBezTo>
                <a:close/>
                <a:moveTo>
                  <a:pt x="5642758" y="5773550"/>
                </a:moveTo>
                <a:lnTo>
                  <a:pt x="5627694" y="5787242"/>
                </a:lnTo>
                <a:cubicBezTo>
                  <a:pt x="5462174" y="5923842"/>
                  <a:pt x="5249972" y="6005899"/>
                  <a:pt x="5018606" y="6005899"/>
                </a:cubicBezTo>
                <a:lnTo>
                  <a:pt x="2172752" y="6005899"/>
                </a:lnTo>
                <a:lnTo>
                  <a:pt x="4550113" y="6445072"/>
                </a:lnTo>
                <a:cubicBezTo>
                  <a:pt x="5005147" y="6529130"/>
                  <a:pt x="5444420" y="6276495"/>
                  <a:pt x="5611486" y="5863637"/>
                </a:cubicBezTo>
                <a:close/>
                <a:moveTo>
                  <a:pt x="2706745" y="175685"/>
                </a:moveTo>
                <a:lnTo>
                  <a:pt x="1842870" y="16100"/>
                </a:lnTo>
                <a:cubicBezTo>
                  <a:pt x="1582851" y="-31933"/>
                  <a:pt x="1327978" y="29974"/>
                  <a:pt x="1126101" y="168895"/>
                </a:cubicBezTo>
                <a:lnTo>
                  <a:pt x="1112105" y="179544"/>
                </a:lnTo>
                <a:lnTo>
                  <a:pt x="1188536" y="175685"/>
                </a:lnTo>
                <a:close/>
                <a:moveTo>
                  <a:pt x="5976152" y="3996693"/>
                </a:moveTo>
                <a:lnTo>
                  <a:pt x="5665673" y="5677402"/>
                </a:lnTo>
                <a:cubicBezTo>
                  <a:pt x="5659668" y="5709905"/>
                  <a:pt x="5652088" y="5741719"/>
                  <a:pt x="5643026" y="5772779"/>
                </a:cubicBezTo>
                <a:lnTo>
                  <a:pt x="5642758" y="5773550"/>
                </a:lnTo>
                <a:lnTo>
                  <a:pt x="5695693" y="5725440"/>
                </a:lnTo>
                <a:cubicBezTo>
                  <a:pt x="5868975" y="5552159"/>
                  <a:pt x="5976152" y="5312772"/>
                  <a:pt x="5976152" y="5048353"/>
                </a:cubicBezTo>
                <a:close/>
                <a:moveTo>
                  <a:pt x="5812618" y="597858"/>
                </a:moveTo>
                <a:cubicBezTo>
                  <a:pt x="5640540" y="343149"/>
                  <a:pt x="5349130" y="175685"/>
                  <a:pt x="5018606" y="175685"/>
                </a:cubicBezTo>
                <a:lnTo>
                  <a:pt x="2706745" y="175685"/>
                </a:lnTo>
                <a:lnTo>
                  <a:pt x="5609215" y="711862"/>
                </a:lnTo>
                <a:cubicBezTo>
                  <a:pt x="5706722" y="729874"/>
                  <a:pt x="5798030" y="762068"/>
                  <a:pt x="5881402" y="805921"/>
                </a:cubicBezTo>
                <a:lnTo>
                  <a:pt x="5927486" y="833141"/>
                </a:lnTo>
                <a:lnTo>
                  <a:pt x="5900903" y="760511"/>
                </a:lnTo>
                <a:cubicBezTo>
                  <a:pt x="5876676" y="703231"/>
                  <a:pt x="5847034" y="648800"/>
                  <a:pt x="5812618" y="597858"/>
                </a:cubicBezTo>
                <a:close/>
                <a:moveTo>
                  <a:pt x="6224089" y="1110652"/>
                </a:moveTo>
                <a:cubicBezTo>
                  <a:pt x="6154629" y="1009713"/>
                  <a:pt x="6065915" y="922025"/>
                  <a:pt x="5962064" y="853565"/>
                </a:cubicBezTo>
                <a:lnTo>
                  <a:pt x="5927486" y="833141"/>
                </a:lnTo>
                <a:lnTo>
                  <a:pt x="5933103" y="848486"/>
                </a:lnTo>
                <a:cubicBezTo>
                  <a:pt x="5961080" y="938437"/>
                  <a:pt x="5976152" y="1034074"/>
                  <a:pt x="5976152" y="1133231"/>
                </a:cubicBezTo>
                <a:lnTo>
                  <a:pt x="5976152" y="3996693"/>
                </a:lnTo>
                <a:lnTo>
                  <a:pt x="6376884" y="1827421"/>
                </a:lnTo>
                <a:cubicBezTo>
                  <a:pt x="6424917" y="1567401"/>
                  <a:pt x="6363010" y="1312528"/>
                  <a:pt x="6224089" y="1110652"/>
                </a:cubicBezTo>
                <a:close/>
              </a:path>
            </a:pathLst>
          </a:custGeom>
          <a:noFill/>
          <a:ln w="762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CC858C-4323-429C-A7F5-CB8FCE9ED797}"/>
              </a:ext>
            </a:extLst>
          </p:cNvPr>
          <p:cNvSpPr txBox="1"/>
          <p:nvPr/>
        </p:nvSpPr>
        <p:spPr>
          <a:xfrm>
            <a:off x="2442117" y="2434761"/>
            <a:ext cx="65904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2.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Процес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навчання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його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своєрідність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у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дошкільному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віці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73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04EBD3D-8172-4E94-8764-4AC56DF3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14</a:t>
            </a:fld>
            <a:endParaRPr lang="ru-RU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B5EDAF-7887-4104-8DBC-55A019A1E932}"/>
              </a:ext>
            </a:extLst>
          </p:cNvPr>
          <p:cNvSpPr txBox="1"/>
          <p:nvPr/>
        </p:nvSpPr>
        <p:spPr>
          <a:xfrm>
            <a:off x="2135590" y="1365942"/>
            <a:ext cx="7788964" cy="3408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Навчання в дошкільному віці –                        </a:t>
            </a:r>
            <a:r>
              <a:rPr lang="uk-UA" sz="2000" dirty="0">
                <a:latin typeface="+mj-lt"/>
              </a:rPr>
              <a:t>це систематичний, планомірний, цілеспрямований процес розвитку пізнавальних здібностей дітей, опанування ними системою елементарних знань, формування вмінь і навичок в обсязі, передбаченому чинною програмою виховання в дитячому садку. Навчанню належить провідна роль у розумовому вихованню дошкільників, оскільки в його умовах комплексно вирішуються всі завдання розумового виховання.</a:t>
            </a: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xmlns="" id="{C8610498-1110-4DEB-B872-E0CDF65619BE}"/>
              </a:ext>
            </a:extLst>
          </p:cNvPr>
          <p:cNvSpPr/>
          <p:nvPr/>
        </p:nvSpPr>
        <p:spPr>
          <a:xfrm rot="542243">
            <a:off x="1436174" y="574259"/>
            <a:ext cx="9187794" cy="5722661"/>
          </a:xfrm>
          <a:custGeom>
            <a:avLst/>
            <a:gdLst/>
            <a:ahLst/>
            <a:cxnLst/>
            <a:rect l="l" t="t" r="r" b="b"/>
            <a:pathLst>
              <a:path w="1513205" h="1405890">
                <a:moveTo>
                  <a:pt x="205130" y="1399794"/>
                </a:moveTo>
                <a:lnTo>
                  <a:pt x="196215" y="1346225"/>
                </a:lnTo>
                <a:lnTo>
                  <a:pt x="154520" y="1357083"/>
                </a:lnTo>
                <a:lnTo>
                  <a:pt x="205130" y="1399794"/>
                </a:lnTo>
                <a:close/>
              </a:path>
              <a:path w="1513205" h="1405890">
                <a:moveTo>
                  <a:pt x="1512671" y="1264234"/>
                </a:moveTo>
                <a:lnTo>
                  <a:pt x="1399578" y="281266"/>
                </a:lnTo>
                <a:lnTo>
                  <a:pt x="1390573" y="205498"/>
                </a:lnTo>
                <a:lnTo>
                  <a:pt x="1382153" y="138582"/>
                </a:lnTo>
                <a:lnTo>
                  <a:pt x="1374838" y="83007"/>
                </a:lnTo>
                <a:lnTo>
                  <a:pt x="1368945" y="39916"/>
                </a:lnTo>
                <a:lnTo>
                  <a:pt x="1363954" y="4635"/>
                </a:lnTo>
                <a:lnTo>
                  <a:pt x="1363383" y="292"/>
                </a:lnTo>
                <a:lnTo>
                  <a:pt x="1361147" y="0"/>
                </a:lnTo>
                <a:lnTo>
                  <a:pt x="1309890" y="114"/>
                </a:lnTo>
                <a:lnTo>
                  <a:pt x="1292529" y="723"/>
                </a:lnTo>
                <a:lnTo>
                  <a:pt x="1283042" y="1054"/>
                </a:lnTo>
                <a:lnTo>
                  <a:pt x="627595" y="76466"/>
                </a:lnTo>
                <a:lnTo>
                  <a:pt x="1051521" y="29146"/>
                </a:lnTo>
                <a:lnTo>
                  <a:pt x="1131785" y="19380"/>
                </a:lnTo>
                <a:lnTo>
                  <a:pt x="1159268" y="16052"/>
                </a:lnTo>
                <a:lnTo>
                  <a:pt x="1208176" y="10845"/>
                </a:lnTo>
                <a:lnTo>
                  <a:pt x="1257846" y="7264"/>
                </a:lnTo>
                <a:lnTo>
                  <a:pt x="1308023" y="5372"/>
                </a:lnTo>
                <a:lnTo>
                  <a:pt x="1358455" y="5270"/>
                </a:lnTo>
                <a:lnTo>
                  <a:pt x="1361528" y="26644"/>
                </a:lnTo>
                <a:lnTo>
                  <a:pt x="1367256" y="67970"/>
                </a:lnTo>
                <a:lnTo>
                  <a:pt x="1375029" y="126263"/>
                </a:lnTo>
                <a:lnTo>
                  <a:pt x="1384198" y="198564"/>
                </a:lnTo>
                <a:lnTo>
                  <a:pt x="1394142" y="281901"/>
                </a:lnTo>
                <a:lnTo>
                  <a:pt x="1506613" y="1259420"/>
                </a:lnTo>
                <a:lnTo>
                  <a:pt x="434403" y="1382331"/>
                </a:lnTo>
                <a:lnTo>
                  <a:pt x="380187" y="1387335"/>
                </a:lnTo>
                <a:lnTo>
                  <a:pt x="328142" y="1391577"/>
                </a:lnTo>
                <a:lnTo>
                  <a:pt x="205130" y="1399794"/>
                </a:lnTo>
                <a:lnTo>
                  <a:pt x="154584" y="1357630"/>
                </a:lnTo>
                <a:lnTo>
                  <a:pt x="148907" y="1317002"/>
                </a:lnTo>
                <a:lnTo>
                  <a:pt x="142163" y="1268272"/>
                </a:lnTo>
                <a:lnTo>
                  <a:pt x="134937" y="1215491"/>
                </a:lnTo>
                <a:lnTo>
                  <a:pt x="127673" y="1161618"/>
                </a:lnTo>
                <a:lnTo>
                  <a:pt x="120815" y="1109599"/>
                </a:lnTo>
                <a:lnTo>
                  <a:pt x="114782" y="1062418"/>
                </a:lnTo>
                <a:lnTo>
                  <a:pt x="110020" y="1023010"/>
                </a:lnTo>
                <a:lnTo>
                  <a:pt x="105105" y="981151"/>
                </a:lnTo>
                <a:lnTo>
                  <a:pt x="99047" y="930592"/>
                </a:lnTo>
                <a:lnTo>
                  <a:pt x="84150" y="807707"/>
                </a:lnTo>
                <a:lnTo>
                  <a:pt x="78143" y="757529"/>
                </a:lnTo>
                <a:lnTo>
                  <a:pt x="65874" y="654735"/>
                </a:lnTo>
                <a:lnTo>
                  <a:pt x="59829" y="603719"/>
                </a:lnTo>
                <a:lnTo>
                  <a:pt x="53975" y="553999"/>
                </a:lnTo>
                <a:lnTo>
                  <a:pt x="48399" y="506361"/>
                </a:lnTo>
                <a:lnTo>
                  <a:pt x="34239" y="384225"/>
                </a:lnTo>
                <a:lnTo>
                  <a:pt x="25920" y="313702"/>
                </a:lnTo>
                <a:lnTo>
                  <a:pt x="18605" y="252437"/>
                </a:lnTo>
                <a:lnTo>
                  <a:pt x="6057" y="148196"/>
                </a:lnTo>
                <a:lnTo>
                  <a:pt x="25476" y="145872"/>
                </a:lnTo>
                <a:lnTo>
                  <a:pt x="127114" y="134162"/>
                </a:lnTo>
                <a:lnTo>
                  <a:pt x="25476" y="145872"/>
                </a:lnTo>
                <a:lnTo>
                  <a:pt x="127127" y="134543"/>
                </a:lnTo>
                <a:lnTo>
                  <a:pt x="127241" y="148590"/>
                </a:lnTo>
                <a:lnTo>
                  <a:pt x="129679" y="169824"/>
                </a:lnTo>
                <a:lnTo>
                  <a:pt x="379285" y="137795"/>
                </a:lnTo>
                <a:lnTo>
                  <a:pt x="379018" y="105803"/>
                </a:lnTo>
                <a:lnTo>
                  <a:pt x="544118" y="86194"/>
                </a:lnTo>
                <a:lnTo>
                  <a:pt x="379018" y="105194"/>
                </a:lnTo>
                <a:lnTo>
                  <a:pt x="627595" y="76466"/>
                </a:lnTo>
                <a:lnTo>
                  <a:pt x="1282966" y="1054"/>
                </a:lnTo>
                <a:lnTo>
                  <a:pt x="1258887" y="1905"/>
                </a:lnTo>
                <a:lnTo>
                  <a:pt x="1234859" y="3568"/>
                </a:lnTo>
                <a:lnTo>
                  <a:pt x="1208379" y="5397"/>
                </a:lnTo>
                <a:lnTo>
                  <a:pt x="1158646" y="10604"/>
                </a:lnTo>
                <a:lnTo>
                  <a:pt x="820026" y="50736"/>
                </a:lnTo>
                <a:lnTo>
                  <a:pt x="425145" y="95618"/>
                </a:lnTo>
                <a:lnTo>
                  <a:pt x="378980" y="99695"/>
                </a:lnTo>
                <a:lnTo>
                  <a:pt x="378917" y="91503"/>
                </a:lnTo>
                <a:lnTo>
                  <a:pt x="380403" y="42252"/>
                </a:lnTo>
                <a:lnTo>
                  <a:pt x="369519" y="9855"/>
                </a:lnTo>
                <a:lnTo>
                  <a:pt x="113538" y="48679"/>
                </a:lnTo>
                <a:lnTo>
                  <a:pt x="126873" y="102311"/>
                </a:lnTo>
                <a:lnTo>
                  <a:pt x="127063" y="127533"/>
                </a:lnTo>
                <a:lnTo>
                  <a:pt x="0" y="143383"/>
                </a:lnTo>
                <a:lnTo>
                  <a:pt x="11645" y="239864"/>
                </a:lnTo>
                <a:lnTo>
                  <a:pt x="20510" y="314325"/>
                </a:lnTo>
                <a:lnTo>
                  <a:pt x="25298" y="354926"/>
                </a:lnTo>
                <a:lnTo>
                  <a:pt x="35001" y="438289"/>
                </a:lnTo>
                <a:lnTo>
                  <a:pt x="42964" y="506984"/>
                </a:lnTo>
                <a:lnTo>
                  <a:pt x="48539" y="554621"/>
                </a:lnTo>
                <a:lnTo>
                  <a:pt x="54394" y="604342"/>
                </a:lnTo>
                <a:lnTo>
                  <a:pt x="60452" y="655358"/>
                </a:lnTo>
                <a:lnTo>
                  <a:pt x="66586" y="706894"/>
                </a:lnTo>
                <a:lnTo>
                  <a:pt x="78714" y="808342"/>
                </a:lnTo>
                <a:lnTo>
                  <a:pt x="93611" y="931227"/>
                </a:lnTo>
                <a:lnTo>
                  <a:pt x="99682" y="981773"/>
                </a:lnTo>
                <a:lnTo>
                  <a:pt x="104584" y="1023632"/>
                </a:lnTo>
                <a:lnTo>
                  <a:pt x="109308" y="1062786"/>
                </a:lnTo>
                <a:lnTo>
                  <a:pt x="115303" y="1109687"/>
                </a:lnTo>
                <a:lnTo>
                  <a:pt x="122123" y="1161415"/>
                </a:lnTo>
                <a:lnTo>
                  <a:pt x="129336" y="1215059"/>
                </a:lnTo>
                <a:lnTo>
                  <a:pt x="136537" y="1267701"/>
                </a:lnTo>
                <a:lnTo>
                  <a:pt x="143268" y="1316405"/>
                </a:lnTo>
                <a:lnTo>
                  <a:pt x="149047" y="1357718"/>
                </a:lnTo>
                <a:lnTo>
                  <a:pt x="149402" y="1360436"/>
                </a:lnTo>
                <a:lnTo>
                  <a:pt x="203593" y="1405496"/>
                </a:lnTo>
                <a:lnTo>
                  <a:pt x="204673" y="1405369"/>
                </a:lnTo>
                <a:lnTo>
                  <a:pt x="328028" y="1397101"/>
                </a:lnTo>
                <a:lnTo>
                  <a:pt x="380288" y="1392834"/>
                </a:lnTo>
                <a:lnTo>
                  <a:pt x="434759" y="1387805"/>
                </a:lnTo>
                <a:lnTo>
                  <a:pt x="489407" y="1381975"/>
                </a:lnTo>
                <a:lnTo>
                  <a:pt x="1512671" y="1264234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64EA18D-C01B-4B87-8E04-2076BC3F0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6232" y="2350250"/>
            <a:ext cx="1164693" cy="38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689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47003A3-61E2-4BA9-AD6E-0EA6D075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15</a:t>
            </a:fld>
            <a:endParaRPr lang="ru-RU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839537-CB2D-4820-B0F7-FAA360D68CA9}"/>
              </a:ext>
            </a:extLst>
          </p:cNvPr>
          <p:cNvSpPr txBox="1"/>
          <p:nvPr/>
        </p:nvSpPr>
        <p:spPr>
          <a:xfrm>
            <a:off x="411575" y="648182"/>
            <a:ext cx="1126434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SzPct val="200000"/>
              <a:buBlip>
                <a:blip r:embed="rId2"/>
              </a:buBlip>
            </a:pPr>
            <a:r>
              <a:rPr lang="uk-UA" sz="2000" dirty="0">
                <a:latin typeface="+mj-lt"/>
              </a:rPr>
              <a:t>Навчання сприяє розвитку спостережливості й таких якостей розуму, як допитливість, кмітливість, критичність. </a:t>
            </a:r>
          </a:p>
          <a:p>
            <a:pPr marL="342900" indent="-342900" algn="just">
              <a:buSzPct val="200000"/>
              <a:buBlip>
                <a:blip r:embed="rId2"/>
              </a:buBlip>
            </a:pPr>
            <a:endParaRPr lang="uk-UA" sz="2000" dirty="0">
              <a:latin typeface="+mj-lt"/>
            </a:endParaRPr>
          </a:p>
          <a:p>
            <a:pPr marL="342900" indent="-342900" algn="just">
              <a:buSzPct val="200000"/>
              <a:buBlip>
                <a:blip r:embed="rId2"/>
              </a:buBlip>
            </a:pPr>
            <a:r>
              <a:rPr lang="uk-UA" sz="2000" dirty="0">
                <a:latin typeface="+mj-lt"/>
              </a:rPr>
              <a:t>Навчання в дитячому садку є важливою передумовою успішного навчання у школі не тільки тому, що діти оволодівають системою знань, умінь і навичок, а й тому, що в них формуються основи учбової діяльності. </a:t>
            </a:r>
          </a:p>
          <a:p>
            <a:pPr marL="342900" indent="-342900" algn="just">
              <a:buSzPct val="200000"/>
              <a:buBlip>
                <a:blip r:embed="rId2"/>
              </a:buBlip>
            </a:pPr>
            <a:endParaRPr lang="uk-UA" sz="2000" dirty="0">
              <a:latin typeface="+mj-lt"/>
            </a:endParaRPr>
          </a:p>
          <a:p>
            <a:pPr marL="342900" indent="-342900" algn="just">
              <a:buSzPct val="200000"/>
              <a:buBlip>
                <a:blip r:embed="rId2"/>
              </a:buBlip>
            </a:pPr>
            <a:r>
              <a:rPr lang="uk-UA" sz="2000" dirty="0">
                <a:latin typeface="+mj-lt"/>
              </a:rPr>
              <a:t>Навчання в дитячому садку відрізняється від шкільного за змістом, організаційними формами і методами. </a:t>
            </a:r>
          </a:p>
          <a:p>
            <a:pPr marL="342900" indent="-342900" algn="just">
              <a:buSzPct val="200000"/>
              <a:buBlip>
                <a:blip r:embed="rId2"/>
              </a:buBlip>
            </a:pPr>
            <a:endParaRPr lang="uk-UA" sz="2000" dirty="0">
              <a:latin typeface="+mj-lt"/>
            </a:endParaRPr>
          </a:p>
          <a:p>
            <a:pPr marL="342900" indent="-342900" algn="just">
              <a:buSzPct val="200000"/>
              <a:buBlip>
                <a:blip r:embed="rId2"/>
              </a:buBlip>
            </a:pPr>
            <a:r>
              <a:rPr lang="uk-UA" sz="2000" dirty="0">
                <a:latin typeface="+mj-lt"/>
              </a:rPr>
              <a:t>Навчання - процес двосторонній. Воно буває успішним лише за активної участі в ньому вихователя і дітей. Вихователю належить провідна роль: він не тільки повідомляє новий матеріал, а й домагається його засвоєння, активно впливає на пізнавальну діяльність малят, керує нею. </a:t>
            </a:r>
          </a:p>
          <a:p>
            <a:pPr marL="342900" indent="-342900" algn="just">
              <a:buSzPct val="200000"/>
              <a:buBlip>
                <a:blip r:embed="rId2"/>
              </a:buBlip>
            </a:pPr>
            <a:endParaRPr lang="uk-UA" sz="2000" dirty="0">
              <a:latin typeface="+mj-lt"/>
            </a:endParaRPr>
          </a:p>
          <a:p>
            <a:pPr marL="342900" indent="-342900" algn="just">
              <a:buSzPct val="200000"/>
              <a:buBlip>
                <a:blip r:embed="rId2"/>
              </a:buBlip>
            </a:pPr>
            <a:r>
              <a:rPr lang="uk-UA" sz="2000" dirty="0">
                <a:latin typeface="+mj-lt"/>
              </a:rPr>
              <a:t>Наслідки навчання виражаються в опануванні знаннями й вміннями, навичками, а також у зміні особистості дитини, що відбувається в навчальній діяльності.</a:t>
            </a:r>
          </a:p>
        </p:txBody>
      </p:sp>
    </p:spTree>
    <p:extLst>
      <p:ext uri="{BB962C8B-B14F-4D97-AF65-F5344CB8AC3E}">
        <p14:creationId xmlns:p14="http://schemas.microsoft.com/office/powerpoint/2010/main" xmlns="" val="252033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E0EE794-AF37-42AE-B09A-58129056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16</a:t>
            </a:fld>
            <a:endParaRPr lang="ru-RU" noProof="0"/>
          </a:p>
        </p:txBody>
      </p:sp>
      <p:sp>
        <p:nvSpPr>
          <p:cNvPr id="3" name="Полилиния 4">
            <a:extLst>
              <a:ext uri="{FF2B5EF4-FFF2-40B4-BE49-F238E27FC236}">
                <a16:creationId xmlns:a16="http://schemas.microsoft.com/office/drawing/2014/main" xmlns="" id="{DC3D80F1-2FF2-4CB8-8387-7912DE6F6B9A}"/>
              </a:ext>
            </a:extLst>
          </p:cNvPr>
          <p:cNvSpPr/>
          <p:nvPr/>
        </p:nvSpPr>
        <p:spPr>
          <a:xfrm rot="3383287" flipH="1">
            <a:off x="2660134" y="306625"/>
            <a:ext cx="6392984" cy="6461172"/>
          </a:xfrm>
          <a:custGeom>
            <a:avLst/>
            <a:gdLst>
              <a:gd name="connsiteX0" fmla="*/ 230990 w 6392984"/>
              <a:gd name="connsiteY0" fmla="*/ 3470492 h 6461172"/>
              <a:gd name="connsiteX1" fmla="*/ 16100 w 6392984"/>
              <a:gd name="connsiteY1" fmla="*/ 4633751 h 6461172"/>
              <a:gd name="connsiteX2" fmla="*/ 355933 w 6392984"/>
              <a:gd name="connsiteY2" fmla="*/ 5552750 h 6461172"/>
              <a:gd name="connsiteX3" fmla="*/ 391522 w 6392984"/>
              <a:gd name="connsiteY3" fmla="*/ 5578786 h 6461172"/>
              <a:gd name="connsiteX4" fmla="*/ 346561 w 6392984"/>
              <a:gd name="connsiteY4" fmla="*/ 5504776 h 6461172"/>
              <a:gd name="connsiteX5" fmla="*/ 230990 w 6392984"/>
              <a:gd name="connsiteY5" fmla="*/ 5048353 h 6461172"/>
              <a:gd name="connsiteX6" fmla="*/ 2172752 w 6392984"/>
              <a:gd name="connsiteY6" fmla="*/ 6005899 h 6461172"/>
              <a:gd name="connsiteX7" fmla="*/ 783768 w 6392984"/>
              <a:gd name="connsiteY7" fmla="*/ 5749311 h 6461172"/>
              <a:gd name="connsiteX8" fmla="*/ 430919 w 6392984"/>
              <a:gd name="connsiteY8" fmla="*/ 5607606 h 6461172"/>
              <a:gd name="connsiteX9" fmla="*/ 391522 w 6392984"/>
              <a:gd name="connsiteY9" fmla="*/ 5578786 h 6461172"/>
              <a:gd name="connsiteX10" fmla="*/ 394524 w 6392984"/>
              <a:gd name="connsiteY10" fmla="*/ 5583726 h 6461172"/>
              <a:gd name="connsiteX11" fmla="*/ 1188536 w 6392984"/>
              <a:gd name="connsiteY11" fmla="*/ 6005899 h 6461172"/>
              <a:gd name="connsiteX12" fmla="*/ 1112105 w 6392984"/>
              <a:gd name="connsiteY12" fmla="*/ 179544 h 6461172"/>
              <a:gd name="connsiteX13" fmla="*/ 1090632 w 6392984"/>
              <a:gd name="connsiteY13" fmla="*/ 180628 h 6461172"/>
              <a:gd name="connsiteX14" fmla="*/ 230990 w 6392984"/>
              <a:gd name="connsiteY14" fmla="*/ 1133231 h 6461172"/>
              <a:gd name="connsiteX15" fmla="*/ 230990 w 6392984"/>
              <a:gd name="connsiteY15" fmla="*/ 3470492 h 6461172"/>
              <a:gd name="connsiteX16" fmla="*/ 727311 w 6392984"/>
              <a:gd name="connsiteY16" fmla="*/ 783770 h 6461172"/>
              <a:gd name="connsiteX17" fmla="*/ 1052975 w 6392984"/>
              <a:gd name="connsiteY17" fmla="*/ 224536 h 6461172"/>
              <a:gd name="connsiteX18" fmla="*/ 5642758 w 6392984"/>
              <a:gd name="connsiteY18" fmla="*/ 5773550 h 6461172"/>
              <a:gd name="connsiteX19" fmla="*/ 5627694 w 6392984"/>
              <a:gd name="connsiteY19" fmla="*/ 5787242 h 6461172"/>
              <a:gd name="connsiteX20" fmla="*/ 5018606 w 6392984"/>
              <a:gd name="connsiteY20" fmla="*/ 6005899 h 6461172"/>
              <a:gd name="connsiteX21" fmla="*/ 2172752 w 6392984"/>
              <a:gd name="connsiteY21" fmla="*/ 6005899 h 6461172"/>
              <a:gd name="connsiteX22" fmla="*/ 4550113 w 6392984"/>
              <a:gd name="connsiteY22" fmla="*/ 6445072 h 6461172"/>
              <a:gd name="connsiteX23" fmla="*/ 5611486 w 6392984"/>
              <a:gd name="connsiteY23" fmla="*/ 5863637 h 6461172"/>
              <a:gd name="connsiteX24" fmla="*/ 2706745 w 6392984"/>
              <a:gd name="connsiteY24" fmla="*/ 175685 h 6461172"/>
              <a:gd name="connsiteX25" fmla="*/ 1842870 w 6392984"/>
              <a:gd name="connsiteY25" fmla="*/ 16100 h 6461172"/>
              <a:gd name="connsiteX26" fmla="*/ 1126101 w 6392984"/>
              <a:gd name="connsiteY26" fmla="*/ 168895 h 6461172"/>
              <a:gd name="connsiteX27" fmla="*/ 1112105 w 6392984"/>
              <a:gd name="connsiteY27" fmla="*/ 179544 h 6461172"/>
              <a:gd name="connsiteX28" fmla="*/ 1188536 w 6392984"/>
              <a:gd name="connsiteY28" fmla="*/ 175685 h 6461172"/>
              <a:gd name="connsiteX29" fmla="*/ 5976152 w 6392984"/>
              <a:gd name="connsiteY29" fmla="*/ 3996693 h 6461172"/>
              <a:gd name="connsiteX30" fmla="*/ 5665673 w 6392984"/>
              <a:gd name="connsiteY30" fmla="*/ 5677402 h 6461172"/>
              <a:gd name="connsiteX31" fmla="*/ 5643026 w 6392984"/>
              <a:gd name="connsiteY31" fmla="*/ 5772779 h 6461172"/>
              <a:gd name="connsiteX32" fmla="*/ 5642758 w 6392984"/>
              <a:gd name="connsiteY32" fmla="*/ 5773550 h 6461172"/>
              <a:gd name="connsiteX33" fmla="*/ 5695693 w 6392984"/>
              <a:gd name="connsiteY33" fmla="*/ 5725440 h 6461172"/>
              <a:gd name="connsiteX34" fmla="*/ 5976152 w 6392984"/>
              <a:gd name="connsiteY34" fmla="*/ 5048353 h 6461172"/>
              <a:gd name="connsiteX35" fmla="*/ 5812618 w 6392984"/>
              <a:gd name="connsiteY35" fmla="*/ 597858 h 6461172"/>
              <a:gd name="connsiteX36" fmla="*/ 5018606 w 6392984"/>
              <a:gd name="connsiteY36" fmla="*/ 175685 h 6461172"/>
              <a:gd name="connsiteX37" fmla="*/ 2706745 w 6392984"/>
              <a:gd name="connsiteY37" fmla="*/ 175685 h 6461172"/>
              <a:gd name="connsiteX38" fmla="*/ 5609215 w 6392984"/>
              <a:gd name="connsiteY38" fmla="*/ 711862 h 6461172"/>
              <a:gd name="connsiteX39" fmla="*/ 5881402 w 6392984"/>
              <a:gd name="connsiteY39" fmla="*/ 805921 h 6461172"/>
              <a:gd name="connsiteX40" fmla="*/ 5927486 w 6392984"/>
              <a:gd name="connsiteY40" fmla="*/ 833141 h 6461172"/>
              <a:gd name="connsiteX41" fmla="*/ 5900903 w 6392984"/>
              <a:gd name="connsiteY41" fmla="*/ 760511 h 6461172"/>
              <a:gd name="connsiteX42" fmla="*/ 5812618 w 6392984"/>
              <a:gd name="connsiteY42" fmla="*/ 597858 h 6461172"/>
              <a:gd name="connsiteX43" fmla="*/ 6224089 w 6392984"/>
              <a:gd name="connsiteY43" fmla="*/ 1110652 h 6461172"/>
              <a:gd name="connsiteX44" fmla="*/ 5962064 w 6392984"/>
              <a:gd name="connsiteY44" fmla="*/ 853565 h 6461172"/>
              <a:gd name="connsiteX45" fmla="*/ 5927486 w 6392984"/>
              <a:gd name="connsiteY45" fmla="*/ 833141 h 6461172"/>
              <a:gd name="connsiteX46" fmla="*/ 5933103 w 6392984"/>
              <a:gd name="connsiteY46" fmla="*/ 848486 h 6461172"/>
              <a:gd name="connsiteX47" fmla="*/ 5976152 w 6392984"/>
              <a:gd name="connsiteY47" fmla="*/ 1133231 h 6461172"/>
              <a:gd name="connsiteX48" fmla="*/ 5976152 w 6392984"/>
              <a:gd name="connsiteY48" fmla="*/ 3996693 h 6461172"/>
              <a:gd name="connsiteX49" fmla="*/ 6376884 w 6392984"/>
              <a:gd name="connsiteY49" fmla="*/ 1827421 h 6461172"/>
              <a:gd name="connsiteX50" fmla="*/ 6224089 w 6392984"/>
              <a:gd name="connsiteY50" fmla="*/ 1110652 h 646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392984" h="6461172">
                <a:moveTo>
                  <a:pt x="230990" y="3470492"/>
                </a:moveTo>
                <a:lnTo>
                  <a:pt x="16100" y="4633751"/>
                </a:lnTo>
                <a:cubicBezTo>
                  <a:pt x="-49946" y="4991278"/>
                  <a:pt x="91864" y="5339075"/>
                  <a:pt x="355933" y="5552750"/>
                </a:cubicBezTo>
                <a:lnTo>
                  <a:pt x="391522" y="5578786"/>
                </a:lnTo>
                <a:lnTo>
                  <a:pt x="346561" y="5504776"/>
                </a:lnTo>
                <a:cubicBezTo>
                  <a:pt x="272856" y="5369099"/>
                  <a:pt x="230990" y="5213615"/>
                  <a:pt x="230990" y="5048353"/>
                </a:cubicBezTo>
                <a:close/>
                <a:moveTo>
                  <a:pt x="2172752" y="6005899"/>
                </a:moveTo>
                <a:lnTo>
                  <a:pt x="783768" y="5749311"/>
                </a:lnTo>
                <a:cubicBezTo>
                  <a:pt x="653759" y="5725293"/>
                  <a:pt x="534770" y="5676065"/>
                  <a:pt x="430919" y="5607606"/>
                </a:cubicBezTo>
                <a:lnTo>
                  <a:pt x="391522" y="5578786"/>
                </a:lnTo>
                <a:lnTo>
                  <a:pt x="394524" y="5583726"/>
                </a:lnTo>
                <a:cubicBezTo>
                  <a:pt x="566602" y="5838435"/>
                  <a:pt x="858012" y="6005899"/>
                  <a:pt x="1188536" y="6005899"/>
                </a:cubicBezTo>
                <a:close/>
                <a:moveTo>
                  <a:pt x="1112105" y="179544"/>
                </a:moveTo>
                <a:lnTo>
                  <a:pt x="1090632" y="180628"/>
                </a:lnTo>
                <a:cubicBezTo>
                  <a:pt x="607784" y="229664"/>
                  <a:pt x="230990" y="637446"/>
                  <a:pt x="230990" y="1133231"/>
                </a:cubicBezTo>
                <a:lnTo>
                  <a:pt x="230990" y="3470492"/>
                </a:lnTo>
                <a:lnTo>
                  <a:pt x="727311" y="783770"/>
                </a:lnTo>
                <a:cubicBezTo>
                  <a:pt x="769340" y="556252"/>
                  <a:pt x="888580" y="362488"/>
                  <a:pt x="1052975" y="224536"/>
                </a:cubicBezTo>
                <a:close/>
                <a:moveTo>
                  <a:pt x="5642758" y="5773550"/>
                </a:moveTo>
                <a:lnTo>
                  <a:pt x="5627694" y="5787242"/>
                </a:lnTo>
                <a:cubicBezTo>
                  <a:pt x="5462174" y="5923842"/>
                  <a:pt x="5249972" y="6005899"/>
                  <a:pt x="5018606" y="6005899"/>
                </a:cubicBezTo>
                <a:lnTo>
                  <a:pt x="2172752" y="6005899"/>
                </a:lnTo>
                <a:lnTo>
                  <a:pt x="4550113" y="6445072"/>
                </a:lnTo>
                <a:cubicBezTo>
                  <a:pt x="5005147" y="6529130"/>
                  <a:pt x="5444420" y="6276495"/>
                  <a:pt x="5611486" y="5863637"/>
                </a:cubicBezTo>
                <a:close/>
                <a:moveTo>
                  <a:pt x="2706745" y="175685"/>
                </a:moveTo>
                <a:lnTo>
                  <a:pt x="1842870" y="16100"/>
                </a:lnTo>
                <a:cubicBezTo>
                  <a:pt x="1582851" y="-31933"/>
                  <a:pt x="1327978" y="29974"/>
                  <a:pt x="1126101" y="168895"/>
                </a:cubicBezTo>
                <a:lnTo>
                  <a:pt x="1112105" y="179544"/>
                </a:lnTo>
                <a:lnTo>
                  <a:pt x="1188536" y="175685"/>
                </a:lnTo>
                <a:close/>
                <a:moveTo>
                  <a:pt x="5976152" y="3996693"/>
                </a:moveTo>
                <a:lnTo>
                  <a:pt x="5665673" y="5677402"/>
                </a:lnTo>
                <a:cubicBezTo>
                  <a:pt x="5659668" y="5709905"/>
                  <a:pt x="5652088" y="5741719"/>
                  <a:pt x="5643026" y="5772779"/>
                </a:cubicBezTo>
                <a:lnTo>
                  <a:pt x="5642758" y="5773550"/>
                </a:lnTo>
                <a:lnTo>
                  <a:pt x="5695693" y="5725440"/>
                </a:lnTo>
                <a:cubicBezTo>
                  <a:pt x="5868975" y="5552159"/>
                  <a:pt x="5976152" y="5312772"/>
                  <a:pt x="5976152" y="5048353"/>
                </a:cubicBezTo>
                <a:close/>
                <a:moveTo>
                  <a:pt x="5812618" y="597858"/>
                </a:moveTo>
                <a:cubicBezTo>
                  <a:pt x="5640540" y="343149"/>
                  <a:pt x="5349130" y="175685"/>
                  <a:pt x="5018606" y="175685"/>
                </a:cubicBezTo>
                <a:lnTo>
                  <a:pt x="2706745" y="175685"/>
                </a:lnTo>
                <a:lnTo>
                  <a:pt x="5609215" y="711862"/>
                </a:lnTo>
                <a:cubicBezTo>
                  <a:pt x="5706722" y="729874"/>
                  <a:pt x="5798030" y="762068"/>
                  <a:pt x="5881402" y="805921"/>
                </a:cubicBezTo>
                <a:lnTo>
                  <a:pt x="5927486" y="833141"/>
                </a:lnTo>
                <a:lnTo>
                  <a:pt x="5900903" y="760511"/>
                </a:lnTo>
                <a:cubicBezTo>
                  <a:pt x="5876676" y="703231"/>
                  <a:pt x="5847034" y="648800"/>
                  <a:pt x="5812618" y="597858"/>
                </a:cubicBezTo>
                <a:close/>
                <a:moveTo>
                  <a:pt x="6224089" y="1110652"/>
                </a:moveTo>
                <a:cubicBezTo>
                  <a:pt x="6154629" y="1009713"/>
                  <a:pt x="6065915" y="922025"/>
                  <a:pt x="5962064" y="853565"/>
                </a:cubicBezTo>
                <a:lnTo>
                  <a:pt x="5927486" y="833141"/>
                </a:lnTo>
                <a:lnTo>
                  <a:pt x="5933103" y="848486"/>
                </a:lnTo>
                <a:cubicBezTo>
                  <a:pt x="5961080" y="938437"/>
                  <a:pt x="5976152" y="1034074"/>
                  <a:pt x="5976152" y="1133231"/>
                </a:cubicBezTo>
                <a:lnTo>
                  <a:pt x="5976152" y="3996693"/>
                </a:lnTo>
                <a:lnTo>
                  <a:pt x="6376884" y="1827421"/>
                </a:lnTo>
                <a:cubicBezTo>
                  <a:pt x="6424917" y="1567401"/>
                  <a:pt x="6363010" y="1312528"/>
                  <a:pt x="6224089" y="1110652"/>
                </a:cubicBezTo>
                <a:close/>
              </a:path>
            </a:pathLst>
          </a:custGeom>
          <a:noFill/>
          <a:ln w="762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CC858C-4323-429C-A7F5-CB8FCE9ED797}"/>
              </a:ext>
            </a:extLst>
          </p:cNvPr>
          <p:cNvSpPr txBox="1"/>
          <p:nvPr/>
        </p:nvSpPr>
        <p:spPr>
          <a:xfrm>
            <a:off x="2561387" y="2244549"/>
            <a:ext cx="65904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3. Компоненти навчальної діяльності дошкільників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45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66E0B08-969F-466D-8270-A3621AEE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17</a:t>
            </a:fld>
            <a:endParaRPr lang="ru-RU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726259-CCE9-4CCF-9439-BAF3F0EE163D}"/>
              </a:ext>
            </a:extLst>
          </p:cNvPr>
          <p:cNvSpPr txBox="1"/>
          <p:nvPr/>
        </p:nvSpPr>
        <p:spPr>
          <a:xfrm>
            <a:off x="1373983" y="156178"/>
            <a:ext cx="9755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i="0" dirty="0">
                <a:solidFill>
                  <a:srgbClr val="000000"/>
                </a:solidFill>
                <a:latin typeface="Monotype Corsiva" panose="03010101010201010101" pitchFamily="66" charset="0"/>
              </a:rPr>
              <a:t>Основні компоненти навчальної діяльності </a:t>
            </a:r>
            <a:endParaRPr lang="uk-UA" sz="3600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841899234"/>
              </p:ext>
            </p:extLst>
          </p:nvPr>
        </p:nvGraphicFramePr>
        <p:xfrm>
          <a:off x="-261259" y="1045029"/>
          <a:ext cx="12792891" cy="456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434613"/>
            <a:ext cx="6878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 навчальної діяльності залежить від її компонентів і взаємозв'язків між ними.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23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E0EE794-AF37-42AE-B09A-58129056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18</a:t>
            </a:fld>
            <a:endParaRPr lang="ru-RU" noProof="0"/>
          </a:p>
        </p:txBody>
      </p:sp>
      <p:sp>
        <p:nvSpPr>
          <p:cNvPr id="3" name="Полилиния 4">
            <a:extLst>
              <a:ext uri="{FF2B5EF4-FFF2-40B4-BE49-F238E27FC236}">
                <a16:creationId xmlns:a16="http://schemas.microsoft.com/office/drawing/2014/main" xmlns="" id="{DC3D80F1-2FF2-4CB8-8387-7912DE6F6B9A}"/>
              </a:ext>
            </a:extLst>
          </p:cNvPr>
          <p:cNvSpPr/>
          <p:nvPr/>
        </p:nvSpPr>
        <p:spPr>
          <a:xfrm rot="3383287" flipH="1">
            <a:off x="2660134" y="306625"/>
            <a:ext cx="6392984" cy="6461172"/>
          </a:xfrm>
          <a:custGeom>
            <a:avLst/>
            <a:gdLst>
              <a:gd name="connsiteX0" fmla="*/ 230990 w 6392984"/>
              <a:gd name="connsiteY0" fmla="*/ 3470492 h 6461172"/>
              <a:gd name="connsiteX1" fmla="*/ 16100 w 6392984"/>
              <a:gd name="connsiteY1" fmla="*/ 4633751 h 6461172"/>
              <a:gd name="connsiteX2" fmla="*/ 355933 w 6392984"/>
              <a:gd name="connsiteY2" fmla="*/ 5552750 h 6461172"/>
              <a:gd name="connsiteX3" fmla="*/ 391522 w 6392984"/>
              <a:gd name="connsiteY3" fmla="*/ 5578786 h 6461172"/>
              <a:gd name="connsiteX4" fmla="*/ 346561 w 6392984"/>
              <a:gd name="connsiteY4" fmla="*/ 5504776 h 6461172"/>
              <a:gd name="connsiteX5" fmla="*/ 230990 w 6392984"/>
              <a:gd name="connsiteY5" fmla="*/ 5048353 h 6461172"/>
              <a:gd name="connsiteX6" fmla="*/ 2172752 w 6392984"/>
              <a:gd name="connsiteY6" fmla="*/ 6005899 h 6461172"/>
              <a:gd name="connsiteX7" fmla="*/ 783768 w 6392984"/>
              <a:gd name="connsiteY7" fmla="*/ 5749311 h 6461172"/>
              <a:gd name="connsiteX8" fmla="*/ 430919 w 6392984"/>
              <a:gd name="connsiteY8" fmla="*/ 5607606 h 6461172"/>
              <a:gd name="connsiteX9" fmla="*/ 391522 w 6392984"/>
              <a:gd name="connsiteY9" fmla="*/ 5578786 h 6461172"/>
              <a:gd name="connsiteX10" fmla="*/ 394524 w 6392984"/>
              <a:gd name="connsiteY10" fmla="*/ 5583726 h 6461172"/>
              <a:gd name="connsiteX11" fmla="*/ 1188536 w 6392984"/>
              <a:gd name="connsiteY11" fmla="*/ 6005899 h 6461172"/>
              <a:gd name="connsiteX12" fmla="*/ 1112105 w 6392984"/>
              <a:gd name="connsiteY12" fmla="*/ 179544 h 6461172"/>
              <a:gd name="connsiteX13" fmla="*/ 1090632 w 6392984"/>
              <a:gd name="connsiteY13" fmla="*/ 180628 h 6461172"/>
              <a:gd name="connsiteX14" fmla="*/ 230990 w 6392984"/>
              <a:gd name="connsiteY14" fmla="*/ 1133231 h 6461172"/>
              <a:gd name="connsiteX15" fmla="*/ 230990 w 6392984"/>
              <a:gd name="connsiteY15" fmla="*/ 3470492 h 6461172"/>
              <a:gd name="connsiteX16" fmla="*/ 727311 w 6392984"/>
              <a:gd name="connsiteY16" fmla="*/ 783770 h 6461172"/>
              <a:gd name="connsiteX17" fmla="*/ 1052975 w 6392984"/>
              <a:gd name="connsiteY17" fmla="*/ 224536 h 6461172"/>
              <a:gd name="connsiteX18" fmla="*/ 5642758 w 6392984"/>
              <a:gd name="connsiteY18" fmla="*/ 5773550 h 6461172"/>
              <a:gd name="connsiteX19" fmla="*/ 5627694 w 6392984"/>
              <a:gd name="connsiteY19" fmla="*/ 5787242 h 6461172"/>
              <a:gd name="connsiteX20" fmla="*/ 5018606 w 6392984"/>
              <a:gd name="connsiteY20" fmla="*/ 6005899 h 6461172"/>
              <a:gd name="connsiteX21" fmla="*/ 2172752 w 6392984"/>
              <a:gd name="connsiteY21" fmla="*/ 6005899 h 6461172"/>
              <a:gd name="connsiteX22" fmla="*/ 4550113 w 6392984"/>
              <a:gd name="connsiteY22" fmla="*/ 6445072 h 6461172"/>
              <a:gd name="connsiteX23" fmla="*/ 5611486 w 6392984"/>
              <a:gd name="connsiteY23" fmla="*/ 5863637 h 6461172"/>
              <a:gd name="connsiteX24" fmla="*/ 2706745 w 6392984"/>
              <a:gd name="connsiteY24" fmla="*/ 175685 h 6461172"/>
              <a:gd name="connsiteX25" fmla="*/ 1842870 w 6392984"/>
              <a:gd name="connsiteY25" fmla="*/ 16100 h 6461172"/>
              <a:gd name="connsiteX26" fmla="*/ 1126101 w 6392984"/>
              <a:gd name="connsiteY26" fmla="*/ 168895 h 6461172"/>
              <a:gd name="connsiteX27" fmla="*/ 1112105 w 6392984"/>
              <a:gd name="connsiteY27" fmla="*/ 179544 h 6461172"/>
              <a:gd name="connsiteX28" fmla="*/ 1188536 w 6392984"/>
              <a:gd name="connsiteY28" fmla="*/ 175685 h 6461172"/>
              <a:gd name="connsiteX29" fmla="*/ 5976152 w 6392984"/>
              <a:gd name="connsiteY29" fmla="*/ 3996693 h 6461172"/>
              <a:gd name="connsiteX30" fmla="*/ 5665673 w 6392984"/>
              <a:gd name="connsiteY30" fmla="*/ 5677402 h 6461172"/>
              <a:gd name="connsiteX31" fmla="*/ 5643026 w 6392984"/>
              <a:gd name="connsiteY31" fmla="*/ 5772779 h 6461172"/>
              <a:gd name="connsiteX32" fmla="*/ 5642758 w 6392984"/>
              <a:gd name="connsiteY32" fmla="*/ 5773550 h 6461172"/>
              <a:gd name="connsiteX33" fmla="*/ 5695693 w 6392984"/>
              <a:gd name="connsiteY33" fmla="*/ 5725440 h 6461172"/>
              <a:gd name="connsiteX34" fmla="*/ 5976152 w 6392984"/>
              <a:gd name="connsiteY34" fmla="*/ 5048353 h 6461172"/>
              <a:gd name="connsiteX35" fmla="*/ 5812618 w 6392984"/>
              <a:gd name="connsiteY35" fmla="*/ 597858 h 6461172"/>
              <a:gd name="connsiteX36" fmla="*/ 5018606 w 6392984"/>
              <a:gd name="connsiteY36" fmla="*/ 175685 h 6461172"/>
              <a:gd name="connsiteX37" fmla="*/ 2706745 w 6392984"/>
              <a:gd name="connsiteY37" fmla="*/ 175685 h 6461172"/>
              <a:gd name="connsiteX38" fmla="*/ 5609215 w 6392984"/>
              <a:gd name="connsiteY38" fmla="*/ 711862 h 6461172"/>
              <a:gd name="connsiteX39" fmla="*/ 5881402 w 6392984"/>
              <a:gd name="connsiteY39" fmla="*/ 805921 h 6461172"/>
              <a:gd name="connsiteX40" fmla="*/ 5927486 w 6392984"/>
              <a:gd name="connsiteY40" fmla="*/ 833141 h 6461172"/>
              <a:gd name="connsiteX41" fmla="*/ 5900903 w 6392984"/>
              <a:gd name="connsiteY41" fmla="*/ 760511 h 6461172"/>
              <a:gd name="connsiteX42" fmla="*/ 5812618 w 6392984"/>
              <a:gd name="connsiteY42" fmla="*/ 597858 h 6461172"/>
              <a:gd name="connsiteX43" fmla="*/ 6224089 w 6392984"/>
              <a:gd name="connsiteY43" fmla="*/ 1110652 h 6461172"/>
              <a:gd name="connsiteX44" fmla="*/ 5962064 w 6392984"/>
              <a:gd name="connsiteY44" fmla="*/ 853565 h 6461172"/>
              <a:gd name="connsiteX45" fmla="*/ 5927486 w 6392984"/>
              <a:gd name="connsiteY45" fmla="*/ 833141 h 6461172"/>
              <a:gd name="connsiteX46" fmla="*/ 5933103 w 6392984"/>
              <a:gd name="connsiteY46" fmla="*/ 848486 h 6461172"/>
              <a:gd name="connsiteX47" fmla="*/ 5976152 w 6392984"/>
              <a:gd name="connsiteY47" fmla="*/ 1133231 h 6461172"/>
              <a:gd name="connsiteX48" fmla="*/ 5976152 w 6392984"/>
              <a:gd name="connsiteY48" fmla="*/ 3996693 h 6461172"/>
              <a:gd name="connsiteX49" fmla="*/ 6376884 w 6392984"/>
              <a:gd name="connsiteY49" fmla="*/ 1827421 h 6461172"/>
              <a:gd name="connsiteX50" fmla="*/ 6224089 w 6392984"/>
              <a:gd name="connsiteY50" fmla="*/ 1110652 h 646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392984" h="6461172">
                <a:moveTo>
                  <a:pt x="230990" y="3470492"/>
                </a:moveTo>
                <a:lnTo>
                  <a:pt x="16100" y="4633751"/>
                </a:lnTo>
                <a:cubicBezTo>
                  <a:pt x="-49946" y="4991278"/>
                  <a:pt x="91864" y="5339075"/>
                  <a:pt x="355933" y="5552750"/>
                </a:cubicBezTo>
                <a:lnTo>
                  <a:pt x="391522" y="5578786"/>
                </a:lnTo>
                <a:lnTo>
                  <a:pt x="346561" y="5504776"/>
                </a:lnTo>
                <a:cubicBezTo>
                  <a:pt x="272856" y="5369099"/>
                  <a:pt x="230990" y="5213615"/>
                  <a:pt x="230990" y="5048353"/>
                </a:cubicBezTo>
                <a:close/>
                <a:moveTo>
                  <a:pt x="2172752" y="6005899"/>
                </a:moveTo>
                <a:lnTo>
                  <a:pt x="783768" y="5749311"/>
                </a:lnTo>
                <a:cubicBezTo>
                  <a:pt x="653759" y="5725293"/>
                  <a:pt x="534770" y="5676065"/>
                  <a:pt x="430919" y="5607606"/>
                </a:cubicBezTo>
                <a:lnTo>
                  <a:pt x="391522" y="5578786"/>
                </a:lnTo>
                <a:lnTo>
                  <a:pt x="394524" y="5583726"/>
                </a:lnTo>
                <a:cubicBezTo>
                  <a:pt x="566602" y="5838435"/>
                  <a:pt x="858012" y="6005899"/>
                  <a:pt x="1188536" y="6005899"/>
                </a:cubicBezTo>
                <a:close/>
                <a:moveTo>
                  <a:pt x="1112105" y="179544"/>
                </a:moveTo>
                <a:lnTo>
                  <a:pt x="1090632" y="180628"/>
                </a:lnTo>
                <a:cubicBezTo>
                  <a:pt x="607784" y="229664"/>
                  <a:pt x="230990" y="637446"/>
                  <a:pt x="230990" y="1133231"/>
                </a:cubicBezTo>
                <a:lnTo>
                  <a:pt x="230990" y="3470492"/>
                </a:lnTo>
                <a:lnTo>
                  <a:pt x="727311" y="783770"/>
                </a:lnTo>
                <a:cubicBezTo>
                  <a:pt x="769340" y="556252"/>
                  <a:pt x="888580" y="362488"/>
                  <a:pt x="1052975" y="224536"/>
                </a:cubicBezTo>
                <a:close/>
                <a:moveTo>
                  <a:pt x="5642758" y="5773550"/>
                </a:moveTo>
                <a:lnTo>
                  <a:pt x="5627694" y="5787242"/>
                </a:lnTo>
                <a:cubicBezTo>
                  <a:pt x="5462174" y="5923842"/>
                  <a:pt x="5249972" y="6005899"/>
                  <a:pt x="5018606" y="6005899"/>
                </a:cubicBezTo>
                <a:lnTo>
                  <a:pt x="2172752" y="6005899"/>
                </a:lnTo>
                <a:lnTo>
                  <a:pt x="4550113" y="6445072"/>
                </a:lnTo>
                <a:cubicBezTo>
                  <a:pt x="5005147" y="6529130"/>
                  <a:pt x="5444420" y="6276495"/>
                  <a:pt x="5611486" y="5863637"/>
                </a:cubicBezTo>
                <a:close/>
                <a:moveTo>
                  <a:pt x="2706745" y="175685"/>
                </a:moveTo>
                <a:lnTo>
                  <a:pt x="1842870" y="16100"/>
                </a:lnTo>
                <a:cubicBezTo>
                  <a:pt x="1582851" y="-31933"/>
                  <a:pt x="1327978" y="29974"/>
                  <a:pt x="1126101" y="168895"/>
                </a:cubicBezTo>
                <a:lnTo>
                  <a:pt x="1112105" y="179544"/>
                </a:lnTo>
                <a:lnTo>
                  <a:pt x="1188536" y="175685"/>
                </a:lnTo>
                <a:close/>
                <a:moveTo>
                  <a:pt x="5976152" y="3996693"/>
                </a:moveTo>
                <a:lnTo>
                  <a:pt x="5665673" y="5677402"/>
                </a:lnTo>
                <a:cubicBezTo>
                  <a:pt x="5659668" y="5709905"/>
                  <a:pt x="5652088" y="5741719"/>
                  <a:pt x="5643026" y="5772779"/>
                </a:cubicBezTo>
                <a:lnTo>
                  <a:pt x="5642758" y="5773550"/>
                </a:lnTo>
                <a:lnTo>
                  <a:pt x="5695693" y="5725440"/>
                </a:lnTo>
                <a:cubicBezTo>
                  <a:pt x="5868975" y="5552159"/>
                  <a:pt x="5976152" y="5312772"/>
                  <a:pt x="5976152" y="5048353"/>
                </a:cubicBezTo>
                <a:close/>
                <a:moveTo>
                  <a:pt x="5812618" y="597858"/>
                </a:moveTo>
                <a:cubicBezTo>
                  <a:pt x="5640540" y="343149"/>
                  <a:pt x="5349130" y="175685"/>
                  <a:pt x="5018606" y="175685"/>
                </a:cubicBezTo>
                <a:lnTo>
                  <a:pt x="2706745" y="175685"/>
                </a:lnTo>
                <a:lnTo>
                  <a:pt x="5609215" y="711862"/>
                </a:lnTo>
                <a:cubicBezTo>
                  <a:pt x="5706722" y="729874"/>
                  <a:pt x="5798030" y="762068"/>
                  <a:pt x="5881402" y="805921"/>
                </a:cubicBezTo>
                <a:lnTo>
                  <a:pt x="5927486" y="833141"/>
                </a:lnTo>
                <a:lnTo>
                  <a:pt x="5900903" y="760511"/>
                </a:lnTo>
                <a:cubicBezTo>
                  <a:pt x="5876676" y="703231"/>
                  <a:pt x="5847034" y="648800"/>
                  <a:pt x="5812618" y="597858"/>
                </a:cubicBezTo>
                <a:close/>
                <a:moveTo>
                  <a:pt x="6224089" y="1110652"/>
                </a:moveTo>
                <a:cubicBezTo>
                  <a:pt x="6154629" y="1009713"/>
                  <a:pt x="6065915" y="922025"/>
                  <a:pt x="5962064" y="853565"/>
                </a:cubicBezTo>
                <a:lnTo>
                  <a:pt x="5927486" y="833141"/>
                </a:lnTo>
                <a:lnTo>
                  <a:pt x="5933103" y="848486"/>
                </a:lnTo>
                <a:cubicBezTo>
                  <a:pt x="5961080" y="938437"/>
                  <a:pt x="5976152" y="1034074"/>
                  <a:pt x="5976152" y="1133231"/>
                </a:cubicBezTo>
                <a:lnTo>
                  <a:pt x="5976152" y="3996693"/>
                </a:lnTo>
                <a:lnTo>
                  <a:pt x="6376884" y="1827421"/>
                </a:lnTo>
                <a:cubicBezTo>
                  <a:pt x="6424917" y="1567401"/>
                  <a:pt x="6363010" y="1312528"/>
                  <a:pt x="6224089" y="1110652"/>
                </a:cubicBezTo>
                <a:close/>
              </a:path>
            </a:pathLst>
          </a:custGeom>
          <a:noFill/>
          <a:ln w="762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CC858C-4323-429C-A7F5-CB8FCE9ED797}"/>
              </a:ext>
            </a:extLst>
          </p:cNvPr>
          <p:cNvSpPr txBox="1"/>
          <p:nvPr/>
        </p:nvSpPr>
        <p:spPr>
          <a:xfrm>
            <a:off x="2561387" y="2551837"/>
            <a:ext cx="65904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4.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Навчальні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уміння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та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навички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дошкільників</a:t>
            </a:r>
            <a:endParaRPr lang="uk-UA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37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F6F90F-6870-4BE4-BCB1-27A3E347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19</a:t>
            </a:fld>
            <a:endParaRPr lang="ru-RU" noProof="0"/>
          </a:p>
        </p:txBody>
      </p:sp>
      <p:sp>
        <p:nvSpPr>
          <p:cNvPr id="3" name="Полилиния 4">
            <a:extLst>
              <a:ext uri="{FF2B5EF4-FFF2-40B4-BE49-F238E27FC236}">
                <a16:creationId xmlns:a16="http://schemas.microsoft.com/office/drawing/2014/main" xmlns="" id="{AE3FD0AC-583F-4317-B8F9-AB76E481027A}"/>
              </a:ext>
            </a:extLst>
          </p:cNvPr>
          <p:cNvSpPr/>
          <p:nvPr/>
        </p:nvSpPr>
        <p:spPr>
          <a:xfrm rot="3383287" flipH="1">
            <a:off x="2660134" y="306625"/>
            <a:ext cx="6392984" cy="6461172"/>
          </a:xfrm>
          <a:custGeom>
            <a:avLst/>
            <a:gdLst>
              <a:gd name="connsiteX0" fmla="*/ 230990 w 6392984"/>
              <a:gd name="connsiteY0" fmla="*/ 3470492 h 6461172"/>
              <a:gd name="connsiteX1" fmla="*/ 16100 w 6392984"/>
              <a:gd name="connsiteY1" fmla="*/ 4633751 h 6461172"/>
              <a:gd name="connsiteX2" fmla="*/ 355933 w 6392984"/>
              <a:gd name="connsiteY2" fmla="*/ 5552750 h 6461172"/>
              <a:gd name="connsiteX3" fmla="*/ 391522 w 6392984"/>
              <a:gd name="connsiteY3" fmla="*/ 5578786 h 6461172"/>
              <a:gd name="connsiteX4" fmla="*/ 346561 w 6392984"/>
              <a:gd name="connsiteY4" fmla="*/ 5504776 h 6461172"/>
              <a:gd name="connsiteX5" fmla="*/ 230990 w 6392984"/>
              <a:gd name="connsiteY5" fmla="*/ 5048353 h 6461172"/>
              <a:gd name="connsiteX6" fmla="*/ 2172752 w 6392984"/>
              <a:gd name="connsiteY6" fmla="*/ 6005899 h 6461172"/>
              <a:gd name="connsiteX7" fmla="*/ 783768 w 6392984"/>
              <a:gd name="connsiteY7" fmla="*/ 5749311 h 6461172"/>
              <a:gd name="connsiteX8" fmla="*/ 430919 w 6392984"/>
              <a:gd name="connsiteY8" fmla="*/ 5607606 h 6461172"/>
              <a:gd name="connsiteX9" fmla="*/ 391522 w 6392984"/>
              <a:gd name="connsiteY9" fmla="*/ 5578786 h 6461172"/>
              <a:gd name="connsiteX10" fmla="*/ 394524 w 6392984"/>
              <a:gd name="connsiteY10" fmla="*/ 5583726 h 6461172"/>
              <a:gd name="connsiteX11" fmla="*/ 1188536 w 6392984"/>
              <a:gd name="connsiteY11" fmla="*/ 6005899 h 6461172"/>
              <a:gd name="connsiteX12" fmla="*/ 1112105 w 6392984"/>
              <a:gd name="connsiteY12" fmla="*/ 179544 h 6461172"/>
              <a:gd name="connsiteX13" fmla="*/ 1090632 w 6392984"/>
              <a:gd name="connsiteY13" fmla="*/ 180628 h 6461172"/>
              <a:gd name="connsiteX14" fmla="*/ 230990 w 6392984"/>
              <a:gd name="connsiteY14" fmla="*/ 1133231 h 6461172"/>
              <a:gd name="connsiteX15" fmla="*/ 230990 w 6392984"/>
              <a:gd name="connsiteY15" fmla="*/ 3470492 h 6461172"/>
              <a:gd name="connsiteX16" fmla="*/ 727311 w 6392984"/>
              <a:gd name="connsiteY16" fmla="*/ 783770 h 6461172"/>
              <a:gd name="connsiteX17" fmla="*/ 1052975 w 6392984"/>
              <a:gd name="connsiteY17" fmla="*/ 224536 h 6461172"/>
              <a:gd name="connsiteX18" fmla="*/ 5642758 w 6392984"/>
              <a:gd name="connsiteY18" fmla="*/ 5773550 h 6461172"/>
              <a:gd name="connsiteX19" fmla="*/ 5627694 w 6392984"/>
              <a:gd name="connsiteY19" fmla="*/ 5787242 h 6461172"/>
              <a:gd name="connsiteX20" fmla="*/ 5018606 w 6392984"/>
              <a:gd name="connsiteY20" fmla="*/ 6005899 h 6461172"/>
              <a:gd name="connsiteX21" fmla="*/ 2172752 w 6392984"/>
              <a:gd name="connsiteY21" fmla="*/ 6005899 h 6461172"/>
              <a:gd name="connsiteX22" fmla="*/ 4550113 w 6392984"/>
              <a:gd name="connsiteY22" fmla="*/ 6445072 h 6461172"/>
              <a:gd name="connsiteX23" fmla="*/ 5611486 w 6392984"/>
              <a:gd name="connsiteY23" fmla="*/ 5863637 h 6461172"/>
              <a:gd name="connsiteX24" fmla="*/ 2706745 w 6392984"/>
              <a:gd name="connsiteY24" fmla="*/ 175685 h 6461172"/>
              <a:gd name="connsiteX25" fmla="*/ 1842870 w 6392984"/>
              <a:gd name="connsiteY25" fmla="*/ 16100 h 6461172"/>
              <a:gd name="connsiteX26" fmla="*/ 1126101 w 6392984"/>
              <a:gd name="connsiteY26" fmla="*/ 168895 h 6461172"/>
              <a:gd name="connsiteX27" fmla="*/ 1112105 w 6392984"/>
              <a:gd name="connsiteY27" fmla="*/ 179544 h 6461172"/>
              <a:gd name="connsiteX28" fmla="*/ 1188536 w 6392984"/>
              <a:gd name="connsiteY28" fmla="*/ 175685 h 6461172"/>
              <a:gd name="connsiteX29" fmla="*/ 5976152 w 6392984"/>
              <a:gd name="connsiteY29" fmla="*/ 3996693 h 6461172"/>
              <a:gd name="connsiteX30" fmla="*/ 5665673 w 6392984"/>
              <a:gd name="connsiteY30" fmla="*/ 5677402 h 6461172"/>
              <a:gd name="connsiteX31" fmla="*/ 5643026 w 6392984"/>
              <a:gd name="connsiteY31" fmla="*/ 5772779 h 6461172"/>
              <a:gd name="connsiteX32" fmla="*/ 5642758 w 6392984"/>
              <a:gd name="connsiteY32" fmla="*/ 5773550 h 6461172"/>
              <a:gd name="connsiteX33" fmla="*/ 5695693 w 6392984"/>
              <a:gd name="connsiteY33" fmla="*/ 5725440 h 6461172"/>
              <a:gd name="connsiteX34" fmla="*/ 5976152 w 6392984"/>
              <a:gd name="connsiteY34" fmla="*/ 5048353 h 6461172"/>
              <a:gd name="connsiteX35" fmla="*/ 5812618 w 6392984"/>
              <a:gd name="connsiteY35" fmla="*/ 597858 h 6461172"/>
              <a:gd name="connsiteX36" fmla="*/ 5018606 w 6392984"/>
              <a:gd name="connsiteY36" fmla="*/ 175685 h 6461172"/>
              <a:gd name="connsiteX37" fmla="*/ 2706745 w 6392984"/>
              <a:gd name="connsiteY37" fmla="*/ 175685 h 6461172"/>
              <a:gd name="connsiteX38" fmla="*/ 5609215 w 6392984"/>
              <a:gd name="connsiteY38" fmla="*/ 711862 h 6461172"/>
              <a:gd name="connsiteX39" fmla="*/ 5881402 w 6392984"/>
              <a:gd name="connsiteY39" fmla="*/ 805921 h 6461172"/>
              <a:gd name="connsiteX40" fmla="*/ 5927486 w 6392984"/>
              <a:gd name="connsiteY40" fmla="*/ 833141 h 6461172"/>
              <a:gd name="connsiteX41" fmla="*/ 5900903 w 6392984"/>
              <a:gd name="connsiteY41" fmla="*/ 760511 h 6461172"/>
              <a:gd name="connsiteX42" fmla="*/ 5812618 w 6392984"/>
              <a:gd name="connsiteY42" fmla="*/ 597858 h 6461172"/>
              <a:gd name="connsiteX43" fmla="*/ 6224089 w 6392984"/>
              <a:gd name="connsiteY43" fmla="*/ 1110652 h 6461172"/>
              <a:gd name="connsiteX44" fmla="*/ 5962064 w 6392984"/>
              <a:gd name="connsiteY44" fmla="*/ 853565 h 6461172"/>
              <a:gd name="connsiteX45" fmla="*/ 5927486 w 6392984"/>
              <a:gd name="connsiteY45" fmla="*/ 833141 h 6461172"/>
              <a:gd name="connsiteX46" fmla="*/ 5933103 w 6392984"/>
              <a:gd name="connsiteY46" fmla="*/ 848486 h 6461172"/>
              <a:gd name="connsiteX47" fmla="*/ 5976152 w 6392984"/>
              <a:gd name="connsiteY47" fmla="*/ 1133231 h 6461172"/>
              <a:gd name="connsiteX48" fmla="*/ 5976152 w 6392984"/>
              <a:gd name="connsiteY48" fmla="*/ 3996693 h 6461172"/>
              <a:gd name="connsiteX49" fmla="*/ 6376884 w 6392984"/>
              <a:gd name="connsiteY49" fmla="*/ 1827421 h 6461172"/>
              <a:gd name="connsiteX50" fmla="*/ 6224089 w 6392984"/>
              <a:gd name="connsiteY50" fmla="*/ 1110652 h 646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392984" h="6461172">
                <a:moveTo>
                  <a:pt x="230990" y="3470492"/>
                </a:moveTo>
                <a:lnTo>
                  <a:pt x="16100" y="4633751"/>
                </a:lnTo>
                <a:cubicBezTo>
                  <a:pt x="-49946" y="4991278"/>
                  <a:pt x="91864" y="5339075"/>
                  <a:pt x="355933" y="5552750"/>
                </a:cubicBezTo>
                <a:lnTo>
                  <a:pt x="391522" y="5578786"/>
                </a:lnTo>
                <a:lnTo>
                  <a:pt x="346561" y="5504776"/>
                </a:lnTo>
                <a:cubicBezTo>
                  <a:pt x="272856" y="5369099"/>
                  <a:pt x="230990" y="5213615"/>
                  <a:pt x="230990" y="5048353"/>
                </a:cubicBezTo>
                <a:close/>
                <a:moveTo>
                  <a:pt x="2172752" y="6005899"/>
                </a:moveTo>
                <a:lnTo>
                  <a:pt x="783768" y="5749311"/>
                </a:lnTo>
                <a:cubicBezTo>
                  <a:pt x="653759" y="5725293"/>
                  <a:pt x="534770" y="5676065"/>
                  <a:pt x="430919" y="5607606"/>
                </a:cubicBezTo>
                <a:lnTo>
                  <a:pt x="391522" y="5578786"/>
                </a:lnTo>
                <a:lnTo>
                  <a:pt x="394524" y="5583726"/>
                </a:lnTo>
                <a:cubicBezTo>
                  <a:pt x="566602" y="5838435"/>
                  <a:pt x="858012" y="6005899"/>
                  <a:pt x="1188536" y="6005899"/>
                </a:cubicBezTo>
                <a:close/>
                <a:moveTo>
                  <a:pt x="1112105" y="179544"/>
                </a:moveTo>
                <a:lnTo>
                  <a:pt x="1090632" y="180628"/>
                </a:lnTo>
                <a:cubicBezTo>
                  <a:pt x="607784" y="229664"/>
                  <a:pt x="230990" y="637446"/>
                  <a:pt x="230990" y="1133231"/>
                </a:cubicBezTo>
                <a:lnTo>
                  <a:pt x="230990" y="3470492"/>
                </a:lnTo>
                <a:lnTo>
                  <a:pt x="727311" y="783770"/>
                </a:lnTo>
                <a:cubicBezTo>
                  <a:pt x="769340" y="556252"/>
                  <a:pt x="888580" y="362488"/>
                  <a:pt x="1052975" y="224536"/>
                </a:cubicBezTo>
                <a:close/>
                <a:moveTo>
                  <a:pt x="5642758" y="5773550"/>
                </a:moveTo>
                <a:lnTo>
                  <a:pt x="5627694" y="5787242"/>
                </a:lnTo>
                <a:cubicBezTo>
                  <a:pt x="5462174" y="5923842"/>
                  <a:pt x="5249972" y="6005899"/>
                  <a:pt x="5018606" y="6005899"/>
                </a:cubicBezTo>
                <a:lnTo>
                  <a:pt x="2172752" y="6005899"/>
                </a:lnTo>
                <a:lnTo>
                  <a:pt x="4550113" y="6445072"/>
                </a:lnTo>
                <a:cubicBezTo>
                  <a:pt x="5005147" y="6529130"/>
                  <a:pt x="5444420" y="6276495"/>
                  <a:pt x="5611486" y="5863637"/>
                </a:cubicBezTo>
                <a:close/>
                <a:moveTo>
                  <a:pt x="2706745" y="175685"/>
                </a:moveTo>
                <a:lnTo>
                  <a:pt x="1842870" y="16100"/>
                </a:lnTo>
                <a:cubicBezTo>
                  <a:pt x="1582851" y="-31933"/>
                  <a:pt x="1327978" y="29974"/>
                  <a:pt x="1126101" y="168895"/>
                </a:cubicBezTo>
                <a:lnTo>
                  <a:pt x="1112105" y="179544"/>
                </a:lnTo>
                <a:lnTo>
                  <a:pt x="1188536" y="175685"/>
                </a:lnTo>
                <a:close/>
                <a:moveTo>
                  <a:pt x="5976152" y="3996693"/>
                </a:moveTo>
                <a:lnTo>
                  <a:pt x="5665673" y="5677402"/>
                </a:lnTo>
                <a:cubicBezTo>
                  <a:pt x="5659668" y="5709905"/>
                  <a:pt x="5652088" y="5741719"/>
                  <a:pt x="5643026" y="5772779"/>
                </a:cubicBezTo>
                <a:lnTo>
                  <a:pt x="5642758" y="5773550"/>
                </a:lnTo>
                <a:lnTo>
                  <a:pt x="5695693" y="5725440"/>
                </a:lnTo>
                <a:cubicBezTo>
                  <a:pt x="5868975" y="5552159"/>
                  <a:pt x="5976152" y="5312772"/>
                  <a:pt x="5976152" y="5048353"/>
                </a:cubicBezTo>
                <a:close/>
                <a:moveTo>
                  <a:pt x="5812618" y="597858"/>
                </a:moveTo>
                <a:cubicBezTo>
                  <a:pt x="5640540" y="343149"/>
                  <a:pt x="5349130" y="175685"/>
                  <a:pt x="5018606" y="175685"/>
                </a:cubicBezTo>
                <a:lnTo>
                  <a:pt x="2706745" y="175685"/>
                </a:lnTo>
                <a:lnTo>
                  <a:pt x="5609215" y="711862"/>
                </a:lnTo>
                <a:cubicBezTo>
                  <a:pt x="5706722" y="729874"/>
                  <a:pt x="5798030" y="762068"/>
                  <a:pt x="5881402" y="805921"/>
                </a:cubicBezTo>
                <a:lnTo>
                  <a:pt x="5927486" y="833141"/>
                </a:lnTo>
                <a:lnTo>
                  <a:pt x="5900903" y="760511"/>
                </a:lnTo>
                <a:cubicBezTo>
                  <a:pt x="5876676" y="703231"/>
                  <a:pt x="5847034" y="648800"/>
                  <a:pt x="5812618" y="597858"/>
                </a:cubicBezTo>
                <a:close/>
                <a:moveTo>
                  <a:pt x="6224089" y="1110652"/>
                </a:moveTo>
                <a:cubicBezTo>
                  <a:pt x="6154629" y="1009713"/>
                  <a:pt x="6065915" y="922025"/>
                  <a:pt x="5962064" y="853565"/>
                </a:cubicBezTo>
                <a:lnTo>
                  <a:pt x="5927486" y="833141"/>
                </a:lnTo>
                <a:lnTo>
                  <a:pt x="5933103" y="848486"/>
                </a:lnTo>
                <a:cubicBezTo>
                  <a:pt x="5961080" y="938437"/>
                  <a:pt x="5976152" y="1034074"/>
                  <a:pt x="5976152" y="1133231"/>
                </a:cubicBezTo>
                <a:lnTo>
                  <a:pt x="5976152" y="3996693"/>
                </a:lnTo>
                <a:lnTo>
                  <a:pt x="6376884" y="1827421"/>
                </a:lnTo>
                <a:cubicBezTo>
                  <a:pt x="6424917" y="1567401"/>
                  <a:pt x="6363010" y="1312528"/>
                  <a:pt x="6224089" y="1110652"/>
                </a:cubicBezTo>
                <a:close/>
              </a:path>
            </a:pathLst>
          </a:custGeom>
          <a:noFill/>
          <a:ln w="762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6192F2-212B-47F8-8824-99AE5B477F52}"/>
              </a:ext>
            </a:extLst>
          </p:cNvPr>
          <p:cNvSpPr txBox="1"/>
          <p:nvPr/>
        </p:nvSpPr>
        <p:spPr>
          <a:xfrm>
            <a:off x="2805313" y="2345886"/>
            <a:ext cx="61026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5.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Головні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протиріччя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навчального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процесу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дошкільників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09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810B30-D768-4A3D-8DCB-82EEF128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2</a:t>
            </a:fld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AD46AB-F89E-4FD7-AEAD-761CCD0BDA60}"/>
              </a:ext>
            </a:extLst>
          </p:cNvPr>
          <p:cNvSpPr/>
          <p:nvPr/>
        </p:nvSpPr>
        <p:spPr>
          <a:xfrm>
            <a:off x="0" y="2270892"/>
            <a:ext cx="4885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План лекції:</a:t>
            </a: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xmlns="" id="{50897D68-EBAB-4B14-B224-6708B31B0F74}"/>
              </a:ext>
            </a:extLst>
          </p:cNvPr>
          <p:cNvSpPr/>
          <p:nvPr/>
        </p:nvSpPr>
        <p:spPr>
          <a:xfrm rot="353706">
            <a:off x="4679872" y="153735"/>
            <a:ext cx="7117337" cy="6836174"/>
          </a:xfrm>
          <a:custGeom>
            <a:avLst/>
            <a:gdLst/>
            <a:ahLst/>
            <a:cxnLst/>
            <a:rect l="l" t="t" r="r" b="b"/>
            <a:pathLst>
              <a:path w="1513205" h="1405890">
                <a:moveTo>
                  <a:pt x="205130" y="1399794"/>
                </a:moveTo>
                <a:lnTo>
                  <a:pt x="196215" y="1346225"/>
                </a:lnTo>
                <a:lnTo>
                  <a:pt x="154520" y="1357083"/>
                </a:lnTo>
                <a:lnTo>
                  <a:pt x="205130" y="1399794"/>
                </a:lnTo>
                <a:close/>
              </a:path>
              <a:path w="1513205" h="1405890">
                <a:moveTo>
                  <a:pt x="1512671" y="1264234"/>
                </a:moveTo>
                <a:lnTo>
                  <a:pt x="1399578" y="281266"/>
                </a:lnTo>
                <a:lnTo>
                  <a:pt x="1390573" y="205498"/>
                </a:lnTo>
                <a:lnTo>
                  <a:pt x="1382153" y="138582"/>
                </a:lnTo>
                <a:lnTo>
                  <a:pt x="1374838" y="83007"/>
                </a:lnTo>
                <a:lnTo>
                  <a:pt x="1368945" y="39916"/>
                </a:lnTo>
                <a:lnTo>
                  <a:pt x="1363954" y="4635"/>
                </a:lnTo>
                <a:lnTo>
                  <a:pt x="1363383" y="292"/>
                </a:lnTo>
                <a:lnTo>
                  <a:pt x="1361147" y="0"/>
                </a:lnTo>
                <a:lnTo>
                  <a:pt x="1309890" y="114"/>
                </a:lnTo>
                <a:lnTo>
                  <a:pt x="1292529" y="723"/>
                </a:lnTo>
                <a:lnTo>
                  <a:pt x="1283042" y="1054"/>
                </a:lnTo>
                <a:lnTo>
                  <a:pt x="627595" y="76466"/>
                </a:lnTo>
                <a:lnTo>
                  <a:pt x="1051521" y="29146"/>
                </a:lnTo>
                <a:lnTo>
                  <a:pt x="1131785" y="19380"/>
                </a:lnTo>
                <a:lnTo>
                  <a:pt x="1159268" y="16052"/>
                </a:lnTo>
                <a:lnTo>
                  <a:pt x="1208176" y="10845"/>
                </a:lnTo>
                <a:lnTo>
                  <a:pt x="1257846" y="7264"/>
                </a:lnTo>
                <a:lnTo>
                  <a:pt x="1308023" y="5372"/>
                </a:lnTo>
                <a:lnTo>
                  <a:pt x="1358455" y="5270"/>
                </a:lnTo>
                <a:lnTo>
                  <a:pt x="1361528" y="26644"/>
                </a:lnTo>
                <a:lnTo>
                  <a:pt x="1367256" y="67970"/>
                </a:lnTo>
                <a:lnTo>
                  <a:pt x="1375029" y="126263"/>
                </a:lnTo>
                <a:lnTo>
                  <a:pt x="1384198" y="198564"/>
                </a:lnTo>
                <a:lnTo>
                  <a:pt x="1394142" y="281901"/>
                </a:lnTo>
                <a:lnTo>
                  <a:pt x="1506613" y="1259420"/>
                </a:lnTo>
                <a:lnTo>
                  <a:pt x="434403" y="1382331"/>
                </a:lnTo>
                <a:lnTo>
                  <a:pt x="380187" y="1387335"/>
                </a:lnTo>
                <a:lnTo>
                  <a:pt x="328142" y="1391577"/>
                </a:lnTo>
                <a:lnTo>
                  <a:pt x="205130" y="1399794"/>
                </a:lnTo>
                <a:lnTo>
                  <a:pt x="154584" y="1357630"/>
                </a:lnTo>
                <a:lnTo>
                  <a:pt x="148907" y="1317002"/>
                </a:lnTo>
                <a:lnTo>
                  <a:pt x="142163" y="1268272"/>
                </a:lnTo>
                <a:lnTo>
                  <a:pt x="134937" y="1215491"/>
                </a:lnTo>
                <a:lnTo>
                  <a:pt x="127673" y="1161618"/>
                </a:lnTo>
                <a:lnTo>
                  <a:pt x="120815" y="1109599"/>
                </a:lnTo>
                <a:lnTo>
                  <a:pt x="114782" y="1062418"/>
                </a:lnTo>
                <a:lnTo>
                  <a:pt x="110020" y="1023010"/>
                </a:lnTo>
                <a:lnTo>
                  <a:pt x="105105" y="981151"/>
                </a:lnTo>
                <a:lnTo>
                  <a:pt x="99047" y="930592"/>
                </a:lnTo>
                <a:lnTo>
                  <a:pt x="84150" y="807707"/>
                </a:lnTo>
                <a:lnTo>
                  <a:pt x="78143" y="757529"/>
                </a:lnTo>
                <a:lnTo>
                  <a:pt x="65874" y="654735"/>
                </a:lnTo>
                <a:lnTo>
                  <a:pt x="59829" y="603719"/>
                </a:lnTo>
                <a:lnTo>
                  <a:pt x="53975" y="553999"/>
                </a:lnTo>
                <a:lnTo>
                  <a:pt x="48399" y="506361"/>
                </a:lnTo>
                <a:lnTo>
                  <a:pt x="34239" y="384225"/>
                </a:lnTo>
                <a:lnTo>
                  <a:pt x="25920" y="313702"/>
                </a:lnTo>
                <a:lnTo>
                  <a:pt x="18605" y="252437"/>
                </a:lnTo>
                <a:lnTo>
                  <a:pt x="6057" y="148196"/>
                </a:lnTo>
                <a:lnTo>
                  <a:pt x="25476" y="145872"/>
                </a:lnTo>
                <a:lnTo>
                  <a:pt x="127114" y="134162"/>
                </a:lnTo>
                <a:lnTo>
                  <a:pt x="25476" y="145872"/>
                </a:lnTo>
                <a:lnTo>
                  <a:pt x="127127" y="134543"/>
                </a:lnTo>
                <a:lnTo>
                  <a:pt x="127241" y="148590"/>
                </a:lnTo>
                <a:lnTo>
                  <a:pt x="129679" y="169824"/>
                </a:lnTo>
                <a:lnTo>
                  <a:pt x="379285" y="137795"/>
                </a:lnTo>
                <a:lnTo>
                  <a:pt x="379018" y="105803"/>
                </a:lnTo>
                <a:lnTo>
                  <a:pt x="544118" y="86194"/>
                </a:lnTo>
                <a:lnTo>
                  <a:pt x="379018" y="105194"/>
                </a:lnTo>
                <a:lnTo>
                  <a:pt x="627595" y="76466"/>
                </a:lnTo>
                <a:lnTo>
                  <a:pt x="1282966" y="1054"/>
                </a:lnTo>
                <a:lnTo>
                  <a:pt x="1258887" y="1905"/>
                </a:lnTo>
                <a:lnTo>
                  <a:pt x="1234859" y="3568"/>
                </a:lnTo>
                <a:lnTo>
                  <a:pt x="1208379" y="5397"/>
                </a:lnTo>
                <a:lnTo>
                  <a:pt x="1158646" y="10604"/>
                </a:lnTo>
                <a:lnTo>
                  <a:pt x="820026" y="50736"/>
                </a:lnTo>
                <a:lnTo>
                  <a:pt x="425145" y="95618"/>
                </a:lnTo>
                <a:lnTo>
                  <a:pt x="378980" y="99695"/>
                </a:lnTo>
                <a:lnTo>
                  <a:pt x="378917" y="91503"/>
                </a:lnTo>
                <a:lnTo>
                  <a:pt x="380403" y="42252"/>
                </a:lnTo>
                <a:lnTo>
                  <a:pt x="369519" y="9855"/>
                </a:lnTo>
                <a:lnTo>
                  <a:pt x="113538" y="48679"/>
                </a:lnTo>
                <a:lnTo>
                  <a:pt x="126873" y="102311"/>
                </a:lnTo>
                <a:lnTo>
                  <a:pt x="127063" y="127533"/>
                </a:lnTo>
                <a:lnTo>
                  <a:pt x="0" y="143383"/>
                </a:lnTo>
                <a:lnTo>
                  <a:pt x="11645" y="239864"/>
                </a:lnTo>
                <a:lnTo>
                  <a:pt x="20510" y="314325"/>
                </a:lnTo>
                <a:lnTo>
                  <a:pt x="25298" y="354926"/>
                </a:lnTo>
                <a:lnTo>
                  <a:pt x="35001" y="438289"/>
                </a:lnTo>
                <a:lnTo>
                  <a:pt x="42964" y="506984"/>
                </a:lnTo>
                <a:lnTo>
                  <a:pt x="48539" y="554621"/>
                </a:lnTo>
                <a:lnTo>
                  <a:pt x="54394" y="604342"/>
                </a:lnTo>
                <a:lnTo>
                  <a:pt x="60452" y="655358"/>
                </a:lnTo>
                <a:lnTo>
                  <a:pt x="66586" y="706894"/>
                </a:lnTo>
                <a:lnTo>
                  <a:pt x="78714" y="808342"/>
                </a:lnTo>
                <a:lnTo>
                  <a:pt x="93611" y="931227"/>
                </a:lnTo>
                <a:lnTo>
                  <a:pt x="99682" y="981773"/>
                </a:lnTo>
                <a:lnTo>
                  <a:pt x="104584" y="1023632"/>
                </a:lnTo>
                <a:lnTo>
                  <a:pt x="109308" y="1062786"/>
                </a:lnTo>
                <a:lnTo>
                  <a:pt x="115303" y="1109687"/>
                </a:lnTo>
                <a:lnTo>
                  <a:pt x="122123" y="1161415"/>
                </a:lnTo>
                <a:lnTo>
                  <a:pt x="129336" y="1215059"/>
                </a:lnTo>
                <a:lnTo>
                  <a:pt x="136537" y="1267701"/>
                </a:lnTo>
                <a:lnTo>
                  <a:pt x="143268" y="1316405"/>
                </a:lnTo>
                <a:lnTo>
                  <a:pt x="149047" y="1357718"/>
                </a:lnTo>
                <a:lnTo>
                  <a:pt x="149402" y="1360436"/>
                </a:lnTo>
                <a:lnTo>
                  <a:pt x="203593" y="1405496"/>
                </a:lnTo>
                <a:lnTo>
                  <a:pt x="204673" y="1405369"/>
                </a:lnTo>
                <a:lnTo>
                  <a:pt x="328028" y="1397101"/>
                </a:lnTo>
                <a:lnTo>
                  <a:pt x="380288" y="1392834"/>
                </a:lnTo>
                <a:lnTo>
                  <a:pt x="434759" y="1387805"/>
                </a:lnTo>
                <a:lnTo>
                  <a:pt x="489407" y="1381975"/>
                </a:lnTo>
                <a:lnTo>
                  <a:pt x="1512671" y="126423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1BADD1-F95C-44BB-A144-880F329F81DE}"/>
              </a:ext>
            </a:extLst>
          </p:cNvPr>
          <p:cNvSpPr txBox="1"/>
          <p:nvPr/>
        </p:nvSpPr>
        <p:spPr>
          <a:xfrm>
            <a:off x="5071602" y="643679"/>
            <a:ext cx="6562673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uk-UA" sz="2300" dirty="0">
                <a:effectLst/>
                <a:latin typeface="+mj-lt"/>
                <a:ea typeface="Times New Roman" panose="02020603050405020304" pitchFamily="18" charset="0"/>
              </a:rPr>
              <a:t>Розвиток вітчизняної та зарубіжної теорії дошкільного навчання.</a:t>
            </a:r>
          </a:p>
          <a:p>
            <a:pPr marL="457200" indent="-457200">
              <a:buAutoNum type="arabicPeriod"/>
            </a:pPr>
            <a:endParaRPr lang="uk-UA" sz="2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300" dirty="0">
                <a:effectLst/>
                <a:latin typeface="+mj-lt"/>
                <a:ea typeface="Times New Roman" panose="02020603050405020304" pitchFamily="18" charset="0"/>
              </a:rPr>
              <a:t>Процес навчання, його своєрідність у дошкільному віці.</a:t>
            </a:r>
          </a:p>
          <a:p>
            <a:pPr marL="457200" indent="-457200">
              <a:buAutoNum type="arabicPeriod"/>
            </a:pPr>
            <a:endParaRPr lang="uk-UA" sz="2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300" dirty="0">
                <a:effectLst/>
                <a:latin typeface="+mj-lt"/>
                <a:ea typeface="Times New Roman" panose="02020603050405020304" pitchFamily="18" charset="0"/>
              </a:rPr>
              <a:t>Компоненти навчальної діяльності дошкільників.</a:t>
            </a:r>
          </a:p>
          <a:p>
            <a:pPr marL="457200" indent="-457200">
              <a:buAutoNum type="arabicPeriod"/>
            </a:pPr>
            <a:endParaRPr lang="uk-UA" sz="2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300" dirty="0">
                <a:effectLst/>
                <a:latin typeface="+mj-lt"/>
                <a:ea typeface="Times New Roman" panose="02020603050405020304" pitchFamily="18" charset="0"/>
              </a:rPr>
              <a:t>Навчальні уміння та навички дошкільників.</a:t>
            </a:r>
          </a:p>
          <a:p>
            <a:pPr marL="457200" indent="-457200">
              <a:buAutoNum type="arabicPeriod"/>
            </a:pPr>
            <a:endParaRPr lang="uk-UA" sz="2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300" dirty="0">
                <a:effectLst/>
                <a:latin typeface="+mj-lt"/>
                <a:ea typeface="Times New Roman" panose="02020603050405020304" pitchFamily="18" charset="0"/>
              </a:rPr>
              <a:t>Головні протиріччя навчального процесу дошкільників.</a:t>
            </a:r>
          </a:p>
          <a:p>
            <a:pPr marL="457200" indent="-457200">
              <a:buAutoNum type="arabicPeriod"/>
            </a:pPr>
            <a:endParaRPr lang="uk-UA" sz="2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300" dirty="0">
                <a:effectLst/>
                <a:latin typeface="+mj-lt"/>
                <a:ea typeface="Times New Roman" panose="02020603050405020304" pitchFamily="18" charset="0"/>
              </a:rPr>
              <a:t>Державні програми навчання і виховання дітей дошкільного віку.</a:t>
            </a:r>
          </a:p>
          <a:p>
            <a:pPr marL="457200" indent="-457200">
              <a:buAutoNum type="arabicPeriod"/>
            </a:pPr>
            <a:endParaRPr lang="uk-UA" sz="23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4EA18D-C01B-4B87-8E04-2076BC3F0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395" y="2350251"/>
            <a:ext cx="1164693" cy="38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58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0AB28AB-3E9D-4F4A-A9F7-C8D7C37B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20</a:t>
            </a:fld>
            <a:endParaRPr lang="ru-RU" noProof="0"/>
          </a:p>
        </p:txBody>
      </p:sp>
      <p:sp>
        <p:nvSpPr>
          <p:cNvPr id="3" name="Полилиния 4">
            <a:extLst>
              <a:ext uri="{FF2B5EF4-FFF2-40B4-BE49-F238E27FC236}">
                <a16:creationId xmlns:a16="http://schemas.microsoft.com/office/drawing/2014/main" xmlns="" id="{1154F68E-CAF9-4FCB-985A-ED773B464E44}"/>
              </a:ext>
            </a:extLst>
          </p:cNvPr>
          <p:cNvSpPr/>
          <p:nvPr/>
        </p:nvSpPr>
        <p:spPr>
          <a:xfrm rot="3383287" flipH="1">
            <a:off x="2660134" y="306625"/>
            <a:ext cx="6392984" cy="6461172"/>
          </a:xfrm>
          <a:custGeom>
            <a:avLst/>
            <a:gdLst>
              <a:gd name="connsiteX0" fmla="*/ 230990 w 6392984"/>
              <a:gd name="connsiteY0" fmla="*/ 3470492 h 6461172"/>
              <a:gd name="connsiteX1" fmla="*/ 16100 w 6392984"/>
              <a:gd name="connsiteY1" fmla="*/ 4633751 h 6461172"/>
              <a:gd name="connsiteX2" fmla="*/ 355933 w 6392984"/>
              <a:gd name="connsiteY2" fmla="*/ 5552750 h 6461172"/>
              <a:gd name="connsiteX3" fmla="*/ 391522 w 6392984"/>
              <a:gd name="connsiteY3" fmla="*/ 5578786 h 6461172"/>
              <a:gd name="connsiteX4" fmla="*/ 346561 w 6392984"/>
              <a:gd name="connsiteY4" fmla="*/ 5504776 h 6461172"/>
              <a:gd name="connsiteX5" fmla="*/ 230990 w 6392984"/>
              <a:gd name="connsiteY5" fmla="*/ 5048353 h 6461172"/>
              <a:gd name="connsiteX6" fmla="*/ 2172752 w 6392984"/>
              <a:gd name="connsiteY6" fmla="*/ 6005899 h 6461172"/>
              <a:gd name="connsiteX7" fmla="*/ 783768 w 6392984"/>
              <a:gd name="connsiteY7" fmla="*/ 5749311 h 6461172"/>
              <a:gd name="connsiteX8" fmla="*/ 430919 w 6392984"/>
              <a:gd name="connsiteY8" fmla="*/ 5607606 h 6461172"/>
              <a:gd name="connsiteX9" fmla="*/ 391522 w 6392984"/>
              <a:gd name="connsiteY9" fmla="*/ 5578786 h 6461172"/>
              <a:gd name="connsiteX10" fmla="*/ 394524 w 6392984"/>
              <a:gd name="connsiteY10" fmla="*/ 5583726 h 6461172"/>
              <a:gd name="connsiteX11" fmla="*/ 1188536 w 6392984"/>
              <a:gd name="connsiteY11" fmla="*/ 6005899 h 6461172"/>
              <a:gd name="connsiteX12" fmla="*/ 1112105 w 6392984"/>
              <a:gd name="connsiteY12" fmla="*/ 179544 h 6461172"/>
              <a:gd name="connsiteX13" fmla="*/ 1090632 w 6392984"/>
              <a:gd name="connsiteY13" fmla="*/ 180628 h 6461172"/>
              <a:gd name="connsiteX14" fmla="*/ 230990 w 6392984"/>
              <a:gd name="connsiteY14" fmla="*/ 1133231 h 6461172"/>
              <a:gd name="connsiteX15" fmla="*/ 230990 w 6392984"/>
              <a:gd name="connsiteY15" fmla="*/ 3470492 h 6461172"/>
              <a:gd name="connsiteX16" fmla="*/ 727311 w 6392984"/>
              <a:gd name="connsiteY16" fmla="*/ 783770 h 6461172"/>
              <a:gd name="connsiteX17" fmla="*/ 1052975 w 6392984"/>
              <a:gd name="connsiteY17" fmla="*/ 224536 h 6461172"/>
              <a:gd name="connsiteX18" fmla="*/ 5642758 w 6392984"/>
              <a:gd name="connsiteY18" fmla="*/ 5773550 h 6461172"/>
              <a:gd name="connsiteX19" fmla="*/ 5627694 w 6392984"/>
              <a:gd name="connsiteY19" fmla="*/ 5787242 h 6461172"/>
              <a:gd name="connsiteX20" fmla="*/ 5018606 w 6392984"/>
              <a:gd name="connsiteY20" fmla="*/ 6005899 h 6461172"/>
              <a:gd name="connsiteX21" fmla="*/ 2172752 w 6392984"/>
              <a:gd name="connsiteY21" fmla="*/ 6005899 h 6461172"/>
              <a:gd name="connsiteX22" fmla="*/ 4550113 w 6392984"/>
              <a:gd name="connsiteY22" fmla="*/ 6445072 h 6461172"/>
              <a:gd name="connsiteX23" fmla="*/ 5611486 w 6392984"/>
              <a:gd name="connsiteY23" fmla="*/ 5863637 h 6461172"/>
              <a:gd name="connsiteX24" fmla="*/ 2706745 w 6392984"/>
              <a:gd name="connsiteY24" fmla="*/ 175685 h 6461172"/>
              <a:gd name="connsiteX25" fmla="*/ 1842870 w 6392984"/>
              <a:gd name="connsiteY25" fmla="*/ 16100 h 6461172"/>
              <a:gd name="connsiteX26" fmla="*/ 1126101 w 6392984"/>
              <a:gd name="connsiteY26" fmla="*/ 168895 h 6461172"/>
              <a:gd name="connsiteX27" fmla="*/ 1112105 w 6392984"/>
              <a:gd name="connsiteY27" fmla="*/ 179544 h 6461172"/>
              <a:gd name="connsiteX28" fmla="*/ 1188536 w 6392984"/>
              <a:gd name="connsiteY28" fmla="*/ 175685 h 6461172"/>
              <a:gd name="connsiteX29" fmla="*/ 5976152 w 6392984"/>
              <a:gd name="connsiteY29" fmla="*/ 3996693 h 6461172"/>
              <a:gd name="connsiteX30" fmla="*/ 5665673 w 6392984"/>
              <a:gd name="connsiteY30" fmla="*/ 5677402 h 6461172"/>
              <a:gd name="connsiteX31" fmla="*/ 5643026 w 6392984"/>
              <a:gd name="connsiteY31" fmla="*/ 5772779 h 6461172"/>
              <a:gd name="connsiteX32" fmla="*/ 5642758 w 6392984"/>
              <a:gd name="connsiteY32" fmla="*/ 5773550 h 6461172"/>
              <a:gd name="connsiteX33" fmla="*/ 5695693 w 6392984"/>
              <a:gd name="connsiteY33" fmla="*/ 5725440 h 6461172"/>
              <a:gd name="connsiteX34" fmla="*/ 5976152 w 6392984"/>
              <a:gd name="connsiteY34" fmla="*/ 5048353 h 6461172"/>
              <a:gd name="connsiteX35" fmla="*/ 5812618 w 6392984"/>
              <a:gd name="connsiteY35" fmla="*/ 597858 h 6461172"/>
              <a:gd name="connsiteX36" fmla="*/ 5018606 w 6392984"/>
              <a:gd name="connsiteY36" fmla="*/ 175685 h 6461172"/>
              <a:gd name="connsiteX37" fmla="*/ 2706745 w 6392984"/>
              <a:gd name="connsiteY37" fmla="*/ 175685 h 6461172"/>
              <a:gd name="connsiteX38" fmla="*/ 5609215 w 6392984"/>
              <a:gd name="connsiteY38" fmla="*/ 711862 h 6461172"/>
              <a:gd name="connsiteX39" fmla="*/ 5881402 w 6392984"/>
              <a:gd name="connsiteY39" fmla="*/ 805921 h 6461172"/>
              <a:gd name="connsiteX40" fmla="*/ 5927486 w 6392984"/>
              <a:gd name="connsiteY40" fmla="*/ 833141 h 6461172"/>
              <a:gd name="connsiteX41" fmla="*/ 5900903 w 6392984"/>
              <a:gd name="connsiteY41" fmla="*/ 760511 h 6461172"/>
              <a:gd name="connsiteX42" fmla="*/ 5812618 w 6392984"/>
              <a:gd name="connsiteY42" fmla="*/ 597858 h 6461172"/>
              <a:gd name="connsiteX43" fmla="*/ 6224089 w 6392984"/>
              <a:gd name="connsiteY43" fmla="*/ 1110652 h 6461172"/>
              <a:gd name="connsiteX44" fmla="*/ 5962064 w 6392984"/>
              <a:gd name="connsiteY44" fmla="*/ 853565 h 6461172"/>
              <a:gd name="connsiteX45" fmla="*/ 5927486 w 6392984"/>
              <a:gd name="connsiteY45" fmla="*/ 833141 h 6461172"/>
              <a:gd name="connsiteX46" fmla="*/ 5933103 w 6392984"/>
              <a:gd name="connsiteY46" fmla="*/ 848486 h 6461172"/>
              <a:gd name="connsiteX47" fmla="*/ 5976152 w 6392984"/>
              <a:gd name="connsiteY47" fmla="*/ 1133231 h 6461172"/>
              <a:gd name="connsiteX48" fmla="*/ 5976152 w 6392984"/>
              <a:gd name="connsiteY48" fmla="*/ 3996693 h 6461172"/>
              <a:gd name="connsiteX49" fmla="*/ 6376884 w 6392984"/>
              <a:gd name="connsiteY49" fmla="*/ 1827421 h 6461172"/>
              <a:gd name="connsiteX50" fmla="*/ 6224089 w 6392984"/>
              <a:gd name="connsiteY50" fmla="*/ 1110652 h 646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392984" h="6461172">
                <a:moveTo>
                  <a:pt x="230990" y="3470492"/>
                </a:moveTo>
                <a:lnTo>
                  <a:pt x="16100" y="4633751"/>
                </a:lnTo>
                <a:cubicBezTo>
                  <a:pt x="-49946" y="4991278"/>
                  <a:pt x="91864" y="5339075"/>
                  <a:pt x="355933" y="5552750"/>
                </a:cubicBezTo>
                <a:lnTo>
                  <a:pt x="391522" y="5578786"/>
                </a:lnTo>
                <a:lnTo>
                  <a:pt x="346561" y="5504776"/>
                </a:lnTo>
                <a:cubicBezTo>
                  <a:pt x="272856" y="5369099"/>
                  <a:pt x="230990" y="5213615"/>
                  <a:pt x="230990" y="5048353"/>
                </a:cubicBezTo>
                <a:close/>
                <a:moveTo>
                  <a:pt x="2172752" y="6005899"/>
                </a:moveTo>
                <a:lnTo>
                  <a:pt x="783768" y="5749311"/>
                </a:lnTo>
                <a:cubicBezTo>
                  <a:pt x="653759" y="5725293"/>
                  <a:pt x="534770" y="5676065"/>
                  <a:pt x="430919" y="5607606"/>
                </a:cubicBezTo>
                <a:lnTo>
                  <a:pt x="391522" y="5578786"/>
                </a:lnTo>
                <a:lnTo>
                  <a:pt x="394524" y="5583726"/>
                </a:lnTo>
                <a:cubicBezTo>
                  <a:pt x="566602" y="5838435"/>
                  <a:pt x="858012" y="6005899"/>
                  <a:pt x="1188536" y="6005899"/>
                </a:cubicBezTo>
                <a:close/>
                <a:moveTo>
                  <a:pt x="1112105" y="179544"/>
                </a:moveTo>
                <a:lnTo>
                  <a:pt x="1090632" y="180628"/>
                </a:lnTo>
                <a:cubicBezTo>
                  <a:pt x="607784" y="229664"/>
                  <a:pt x="230990" y="637446"/>
                  <a:pt x="230990" y="1133231"/>
                </a:cubicBezTo>
                <a:lnTo>
                  <a:pt x="230990" y="3470492"/>
                </a:lnTo>
                <a:lnTo>
                  <a:pt x="727311" y="783770"/>
                </a:lnTo>
                <a:cubicBezTo>
                  <a:pt x="769340" y="556252"/>
                  <a:pt x="888580" y="362488"/>
                  <a:pt x="1052975" y="224536"/>
                </a:cubicBezTo>
                <a:close/>
                <a:moveTo>
                  <a:pt x="5642758" y="5773550"/>
                </a:moveTo>
                <a:lnTo>
                  <a:pt x="5627694" y="5787242"/>
                </a:lnTo>
                <a:cubicBezTo>
                  <a:pt x="5462174" y="5923842"/>
                  <a:pt x="5249972" y="6005899"/>
                  <a:pt x="5018606" y="6005899"/>
                </a:cubicBezTo>
                <a:lnTo>
                  <a:pt x="2172752" y="6005899"/>
                </a:lnTo>
                <a:lnTo>
                  <a:pt x="4550113" y="6445072"/>
                </a:lnTo>
                <a:cubicBezTo>
                  <a:pt x="5005147" y="6529130"/>
                  <a:pt x="5444420" y="6276495"/>
                  <a:pt x="5611486" y="5863637"/>
                </a:cubicBezTo>
                <a:close/>
                <a:moveTo>
                  <a:pt x="2706745" y="175685"/>
                </a:moveTo>
                <a:lnTo>
                  <a:pt x="1842870" y="16100"/>
                </a:lnTo>
                <a:cubicBezTo>
                  <a:pt x="1582851" y="-31933"/>
                  <a:pt x="1327978" y="29974"/>
                  <a:pt x="1126101" y="168895"/>
                </a:cubicBezTo>
                <a:lnTo>
                  <a:pt x="1112105" y="179544"/>
                </a:lnTo>
                <a:lnTo>
                  <a:pt x="1188536" y="175685"/>
                </a:lnTo>
                <a:close/>
                <a:moveTo>
                  <a:pt x="5976152" y="3996693"/>
                </a:moveTo>
                <a:lnTo>
                  <a:pt x="5665673" y="5677402"/>
                </a:lnTo>
                <a:cubicBezTo>
                  <a:pt x="5659668" y="5709905"/>
                  <a:pt x="5652088" y="5741719"/>
                  <a:pt x="5643026" y="5772779"/>
                </a:cubicBezTo>
                <a:lnTo>
                  <a:pt x="5642758" y="5773550"/>
                </a:lnTo>
                <a:lnTo>
                  <a:pt x="5695693" y="5725440"/>
                </a:lnTo>
                <a:cubicBezTo>
                  <a:pt x="5868975" y="5552159"/>
                  <a:pt x="5976152" y="5312772"/>
                  <a:pt x="5976152" y="5048353"/>
                </a:cubicBezTo>
                <a:close/>
                <a:moveTo>
                  <a:pt x="5812618" y="597858"/>
                </a:moveTo>
                <a:cubicBezTo>
                  <a:pt x="5640540" y="343149"/>
                  <a:pt x="5349130" y="175685"/>
                  <a:pt x="5018606" y="175685"/>
                </a:cubicBezTo>
                <a:lnTo>
                  <a:pt x="2706745" y="175685"/>
                </a:lnTo>
                <a:lnTo>
                  <a:pt x="5609215" y="711862"/>
                </a:lnTo>
                <a:cubicBezTo>
                  <a:pt x="5706722" y="729874"/>
                  <a:pt x="5798030" y="762068"/>
                  <a:pt x="5881402" y="805921"/>
                </a:cubicBezTo>
                <a:lnTo>
                  <a:pt x="5927486" y="833141"/>
                </a:lnTo>
                <a:lnTo>
                  <a:pt x="5900903" y="760511"/>
                </a:lnTo>
                <a:cubicBezTo>
                  <a:pt x="5876676" y="703231"/>
                  <a:pt x="5847034" y="648800"/>
                  <a:pt x="5812618" y="597858"/>
                </a:cubicBezTo>
                <a:close/>
                <a:moveTo>
                  <a:pt x="6224089" y="1110652"/>
                </a:moveTo>
                <a:cubicBezTo>
                  <a:pt x="6154629" y="1009713"/>
                  <a:pt x="6065915" y="922025"/>
                  <a:pt x="5962064" y="853565"/>
                </a:cubicBezTo>
                <a:lnTo>
                  <a:pt x="5927486" y="833141"/>
                </a:lnTo>
                <a:lnTo>
                  <a:pt x="5933103" y="848486"/>
                </a:lnTo>
                <a:cubicBezTo>
                  <a:pt x="5961080" y="938437"/>
                  <a:pt x="5976152" y="1034074"/>
                  <a:pt x="5976152" y="1133231"/>
                </a:cubicBezTo>
                <a:lnTo>
                  <a:pt x="5976152" y="3996693"/>
                </a:lnTo>
                <a:lnTo>
                  <a:pt x="6376884" y="1827421"/>
                </a:lnTo>
                <a:cubicBezTo>
                  <a:pt x="6424917" y="1567401"/>
                  <a:pt x="6363010" y="1312528"/>
                  <a:pt x="6224089" y="1110652"/>
                </a:cubicBezTo>
                <a:close/>
              </a:path>
            </a:pathLst>
          </a:custGeom>
          <a:noFill/>
          <a:ln w="762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2C84C4-8FC2-4A76-834E-11EAB8CBCF95}"/>
              </a:ext>
            </a:extLst>
          </p:cNvPr>
          <p:cNvSpPr txBox="1"/>
          <p:nvPr/>
        </p:nvSpPr>
        <p:spPr>
          <a:xfrm>
            <a:off x="2926656" y="1720840"/>
            <a:ext cx="585993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6.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Державні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програми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навчання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і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виховання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дітей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дошкільного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віку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16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3B046-1161-4D9E-BB14-C8C18ABD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21</a:t>
            </a:fld>
            <a:endParaRPr lang="ru-RU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4895A0-55F7-4993-A086-BFD449DBB67C}"/>
              </a:ext>
            </a:extLst>
          </p:cNvPr>
          <p:cNvSpPr txBox="1"/>
          <p:nvPr/>
        </p:nvSpPr>
        <p:spPr>
          <a:xfrm>
            <a:off x="268356" y="207884"/>
            <a:ext cx="650350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2"/>
              </a:rPr>
              <a:t>Впевнений старт</a:t>
            </a:r>
            <a:endParaRPr lang="uk-UA" sz="2000" dirty="0">
              <a:solidFill>
                <a:srgbClr val="333333"/>
              </a:solidFill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3"/>
              </a:rPr>
              <a:t>Юний легкоатлет</a:t>
            </a:r>
            <a:endParaRPr lang="uk-UA" sz="2000" dirty="0">
              <a:solidFill>
                <a:srgbClr val="333333"/>
              </a:solidFill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4"/>
              </a:rPr>
              <a:t>Освітня програма "Дитина</a:t>
            </a: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5"/>
              </a:rPr>
              <a:t>«</a:t>
            </a:r>
            <a:endParaRPr lang="uk-UA" sz="2000" dirty="0">
              <a:solidFill>
                <a:srgbClr val="333333"/>
              </a:solidFill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5"/>
              </a:rPr>
              <a:t>Стежина </a:t>
            </a:r>
            <a:r>
              <a:rPr lang="uk-UA" sz="2000" b="0" i="1" u="none" strike="noStrike" dirty="0">
                <a:solidFill>
                  <a:srgbClr val="3849F9"/>
                </a:solidFill>
                <a:effectLst/>
                <a:latin typeface="+mj-lt"/>
                <a:hlinkClick r:id="rId5"/>
              </a:rPr>
              <a:t>– </a:t>
            </a: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5"/>
              </a:rPr>
              <a:t>2014</a:t>
            </a:r>
            <a:endParaRPr lang="uk-UA" sz="2000" dirty="0">
              <a:solidFill>
                <a:srgbClr val="333333"/>
              </a:solidFill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6"/>
              </a:rPr>
              <a:t>Настільний теніс </a:t>
            </a:r>
            <a:r>
              <a:rPr lang="uk-UA" sz="2000" b="0" i="1" u="none" strike="noStrike" dirty="0">
                <a:solidFill>
                  <a:srgbClr val="3849F9"/>
                </a:solidFill>
                <a:effectLst/>
                <a:latin typeface="+mj-lt"/>
                <a:hlinkClick r:id="rId6"/>
              </a:rPr>
              <a:t>– </a:t>
            </a: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6"/>
              </a:rPr>
              <a:t>Сумський ДНЗ № 14</a:t>
            </a:r>
            <a:endParaRPr lang="uk-UA" sz="2000" dirty="0">
              <a:solidFill>
                <a:srgbClr val="333333"/>
              </a:solidFill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7"/>
              </a:rPr>
              <a:t>Шкіряний м`яч </a:t>
            </a:r>
            <a:r>
              <a:rPr lang="uk-UA" sz="2000" b="0" i="1" u="none" strike="noStrike" dirty="0">
                <a:solidFill>
                  <a:srgbClr val="3849F9"/>
                </a:solidFill>
                <a:effectLst/>
                <a:latin typeface="+mj-lt"/>
                <a:hlinkClick r:id="rId7"/>
              </a:rPr>
              <a:t>– </a:t>
            </a: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7"/>
              </a:rPr>
              <a:t>Сумський ДНЗ № 14</a:t>
            </a:r>
            <a:endParaRPr lang="uk-UA" sz="2000" dirty="0">
              <a:solidFill>
                <a:srgbClr val="333333"/>
              </a:solidFill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8"/>
              </a:rPr>
              <a:t>Програма </a:t>
            </a:r>
            <a:r>
              <a:rPr lang="uk-UA" sz="2000" b="0" i="1" u="none" strike="noStrike" dirty="0">
                <a:solidFill>
                  <a:srgbClr val="3849F9"/>
                </a:solidFill>
                <a:effectLst/>
                <a:latin typeface="+mj-lt"/>
                <a:hlinkClick r:id="rId8"/>
              </a:rPr>
              <a:t>– </a:t>
            </a: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8"/>
              </a:rPr>
              <a:t>ДНЗ Гагауз</a:t>
            </a:r>
            <a:endParaRPr lang="uk-UA" sz="2000" dirty="0">
              <a:solidFill>
                <a:srgbClr val="333333"/>
              </a:solidFill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9"/>
              </a:rPr>
              <a:t>Мудрі шахи</a:t>
            </a:r>
            <a:endParaRPr lang="uk-UA" sz="2000" dirty="0">
              <a:solidFill>
                <a:srgbClr val="333333"/>
              </a:solidFill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10"/>
              </a:rPr>
              <a:t>Англійська мова для дітей дошкільного віку</a:t>
            </a:r>
            <a:endParaRPr lang="uk-UA" sz="2000" dirty="0">
              <a:solidFill>
                <a:srgbClr val="333333"/>
              </a:solidFill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11"/>
              </a:rPr>
              <a:t>Дитяча хореографія </a:t>
            </a:r>
            <a:endParaRPr lang="uk-UA" sz="2000" dirty="0">
              <a:solidFill>
                <a:srgbClr val="333333"/>
              </a:solidFill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12"/>
              </a:rPr>
              <a:t>Світ дитинства</a:t>
            </a:r>
            <a:endParaRPr lang="uk-UA" sz="2000" dirty="0">
              <a:solidFill>
                <a:srgbClr val="333333"/>
              </a:solidFill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13"/>
              </a:rPr>
              <a:t>Україна – моя Батьківщина</a:t>
            </a:r>
            <a:endParaRPr lang="uk-UA" sz="2000" dirty="0">
              <a:solidFill>
                <a:srgbClr val="333333"/>
              </a:solidFill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14"/>
              </a:rPr>
              <a:t>Дитина у світі дорожнього руху</a:t>
            </a:r>
            <a:endParaRPr lang="uk-UA" sz="2000" dirty="0">
              <a:solidFill>
                <a:srgbClr val="333333"/>
              </a:solidFill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15"/>
              </a:rPr>
              <a:t>Веселкова музикотерапія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D76B96-819E-4778-B1B2-7831F480828E}"/>
              </a:ext>
            </a:extLst>
          </p:cNvPr>
          <p:cNvSpPr txBox="1"/>
          <p:nvPr/>
        </p:nvSpPr>
        <p:spPr>
          <a:xfrm>
            <a:off x="6322701" y="1941135"/>
            <a:ext cx="546131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16"/>
              </a:rPr>
              <a:t>Цікаві шашки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17"/>
              </a:rPr>
              <a:t>Навчання дітей української мови в дошкільних навчальних закладах національних спільнот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18"/>
              </a:rPr>
              <a:t>Програма "Дитина в дошкільні роки"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19"/>
              </a:rPr>
              <a:t>Програма "Скарбниця моралі"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20"/>
              </a:rPr>
              <a:t>Програма "Про себе треба знати, про себе треба дбати"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21"/>
              </a:rPr>
              <a:t>Програма "Соняшник" (ранній вік)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22"/>
              </a:rPr>
              <a:t>Програма "Соняшник" (</a:t>
            </a:r>
            <a:r>
              <a:rPr lang="uk-UA" sz="2000" b="0" i="0" u="none" strike="noStrike" dirty="0" err="1">
                <a:solidFill>
                  <a:srgbClr val="3849F9"/>
                </a:solidFill>
                <a:effectLst/>
                <a:latin typeface="+mj-lt"/>
                <a:hlinkClick r:id="rId22"/>
              </a:rPr>
              <a:t>дошкільнй</a:t>
            </a: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22"/>
              </a:rPr>
              <a:t> вік)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23"/>
              </a:rPr>
              <a:t>Програма "Казкова фізкультура"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24"/>
              </a:rPr>
              <a:t>Програма "</a:t>
            </a:r>
            <a:r>
              <a:rPr lang="uk-UA" sz="2000" b="0" i="0" u="none" strike="noStrike" dirty="0" err="1">
                <a:solidFill>
                  <a:srgbClr val="3849F9"/>
                </a:solidFill>
                <a:effectLst/>
                <a:latin typeface="+mj-lt"/>
                <a:hlinkClick r:id="rId24"/>
              </a:rPr>
              <a:t>Грайлик</a:t>
            </a: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24"/>
              </a:rPr>
              <a:t>"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25"/>
              </a:rPr>
              <a:t>Програма "Впевнений старт"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26"/>
              </a:rPr>
              <a:t>Програма "Українське </a:t>
            </a:r>
            <a:r>
              <a:rPr lang="uk-UA" sz="2000" b="0" i="0" u="none" strike="noStrike" dirty="0" err="1">
                <a:solidFill>
                  <a:srgbClr val="3849F9"/>
                </a:solidFill>
                <a:effectLst/>
                <a:latin typeface="+mj-lt"/>
                <a:hlinkClick r:id="rId26"/>
              </a:rPr>
              <a:t>дошкілля</a:t>
            </a: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26"/>
              </a:rPr>
              <a:t>"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27"/>
              </a:rPr>
              <a:t>Програма "Радість творчості"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87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3B046-1161-4D9E-BB14-C8C18ABD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22</a:t>
            </a:fld>
            <a:endParaRPr lang="ru-RU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4895A0-55F7-4993-A086-BFD449DBB67C}"/>
              </a:ext>
            </a:extLst>
          </p:cNvPr>
          <p:cNvSpPr txBox="1"/>
          <p:nvPr/>
        </p:nvSpPr>
        <p:spPr>
          <a:xfrm>
            <a:off x="616227" y="340406"/>
            <a:ext cx="1095954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2"/>
              </a:rPr>
              <a:t>Програма розвитку дитини дошкільного віку "Я у Світі" – нова редакція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3"/>
              </a:rPr>
              <a:t>Програма розвитку дітей від пренатального періоду до трьох років "ОБЕРІГ"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4"/>
              </a:rPr>
              <a:t>Програма розвитку глухих дітей дошкільного віку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5"/>
              </a:rPr>
              <a:t>Програма розвитку дітей дошкільного віку з порушеннями опорно-рухового апарату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6"/>
              </a:rPr>
              <a:t>Програмно-методичний комплекс для дітей з ФФНМ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7"/>
              </a:rPr>
              <a:t>Корекційне навчання з розвитку мовлення дітей старшого дошкільного віку із загальним недорозвитком мовлення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8"/>
              </a:rPr>
              <a:t>Програмно-методичний комплекс програма розвитку дітей сліпих та зі зниженим зором від народження до 6 років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9"/>
              </a:rPr>
              <a:t>Комплексна програма розвитку дітей дошкільного віку з аутизмом "Розквіт"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10"/>
              </a:rPr>
              <a:t>Програма розвитку дітей "Корекційна робота з розвитку мовлення дітей п'ятого року життя із фонетико-фонематичним недорозвитком мовлення"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11"/>
              </a:rPr>
              <a:t>Програма розвитку дітей "Корекційне навчання з розвитку мовлення дітей старшого дошкільного віку із загальним недорозвитком мовлення"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3849F9"/>
                </a:solidFill>
                <a:effectLst/>
                <a:latin typeface="+mj-lt"/>
                <a:hlinkClick r:id="rId12"/>
              </a:rPr>
              <a:t>Парціальна програма з розвитку соціальних навичок ефективної взаємодії дітей від 4 до 6–7 років «Вчимося жити разом» 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uk-UA" sz="2000" b="0" i="0" u="none" strike="noStrike" dirty="0">
                <a:solidFill>
                  <a:srgbClr val="0023CE"/>
                </a:solidFill>
                <a:effectLst/>
                <a:latin typeface="+mj-lt"/>
                <a:hlinkClick r:id="rId13"/>
              </a:rPr>
              <a:t>Методичний посібник до парціальної програми з розвитку соціальних навичок ефективної взаємодії дітей віком від 4 до 6–7 років «Вчимося жити разом»</a:t>
            </a:r>
            <a:endParaRPr lang="uk-UA" sz="20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47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E0EE794-AF37-42AE-B09A-58129056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3</a:t>
            </a:fld>
            <a:endParaRPr lang="ru-RU" noProof="0"/>
          </a:p>
        </p:txBody>
      </p:sp>
      <p:sp>
        <p:nvSpPr>
          <p:cNvPr id="3" name="Полилиния 4">
            <a:extLst>
              <a:ext uri="{FF2B5EF4-FFF2-40B4-BE49-F238E27FC236}">
                <a16:creationId xmlns:a16="http://schemas.microsoft.com/office/drawing/2014/main" xmlns="" id="{DC3D80F1-2FF2-4CB8-8387-7912DE6F6B9A}"/>
              </a:ext>
            </a:extLst>
          </p:cNvPr>
          <p:cNvSpPr/>
          <p:nvPr/>
        </p:nvSpPr>
        <p:spPr>
          <a:xfrm rot="3383287" flipH="1">
            <a:off x="2660134" y="306625"/>
            <a:ext cx="6392984" cy="6461172"/>
          </a:xfrm>
          <a:custGeom>
            <a:avLst/>
            <a:gdLst>
              <a:gd name="connsiteX0" fmla="*/ 230990 w 6392984"/>
              <a:gd name="connsiteY0" fmla="*/ 3470492 h 6461172"/>
              <a:gd name="connsiteX1" fmla="*/ 16100 w 6392984"/>
              <a:gd name="connsiteY1" fmla="*/ 4633751 h 6461172"/>
              <a:gd name="connsiteX2" fmla="*/ 355933 w 6392984"/>
              <a:gd name="connsiteY2" fmla="*/ 5552750 h 6461172"/>
              <a:gd name="connsiteX3" fmla="*/ 391522 w 6392984"/>
              <a:gd name="connsiteY3" fmla="*/ 5578786 h 6461172"/>
              <a:gd name="connsiteX4" fmla="*/ 346561 w 6392984"/>
              <a:gd name="connsiteY4" fmla="*/ 5504776 h 6461172"/>
              <a:gd name="connsiteX5" fmla="*/ 230990 w 6392984"/>
              <a:gd name="connsiteY5" fmla="*/ 5048353 h 6461172"/>
              <a:gd name="connsiteX6" fmla="*/ 2172752 w 6392984"/>
              <a:gd name="connsiteY6" fmla="*/ 6005899 h 6461172"/>
              <a:gd name="connsiteX7" fmla="*/ 783768 w 6392984"/>
              <a:gd name="connsiteY7" fmla="*/ 5749311 h 6461172"/>
              <a:gd name="connsiteX8" fmla="*/ 430919 w 6392984"/>
              <a:gd name="connsiteY8" fmla="*/ 5607606 h 6461172"/>
              <a:gd name="connsiteX9" fmla="*/ 391522 w 6392984"/>
              <a:gd name="connsiteY9" fmla="*/ 5578786 h 6461172"/>
              <a:gd name="connsiteX10" fmla="*/ 394524 w 6392984"/>
              <a:gd name="connsiteY10" fmla="*/ 5583726 h 6461172"/>
              <a:gd name="connsiteX11" fmla="*/ 1188536 w 6392984"/>
              <a:gd name="connsiteY11" fmla="*/ 6005899 h 6461172"/>
              <a:gd name="connsiteX12" fmla="*/ 1112105 w 6392984"/>
              <a:gd name="connsiteY12" fmla="*/ 179544 h 6461172"/>
              <a:gd name="connsiteX13" fmla="*/ 1090632 w 6392984"/>
              <a:gd name="connsiteY13" fmla="*/ 180628 h 6461172"/>
              <a:gd name="connsiteX14" fmla="*/ 230990 w 6392984"/>
              <a:gd name="connsiteY14" fmla="*/ 1133231 h 6461172"/>
              <a:gd name="connsiteX15" fmla="*/ 230990 w 6392984"/>
              <a:gd name="connsiteY15" fmla="*/ 3470492 h 6461172"/>
              <a:gd name="connsiteX16" fmla="*/ 727311 w 6392984"/>
              <a:gd name="connsiteY16" fmla="*/ 783770 h 6461172"/>
              <a:gd name="connsiteX17" fmla="*/ 1052975 w 6392984"/>
              <a:gd name="connsiteY17" fmla="*/ 224536 h 6461172"/>
              <a:gd name="connsiteX18" fmla="*/ 5642758 w 6392984"/>
              <a:gd name="connsiteY18" fmla="*/ 5773550 h 6461172"/>
              <a:gd name="connsiteX19" fmla="*/ 5627694 w 6392984"/>
              <a:gd name="connsiteY19" fmla="*/ 5787242 h 6461172"/>
              <a:gd name="connsiteX20" fmla="*/ 5018606 w 6392984"/>
              <a:gd name="connsiteY20" fmla="*/ 6005899 h 6461172"/>
              <a:gd name="connsiteX21" fmla="*/ 2172752 w 6392984"/>
              <a:gd name="connsiteY21" fmla="*/ 6005899 h 6461172"/>
              <a:gd name="connsiteX22" fmla="*/ 4550113 w 6392984"/>
              <a:gd name="connsiteY22" fmla="*/ 6445072 h 6461172"/>
              <a:gd name="connsiteX23" fmla="*/ 5611486 w 6392984"/>
              <a:gd name="connsiteY23" fmla="*/ 5863637 h 6461172"/>
              <a:gd name="connsiteX24" fmla="*/ 2706745 w 6392984"/>
              <a:gd name="connsiteY24" fmla="*/ 175685 h 6461172"/>
              <a:gd name="connsiteX25" fmla="*/ 1842870 w 6392984"/>
              <a:gd name="connsiteY25" fmla="*/ 16100 h 6461172"/>
              <a:gd name="connsiteX26" fmla="*/ 1126101 w 6392984"/>
              <a:gd name="connsiteY26" fmla="*/ 168895 h 6461172"/>
              <a:gd name="connsiteX27" fmla="*/ 1112105 w 6392984"/>
              <a:gd name="connsiteY27" fmla="*/ 179544 h 6461172"/>
              <a:gd name="connsiteX28" fmla="*/ 1188536 w 6392984"/>
              <a:gd name="connsiteY28" fmla="*/ 175685 h 6461172"/>
              <a:gd name="connsiteX29" fmla="*/ 5976152 w 6392984"/>
              <a:gd name="connsiteY29" fmla="*/ 3996693 h 6461172"/>
              <a:gd name="connsiteX30" fmla="*/ 5665673 w 6392984"/>
              <a:gd name="connsiteY30" fmla="*/ 5677402 h 6461172"/>
              <a:gd name="connsiteX31" fmla="*/ 5643026 w 6392984"/>
              <a:gd name="connsiteY31" fmla="*/ 5772779 h 6461172"/>
              <a:gd name="connsiteX32" fmla="*/ 5642758 w 6392984"/>
              <a:gd name="connsiteY32" fmla="*/ 5773550 h 6461172"/>
              <a:gd name="connsiteX33" fmla="*/ 5695693 w 6392984"/>
              <a:gd name="connsiteY33" fmla="*/ 5725440 h 6461172"/>
              <a:gd name="connsiteX34" fmla="*/ 5976152 w 6392984"/>
              <a:gd name="connsiteY34" fmla="*/ 5048353 h 6461172"/>
              <a:gd name="connsiteX35" fmla="*/ 5812618 w 6392984"/>
              <a:gd name="connsiteY35" fmla="*/ 597858 h 6461172"/>
              <a:gd name="connsiteX36" fmla="*/ 5018606 w 6392984"/>
              <a:gd name="connsiteY36" fmla="*/ 175685 h 6461172"/>
              <a:gd name="connsiteX37" fmla="*/ 2706745 w 6392984"/>
              <a:gd name="connsiteY37" fmla="*/ 175685 h 6461172"/>
              <a:gd name="connsiteX38" fmla="*/ 5609215 w 6392984"/>
              <a:gd name="connsiteY38" fmla="*/ 711862 h 6461172"/>
              <a:gd name="connsiteX39" fmla="*/ 5881402 w 6392984"/>
              <a:gd name="connsiteY39" fmla="*/ 805921 h 6461172"/>
              <a:gd name="connsiteX40" fmla="*/ 5927486 w 6392984"/>
              <a:gd name="connsiteY40" fmla="*/ 833141 h 6461172"/>
              <a:gd name="connsiteX41" fmla="*/ 5900903 w 6392984"/>
              <a:gd name="connsiteY41" fmla="*/ 760511 h 6461172"/>
              <a:gd name="connsiteX42" fmla="*/ 5812618 w 6392984"/>
              <a:gd name="connsiteY42" fmla="*/ 597858 h 6461172"/>
              <a:gd name="connsiteX43" fmla="*/ 6224089 w 6392984"/>
              <a:gd name="connsiteY43" fmla="*/ 1110652 h 6461172"/>
              <a:gd name="connsiteX44" fmla="*/ 5962064 w 6392984"/>
              <a:gd name="connsiteY44" fmla="*/ 853565 h 6461172"/>
              <a:gd name="connsiteX45" fmla="*/ 5927486 w 6392984"/>
              <a:gd name="connsiteY45" fmla="*/ 833141 h 6461172"/>
              <a:gd name="connsiteX46" fmla="*/ 5933103 w 6392984"/>
              <a:gd name="connsiteY46" fmla="*/ 848486 h 6461172"/>
              <a:gd name="connsiteX47" fmla="*/ 5976152 w 6392984"/>
              <a:gd name="connsiteY47" fmla="*/ 1133231 h 6461172"/>
              <a:gd name="connsiteX48" fmla="*/ 5976152 w 6392984"/>
              <a:gd name="connsiteY48" fmla="*/ 3996693 h 6461172"/>
              <a:gd name="connsiteX49" fmla="*/ 6376884 w 6392984"/>
              <a:gd name="connsiteY49" fmla="*/ 1827421 h 6461172"/>
              <a:gd name="connsiteX50" fmla="*/ 6224089 w 6392984"/>
              <a:gd name="connsiteY50" fmla="*/ 1110652 h 646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392984" h="6461172">
                <a:moveTo>
                  <a:pt x="230990" y="3470492"/>
                </a:moveTo>
                <a:lnTo>
                  <a:pt x="16100" y="4633751"/>
                </a:lnTo>
                <a:cubicBezTo>
                  <a:pt x="-49946" y="4991278"/>
                  <a:pt x="91864" y="5339075"/>
                  <a:pt x="355933" y="5552750"/>
                </a:cubicBezTo>
                <a:lnTo>
                  <a:pt x="391522" y="5578786"/>
                </a:lnTo>
                <a:lnTo>
                  <a:pt x="346561" y="5504776"/>
                </a:lnTo>
                <a:cubicBezTo>
                  <a:pt x="272856" y="5369099"/>
                  <a:pt x="230990" y="5213615"/>
                  <a:pt x="230990" y="5048353"/>
                </a:cubicBezTo>
                <a:close/>
                <a:moveTo>
                  <a:pt x="2172752" y="6005899"/>
                </a:moveTo>
                <a:lnTo>
                  <a:pt x="783768" y="5749311"/>
                </a:lnTo>
                <a:cubicBezTo>
                  <a:pt x="653759" y="5725293"/>
                  <a:pt x="534770" y="5676065"/>
                  <a:pt x="430919" y="5607606"/>
                </a:cubicBezTo>
                <a:lnTo>
                  <a:pt x="391522" y="5578786"/>
                </a:lnTo>
                <a:lnTo>
                  <a:pt x="394524" y="5583726"/>
                </a:lnTo>
                <a:cubicBezTo>
                  <a:pt x="566602" y="5838435"/>
                  <a:pt x="858012" y="6005899"/>
                  <a:pt x="1188536" y="6005899"/>
                </a:cubicBezTo>
                <a:close/>
                <a:moveTo>
                  <a:pt x="1112105" y="179544"/>
                </a:moveTo>
                <a:lnTo>
                  <a:pt x="1090632" y="180628"/>
                </a:lnTo>
                <a:cubicBezTo>
                  <a:pt x="607784" y="229664"/>
                  <a:pt x="230990" y="637446"/>
                  <a:pt x="230990" y="1133231"/>
                </a:cubicBezTo>
                <a:lnTo>
                  <a:pt x="230990" y="3470492"/>
                </a:lnTo>
                <a:lnTo>
                  <a:pt x="727311" y="783770"/>
                </a:lnTo>
                <a:cubicBezTo>
                  <a:pt x="769340" y="556252"/>
                  <a:pt x="888580" y="362488"/>
                  <a:pt x="1052975" y="224536"/>
                </a:cubicBezTo>
                <a:close/>
                <a:moveTo>
                  <a:pt x="5642758" y="5773550"/>
                </a:moveTo>
                <a:lnTo>
                  <a:pt x="5627694" y="5787242"/>
                </a:lnTo>
                <a:cubicBezTo>
                  <a:pt x="5462174" y="5923842"/>
                  <a:pt x="5249972" y="6005899"/>
                  <a:pt x="5018606" y="6005899"/>
                </a:cubicBezTo>
                <a:lnTo>
                  <a:pt x="2172752" y="6005899"/>
                </a:lnTo>
                <a:lnTo>
                  <a:pt x="4550113" y="6445072"/>
                </a:lnTo>
                <a:cubicBezTo>
                  <a:pt x="5005147" y="6529130"/>
                  <a:pt x="5444420" y="6276495"/>
                  <a:pt x="5611486" y="5863637"/>
                </a:cubicBezTo>
                <a:close/>
                <a:moveTo>
                  <a:pt x="2706745" y="175685"/>
                </a:moveTo>
                <a:lnTo>
                  <a:pt x="1842870" y="16100"/>
                </a:lnTo>
                <a:cubicBezTo>
                  <a:pt x="1582851" y="-31933"/>
                  <a:pt x="1327978" y="29974"/>
                  <a:pt x="1126101" y="168895"/>
                </a:cubicBezTo>
                <a:lnTo>
                  <a:pt x="1112105" y="179544"/>
                </a:lnTo>
                <a:lnTo>
                  <a:pt x="1188536" y="175685"/>
                </a:lnTo>
                <a:close/>
                <a:moveTo>
                  <a:pt x="5976152" y="3996693"/>
                </a:moveTo>
                <a:lnTo>
                  <a:pt x="5665673" y="5677402"/>
                </a:lnTo>
                <a:cubicBezTo>
                  <a:pt x="5659668" y="5709905"/>
                  <a:pt x="5652088" y="5741719"/>
                  <a:pt x="5643026" y="5772779"/>
                </a:cubicBezTo>
                <a:lnTo>
                  <a:pt x="5642758" y="5773550"/>
                </a:lnTo>
                <a:lnTo>
                  <a:pt x="5695693" y="5725440"/>
                </a:lnTo>
                <a:cubicBezTo>
                  <a:pt x="5868975" y="5552159"/>
                  <a:pt x="5976152" y="5312772"/>
                  <a:pt x="5976152" y="5048353"/>
                </a:cubicBezTo>
                <a:close/>
                <a:moveTo>
                  <a:pt x="5812618" y="597858"/>
                </a:moveTo>
                <a:cubicBezTo>
                  <a:pt x="5640540" y="343149"/>
                  <a:pt x="5349130" y="175685"/>
                  <a:pt x="5018606" y="175685"/>
                </a:cubicBezTo>
                <a:lnTo>
                  <a:pt x="2706745" y="175685"/>
                </a:lnTo>
                <a:lnTo>
                  <a:pt x="5609215" y="711862"/>
                </a:lnTo>
                <a:cubicBezTo>
                  <a:pt x="5706722" y="729874"/>
                  <a:pt x="5798030" y="762068"/>
                  <a:pt x="5881402" y="805921"/>
                </a:cubicBezTo>
                <a:lnTo>
                  <a:pt x="5927486" y="833141"/>
                </a:lnTo>
                <a:lnTo>
                  <a:pt x="5900903" y="760511"/>
                </a:lnTo>
                <a:cubicBezTo>
                  <a:pt x="5876676" y="703231"/>
                  <a:pt x="5847034" y="648800"/>
                  <a:pt x="5812618" y="597858"/>
                </a:cubicBezTo>
                <a:close/>
                <a:moveTo>
                  <a:pt x="6224089" y="1110652"/>
                </a:moveTo>
                <a:cubicBezTo>
                  <a:pt x="6154629" y="1009713"/>
                  <a:pt x="6065915" y="922025"/>
                  <a:pt x="5962064" y="853565"/>
                </a:cubicBezTo>
                <a:lnTo>
                  <a:pt x="5927486" y="833141"/>
                </a:lnTo>
                <a:lnTo>
                  <a:pt x="5933103" y="848486"/>
                </a:lnTo>
                <a:cubicBezTo>
                  <a:pt x="5961080" y="938437"/>
                  <a:pt x="5976152" y="1034074"/>
                  <a:pt x="5976152" y="1133231"/>
                </a:cubicBezTo>
                <a:lnTo>
                  <a:pt x="5976152" y="3996693"/>
                </a:lnTo>
                <a:lnTo>
                  <a:pt x="6376884" y="1827421"/>
                </a:lnTo>
                <a:cubicBezTo>
                  <a:pt x="6424917" y="1567401"/>
                  <a:pt x="6363010" y="1312528"/>
                  <a:pt x="6224089" y="1110652"/>
                </a:cubicBezTo>
                <a:close/>
              </a:path>
            </a:pathLst>
          </a:custGeom>
          <a:noFill/>
          <a:ln w="762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CC858C-4323-429C-A7F5-CB8FCE9ED797}"/>
              </a:ext>
            </a:extLst>
          </p:cNvPr>
          <p:cNvSpPr txBox="1"/>
          <p:nvPr/>
        </p:nvSpPr>
        <p:spPr>
          <a:xfrm>
            <a:off x="3049786" y="1413552"/>
            <a:ext cx="561367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1.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Розвиток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вітчизняної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та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зарубіжної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теорії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дошкільного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навчання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13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>
            <a:extLst>
              <a:ext uri="{FF2B5EF4-FFF2-40B4-BE49-F238E27FC236}">
                <a16:creationId xmlns:a16="http://schemas.microsoft.com/office/drawing/2014/main" xmlns="" id="{5F92B136-5D5D-4B28-B768-92DBAF88D49E}"/>
              </a:ext>
            </a:extLst>
          </p:cNvPr>
          <p:cNvSpPr/>
          <p:nvPr/>
        </p:nvSpPr>
        <p:spPr>
          <a:xfrm rot="21086653">
            <a:off x="258911" y="1839943"/>
            <a:ext cx="7079300" cy="3311741"/>
          </a:xfrm>
          <a:prstGeom prst="roundRect">
            <a:avLst/>
          </a:prstGeom>
          <a:gradFill>
            <a:gsLst>
              <a:gs pos="0">
                <a:srgbClr val="7030A0">
                  <a:alpha val="50000"/>
                </a:srgbClr>
              </a:gs>
              <a:gs pos="99000">
                <a:srgbClr val="0070C0">
                  <a:alpha val="5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FCB002F1-69EB-450E-A3A6-BFE9CC7AE37C}"/>
              </a:ext>
            </a:extLst>
          </p:cNvPr>
          <p:cNvSpPr/>
          <p:nvPr/>
        </p:nvSpPr>
        <p:spPr>
          <a:xfrm rot="21389455">
            <a:off x="247759" y="1963747"/>
            <a:ext cx="7101610" cy="3064136"/>
          </a:xfrm>
          <a:prstGeom prst="roundRect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6AAD5D8-148E-4CF9-8FA1-77EA5379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4</a:t>
            </a:fld>
            <a:endParaRPr lang="ru-RU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01B878-5A9B-49B7-86B7-8141CB5B7B02}"/>
              </a:ext>
            </a:extLst>
          </p:cNvPr>
          <p:cNvSpPr txBox="1"/>
          <p:nvPr/>
        </p:nvSpPr>
        <p:spPr>
          <a:xfrm>
            <a:off x="341400" y="2360179"/>
            <a:ext cx="6914321" cy="2271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0" i="0" dirty="0">
                <a:effectLst/>
                <a:latin typeface="+mj-lt"/>
              </a:rPr>
              <a:t>У </a:t>
            </a:r>
            <a:r>
              <a:rPr lang="ru-RU" sz="2000" b="0" i="0" dirty="0" err="1">
                <a:effectLst/>
                <a:latin typeface="+mj-lt"/>
              </a:rPr>
              <a:t>праці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i="0" dirty="0">
                <a:effectLst/>
                <a:latin typeface="+mj-lt"/>
              </a:rPr>
              <a:t>«</a:t>
            </a:r>
            <a:r>
              <a:rPr lang="ru-RU" sz="2000" i="0" dirty="0" err="1">
                <a:effectLst/>
                <a:latin typeface="+mj-lt"/>
              </a:rPr>
              <a:t>Експериментальна</a:t>
            </a:r>
            <a:r>
              <a:rPr lang="ru-RU" sz="2000" i="0" dirty="0">
                <a:effectLst/>
                <a:latin typeface="+mj-lt"/>
              </a:rPr>
              <a:t> дидактика» </a:t>
            </a:r>
            <a:r>
              <a:rPr lang="ru-RU" sz="2000" b="0" i="0" dirty="0" err="1">
                <a:effectLst/>
                <a:latin typeface="+mj-lt"/>
              </a:rPr>
              <a:t>видатний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німецький</a:t>
            </a:r>
            <a:r>
              <a:rPr lang="ru-RU" sz="2000" b="0" i="0" dirty="0">
                <a:effectLst/>
                <a:latin typeface="+mj-lt"/>
              </a:rPr>
              <a:t> педагог 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Вільгельм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Август Лай </a:t>
            </a:r>
            <a:r>
              <a:rPr lang="ru-RU" sz="2000" b="0" i="0" dirty="0">
                <a:effectLst/>
                <a:latin typeface="+mj-lt"/>
              </a:rPr>
              <a:t>(1862 — 1926)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розглядав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дитину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як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активний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елемент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соціального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й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біологічного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середовища</a:t>
            </a:r>
            <a:r>
              <a:rPr lang="ru-RU" sz="2000" b="0" i="0" dirty="0">
                <a:effectLst/>
                <a:latin typeface="+mj-lt"/>
              </a:rPr>
              <a:t>, </a:t>
            </a:r>
            <a:r>
              <a:rPr lang="ru-RU" sz="2000" b="0" i="0" dirty="0" err="1">
                <a:effectLst/>
                <a:latin typeface="+mj-lt"/>
              </a:rPr>
              <a:t>діяльність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якої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слід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організовувати</a:t>
            </a:r>
            <a:r>
              <a:rPr lang="ru-RU" sz="2000" b="0" i="0" dirty="0">
                <a:effectLst/>
                <a:latin typeface="+mj-lt"/>
              </a:rPr>
              <a:t> з </a:t>
            </a:r>
            <a:r>
              <a:rPr lang="ru-RU" sz="2000" b="0" i="0" dirty="0" err="1">
                <a:effectLst/>
                <a:latin typeface="+mj-lt"/>
              </a:rPr>
              <a:t>урахуванням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психологічних</a:t>
            </a:r>
            <a:r>
              <a:rPr lang="ru-RU" sz="2000" b="0" i="0" dirty="0">
                <a:effectLst/>
                <a:latin typeface="+mj-lt"/>
              </a:rPr>
              <a:t> і </a:t>
            </a:r>
            <a:r>
              <a:rPr lang="ru-RU" sz="2000" b="0" i="0" dirty="0" err="1">
                <a:effectLst/>
                <a:latin typeface="+mj-lt"/>
              </a:rPr>
              <a:t>фізіологічних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особливостей</a:t>
            </a:r>
            <a:r>
              <a:rPr lang="ru-RU" sz="2000" b="0" i="0" dirty="0">
                <a:effectLst/>
                <a:latin typeface="+mj-lt"/>
              </a:rPr>
              <a:t>, потреб, </a:t>
            </a:r>
            <a:r>
              <a:rPr lang="ru-RU" sz="2000" b="0" i="0" dirty="0" err="1">
                <a:effectLst/>
                <a:latin typeface="+mj-lt"/>
              </a:rPr>
              <a:t>інтересів</a:t>
            </a:r>
            <a:r>
              <a:rPr lang="ru-RU" sz="2000" b="0" i="0" dirty="0">
                <a:effectLst/>
                <a:latin typeface="+mj-lt"/>
              </a:rPr>
              <a:t>.</a:t>
            </a:r>
          </a:p>
        </p:txBody>
      </p:sp>
      <p:pic>
        <p:nvPicPr>
          <p:cNvPr id="8" name="Picture 2" descr="Библиотека АКТ (ф) СПбГУТ">
            <a:extLst>
              <a:ext uri="{FF2B5EF4-FFF2-40B4-BE49-F238E27FC236}">
                <a16:creationId xmlns:a16="http://schemas.microsoft.com/office/drawing/2014/main" xmlns="" id="{2659E84B-969C-4371-9E09-25E79EFA3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51" b="5201"/>
          <a:stretch/>
        </p:blipFill>
        <p:spPr bwMode="auto">
          <a:xfrm>
            <a:off x="7540488" y="460191"/>
            <a:ext cx="4243523" cy="55125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084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>
            <a:extLst>
              <a:ext uri="{FF2B5EF4-FFF2-40B4-BE49-F238E27FC236}">
                <a16:creationId xmlns:a16="http://schemas.microsoft.com/office/drawing/2014/main" xmlns="" id="{5F92B136-5D5D-4B28-B768-92DBAF88D49E}"/>
              </a:ext>
            </a:extLst>
          </p:cNvPr>
          <p:cNvSpPr/>
          <p:nvPr/>
        </p:nvSpPr>
        <p:spPr>
          <a:xfrm rot="21086653">
            <a:off x="258911" y="1839943"/>
            <a:ext cx="7079300" cy="3311741"/>
          </a:xfrm>
          <a:prstGeom prst="roundRect">
            <a:avLst/>
          </a:prstGeom>
          <a:gradFill>
            <a:gsLst>
              <a:gs pos="0">
                <a:srgbClr val="7030A0">
                  <a:alpha val="50000"/>
                </a:srgbClr>
              </a:gs>
              <a:gs pos="99000">
                <a:srgbClr val="0070C0">
                  <a:alpha val="5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FCB002F1-69EB-450E-A3A6-BFE9CC7AE37C}"/>
              </a:ext>
            </a:extLst>
          </p:cNvPr>
          <p:cNvSpPr/>
          <p:nvPr/>
        </p:nvSpPr>
        <p:spPr>
          <a:xfrm rot="21389455">
            <a:off x="247759" y="1963747"/>
            <a:ext cx="7101610" cy="3064136"/>
          </a:xfrm>
          <a:prstGeom prst="roundRect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6AAD5D8-148E-4CF9-8FA1-77EA5379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01B878-5A9B-49B7-86B7-8141CB5B7B02}"/>
              </a:ext>
            </a:extLst>
          </p:cNvPr>
          <p:cNvSpPr txBox="1"/>
          <p:nvPr/>
        </p:nvSpPr>
        <p:spPr>
          <a:xfrm>
            <a:off x="341400" y="2544847"/>
            <a:ext cx="6914321" cy="1901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0" i="0" dirty="0" err="1">
                <a:effectLst/>
                <a:latin typeface="+mj-lt"/>
              </a:rPr>
              <a:t>Видатний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німецький</a:t>
            </a:r>
            <a:r>
              <a:rPr lang="ru-RU" sz="2000" b="0" i="0" dirty="0">
                <a:effectLst/>
                <a:latin typeface="+mj-lt"/>
              </a:rPr>
              <a:t> психолог 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Карл 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Гроос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000" b="0" i="0" dirty="0">
                <a:effectLst/>
                <a:latin typeface="+mj-lt"/>
              </a:rPr>
              <a:t>(1861 — 1940) 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створив 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біологічну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теорію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дитячої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гри</a:t>
            </a:r>
            <a:r>
              <a:rPr lang="ru-RU" sz="2000" b="0" i="0" dirty="0">
                <a:effectLst/>
                <a:latin typeface="+mj-lt"/>
              </a:rPr>
              <a:t>. </a:t>
            </a:r>
            <a:r>
              <a:rPr lang="ru-RU" sz="2000" b="0" i="0" dirty="0" err="1">
                <a:effectLst/>
                <a:latin typeface="+mj-lt"/>
              </a:rPr>
              <a:t>Першооснову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розвитку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психіки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дитини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він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розглядає</a:t>
            </a:r>
            <a:r>
              <a:rPr lang="ru-RU" sz="2000" b="0" i="0" dirty="0">
                <a:effectLst/>
                <a:latin typeface="+mj-lt"/>
              </a:rPr>
              <a:t> як </a:t>
            </a:r>
            <a:r>
              <a:rPr lang="ru-RU" sz="2000" b="0" i="0" dirty="0" err="1">
                <a:effectLst/>
                <a:latin typeface="+mj-lt"/>
              </a:rPr>
              <a:t>біологічно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зумовлений</a:t>
            </a:r>
            <a:r>
              <a:rPr lang="ru-RU" sz="2000" b="0" i="0" dirty="0">
                <a:effectLst/>
                <a:latin typeface="+mj-lt"/>
              </a:rPr>
              <a:t>, </a:t>
            </a:r>
            <a:r>
              <a:rPr lang="ru-RU" sz="2000" b="0" i="0" dirty="0" err="1">
                <a:effectLst/>
                <a:latin typeface="+mj-lt"/>
              </a:rPr>
              <a:t>заздалегідь</a:t>
            </a:r>
            <a:r>
              <a:rPr lang="ru-RU" sz="2000" b="0" i="0" dirty="0">
                <a:effectLst/>
                <a:latin typeface="+mj-lt"/>
              </a:rPr>
              <a:t> заданий </a:t>
            </a:r>
            <a:r>
              <a:rPr lang="ru-RU" sz="2000" b="0" i="0" dirty="0" err="1">
                <a:effectLst/>
                <a:latin typeface="+mj-lt"/>
              </a:rPr>
              <a:t>процес</a:t>
            </a:r>
            <a:r>
              <a:rPr lang="ru-RU" sz="2000" b="0" i="0" dirty="0">
                <a:effectLst/>
                <a:latin typeface="+mj-lt"/>
              </a:rPr>
              <a:t>, </a:t>
            </a:r>
            <a:r>
              <a:rPr lang="ru-RU" sz="2000" b="0" i="0" dirty="0" err="1">
                <a:effectLst/>
                <a:latin typeface="+mj-lt"/>
              </a:rPr>
              <a:t>який</a:t>
            </a:r>
            <a:r>
              <a:rPr lang="ru-RU" sz="2000" b="0" i="0" dirty="0">
                <a:effectLst/>
                <a:latin typeface="+mj-lt"/>
              </a:rPr>
              <a:t> спонтанно </a:t>
            </a:r>
            <a:r>
              <a:rPr lang="ru-RU" sz="2000" b="0" i="0" dirty="0" err="1">
                <a:effectLst/>
                <a:latin typeface="+mj-lt"/>
              </a:rPr>
              <a:t>розгортається</a:t>
            </a:r>
            <a:r>
              <a:rPr lang="ru-RU" sz="2000" b="0" i="0" dirty="0">
                <a:effectLst/>
                <a:latin typeface="+mj-lt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41D096-6CD4-4849-8160-6B9D5290A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161" y="843370"/>
            <a:ext cx="4190857" cy="53048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4575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>
            <a:extLst>
              <a:ext uri="{FF2B5EF4-FFF2-40B4-BE49-F238E27FC236}">
                <a16:creationId xmlns:a16="http://schemas.microsoft.com/office/drawing/2014/main" xmlns="" id="{5F92B136-5D5D-4B28-B768-92DBAF88D49E}"/>
              </a:ext>
            </a:extLst>
          </p:cNvPr>
          <p:cNvSpPr/>
          <p:nvPr/>
        </p:nvSpPr>
        <p:spPr>
          <a:xfrm rot="21086653">
            <a:off x="258911" y="1839943"/>
            <a:ext cx="7079300" cy="3311741"/>
          </a:xfrm>
          <a:prstGeom prst="roundRect">
            <a:avLst/>
          </a:prstGeom>
          <a:gradFill>
            <a:gsLst>
              <a:gs pos="0">
                <a:srgbClr val="7030A0">
                  <a:alpha val="50000"/>
                </a:srgbClr>
              </a:gs>
              <a:gs pos="99000">
                <a:srgbClr val="0070C0">
                  <a:alpha val="5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FCB002F1-69EB-450E-A3A6-BFE9CC7AE37C}"/>
              </a:ext>
            </a:extLst>
          </p:cNvPr>
          <p:cNvSpPr/>
          <p:nvPr/>
        </p:nvSpPr>
        <p:spPr>
          <a:xfrm rot="21389455">
            <a:off x="247759" y="1963747"/>
            <a:ext cx="7101610" cy="3064136"/>
          </a:xfrm>
          <a:prstGeom prst="roundRect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6AAD5D8-148E-4CF9-8FA1-77EA5379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01B878-5A9B-49B7-86B7-8141CB5B7B02}"/>
              </a:ext>
            </a:extLst>
          </p:cNvPr>
          <p:cNvSpPr txBox="1"/>
          <p:nvPr/>
        </p:nvSpPr>
        <p:spPr>
          <a:xfrm>
            <a:off x="339061" y="2544847"/>
            <a:ext cx="6914321" cy="1901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0" i="0" dirty="0" err="1">
                <a:effectLst/>
                <a:latin typeface="+mj-lt"/>
              </a:rPr>
              <a:t>Французький</a:t>
            </a:r>
            <a:r>
              <a:rPr lang="ru-RU" sz="2000" b="0" i="0" dirty="0">
                <a:effectLst/>
                <a:latin typeface="+mj-lt"/>
              </a:rPr>
              <a:t> психолог 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Альфред 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Біне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000" b="0" i="0" dirty="0">
                <a:effectLst/>
                <a:latin typeface="+mj-lt"/>
              </a:rPr>
              <a:t>(1857 — 1911), </a:t>
            </a:r>
            <a:r>
              <a:rPr lang="ru-RU" sz="2000" b="0" i="0" dirty="0" err="1">
                <a:effectLst/>
                <a:latin typeface="+mj-lt"/>
              </a:rPr>
              <a:t>ініціатор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дослідження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психічного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розвитку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дітей</a:t>
            </a:r>
            <a:r>
              <a:rPr lang="ru-RU" sz="2000" b="0" i="0" dirty="0">
                <a:effectLst/>
                <a:latin typeface="+mj-lt"/>
              </a:rPr>
              <a:t> у </a:t>
            </a:r>
            <a:r>
              <a:rPr lang="ru-RU" sz="2000" b="0" i="0" dirty="0" err="1">
                <a:effectLst/>
                <a:latin typeface="+mj-lt"/>
              </a:rPr>
              <a:t>Франції</a:t>
            </a:r>
            <a:r>
              <a:rPr lang="ru-RU" sz="2000" b="0" i="0" dirty="0">
                <a:effectLst/>
                <a:latin typeface="+mj-lt"/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виступав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із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критикою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словесного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навчання</a:t>
            </a:r>
            <a:r>
              <a:rPr lang="ru-RU" sz="2000" b="0" i="0" dirty="0">
                <a:effectLst/>
                <a:latin typeface="+mj-lt"/>
              </a:rPr>
              <a:t>, </a:t>
            </a:r>
            <a:r>
              <a:rPr lang="ru-RU" sz="2000" b="0" i="0" dirty="0" err="1">
                <a:effectLst/>
                <a:latin typeface="+mj-lt"/>
              </a:rPr>
              <a:t>вважаючи</a:t>
            </a:r>
            <a:r>
              <a:rPr lang="ru-RU" sz="2000" b="0" i="0" dirty="0">
                <a:effectLst/>
                <a:latin typeface="+mj-lt"/>
              </a:rPr>
              <a:t>, </a:t>
            </a:r>
            <a:r>
              <a:rPr lang="ru-RU" sz="2000" b="0" i="0" dirty="0" err="1">
                <a:effectLst/>
                <a:latin typeface="+mj-lt"/>
              </a:rPr>
              <a:t>що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дитина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має</a:t>
            </a:r>
            <a:r>
              <a:rPr lang="ru-RU" sz="2000" b="0" i="0" dirty="0">
                <a:effectLst/>
                <a:latin typeface="+mj-lt"/>
              </a:rPr>
              <a:t> бути </a:t>
            </a:r>
            <a:r>
              <a:rPr lang="ru-RU" sz="2000" b="0" i="0" dirty="0" err="1">
                <a:effectLst/>
                <a:latin typeface="+mj-lt"/>
              </a:rPr>
              <a:t>активним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учасником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процесу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виховання</a:t>
            </a:r>
            <a:r>
              <a:rPr lang="ru-RU" sz="2000" b="0" i="0" dirty="0">
                <a:effectLst/>
                <a:latin typeface="+mj-lt"/>
              </a:rPr>
              <a:t>.</a:t>
            </a:r>
          </a:p>
        </p:txBody>
      </p:sp>
      <p:pic>
        <p:nvPicPr>
          <p:cNvPr id="2050" name="Picture 2" descr="Альфред Біне — Вікіпедія">
            <a:extLst>
              <a:ext uri="{FF2B5EF4-FFF2-40B4-BE49-F238E27FC236}">
                <a16:creationId xmlns:a16="http://schemas.microsoft.com/office/drawing/2014/main" xmlns="" id="{B78716F2-018A-42D6-9F3E-C67BAB1C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4903" y="874640"/>
            <a:ext cx="4078592" cy="52423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494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>
            <a:extLst>
              <a:ext uri="{FF2B5EF4-FFF2-40B4-BE49-F238E27FC236}">
                <a16:creationId xmlns:a16="http://schemas.microsoft.com/office/drawing/2014/main" xmlns="" id="{5F92B136-5D5D-4B28-B768-92DBAF88D49E}"/>
              </a:ext>
            </a:extLst>
          </p:cNvPr>
          <p:cNvSpPr/>
          <p:nvPr/>
        </p:nvSpPr>
        <p:spPr>
          <a:xfrm rot="21086653">
            <a:off x="258911" y="1839943"/>
            <a:ext cx="7079300" cy="3311741"/>
          </a:xfrm>
          <a:prstGeom prst="roundRect">
            <a:avLst/>
          </a:prstGeom>
          <a:gradFill>
            <a:gsLst>
              <a:gs pos="0">
                <a:srgbClr val="7030A0">
                  <a:alpha val="50000"/>
                </a:srgbClr>
              </a:gs>
              <a:gs pos="99000">
                <a:srgbClr val="0070C0">
                  <a:alpha val="5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FCB002F1-69EB-450E-A3A6-BFE9CC7AE37C}"/>
              </a:ext>
            </a:extLst>
          </p:cNvPr>
          <p:cNvSpPr/>
          <p:nvPr/>
        </p:nvSpPr>
        <p:spPr>
          <a:xfrm rot="21389455">
            <a:off x="247759" y="1963747"/>
            <a:ext cx="7101610" cy="3064136"/>
          </a:xfrm>
          <a:prstGeom prst="roundRect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6AAD5D8-148E-4CF9-8FA1-77EA5379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01B878-5A9B-49B7-86B7-8141CB5B7B02}"/>
              </a:ext>
            </a:extLst>
          </p:cNvPr>
          <p:cNvSpPr txBox="1"/>
          <p:nvPr/>
        </p:nvSpPr>
        <p:spPr>
          <a:xfrm>
            <a:off x="341400" y="2662700"/>
            <a:ext cx="6914321" cy="1901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0" i="0" dirty="0" err="1">
                <a:effectLst/>
                <a:latin typeface="+mj-lt"/>
              </a:rPr>
              <a:t>Учення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видатного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австрійського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лікаря-психіатра</a:t>
            </a:r>
            <a:r>
              <a:rPr lang="ru-RU" sz="2000" b="0" i="0" dirty="0">
                <a:effectLst/>
                <a:latin typeface="+mj-lt"/>
              </a:rPr>
              <a:t>, психолога 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Зигмунда Фрейда </a:t>
            </a:r>
            <a:r>
              <a:rPr lang="ru-RU" sz="2000" b="0" i="0" dirty="0">
                <a:effectLst/>
                <a:latin typeface="+mj-lt"/>
              </a:rPr>
              <a:t>(1856— 1939)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рушійні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сили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психічного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розвитку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дитини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ґрунтується</a:t>
            </a:r>
            <a:r>
              <a:rPr lang="ru-RU" sz="2000" b="0" i="0" dirty="0">
                <a:effectLst/>
                <a:latin typeface="+mj-lt"/>
              </a:rPr>
              <a:t> на </a:t>
            </a:r>
            <a:r>
              <a:rPr lang="ru-RU" sz="2000" b="0" i="0" dirty="0" err="1">
                <a:effectLst/>
                <a:latin typeface="+mj-lt"/>
              </a:rPr>
              <a:t>поглядах</a:t>
            </a:r>
            <a:r>
              <a:rPr lang="ru-RU" sz="2000" b="0" i="0" dirty="0">
                <a:effectLst/>
                <a:latin typeface="+mj-lt"/>
              </a:rPr>
              <a:t>, </a:t>
            </a:r>
            <a:r>
              <a:rPr lang="ru-RU" sz="2000" b="0" i="0" dirty="0" err="1">
                <a:effectLst/>
                <a:latin typeface="+mj-lt"/>
              </a:rPr>
              <a:t>які</a:t>
            </a:r>
            <a:r>
              <a:rPr lang="ru-RU" sz="2000" b="0" i="0" dirty="0">
                <a:effectLst/>
                <a:latin typeface="+mj-lt"/>
              </a:rPr>
              <a:t> на той час </a:t>
            </a:r>
            <a:r>
              <a:rPr lang="ru-RU" sz="2000" b="0" i="0" dirty="0" err="1">
                <a:effectLst/>
                <a:latin typeface="+mj-lt"/>
              </a:rPr>
              <a:t>були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сформовані</a:t>
            </a:r>
            <a:r>
              <a:rPr lang="ru-RU" sz="2000" b="0" i="0" dirty="0">
                <a:effectLst/>
                <a:latin typeface="+mj-lt"/>
              </a:rPr>
              <a:t> у </a:t>
            </a:r>
            <a:r>
              <a:rPr lang="ru-RU" sz="2000" b="0" i="0" dirty="0" err="1">
                <a:effectLst/>
                <a:latin typeface="+mj-lt"/>
              </a:rPr>
              <a:t>психології</a:t>
            </a:r>
            <a:r>
              <a:rPr lang="ru-RU" sz="2000" b="0" i="0" dirty="0">
                <a:effectLst/>
                <a:latin typeface="+mj-lt"/>
              </a:rPr>
              <a:t>.</a:t>
            </a:r>
          </a:p>
        </p:txBody>
      </p:sp>
      <p:pic>
        <p:nvPicPr>
          <p:cNvPr id="6146" name="Picture 2" descr="Зигмунд Фрейд - Персоны - eTVnet">
            <a:extLst>
              <a:ext uri="{FF2B5EF4-FFF2-40B4-BE49-F238E27FC236}">
                <a16:creationId xmlns:a16="http://schemas.microsoft.com/office/drawing/2014/main" xmlns="" id="{589481BD-1882-4750-8626-E4DB43A68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168" y="666219"/>
            <a:ext cx="4224435" cy="55255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833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5">
            <a:extLst>
              <a:ext uri="{FF2B5EF4-FFF2-40B4-BE49-F238E27FC236}">
                <a16:creationId xmlns:a16="http://schemas.microsoft.com/office/drawing/2014/main" xmlns="" id="{4944B351-C011-4ECF-8890-A72FA2B2BEDF}"/>
              </a:ext>
            </a:extLst>
          </p:cNvPr>
          <p:cNvSpPr/>
          <p:nvPr/>
        </p:nvSpPr>
        <p:spPr>
          <a:xfrm rot="21086653">
            <a:off x="91331" y="790638"/>
            <a:ext cx="7144115" cy="4906782"/>
          </a:xfrm>
          <a:prstGeom prst="roundRect">
            <a:avLst/>
          </a:prstGeom>
          <a:gradFill>
            <a:gsLst>
              <a:gs pos="0">
                <a:srgbClr val="7030A0">
                  <a:alpha val="50000"/>
                </a:srgbClr>
              </a:gs>
              <a:gs pos="99000">
                <a:srgbClr val="0070C0">
                  <a:alpha val="5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6AAD5D8-148E-4CF9-8FA1-77EA5379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8</a:t>
            </a:fld>
            <a:endParaRPr lang="ru-RU" noProof="0"/>
          </a:p>
        </p:txBody>
      </p:sp>
      <p:sp>
        <p:nvSpPr>
          <p:cNvPr id="10" name="Полилиния 5">
            <a:extLst>
              <a:ext uri="{FF2B5EF4-FFF2-40B4-BE49-F238E27FC236}">
                <a16:creationId xmlns:a16="http://schemas.microsoft.com/office/drawing/2014/main" xmlns="" id="{6D9096C1-B1C3-4047-9E14-A37E38E445F1}"/>
              </a:ext>
            </a:extLst>
          </p:cNvPr>
          <p:cNvSpPr/>
          <p:nvPr/>
        </p:nvSpPr>
        <p:spPr>
          <a:xfrm rot="21389455">
            <a:off x="63713" y="910559"/>
            <a:ext cx="7199348" cy="4666940"/>
          </a:xfrm>
          <a:prstGeom prst="roundRect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01B878-5A9B-49B7-86B7-8141CB5B7B02}"/>
              </a:ext>
            </a:extLst>
          </p:cNvPr>
          <p:cNvSpPr txBox="1"/>
          <p:nvPr/>
        </p:nvSpPr>
        <p:spPr>
          <a:xfrm>
            <a:off x="308877" y="1119504"/>
            <a:ext cx="6747029" cy="4488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0" i="0" dirty="0" err="1">
                <a:effectLst/>
                <a:latin typeface="+mj-lt"/>
              </a:rPr>
              <a:t>Американський</a:t>
            </a:r>
            <a:r>
              <a:rPr lang="ru-RU" sz="2000" b="0" i="0" dirty="0">
                <a:effectLst/>
                <a:latin typeface="+mj-lt"/>
              </a:rPr>
              <a:t> учений </a:t>
            </a:r>
            <a:r>
              <a:rPr lang="ru-RU" sz="2000" b="0" i="0" dirty="0" err="1">
                <a:effectLst/>
                <a:latin typeface="+mj-lt"/>
              </a:rPr>
              <a:t>німецького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походження</a:t>
            </a:r>
            <a:r>
              <a:rPr lang="ru-RU" sz="2000" b="0" i="0" dirty="0">
                <a:effectLst/>
                <a:latin typeface="+mj-lt"/>
              </a:rPr>
              <a:t> 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Ерік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Еріксон</a:t>
            </a:r>
            <a:r>
              <a:rPr lang="ru-RU" sz="2000" b="0" i="0" dirty="0">
                <a:effectLst/>
                <a:latin typeface="+mj-lt"/>
              </a:rPr>
              <a:t> (1902 — 1994) </a:t>
            </a:r>
            <a:r>
              <a:rPr lang="ru-RU" sz="2000" b="0" i="0" dirty="0" err="1">
                <a:effectLst/>
                <a:latin typeface="+mj-lt"/>
              </a:rPr>
              <a:t>значно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розширив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межі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психоаналітичної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теорії</a:t>
            </a:r>
            <a:r>
              <a:rPr lang="ru-RU" sz="2000" b="0" i="0" dirty="0">
                <a:effectLst/>
                <a:latin typeface="+mj-lt"/>
              </a:rPr>
              <a:t> 3. Фрейда, </a:t>
            </a:r>
            <a:r>
              <a:rPr lang="ru-RU" sz="2000" b="0" i="0" dirty="0" err="1">
                <a:effectLst/>
                <a:latin typeface="+mj-lt"/>
              </a:rPr>
              <a:t>розглядаючи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розвиток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дитини</a:t>
            </a:r>
            <a:r>
              <a:rPr lang="ru-RU" sz="2000" b="0" i="0" dirty="0">
                <a:effectLst/>
                <a:latin typeface="+mj-lt"/>
              </a:rPr>
              <a:t> у </a:t>
            </a:r>
            <a:r>
              <a:rPr lang="ru-RU" sz="2000" b="0" i="0" dirty="0" err="1">
                <a:effectLst/>
                <a:latin typeface="+mj-lt"/>
              </a:rPr>
              <a:t>більш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широкій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системі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соціальних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відносин</a:t>
            </a:r>
            <a:r>
              <a:rPr lang="ru-RU" sz="2000" b="0" i="0" dirty="0">
                <a:effectLst/>
                <a:latin typeface="+mj-lt"/>
              </a:rPr>
              <a:t>, не </a:t>
            </a:r>
            <a:r>
              <a:rPr lang="ru-RU" sz="2000" b="0" i="0" dirty="0" err="1">
                <a:effectLst/>
                <a:latin typeface="+mj-lt"/>
              </a:rPr>
              <a:t>відкидаючи</a:t>
            </a:r>
            <a:r>
              <a:rPr lang="ru-RU" sz="2000" b="0" i="0" dirty="0">
                <a:effectLst/>
                <a:latin typeface="+mj-lt"/>
              </a:rPr>
              <a:t> при </a:t>
            </a:r>
            <a:r>
              <a:rPr lang="ru-RU" sz="2000" b="0" i="0" dirty="0" err="1">
                <a:effectLst/>
                <a:latin typeface="+mj-lt"/>
              </a:rPr>
              <a:t>цьому</a:t>
            </a:r>
            <a:r>
              <a:rPr lang="ru-RU" sz="2000" b="0" i="0" dirty="0">
                <a:effectLst/>
                <a:latin typeface="+mj-lt"/>
              </a:rPr>
              <a:t> й </a:t>
            </a:r>
            <a:r>
              <a:rPr lang="ru-RU" sz="2000" b="0" i="0" dirty="0" err="1">
                <a:effectLst/>
                <a:latin typeface="+mj-lt"/>
              </a:rPr>
              <a:t>інших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чинників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розвитку</a:t>
            </a:r>
            <a:r>
              <a:rPr lang="ru-RU" sz="2000" b="0" i="0" dirty="0">
                <a:effectLst/>
                <a:latin typeface="+mj-lt"/>
              </a:rPr>
              <a:t>. За Е. </a:t>
            </a:r>
            <a:r>
              <a:rPr lang="ru-RU" sz="2000" b="0" i="0" dirty="0" err="1">
                <a:effectLst/>
                <a:latin typeface="+mj-lt"/>
              </a:rPr>
              <a:t>Еріксоном</a:t>
            </a:r>
            <a:r>
              <a:rPr lang="ru-RU" sz="2000" b="0" i="0" dirty="0">
                <a:effectLst/>
                <a:latin typeface="+mj-lt"/>
              </a:rPr>
              <a:t>, будь-</a:t>
            </a:r>
            <a:r>
              <a:rPr lang="ru-RU" sz="2000" b="0" i="0" dirty="0" err="1">
                <a:effectLst/>
                <a:latin typeface="+mj-lt"/>
              </a:rPr>
              <a:t>який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психологічний</a:t>
            </a:r>
            <a:r>
              <a:rPr lang="ru-RU" sz="2000" b="0" i="0" dirty="0">
                <a:effectLst/>
                <a:latin typeface="+mj-lt"/>
              </a:rPr>
              <a:t> феномен </a:t>
            </a:r>
            <a:r>
              <a:rPr lang="ru-RU" sz="2000" b="0" i="0" dirty="0" err="1">
                <a:effectLst/>
                <a:latin typeface="+mj-lt"/>
              </a:rPr>
              <a:t>може</a:t>
            </a:r>
            <a:r>
              <a:rPr lang="ru-RU" sz="2000" b="0" i="0" dirty="0">
                <a:effectLst/>
                <a:latin typeface="+mj-lt"/>
              </a:rPr>
              <a:t> бути </a:t>
            </a:r>
            <a:r>
              <a:rPr lang="ru-RU" sz="2000" b="0" i="0" dirty="0" err="1">
                <a:effectLst/>
                <a:latin typeface="+mj-lt"/>
              </a:rPr>
              <a:t>зрозумілим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лише</a:t>
            </a:r>
            <a:r>
              <a:rPr lang="ru-RU" sz="2000" b="0" i="0" dirty="0">
                <a:effectLst/>
                <a:latin typeface="+mj-lt"/>
              </a:rPr>
              <a:t> з </a:t>
            </a:r>
            <a:r>
              <a:rPr lang="ru-RU" sz="2000" b="0" i="0" dirty="0" err="1">
                <a:effectLst/>
                <a:latin typeface="+mj-lt"/>
              </a:rPr>
              <a:t>погляду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біологічних</a:t>
            </a:r>
            <a:r>
              <a:rPr lang="ru-RU" sz="2000" b="0" i="0" dirty="0">
                <a:effectLst/>
                <a:latin typeface="+mj-lt"/>
              </a:rPr>
              <a:t>, </a:t>
            </a:r>
            <a:r>
              <a:rPr lang="ru-RU" sz="2000" b="0" i="0" dirty="0" err="1">
                <a:effectLst/>
                <a:latin typeface="+mj-lt"/>
              </a:rPr>
              <a:t>поведінкових</a:t>
            </a:r>
            <a:r>
              <a:rPr lang="ru-RU" sz="2000" b="0" i="0" dirty="0">
                <a:effectLst/>
                <a:latin typeface="+mj-lt"/>
              </a:rPr>
              <a:t>, </a:t>
            </a:r>
            <a:r>
              <a:rPr lang="ru-RU" sz="2000" b="0" i="0" dirty="0" err="1">
                <a:effectLst/>
                <a:latin typeface="+mj-lt"/>
              </a:rPr>
              <a:t>емпіричних</a:t>
            </a:r>
            <a:r>
              <a:rPr lang="ru-RU" sz="2000" b="0" i="0" dirty="0">
                <a:effectLst/>
                <a:latin typeface="+mj-lt"/>
              </a:rPr>
              <a:t> і </a:t>
            </a:r>
            <a:r>
              <a:rPr lang="ru-RU" sz="2000" b="0" i="0" dirty="0" err="1">
                <a:effectLst/>
                <a:latin typeface="+mj-lt"/>
              </a:rPr>
              <a:t>соціальних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чинників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його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розвитку</a:t>
            </a:r>
            <a:r>
              <a:rPr lang="ru-RU" sz="2000" b="0" i="0" dirty="0">
                <a:effectLst/>
                <a:latin typeface="+mj-lt"/>
              </a:rPr>
              <a:t>. </a:t>
            </a:r>
            <a:r>
              <a:rPr lang="ru-RU" sz="2000" b="0" i="0" dirty="0" err="1">
                <a:effectLst/>
                <a:latin typeface="+mj-lt"/>
              </a:rPr>
              <a:t>Вчений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обстоював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0" i="0" dirty="0" err="1">
                <a:effectLst/>
                <a:latin typeface="+mj-lt"/>
              </a:rPr>
              <a:t>погляд</a:t>
            </a:r>
            <a:r>
              <a:rPr lang="ru-RU" sz="2000" b="0" i="0" dirty="0">
                <a:effectLst/>
                <a:latin typeface="+mj-lt"/>
              </a:rPr>
              <a:t>, </a:t>
            </a:r>
            <a:r>
              <a:rPr lang="ru-RU" sz="2000" b="0" i="0" dirty="0" err="1">
                <a:effectLst/>
                <a:latin typeface="+mj-lt"/>
              </a:rPr>
              <a:t>згідно</a:t>
            </a:r>
            <a:r>
              <a:rPr lang="ru-RU" sz="2000" b="0" i="0" dirty="0">
                <a:effectLst/>
                <a:latin typeface="+mj-lt"/>
              </a:rPr>
              <a:t> з </a:t>
            </a:r>
            <a:r>
              <a:rPr lang="ru-RU" sz="2000" b="0" i="0" dirty="0" err="1">
                <a:effectLst/>
                <a:latin typeface="+mj-lt"/>
              </a:rPr>
              <a:t>яким</a:t>
            </a:r>
            <a:r>
              <a:rPr lang="ru-RU" sz="2000" b="0" i="0" dirty="0">
                <a:effectLst/>
                <a:latin typeface="+mj-lt"/>
              </a:rPr>
              <a:t> 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зміни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процесі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розвитку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відбуваються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упродовж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усього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життя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людини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7170" name="Picture 2" descr="Эрик Эриксон — фото, биография, личная жизнь, причина смерти, психолог -  24СМИ">
            <a:extLst>
              <a:ext uri="{FF2B5EF4-FFF2-40B4-BE49-F238E27FC236}">
                <a16:creationId xmlns:a16="http://schemas.microsoft.com/office/drawing/2014/main" xmlns="" id="{8071D6DD-EAA2-4287-A722-2B5E537D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3312" y="498095"/>
            <a:ext cx="4390699" cy="586180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853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7352262-0930-49F0-9DB1-6B631A82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9</a:t>
            </a:fld>
            <a:endParaRPr lang="ru-RU" noProof="0"/>
          </a:p>
        </p:txBody>
      </p:sp>
      <p:sp>
        <p:nvSpPr>
          <p:cNvPr id="5" name="Полилиния 5">
            <a:extLst>
              <a:ext uri="{FF2B5EF4-FFF2-40B4-BE49-F238E27FC236}">
                <a16:creationId xmlns:a16="http://schemas.microsoft.com/office/drawing/2014/main" xmlns="" id="{4944B351-C011-4ECF-8890-A72FA2B2BEDF}"/>
              </a:ext>
            </a:extLst>
          </p:cNvPr>
          <p:cNvSpPr/>
          <p:nvPr/>
        </p:nvSpPr>
        <p:spPr>
          <a:xfrm rot="21287868">
            <a:off x="130520" y="150557"/>
            <a:ext cx="11848120" cy="6171865"/>
          </a:xfrm>
          <a:prstGeom prst="roundRect">
            <a:avLst/>
          </a:prstGeom>
          <a:gradFill>
            <a:gsLst>
              <a:gs pos="0">
                <a:srgbClr val="7030A0">
                  <a:alpha val="50000"/>
                </a:srgbClr>
              </a:gs>
              <a:gs pos="99000">
                <a:srgbClr val="0070C0">
                  <a:alpha val="5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6D9096C1-B1C3-4047-9E14-A37E38E445F1}"/>
              </a:ext>
            </a:extLst>
          </p:cNvPr>
          <p:cNvSpPr/>
          <p:nvPr/>
        </p:nvSpPr>
        <p:spPr>
          <a:xfrm>
            <a:off x="216913" y="264555"/>
            <a:ext cx="11758173" cy="5917081"/>
          </a:xfrm>
          <a:prstGeom prst="roundRect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1AB3FC-30DA-4912-86ED-4BC481094F2D}"/>
              </a:ext>
            </a:extLst>
          </p:cNvPr>
          <p:cNvSpPr txBox="1"/>
          <p:nvPr/>
        </p:nvSpPr>
        <p:spPr>
          <a:xfrm>
            <a:off x="477079" y="313902"/>
            <a:ext cx="11237842" cy="581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uk-UA" sz="2000" b="0" i="0" dirty="0">
                <a:effectLst/>
                <a:latin typeface="+mj-lt"/>
              </a:rPr>
              <a:t> Значний вплив на розвиток дошкільної освіти мала теорія виховання і розвитку видатного італійського педагога 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Марії Монтессорі </a:t>
            </a:r>
            <a:r>
              <a:rPr lang="uk-UA" sz="2000" b="0" i="0" dirty="0">
                <a:effectLst/>
                <a:latin typeface="+mj-lt"/>
              </a:rPr>
              <a:t>(1870—1952), яка розробила психолого-педагогічну систему 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індивідуального виховання</a:t>
            </a:r>
            <a:r>
              <a:rPr lang="uk-UA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uk-UA" sz="2000" b="0" i="0" dirty="0">
                <a:effectLst/>
                <a:latin typeface="+mj-lt"/>
              </a:rPr>
              <a:t>дітей дошкільного віку. </a:t>
            </a:r>
          </a:p>
          <a:p>
            <a:pPr marL="342900" indent="-342900" algn="just">
              <a:lnSpc>
                <a:spcPct val="110000"/>
              </a:lnSpc>
              <a:buSzPct val="128000"/>
              <a:buBlip>
                <a:blip r:embed="rId2"/>
              </a:buBlip>
            </a:pPr>
            <a:r>
              <a:rPr lang="uk-UA" sz="2000" b="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Головними характеристиками цієї системи є: </a:t>
            </a:r>
            <a:r>
              <a:rPr lang="uk-UA" sz="2000" b="0" i="0" dirty="0">
                <a:effectLst/>
                <a:latin typeface="+mj-lt"/>
              </a:rPr>
              <a:t>особистісно орієнтована мета </a:t>
            </a:r>
            <a:r>
              <a:rPr lang="uk-UA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(дитина — в центрі виховання), </a:t>
            </a:r>
            <a:r>
              <a:rPr lang="uk-UA" sz="2000" b="0" i="0" dirty="0">
                <a:effectLst/>
                <a:latin typeface="+mj-lt"/>
              </a:rPr>
              <a:t>творчо-продуктивний зміст навчання, свобода у вихованні. </a:t>
            </a:r>
          </a:p>
          <a:p>
            <a:pPr marL="342900" indent="-342900" algn="just">
              <a:lnSpc>
                <a:spcPct val="110000"/>
              </a:lnSpc>
              <a:buSzPct val="128000"/>
              <a:buBlip>
                <a:blip r:embed="rId2"/>
              </a:buBlip>
            </a:pPr>
            <a:r>
              <a:rPr lang="uk-UA" sz="2000" b="0" i="0" dirty="0">
                <a:effectLst/>
                <a:latin typeface="+mj-lt"/>
              </a:rPr>
              <a:t>Педагог розвинула нову філософію виховання, засновану, з одного боку, на власних спостереженнях за дітьми, а з другого, — на гуманістичних традиціях Ж.-Ж. Руссо, Й. Г. </a:t>
            </a:r>
            <a:r>
              <a:rPr lang="uk-UA" sz="2000" b="0" i="0" dirty="0" err="1">
                <a:effectLst/>
                <a:latin typeface="+mj-lt"/>
              </a:rPr>
              <a:t>Песталоцці</a:t>
            </a:r>
            <a:r>
              <a:rPr lang="uk-UA" sz="2000" b="0" i="0" dirty="0">
                <a:effectLst/>
                <a:latin typeface="+mj-lt"/>
              </a:rPr>
              <a:t>, Ф. </a:t>
            </a:r>
            <a:r>
              <a:rPr lang="uk-UA" sz="2000" b="0" i="0" dirty="0" err="1">
                <a:effectLst/>
                <a:latin typeface="+mj-lt"/>
              </a:rPr>
              <a:t>Фребеля</a:t>
            </a:r>
            <a:r>
              <a:rPr lang="uk-UA" sz="2000" b="0" i="0" dirty="0">
                <a:effectLst/>
                <a:latin typeface="+mj-lt"/>
              </a:rPr>
              <a:t>, які надавали особливого значення вродженому потенціалу дитини та її здатності розвиватися в умовах свободи і любові. </a:t>
            </a:r>
          </a:p>
          <a:p>
            <a:pPr marL="342900" indent="-342900" algn="just">
              <a:lnSpc>
                <a:spcPct val="110000"/>
              </a:lnSpc>
              <a:buSzPct val="128000"/>
              <a:buBlip>
                <a:blip r:embed="rId2"/>
              </a:buBlip>
            </a:pPr>
            <a:r>
              <a:rPr lang="uk-UA" sz="2000" b="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Своєрідність педагогічної філософії </a:t>
            </a:r>
            <a:r>
              <a:rPr lang="uk-UA" sz="2000" b="0" i="0" dirty="0">
                <a:effectLst/>
                <a:latin typeface="+mj-lt"/>
              </a:rPr>
              <a:t>М. </a:t>
            </a:r>
            <a:r>
              <a:rPr lang="uk-UA" sz="2000" b="0" i="0" dirty="0" err="1">
                <a:effectLst/>
                <a:latin typeface="+mj-lt"/>
              </a:rPr>
              <a:t>Монтессорі</a:t>
            </a:r>
            <a:r>
              <a:rPr lang="uk-UA" sz="2000" b="0" i="0" dirty="0">
                <a:effectLst/>
                <a:latin typeface="+mj-lt"/>
              </a:rPr>
              <a:t> полягає в тому, що дитинство — це не просто період життя, а «інший полюс природи людини», і дорослий залежить від дитини настільки, наскільки дитина залежить від нього. </a:t>
            </a:r>
          </a:p>
          <a:p>
            <a:pPr marL="342900" indent="-342900" algn="just">
              <a:lnSpc>
                <a:spcPct val="110000"/>
              </a:lnSpc>
              <a:buSzPct val="128000"/>
              <a:buBlip>
                <a:blip r:embed="rId2"/>
              </a:buBlip>
            </a:pPr>
            <a:r>
              <a:rPr lang="uk-UA" sz="2000" b="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Мета виховання </a:t>
            </a:r>
            <a:r>
              <a:rPr lang="uk-UA" sz="2000" b="0" i="0" dirty="0">
                <a:effectLst/>
                <a:latin typeface="+mj-lt"/>
              </a:rPr>
              <a:t>— сприяти виявленню нових законів життя дитини.</a:t>
            </a:r>
          </a:p>
          <a:p>
            <a:pPr marL="342900" indent="-342900" algn="just">
              <a:lnSpc>
                <a:spcPct val="110000"/>
              </a:lnSpc>
              <a:buSzPct val="128000"/>
              <a:buBlip>
                <a:blip r:embed="rId2"/>
              </a:buBlip>
            </a:pPr>
            <a:r>
              <a:rPr lang="uk-UA" sz="2000" b="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Цінність практичного методу </a:t>
            </a:r>
            <a:r>
              <a:rPr lang="uk-UA" sz="2000" b="0" i="0" dirty="0">
                <a:effectLst/>
                <a:latin typeface="+mj-lt"/>
              </a:rPr>
              <a:t>М. </a:t>
            </a:r>
            <a:r>
              <a:rPr lang="uk-UA" sz="2000" b="0" i="0" dirty="0" err="1">
                <a:effectLst/>
                <a:latin typeface="+mj-lt"/>
              </a:rPr>
              <a:t>Монтессорі</a:t>
            </a:r>
            <a:r>
              <a:rPr lang="uk-UA" sz="2000" b="0" i="0" dirty="0">
                <a:effectLst/>
                <a:latin typeface="+mj-lt"/>
              </a:rPr>
              <a:t> полягає в тому, що в основу його покладено три основні ідеї: перша — свобода у вихованні; друга — розвинена індивідуальність; третя — визнання зовнішнього відчуття вищих рівнів людського життя, що вимагає виховання в ранньому дитинстві.</a:t>
            </a:r>
          </a:p>
        </p:txBody>
      </p:sp>
    </p:spTree>
    <p:extLst>
      <p:ext uri="{BB962C8B-B14F-4D97-AF65-F5344CB8AC3E}">
        <p14:creationId xmlns:p14="http://schemas.microsoft.com/office/powerpoint/2010/main" xmlns="" val="213050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Заголовки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478406_TF45175639" id="{0CB3B67C-ADA0-46A3-A501-1B1292F68551}" vid="{2091BC34-9FB7-40AF-8FF7-74627929E41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B4AFBF-E012-4607-B95C-D9E661912A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моїх презентацій</Template>
  <TotalTime>3348</TotalTime>
  <Words>677</Words>
  <Application>Microsoft Office PowerPoint</Application>
  <PresentationFormat>Произвольный</PresentationFormat>
  <Paragraphs>112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Заголовки</vt:lpstr>
      <vt:lpstr>Тема: Загальні основи дошкільної дидактики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Виховна та освітня цінність дитячої іграшки</dc:title>
  <dc:creator>Уродливець Ніна Миколаївна</dc:creator>
  <cp:lastModifiedBy>Алена</cp:lastModifiedBy>
  <cp:revision>175</cp:revision>
  <dcterms:created xsi:type="dcterms:W3CDTF">2021-05-21T07:12:47Z</dcterms:created>
  <dcterms:modified xsi:type="dcterms:W3CDTF">2022-02-01T18:55:19Z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