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9B0DE4-2984-475D-9330-18B2FB469B0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1"/>
            <a:ext cx="8458200" cy="3300432"/>
          </a:xfrm>
        </p:spPr>
        <p:txBody>
          <a:bodyPr>
            <a:normAutofit/>
          </a:bodyPr>
          <a:lstStyle/>
          <a:p>
            <a:r>
              <a:rPr lang="uk-UA" sz="5400" dirty="0">
                <a:latin typeface="+mn-lt"/>
                <a:ea typeface="+mn-ea"/>
                <a:cs typeface="+mn-cs"/>
              </a:rPr>
              <a:t>Генеалогія</a:t>
            </a:r>
            <a:br>
              <a:rPr lang="uk-UA" dirty="0"/>
            </a:br>
            <a:r>
              <a:rPr lang="uk-UA" dirty="0"/>
              <a:t>                      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186766" cy="1509158"/>
          </a:xfrm>
        </p:spPr>
        <p:txBody>
          <a:bodyPr>
            <a:noAutofit/>
          </a:bodyPr>
          <a:lstStyle/>
          <a:p>
            <a:r>
              <a:rPr lang="uk-UA" sz="2300" dirty="0">
                <a:solidFill>
                  <a:srgbClr val="373947"/>
                </a:solidFill>
              </a:rPr>
              <a:t>Готові  дізнатися більше про історію своєї родини? Ви вже проводите дослідження сімейної історії й хочете вивести його на наступний рівень? Бажаєте дізнатися більше про організацію генеалогічних досліджень? Захоплюючий генеалогічний курс – це місце, де можна розпочати дізнаватись щось нове про дослідження сімейної історії вже зараз!</a:t>
            </a:r>
            <a:endParaRPr lang="ru-RU" sz="2300" dirty="0">
              <a:solidFill>
                <a:srgbClr val="37394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101970"/>
            <a:ext cx="4379090" cy="612518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Основні теми курсу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357686" y="1643050"/>
            <a:ext cx="4500594" cy="3000397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373947"/>
                </a:solidFill>
              </a:rPr>
              <a:t>Тема 1. Предмет і завдання генеалогії 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2. Історія розвитку генеалогії 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3. Джерела дослідження історії родини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4. Генеалогічне дослідження власного родоводу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5. Сучасні комп'ютерні технології в генеалогії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6. Генетична генеалогія</a:t>
            </a:r>
          </a:p>
        </p:txBody>
      </p:sp>
      <p:pic>
        <p:nvPicPr>
          <p:cNvPr id="4" name="Содержимое 3" descr="дерево фамл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4286280" cy="59293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576222" cy="877824"/>
          </a:xfrm>
        </p:spPr>
        <p:txBody>
          <a:bodyPr>
            <a:noAutofit/>
          </a:bodyPr>
          <a:lstStyle/>
          <a:p>
            <a:pPr algn="ctr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Предмет вивчення -</a:t>
            </a:r>
            <a:endParaRPr lang="ru-RU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2010727"/>
            <a:ext cx="3307520" cy="4617720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Генеал</a:t>
            </a:r>
            <a:r>
              <a:rPr lang="en-US" sz="2000" b="1" dirty="0"/>
              <a:t>ó</a:t>
            </a:r>
            <a:r>
              <a:rPr lang="ru-RU" sz="2000" b="1" dirty="0" err="1"/>
              <a:t>гія</a:t>
            </a:r>
            <a:r>
              <a:rPr lang="ru-RU" sz="2000" dirty="0"/>
              <a:t> 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err="1">
                <a:solidFill>
                  <a:srgbClr val="002060"/>
                </a:solidFill>
              </a:rPr>
              <a:t>давньо-грецькою</a:t>
            </a:r>
            <a:r>
              <a:rPr lang="ru-RU" sz="2000" dirty="0">
                <a:solidFill>
                  <a:srgbClr val="002060"/>
                </a:solidFill>
              </a:rPr>
              <a:t>:  </a:t>
            </a:r>
            <a:r>
              <a:rPr lang="el-GR" sz="2000" dirty="0">
                <a:solidFill>
                  <a:srgbClr val="002060"/>
                </a:solidFill>
              </a:rPr>
              <a:t>γενεαλογία — «</a:t>
            </a:r>
            <a:r>
              <a:rPr lang="ru-RU" sz="2000" dirty="0" err="1">
                <a:solidFill>
                  <a:srgbClr val="002060"/>
                </a:solidFill>
              </a:rPr>
              <a:t>родовід</a:t>
            </a:r>
            <a:r>
              <a:rPr lang="ru-RU" sz="2000" dirty="0">
                <a:solidFill>
                  <a:srgbClr val="002060"/>
                </a:solidFill>
              </a:rPr>
              <a:t>»,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дослівно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перекладається</a:t>
            </a:r>
            <a:r>
              <a:rPr lang="ru-RU" sz="2000" dirty="0">
                <a:solidFill>
                  <a:srgbClr val="002060"/>
                </a:solidFill>
              </a:rPr>
              <a:t> як: </a:t>
            </a:r>
            <a:r>
              <a:rPr lang="el-GR" sz="2000" dirty="0">
                <a:solidFill>
                  <a:srgbClr val="002060"/>
                </a:solidFill>
              </a:rPr>
              <a:t>γενεά — «</a:t>
            </a:r>
            <a:r>
              <a:rPr lang="ru-RU" sz="2000" dirty="0" err="1">
                <a:solidFill>
                  <a:srgbClr val="002060"/>
                </a:solidFill>
              </a:rPr>
              <a:t>сім'я</a:t>
            </a:r>
            <a:r>
              <a:rPr lang="ru-RU" sz="2000" dirty="0">
                <a:solidFill>
                  <a:srgbClr val="002060"/>
                </a:solidFill>
              </a:rPr>
              <a:t>», </a:t>
            </a:r>
            <a:r>
              <a:rPr lang="el-GR" sz="2000" dirty="0">
                <a:solidFill>
                  <a:srgbClr val="002060"/>
                </a:solidFill>
              </a:rPr>
              <a:t>λόγος — «</a:t>
            </a:r>
            <a:r>
              <a:rPr lang="ru-RU" sz="2000" dirty="0">
                <a:solidFill>
                  <a:srgbClr val="002060"/>
                </a:solidFill>
              </a:rPr>
              <a:t>наука») — </a:t>
            </a:r>
            <a:r>
              <a:rPr lang="ru-RU" sz="2000" dirty="0" err="1">
                <a:solidFill>
                  <a:srgbClr val="002060"/>
                </a:solidFill>
              </a:rPr>
              <a:t>родознавство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допоміжна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історична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дисципліна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вивчає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походження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родинні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зв'язки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осіб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родовід</a:t>
            </a:r>
            <a:r>
              <a:rPr lang="ru-RU" sz="2000" dirty="0">
                <a:solidFill>
                  <a:srgbClr val="002060"/>
                </a:solidFill>
              </a:rPr>
              <a:t>  </a:t>
            </a:r>
            <a:r>
              <a:rPr lang="ru-RU" sz="2000" dirty="0" err="1">
                <a:solidFill>
                  <a:srgbClr val="002060"/>
                </a:solidFill>
              </a:rPr>
              <a:t>певної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людини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історію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родів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сімей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родинне дерев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490" y="776288"/>
            <a:ext cx="4522044" cy="5851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785794"/>
            <a:ext cx="3383280" cy="857256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latin typeface="+mn-lt"/>
              </a:rPr>
              <a:t>Основні джерела сімейної історії:</a:t>
            </a:r>
            <a:endParaRPr lang="ru-RU" sz="2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uk-UA" sz="2200" dirty="0">
                <a:solidFill>
                  <a:srgbClr val="373947"/>
                </a:solidFill>
              </a:rPr>
              <a:t>родинні архіви (особисті документи, листи, щоденники, фотографії);</a:t>
            </a:r>
          </a:p>
          <a:p>
            <a:pPr>
              <a:buFont typeface="Wingdings" pitchFamily="2" charset="2"/>
              <a:buChar char="q"/>
            </a:pPr>
            <a:r>
              <a:rPr lang="uk-UA" sz="2200" dirty="0">
                <a:solidFill>
                  <a:srgbClr val="373947"/>
                </a:solidFill>
              </a:rPr>
              <a:t>архівні документи (ревізькі казки, синодики та поминальники, метричні книги, акти реєстрації цивільного стану населення, матеріали перепису);</a:t>
            </a:r>
          </a:p>
          <a:p>
            <a:pPr>
              <a:buFont typeface="Wingdings" pitchFamily="2" charset="2"/>
              <a:buChar char="q"/>
            </a:pPr>
            <a:r>
              <a:rPr lang="uk-UA" sz="2200" dirty="0">
                <a:solidFill>
                  <a:srgbClr val="373947"/>
                </a:solidFill>
              </a:rPr>
              <a:t>родоводи, родинні дерева;</a:t>
            </a:r>
          </a:p>
          <a:p>
            <a:pPr>
              <a:buFont typeface="Wingdings" pitchFamily="2" charset="2"/>
              <a:buChar char="q"/>
            </a:pPr>
            <a:r>
              <a:rPr lang="uk-UA" sz="2200" dirty="0">
                <a:solidFill>
                  <a:srgbClr val="373947"/>
                </a:solidFill>
              </a:rPr>
              <a:t> електронні генеалогічні ресурси.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Содержимое 4" descr="98393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456" r="4452"/>
          <a:stretch>
            <a:fillRect/>
          </a:stretch>
        </p:blipFill>
        <p:spPr>
          <a:xfrm>
            <a:off x="214282" y="1071546"/>
            <a:ext cx="4929222" cy="52864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43998" cy="1352568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Доповнити або підтвердити результати генеалогічних досліджень допомагає «біологічний документ» людини, який неможливо загубити – ДНК </a:t>
            </a:r>
          </a:p>
        </p:txBody>
      </p:sp>
      <p:pic>
        <p:nvPicPr>
          <p:cNvPr id="13" name="Содержимое 12" descr="DNA 2000px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2953" y="3239091"/>
            <a:ext cx="4643470" cy="3382590"/>
          </a:xfrm>
        </p:spPr>
      </p:pic>
      <p:pic>
        <p:nvPicPr>
          <p:cNvPr id="16" name="Рисунок 15" descr="Which-DNA-test-for-genealogy-min.jpg"/>
          <p:cNvPicPr>
            <a:picLocks noChangeAspect="1"/>
          </p:cNvPicPr>
          <p:nvPr/>
        </p:nvPicPr>
        <p:blipFill>
          <a:blip r:embed="rId3"/>
          <a:srcRect b="6249"/>
          <a:stretch>
            <a:fillRect/>
          </a:stretch>
        </p:blipFill>
        <p:spPr>
          <a:xfrm>
            <a:off x="269179" y="2227516"/>
            <a:ext cx="3071834" cy="4319797"/>
          </a:xfrm>
          <a:prstGeom prst="rect">
            <a:avLst/>
          </a:prstGeom>
        </p:spPr>
      </p:pic>
      <p:pic>
        <p:nvPicPr>
          <p:cNvPr id="8" name="Содержимое 7" descr="Chart_250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86512" y="2214554"/>
            <a:ext cx="1840302" cy="1599789"/>
          </a:xfrm>
        </p:spPr>
      </p:pic>
      <p:pic>
        <p:nvPicPr>
          <p:cNvPr id="17" name="Рисунок 16" descr="19th cent gir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851" y="2232348"/>
            <a:ext cx="2731720" cy="4327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Пізнайте себе через історію роду</a:t>
            </a:r>
            <a:endParaRPr lang="ru-RU" dirty="0"/>
          </a:p>
        </p:txBody>
      </p:sp>
      <p:pic>
        <p:nvPicPr>
          <p:cNvPr id="5" name="Содержимое 4" descr="28056166_10156542789053888_139310523985118455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64251"/>
            <a:ext cx="8229600" cy="42948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158</TotalTime>
  <Words>172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Georgia</vt:lpstr>
      <vt:lpstr>Trebuchet MS</vt:lpstr>
      <vt:lpstr>Wingdings</vt:lpstr>
      <vt:lpstr>Wingdings 2</vt:lpstr>
      <vt:lpstr>Городская</vt:lpstr>
      <vt:lpstr>Генеалогія                        </vt:lpstr>
      <vt:lpstr>Основні теми курсу</vt:lpstr>
      <vt:lpstr>Предмет вивчення -</vt:lpstr>
      <vt:lpstr>Основні джерела сімейної історії:</vt:lpstr>
      <vt:lpstr>Доповнити або підтвердити результати генеалогічних досліджень допомагає «біологічний документ» людини, який неможливо загубити – ДНК </vt:lpstr>
      <vt:lpstr>Пізнайте себе через історію роду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Генеалогія</dc:title>
  <dc:creator>Home</dc:creator>
  <cp:lastModifiedBy>Черная Марина Николаевна</cp:lastModifiedBy>
  <cp:revision>19</cp:revision>
  <dcterms:created xsi:type="dcterms:W3CDTF">2019-02-28T13:03:46Z</dcterms:created>
  <dcterms:modified xsi:type="dcterms:W3CDTF">2019-03-01T10:22:14Z</dcterms:modified>
</cp:coreProperties>
</file>