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61" r:id="rId9"/>
    <p:sldId id="262" r:id="rId10"/>
    <p:sldId id="274" r:id="rId11"/>
    <p:sldId id="275" r:id="rId12"/>
    <p:sldId id="276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620688"/>
            <a:ext cx="6172200" cy="886250"/>
          </a:xfrm>
        </p:spPr>
        <p:txBody>
          <a:bodyPr/>
          <a:lstStyle/>
          <a:p>
            <a:pPr algn="ctr"/>
            <a:r>
              <a:rPr lang="uk-UA" smtClean="0"/>
              <a:t>ЛЕКЦІЯ № 14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628800"/>
            <a:ext cx="6910536" cy="9361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3600" smtClean="0"/>
              <a:t>Розв’язання задач з екології</a:t>
            </a:r>
            <a:endParaRPr lang="ru-RU"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085184"/>
            <a:ext cx="8028384" cy="1584176"/>
          </a:xfrm>
        </p:spPr>
        <p:txBody>
          <a:bodyPr/>
          <a:lstStyle/>
          <a:p>
            <a:pPr marL="273050" indent="-1588">
              <a:buNone/>
            </a:pPr>
            <a:r>
              <a:rPr lang="uk-UA" smtClean="0"/>
              <a:t>В ХІХ ст. була занесена в Європу, вперше помічена у 1836 р. в Ірландії, де дуже швидко розселилася (звідси і назва “водяна чума).</a:t>
            </a:r>
            <a:endParaRPr lang="ru-RU"/>
          </a:p>
        </p:txBody>
      </p:sp>
      <p:pic>
        <p:nvPicPr>
          <p:cNvPr id="31746" name="Picture 2" descr="Вегетативне розмноження та його види - природне та штучне - onlin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00392" cy="501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Ейхорнія (Водяний гіацинт): посадка й догляд, фото | Наша ха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3068960"/>
          </a:xfrm>
          <a:prstGeom prst="rect">
            <a:avLst/>
          </a:prstGeom>
          <a:noFill/>
        </p:spPr>
      </p:pic>
      <p:pic>
        <p:nvPicPr>
          <p:cNvPr id="32772" name="Picture 4" descr="Ейхорнія (Водяний гіацинт): посадка й догляд, фото | Наша ха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4355976" cy="28083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6093296"/>
            <a:ext cx="2609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smtClean="0"/>
              <a:t>водяний гіацинт</a:t>
            </a:r>
            <a:endParaRPr lang="ru-RU" sz="2400"/>
          </a:p>
        </p:txBody>
      </p:sp>
      <p:pic>
        <p:nvPicPr>
          <p:cNvPr id="32774" name="Picture 6" descr="Опунція: догляд у домашніх умовах, розмноження, цвітіння і властивості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6992"/>
            <a:ext cx="3999838" cy="2592288"/>
          </a:xfrm>
          <a:prstGeom prst="rect">
            <a:avLst/>
          </a:prstGeom>
          <a:noFill/>
        </p:spPr>
      </p:pic>
      <p:pic>
        <p:nvPicPr>
          <p:cNvPr id="32776" name="Picture 8" descr="Як вирощувати кактуси в домашніх умова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"/>
            <a:ext cx="4320480" cy="303748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012160" y="6093296"/>
            <a:ext cx="1258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smtClean="0"/>
              <a:t>опунція</a:t>
            </a:r>
            <a:endParaRPr lang="ru-RU" sz="2400" i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Результаты поиска изображений по запросу &quot;звіробій продірявлений 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6" name="Picture 4" descr="Лікувальні властивості трави звіробій: засіб від 99 хворо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83483" cy="31855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3968" y="5949280"/>
            <a:ext cx="3447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smtClean="0"/>
              <a:t>звіробій продірявлени</a:t>
            </a:r>
            <a:r>
              <a:rPr lang="ru-RU" smtClean="0"/>
              <a:t>й</a:t>
            </a:r>
            <a:endParaRPr lang="ru-RU"/>
          </a:p>
        </p:txBody>
      </p:sp>
      <p:pic>
        <p:nvPicPr>
          <p:cNvPr id="33798" name="Picture 6" descr="Результаты поиска изображений по запросу &quot;звіробій продірявлений  у ланцюгах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3990206" cy="3789040"/>
          </a:xfrm>
          <a:prstGeom prst="rect">
            <a:avLst/>
          </a:prstGeom>
          <a:noFill/>
        </p:spPr>
      </p:pic>
      <p:pic>
        <p:nvPicPr>
          <p:cNvPr id="33800" name="Picture 8" descr="См. сведения о связанном изображении. MILLEPERTUIS PERFORE A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2792" y="0"/>
            <a:ext cx="5301208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67600" cy="9941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smtClean="0"/>
              <a:t>Ч</a:t>
            </a:r>
            <a:r>
              <a:rPr lang="ru-RU" b="1" smtClean="0"/>
              <a:t>ому ланцюг живлення має не більше 4-5 ланок</a:t>
            </a:r>
            <a:r>
              <a:rPr lang="uk-UA" b="1" smtClean="0"/>
              <a:t>?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3196952"/>
          </a:xfrm>
        </p:spPr>
        <p:txBody>
          <a:bodyPr/>
          <a:lstStyle/>
          <a:p>
            <a:pPr marL="360363" indent="3175" algn="just">
              <a:buNone/>
            </a:pPr>
            <a:r>
              <a:rPr lang="ru-RU" b="1" smtClean="0"/>
              <a:t>Відповідь.</a:t>
            </a:r>
            <a:r>
              <a:rPr lang="ru-RU" smtClean="0"/>
              <a:t> У ланцюгу живлення при перенесенні речовини й енергії від ланки до ланки більша її частина (до 80-90%) втрачається, тому кількість ланок (видів) не перевищує 4-5. Що довший ланцюг живлення, то менша продуктивність його останньої ланки відносно продуктивності початкової ланки.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576064"/>
          </a:xfrm>
        </p:spPr>
        <p:txBody>
          <a:bodyPr/>
          <a:lstStyle/>
          <a:p>
            <a:pPr algn="ctr"/>
            <a:r>
              <a:rPr lang="uk-UA" b="1" smtClean="0"/>
              <a:t>Приклади задач</a:t>
            </a:r>
            <a:endParaRPr lang="ru-RU" b="1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620688"/>
            <a:ext cx="8352928" cy="5853264"/>
          </a:xfrm>
        </p:spPr>
        <p:txBody>
          <a:bodyPr/>
          <a:lstStyle/>
          <a:p>
            <a:pPr algn="just"/>
            <a:r>
              <a:rPr lang="uk-UA" b="1" smtClean="0"/>
              <a:t>Задача 1. </a:t>
            </a:r>
            <a:r>
              <a:rPr lang="ru-RU" smtClean="0"/>
              <a:t>З якою ефективністю (у %) використовує кукурудза енергію сонячного випромінювання, якщо 1 га кукурудзяного поля отримує протягом дня 210 000 кДж сонячної енергії, а за добу у вигляді приросту сухої речовини накопичується 4830 кДж? Як використовується решта енергії?</a:t>
            </a:r>
          </a:p>
          <a:p>
            <a:pPr algn="ctr">
              <a:buNone/>
            </a:pPr>
            <a:r>
              <a:rPr lang="ru-RU" b="1" smtClean="0"/>
              <a:t>Розв’язання</a:t>
            </a:r>
            <a:endParaRPr lang="ru-RU" smtClean="0"/>
          </a:p>
          <a:p>
            <a:endParaRPr lang="uk-UA" smtClean="0"/>
          </a:p>
          <a:p>
            <a:endParaRPr lang="ru-RU"/>
          </a:p>
        </p:txBody>
      </p:sp>
      <p:pic>
        <p:nvPicPr>
          <p:cNvPr id="4" name="Picutre 102" descr="https://uahistory.co/zno/general-biology-a-collection-of-tasks-2020-barna/general-biology-a-collection-of-tasks-2020-barna.files/image1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835292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712968" cy="65973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uk-UA" b="1" smtClean="0"/>
              <a:t>Задача 2</a:t>
            </a:r>
            <a:r>
              <a:rPr lang="ru-RU" b="1" smtClean="0"/>
              <a:t>.</a:t>
            </a:r>
            <a:r>
              <a:rPr lang="ru-RU" smtClean="0"/>
              <a:t> Користуючись правилом екологічної піраміди визначте, яка маса водоростей і бактерій потрібна, щоб у морі виріс і міг існувати один дельфін масою 400 кг.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smtClean="0"/>
              <a:t>Розв'язання</a:t>
            </a:r>
            <a:endParaRPr lang="ru-RU" smtClean="0"/>
          </a:p>
          <a:p>
            <a:endParaRPr lang="uk-UA" smtClean="0"/>
          </a:p>
          <a:p>
            <a:endParaRPr lang="uk-UA" smtClean="0"/>
          </a:p>
          <a:p>
            <a:pPr>
              <a:buNone/>
            </a:pPr>
            <a:endParaRPr lang="uk-UA" smtClean="0"/>
          </a:p>
          <a:p>
            <a:pPr>
              <a:spcBef>
                <a:spcPts val="0"/>
              </a:spcBef>
            </a:pPr>
            <a:endParaRPr lang="uk-UA" b="1" smtClean="0"/>
          </a:p>
          <a:p>
            <a:pPr>
              <a:spcBef>
                <a:spcPts val="0"/>
              </a:spcBef>
            </a:pPr>
            <a:r>
              <a:rPr lang="uk-UA" b="1" smtClean="0"/>
              <a:t>Задача </a:t>
            </a:r>
            <a:r>
              <a:rPr lang="uk-UA" b="1" smtClean="0"/>
              <a:t>3</a:t>
            </a:r>
            <a:r>
              <a:rPr lang="ru-RU" b="1" smtClean="0"/>
              <a:t>. </a:t>
            </a:r>
            <a:r>
              <a:rPr lang="ru-RU" smtClean="0"/>
              <a:t>Продуктивність 1 га біоценозу становить 2 • 10</a:t>
            </a:r>
            <a:r>
              <a:rPr lang="ru-RU" baseline="30000" smtClean="0"/>
              <a:t>7</a:t>
            </a:r>
            <a:r>
              <a:rPr lang="ru-RU" smtClean="0"/>
              <a:t> кДж. Визначте масу яструба в ланцюгу живлення: рослина → миша → змія → яструб, якщо 1 г сухої рослинної речовини акумулює в середньому 20 кДж енергії).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smtClean="0"/>
              <a:t>Розв’язання</a:t>
            </a:r>
            <a:endParaRPr lang="ru-RU" smtClean="0"/>
          </a:p>
        </p:txBody>
      </p:sp>
      <p:pic>
        <p:nvPicPr>
          <p:cNvPr id="4" name="Picutre 103" descr="https://uahistory.co/zno/general-biology-a-collection-of-tasks-2020-barna/general-biology-a-collection-of-tasks-2020-barna.files/image1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784887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utre 109" descr="https://uahistory.co/zno/general-biology-a-collection-of-tasks-2020-barna/general-biology-a-collection-of-tasks-2020-barna.files/image1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013176"/>
            <a:ext cx="7848872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0"/>
            <a:ext cx="8640960" cy="6473952"/>
          </a:xfrm>
        </p:spPr>
        <p:txBody>
          <a:bodyPr>
            <a:normAutofit/>
          </a:bodyPr>
          <a:lstStyle/>
          <a:p>
            <a:pPr marL="85725" indent="366713" algn="just">
              <a:spcBef>
                <a:spcPts val="0"/>
              </a:spcBef>
              <a:tabLst>
                <a:tab pos="85725" algn="l"/>
              </a:tabLst>
            </a:pPr>
            <a:r>
              <a:rPr lang="uk-UA" sz="2000" b="1" smtClean="0"/>
              <a:t>Задача 4</a:t>
            </a:r>
            <a:r>
              <a:rPr lang="ru-RU" sz="2000" b="1" smtClean="0"/>
              <a:t>.</a:t>
            </a:r>
            <a:r>
              <a:rPr lang="ru-RU" sz="2000" smtClean="0"/>
              <a:t> Маса сіна з 1 м</a:t>
            </a:r>
            <a:r>
              <a:rPr lang="ru-RU" sz="2000" baseline="30000" smtClean="0"/>
              <a:t>2</a:t>
            </a:r>
            <a:r>
              <a:rPr lang="ru-RU" sz="2000" smtClean="0"/>
              <a:t> лугу становить 200 г, а з вико-вівсяного поля — 500 г. Використавши правило екологічної піраміди, визначте, яка площа лугу необхідна, щоб прогодувати протягом року одну людину масою 52 кг (із них 63% становить вода), якщо ланцюг живлення має вигляд: трава → корова → людина. Яка площа вико-вівсяного поля необхідна для цього?</a:t>
            </a:r>
          </a:p>
          <a:p>
            <a:pPr marL="85725" indent="366713" algn="ctr">
              <a:spcBef>
                <a:spcPts val="0"/>
              </a:spcBef>
              <a:buNone/>
              <a:tabLst>
                <a:tab pos="85725" algn="l"/>
              </a:tabLst>
            </a:pPr>
            <a:r>
              <a:rPr lang="ru-RU" sz="2000" b="1" smtClean="0"/>
              <a:t>Розв’язання</a:t>
            </a:r>
            <a:endParaRPr lang="ru-RU" sz="2000" smtClean="0"/>
          </a:p>
        </p:txBody>
      </p:sp>
      <p:pic>
        <p:nvPicPr>
          <p:cNvPr id="4" name="Picutre 104" descr="https://uahistory.co/zno/general-biology-a-collection-of-tasks-2020-barna/general-biology-a-collection-of-tasks-2020-barna.files/image1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8712968" cy="458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6632"/>
            <a:ext cx="8712968" cy="6192688"/>
          </a:xfrm>
        </p:spPr>
        <p:txBody>
          <a:bodyPr/>
          <a:lstStyle/>
          <a:p>
            <a:pPr algn="just"/>
            <a:r>
              <a:rPr lang="uk-UA" sz="2000" b="1" smtClean="0"/>
              <a:t>Задача 5</a:t>
            </a:r>
            <a:r>
              <a:rPr lang="ru-RU" sz="2000" b="1" smtClean="0"/>
              <a:t>.</a:t>
            </a:r>
            <a:r>
              <a:rPr lang="ru-RU" sz="2000" smtClean="0"/>
              <a:t> Протягом вегетаційного періоду 1 га кукурудзяного поля поглинає 76 650 000 кДж енергії, з яких тільки 2,3% акумулюється у вигляді приросту сухої речовини. Складіть ланцюг живлення і визначте, яка площа такого поля необхідна, щоб з нього змогла прогодуватись одна людина протягом року, якщо на добу їй необхідно приблизно 5000 кДж енергії.</a:t>
            </a:r>
          </a:p>
          <a:p>
            <a:pPr algn="just"/>
            <a:endParaRPr lang="ru-RU"/>
          </a:p>
        </p:txBody>
      </p:sp>
      <p:pic>
        <p:nvPicPr>
          <p:cNvPr id="4" name="Picutre 105" descr="https://uahistory.co/zno/general-biology-a-collection-of-tasks-2020-barna/general-biology-a-collection-of-tasks-2020-barna.files/image1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83529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utre 106" descr="https://uahistory.co/zno/general-biology-a-collection-of-tasks-2020-barna/general-biology-a-collection-of-tasks-2020-barna.files/image1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835292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424936" cy="6213304"/>
          </a:xfrm>
        </p:spPr>
        <p:txBody>
          <a:bodyPr>
            <a:normAutofit/>
          </a:bodyPr>
          <a:lstStyle/>
          <a:p>
            <a:pPr algn="just"/>
            <a:r>
              <a:rPr lang="uk-UA" b="1" smtClean="0"/>
              <a:t>Задача 6</a:t>
            </a:r>
            <a:r>
              <a:rPr lang="ru-RU" b="1" smtClean="0"/>
              <a:t>. </a:t>
            </a:r>
            <a:r>
              <a:rPr lang="ru-RU" smtClean="0"/>
              <a:t>Скільки людей протягом року зможуть прогодуватись з 1 га морської акваторії, багатої планктоном, якщо людині на рік необхідно отримати з їжею 4,19 • 10</a:t>
            </a:r>
            <a:r>
              <a:rPr lang="ru-RU" baseline="30000" smtClean="0"/>
              <a:t>6 </a:t>
            </a:r>
            <a:r>
              <a:rPr lang="ru-RU" smtClean="0"/>
              <a:t>кДж енергії? Біопродуктивність 1 м</a:t>
            </a:r>
            <a:r>
              <a:rPr lang="ru-RU" baseline="30000" smtClean="0"/>
              <a:t>2</a:t>
            </a:r>
            <a:r>
              <a:rPr lang="ru-RU" smtClean="0"/>
              <a:t> акваторії становить 600 г/м</a:t>
            </a:r>
            <a:r>
              <a:rPr lang="ru-RU" baseline="30000" smtClean="0"/>
              <a:t>2</a:t>
            </a:r>
            <a:r>
              <a:rPr lang="ru-RU" smtClean="0"/>
              <a:t>/рік, а 1 г сухої речовини акумулює в середньому 20 кДж енергії.</a:t>
            </a:r>
          </a:p>
          <a:p>
            <a:pPr algn="ctr"/>
            <a:r>
              <a:rPr lang="ru-RU" b="1" smtClean="0"/>
              <a:t>Розв’язання</a:t>
            </a:r>
            <a:endParaRPr lang="ru-RU" smtClean="0"/>
          </a:p>
          <a:p>
            <a:pPr marL="87313" indent="276225" algn="just">
              <a:buNone/>
            </a:pPr>
            <a:r>
              <a:rPr lang="ru-RU" smtClean="0"/>
              <a:t>Визначаємо енергетичну продуктивність 1 га планктону протягом року: (600 г/м</a:t>
            </a:r>
            <a:r>
              <a:rPr lang="ru-RU" baseline="30000" smtClean="0"/>
              <a:t>2</a:t>
            </a:r>
            <a:r>
              <a:rPr lang="ru-RU" smtClean="0"/>
              <a:t> • 20 кДж/г) • 10 000 м</a:t>
            </a:r>
            <a:r>
              <a:rPr lang="ru-RU" baseline="30000" smtClean="0"/>
              <a:t>2</a:t>
            </a:r>
            <a:r>
              <a:rPr lang="ru-RU" smtClean="0"/>
              <a:t> = 120 000 000 кДж.</a:t>
            </a:r>
          </a:p>
          <a:p>
            <a:pPr marL="87313" indent="276225" algn="just">
              <a:buNone/>
            </a:pPr>
            <a:r>
              <a:rPr lang="ru-RU" smtClean="0"/>
              <a:t>Визначаємо, скільки людей зможуть прогодуватись протягом року з 1 га моря, багатого планктоном:</a:t>
            </a:r>
          </a:p>
          <a:p>
            <a:pPr marL="87313" indent="276225" algn="just">
              <a:buNone/>
            </a:pPr>
            <a:r>
              <a:rPr lang="ru-RU" smtClean="0"/>
              <a:t>120 000 000 кДж : 4 190 000 кДж = 29 (чоловік).</a:t>
            </a:r>
          </a:p>
          <a:p>
            <a:pPr marL="87313" indent="276225" algn="just">
              <a:buNone/>
            </a:pPr>
            <a:r>
              <a:rPr lang="ru-RU" b="1" smtClean="0"/>
              <a:t>Відповідь.</a:t>
            </a:r>
            <a:r>
              <a:rPr lang="ru-RU" smtClean="0"/>
              <a:t> Зможуть прогодуватись протягом року 29 чоловік.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147248" cy="6141296"/>
          </a:xfrm>
        </p:spPr>
        <p:txBody>
          <a:bodyPr/>
          <a:lstStyle/>
          <a:p>
            <a:r>
              <a:rPr lang="uk-UA" b="1" smtClean="0"/>
              <a:t>Задача 7</a:t>
            </a:r>
            <a:r>
              <a:rPr lang="ru-RU" b="1" smtClean="0"/>
              <a:t>.</a:t>
            </a:r>
            <a:r>
              <a:rPr lang="ru-RU" smtClean="0"/>
              <a:t> 1 м</a:t>
            </a:r>
            <a:r>
              <a:rPr lang="ru-RU" baseline="30000" smtClean="0"/>
              <a:t>2</a:t>
            </a:r>
            <a:r>
              <a:rPr lang="ru-RU" smtClean="0"/>
              <a:t> культурного біоценозу дає 800 г сухої біомаси за рік. Побудуйте ланцюг живлення і визначте, яка площа цього біоценозу потрібна, щоб з нього змогла прогодуватись людина масою 70 кг (з них 63% становить вода).</a:t>
            </a:r>
          </a:p>
          <a:p>
            <a:r>
              <a:rPr lang="ru-RU" b="1" smtClean="0"/>
              <a:t>Розв’язання</a:t>
            </a:r>
            <a:endParaRPr lang="ru-RU" smtClean="0"/>
          </a:p>
          <a:p>
            <a:endParaRPr lang="ru-RU"/>
          </a:p>
        </p:txBody>
      </p:sp>
      <p:pic>
        <p:nvPicPr>
          <p:cNvPr id="4" name="Picutre 107" descr="https://uahistory.co/zno/general-biology-a-collection-of-tasks-2020-barna/general-biology-a-collection-of-tasks-2020-barna.files/image1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70822"/>
            <a:ext cx="7488832" cy="173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utre 108" descr="https://uahistory.co/zno/general-biology-a-collection-of-tasks-2020-barna/general-biology-a-collection-of-tasks-2020-barna.files/image1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542790"/>
            <a:ext cx="6984776" cy="231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280920" cy="3024336"/>
          </a:xfrm>
        </p:spPr>
        <p:txBody>
          <a:bodyPr>
            <a:normAutofit lnSpcReduction="10000"/>
          </a:bodyPr>
          <a:lstStyle/>
          <a:p>
            <a:pPr marL="87313" indent="363538" algn="just">
              <a:buNone/>
            </a:pPr>
            <a:r>
              <a:rPr lang="uk-UA" b="1" u="sng" smtClean="0"/>
              <a:t>Ланцюг живлення (трофічний ланцюг)</a:t>
            </a:r>
            <a:r>
              <a:rPr lang="uk-UA" b="1" smtClean="0"/>
              <a:t> </a:t>
            </a:r>
            <a:r>
              <a:rPr lang="uk-UA" smtClean="0"/>
              <a:t>– взаємовідносини між організмами під час переносу енергії їжі від її джерела (зеленої рослини) через ряд організмів (шляхом поїдання) на більш високі трофічні рівні.</a:t>
            </a:r>
            <a:endParaRPr lang="ru-RU" smtClean="0"/>
          </a:p>
          <a:p>
            <a:pPr marL="87313" indent="363538" algn="just">
              <a:buNone/>
            </a:pPr>
            <a:r>
              <a:rPr lang="uk-UA" b="1" u="sng" smtClean="0"/>
              <a:t>Ланцюги живлення</a:t>
            </a:r>
            <a:r>
              <a:rPr lang="uk-UA" b="1" smtClean="0"/>
              <a:t> </a:t>
            </a:r>
            <a:r>
              <a:rPr lang="uk-UA" smtClean="0"/>
              <a:t>– це ряди взаємопов'язаних видів, у яких кожний попередній є об'єктом живлення наступного.</a:t>
            </a:r>
            <a:endParaRPr lang="ru-RU" smtClean="0"/>
          </a:p>
          <a:p>
            <a:endParaRPr lang="ru-RU"/>
          </a:p>
        </p:txBody>
      </p:sp>
      <p:pic>
        <p:nvPicPr>
          <p:cNvPr id="15362" name="Picture 2" descr="Презентація до уроку біології для 7 класу по темі: &quot;Ланцюги живленн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212976"/>
            <a:ext cx="6667500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7467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4000" b="1" smtClean="0"/>
              <a:t>ДЯКУЮ ЗА УВАГУ!</a:t>
            </a:r>
            <a:endParaRPr lang="ru-RU" sz="40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640960" cy="3600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87313" indent="450850" algn="just">
              <a:buNone/>
            </a:pPr>
            <a:r>
              <a:rPr lang="uk-UA" b="1" u="sng" smtClean="0"/>
              <a:t>Правило екологічної </a:t>
            </a:r>
            <a:r>
              <a:rPr lang="uk-UA" b="1" u="sng" smtClean="0"/>
              <a:t>піраміди</a:t>
            </a:r>
            <a:r>
              <a:rPr lang="uk-UA" smtClean="0"/>
              <a:t>: кожна </a:t>
            </a:r>
            <a:r>
              <a:rPr lang="uk-UA" smtClean="0"/>
              <a:t>з ланок ланцюга живлення може використати лише 5–15 % енергії їжі для побудови речовини свого </a:t>
            </a:r>
            <a:r>
              <a:rPr lang="uk-UA" smtClean="0"/>
              <a:t>тіла.</a:t>
            </a:r>
          </a:p>
          <a:p>
            <a:pPr marL="87313" indent="450850" algn="just">
              <a:buNone/>
            </a:pPr>
            <a:r>
              <a:rPr lang="uk-UA" smtClean="0"/>
              <a:t>Внаслідок </a:t>
            </a:r>
            <a:r>
              <a:rPr lang="uk-UA" smtClean="0"/>
              <a:t>неминучої втрати енергії кількість утворюваної органічної речовини в кожній наступній ланці зменшується. Таким чином, кожен ланцюг живлення містить, як правило, не більше ніж 4–5 ланок, оскільки внаслідок втрати енергії загальна біомаса кожної наступної ланки приблизно в 10 разів менша за попередню. </a:t>
            </a:r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51520" y="3861048"/>
            <a:ext cx="8496944" cy="28083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/>
          <a:p>
            <a:pPr indent="538163" algn="just"/>
            <a:r>
              <a:rPr lang="uk-UA" sz="2400" b="1" u="sng" smtClean="0"/>
              <a:t>Правило екологічної піраміди: </a:t>
            </a:r>
            <a:r>
              <a:rPr lang="uk-UA" sz="2400" smtClean="0"/>
              <a:t>При переході енергії на наступний трофічний рівень лише 10 % від неї використовується для продукування нової біомаси, стаючи запасеною енергією (решта витрачається в процесах метаболізму). </a:t>
            </a:r>
            <a:r>
              <a:rPr lang="uk-UA" sz="2400" i="1" smtClean="0"/>
              <a:t>Отже, у піраміді біопродуктивності кожний наступний рівень становить приблизно 10 % від попереднього (100, 10, 1, 0.1, 0.01 % від первинної кількості і т. д.). </a:t>
            </a:r>
            <a:endParaRPr lang="ru-RU" sz="2400"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6480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b="1" smtClean="0"/>
              <a:t>Типи екологічних пірамід</a:t>
            </a:r>
            <a:endParaRPr lang="ru-RU" b="1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712968" cy="54932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/>
            <a:r>
              <a:rPr lang="uk-UA" u="sng" smtClean="0"/>
              <a:t>піраміда чисел</a:t>
            </a:r>
            <a:r>
              <a:rPr lang="uk-UA" smtClean="0"/>
              <a:t> – відображує чисельність окремих організмів на кожному рівні, причому загальне число особин, що беруть участь у ланцюгах живлення, з кожним наступним рівнем зменшується;</a:t>
            </a:r>
            <a:endParaRPr lang="ru-RU" smtClean="0"/>
          </a:p>
          <a:p>
            <a:pPr lvl="0" algn="just"/>
            <a:r>
              <a:rPr lang="uk-UA" u="sng" smtClean="0"/>
              <a:t>піраміда біомаси</a:t>
            </a:r>
            <a:r>
              <a:rPr lang="uk-UA" smtClean="0"/>
              <a:t> – відображує кількісне співвідношення маси органічної речовини на трофічних рівнях; при цьому сумарна маса рослин виявляється більшою, ніж біомаса всіх травоїдних організмів, маса яких, у свою чергу, перевищує масу всіх хижаків;</a:t>
            </a:r>
            <a:endParaRPr lang="ru-RU" smtClean="0"/>
          </a:p>
          <a:p>
            <a:pPr lvl="0" algn="just"/>
            <a:r>
              <a:rPr lang="uk-UA" u="sng" smtClean="0"/>
              <a:t>піраміда енергії</a:t>
            </a:r>
            <a:r>
              <a:rPr lang="uk-UA" smtClean="0"/>
              <a:t> – відображує кількість енергії, яка запасається (в їжі) на кожному рівні, причому на кожному наступному трофічному рівні кількість біомаси, що утворюється за одиницю часу, є більшою, ніж на попередньому.</a:t>
            </a:r>
            <a:endParaRPr lang="ru-RU" smtClean="0"/>
          </a:p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smtClean="0"/>
              <a:t>Трофічні зв’язки у біогеоценозах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003232" cy="5349208"/>
          </a:xfrm>
        </p:spPr>
        <p:txBody>
          <a:bodyPr/>
          <a:lstStyle/>
          <a:p>
            <a:pPr algn="ctr">
              <a:buNone/>
            </a:pPr>
            <a:r>
              <a:rPr lang="ru-RU" b="1" u="sng" smtClean="0"/>
              <a:t>Приклад ланцюга виїдання:</a:t>
            </a:r>
            <a:endParaRPr lang="ru-RU" u="sng" smtClean="0"/>
          </a:p>
          <a:p>
            <a:r>
              <a:rPr lang="ru-RU" smtClean="0"/>
              <a:t>хвоя сосни → сосновий шовкопряд → велика синиця → яструб → пухоїд.</a:t>
            </a:r>
          </a:p>
          <a:p>
            <a:pPr algn="ctr">
              <a:buNone/>
            </a:pPr>
            <a:endParaRPr lang="ru-RU" b="1" smtClean="0"/>
          </a:p>
          <a:p>
            <a:pPr algn="ctr">
              <a:buNone/>
            </a:pPr>
            <a:endParaRPr lang="ru-RU" b="1" smtClean="0"/>
          </a:p>
          <a:p>
            <a:pPr algn="ctr">
              <a:buNone/>
            </a:pPr>
            <a:r>
              <a:rPr lang="ru-RU" b="1" u="sng" smtClean="0"/>
              <a:t>Приклад ланцюга розкладання:</a:t>
            </a:r>
            <a:endParaRPr lang="ru-RU" u="sng" smtClean="0"/>
          </a:p>
          <a:p>
            <a:r>
              <a:rPr lang="ru-RU" smtClean="0"/>
              <a:t>кормові виділення зелених рослин → бактерії, які живляться ними.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&quot;Ланцюги живлення&quot; Презентація 11 кла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&quot;Ланцюги живлення&quot; Презентація 11 кла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568952" cy="5328592"/>
          </a:xfrm>
        </p:spPr>
        <p:txBody>
          <a:bodyPr>
            <a:normAutofit fontScale="92500" lnSpcReduction="20000"/>
          </a:bodyPr>
          <a:lstStyle/>
          <a:p>
            <a:pPr marL="85725" indent="366713" algn="just">
              <a:buNone/>
            </a:pPr>
            <a:r>
              <a:rPr lang="ru-RU" i="1" smtClean="0"/>
              <a:t>Чим різноманітніше видове населення біогеоценозів, тим різноманітніші ланцюги живлення, причому кожна ланка ланцюга може бути основою нових зв’язків з іншими організмами, тобто бути вузловою ланкою харчових взаємозв’язків. </a:t>
            </a:r>
            <a:r>
              <a:rPr lang="ru-RU" smtClean="0"/>
              <a:t>Так, листовий люцерновий слоник, живлячись вегетативною масою люцерни, є вузловою ланкою, оскільки входить до складу різних ланцюгів. Ще більше ланцюгів об’єднує прус (люцернова попелиця), входячи в 11 ланцюгів, озима совка — у 10 ланцюгів. </a:t>
            </a:r>
          </a:p>
          <a:p>
            <a:pPr marL="85725" indent="366713" algn="just">
              <a:buNone/>
            </a:pPr>
            <a:r>
              <a:rPr lang="ru-RU" smtClean="0"/>
              <a:t>Ці ланцюги живлення об’єднують дуже велику групу організмів. Різні ланцюги живлення в біогеоценозі звичайно зв’язані між собою в єдиний, великий комплекс, названий </a:t>
            </a:r>
            <a:r>
              <a:rPr lang="ru-RU" b="1" u="sng" smtClean="0"/>
              <a:t>циклом живлення</a:t>
            </a:r>
            <a:r>
              <a:rPr lang="ru-RU" b="1" smtClean="0"/>
              <a:t>. </a:t>
            </a:r>
          </a:p>
          <a:p>
            <a:pPr marL="85725" indent="366713" algn="just">
              <a:buNone/>
            </a:pPr>
            <a:r>
              <a:rPr lang="ru-RU" b="1" i="1" smtClean="0"/>
              <a:t>Такі цикли живлення визначають структуру біогеоценозу і його функціонування. </a:t>
            </a:r>
            <a:r>
              <a:rPr lang="ru-RU" smtClean="0"/>
              <a:t>Будь-які зміни в одному ланцюгу можуть вплинути на весь цикл живлення, а також (завдяки прямим і опосередкованим зв’язкам між різними циклами) — на весь біогеоценоз.</a:t>
            </a:r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87208" cy="6340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smtClean="0"/>
              <a:t>Трофічні зв’язки у біогеоценозах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424936" cy="56166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85725" indent="452438" algn="just">
              <a:buNone/>
            </a:pPr>
            <a:r>
              <a:rPr lang="ru-RU" smtClean="0"/>
              <a:t>Що складніші й різноманітніші цикли живлення в біогеоценозі, то він стійкіший, оскільки зміна кількості в одній ланці спричиняє зміни в інших ланках, а через них — і в усьому циклі. </a:t>
            </a:r>
            <a:endParaRPr lang="ru-RU" smtClean="0"/>
          </a:p>
          <a:p>
            <a:pPr marL="85725" indent="452438" algn="just">
              <a:buNone/>
            </a:pPr>
            <a:r>
              <a:rPr lang="ru-RU" smtClean="0"/>
              <a:t>Так</a:t>
            </a:r>
            <a:r>
              <a:rPr lang="ru-RU" smtClean="0"/>
              <a:t>, </a:t>
            </a:r>
            <a:r>
              <a:rPr lang="ru-RU" b="1" i="1" smtClean="0"/>
              <a:t>якщо якийсь вид «А» стає надто чисельним, то збільшується і кількість ланок, що тиснуть на нього (паразитів, хижаків). Це призводить до зменшення кількості його особин</a:t>
            </a:r>
            <a:r>
              <a:rPr lang="ru-RU" smtClean="0"/>
              <a:t>.</a:t>
            </a:r>
          </a:p>
          <a:p>
            <a:pPr marL="85725" indent="452438" algn="just">
              <a:buNone/>
            </a:pPr>
            <a:r>
              <a:rPr lang="ru-RU" smtClean="0"/>
              <a:t> </a:t>
            </a:r>
          </a:p>
          <a:p>
            <a:pPr marL="85725" indent="452438" algn="just">
              <a:buNone/>
            </a:pPr>
            <a:r>
              <a:rPr lang="ru-RU" smtClean="0"/>
              <a:t>Навпаки, </a:t>
            </a:r>
            <a:r>
              <a:rPr lang="ru-RU" b="1" i="1" smtClean="0"/>
              <a:t>якщо чисельність виду «А» зменшиться, то чисельність конкуруючих з «А» видів «В» або «С» збільшиться і на них буде сильніше тиснути «прес» хижаків і паразитів. У результаті чисельність виду «А» може знову збільшитися.</a:t>
            </a:r>
            <a:endParaRPr lang="ru-RU" b="1" i="1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67600" cy="6340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smtClean="0"/>
              <a:t>Трофічні зв’язки у біогеоценозах</a:t>
            </a:r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631</TotalTime>
  <Words>724</Words>
  <Application>Microsoft Office PowerPoint</Application>
  <PresentationFormat>Экран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ЛЕКЦІЯ № 14</vt:lpstr>
      <vt:lpstr>Слайд 2</vt:lpstr>
      <vt:lpstr>Слайд 3</vt:lpstr>
      <vt:lpstr>Типи екологічних пірамід</vt:lpstr>
      <vt:lpstr>Трофічні зв’язки у біогеоценозах</vt:lpstr>
      <vt:lpstr>Слайд 6</vt:lpstr>
      <vt:lpstr>Слайд 7</vt:lpstr>
      <vt:lpstr>Трофічні зв’язки у біогеоценозах</vt:lpstr>
      <vt:lpstr>Трофічні зв’язки у біогеоценозах</vt:lpstr>
      <vt:lpstr>Слайд 10</vt:lpstr>
      <vt:lpstr>Слайд 11</vt:lpstr>
      <vt:lpstr>Слайд 12</vt:lpstr>
      <vt:lpstr>Чому ланцюг живлення має не більше 4-5 ланок?</vt:lpstr>
      <vt:lpstr>Приклади задач</vt:lpstr>
      <vt:lpstr>Слайд 15</vt:lpstr>
      <vt:lpstr>Слайд 16</vt:lpstr>
      <vt:lpstr>Слайд 17</vt:lpstr>
      <vt:lpstr>Слайд 18</vt:lpstr>
      <vt:lpstr>Слайд 19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 14</dc:title>
  <dc:creator>Vika</dc:creator>
  <cp:lastModifiedBy>Пользователь Windows</cp:lastModifiedBy>
  <cp:revision>64</cp:revision>
  <dcterms:created xsi:type="dcterms:W3CDTF">2023-11-12T20:04:42Z</dcterms:created>
  <dcterms:modified xsi:type="dcterms:W3CDTF">2023-11-23T18:08:51Z</dcterms:modified>
</cp:coreProperties>
</file>