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46" r:id="rId2"/>
    <p:sldId id="388" r:id="rId3"/>
    <p:sldId id="394" r:id="rId4"/>
    <p:sldId id="395" r:id="rId5"/>
    <p:sldId id="396" r:id="rId6"/>
    <p:sldId id="398" r:id="rId7"/>
    <p:sldId id="397" r:id="rId8"/>
    <p:sldId id="400" r:id="rId9"/>
    <p:sldId id="389" r:id="rId10"/>
    <p:sldId id="371" r:id="rId11"/>
    <p:sldId id="372" r:id="rId12"/>
    <p:sldId id="399" r:id="rId13"/>
    <p:sldId id="373" r:id="rId14"/>
    <p:sldId id="378" r:id="rId15"/>
    <p:sldId id="379" r:id="rId16"/>
    <p:sldId id="3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F0"/>
    <a:srgbClr val="0091EA"/>
    <a:srgbClr val="00B415"/>
    <a:srgbClr val="FFC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75" d="100"/>
          <a:sy n="75" d="100"/>
        </p:scale>
        <p:origin x="-2160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image3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3124200"/>
            <a:ext cx="8153400" cy="2209800"/>
          </a:xfrm>
          <a:effec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Тема 1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 та характеристики технологій партнерської взаємодії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58"/>
          <p:cNvSpPr txBox="1">
            <a:spLocks noChangeArrowheads="1"/>
          </p:cNvSpPr>
          <p:nvPr/>
        </p:nvSpPr>
        <p:spPr bwMode="gray">
          <a:xfrm>
            <a:off x="1475656" y="87318"/>
            <a:ext cx="6840759" cy="95410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alt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ХЕРСОНСЬКИЙ ДЕРЖАВНИЙ УНІВЕРСИТЕТ</a:t>
            </a:r>
            <a:endParaRPr lang="uk-UA" altLang="uk-UA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той, з ким спільно здійснюється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дія.</a:t>
            </a:r>
          </a:p>
          <a:p>
            <a:pPr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учасник спільної діяльності; співучасник по відношенню до дій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іншого.</a:t>
            </a:r>
          </a:p>
          <a:p>
            <a:pPr algn="r">
              <a:buNone/>
            </a:pPr>
            <a:endPara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uk-U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Ожегов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29000"/>
            <a:ext cx="4953000" cy="276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тип конструктивної взаємодії, спрямований на досягнення загальної мети за умови рівності в правах та обов’язках сторін. 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25000" lnSpcReduction="20000"/>
          </a:bodyPr>
          <a:lstStyle/>
          <a:p>
            <a:pPr algn="ctr" fontAlgn="t">
              <a:lnSpc>
                <a:spcPct val="120000"/>
              </a:lnSpc>
              <a:buNone/>
            </a:pPr>
            <a:r>
              <a:rPr lang="uk-UA" sz="9600" dirty="0" smtClean="0"/>
              <a:t>	</a:t>
            </a:r>
            <a:r>
              <a:rPr lang="uk-UA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Партнерські відносини:</a:t>
            </a:r>
          </a:p>
          <a:p>
            <a:pPr lvl="0" fontAlgn="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 </a:t>
            </a: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рівних, комфортний простір для всіх суб’єктів освітнього процесу;</a:t>
            </a:r>
          </a:p>
          <a:p>
            <a:pPr lvl="0" fontAlgn="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автономність, самостійність дитини в діяльності, пізнавальній активності;</a:t>
            </a:r>
          </a:p>
          <a:p>
            <a:pPr lvl="0" fontAlgn="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</a:t>
            </a: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прийнятті рішень з приводу своєї участі/неучасті, своїх дій, що формує відповідальність за ці дії та їх результат;</a:t>
            </a:r>
          </a:p>
          <a:p>
            <a:pPr lvl="0" fontAlgn="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 психологічної </a:t>
            </a: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безпеки; </a:t>
            </a:r>
            <a:endParaRPr lang="uk-U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 впевненості дитини в собі, зниження тривожності;</a:t>
            </a:r>
          </a:p>
          <a:p>
            <a:pPr lvl="0" fontAlgn="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 педагога від покрокового контролю над дитиною, можливість спілкуватися з дитиною на рівних;</a:t>
            </a:r>
          </a:p>
          <a:p>
            <a:pPr lvl="0" fontAlgn="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своїх обов’язків усіма учасниками освітнього процесу, спільна відповідальність за результат діяльності.</a:t>
            </a:r>
          </a:p>
          <a:p>
            <a:pPr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image4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304800"/>
            <a:ext cx="838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перспективний і найбільш доцільний варіант педагогічної взаємодії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характеризується:</a:t>
            </a:r>
          </a:p>
          <a:p>
            <a:pPr>
              <a:buNone/>
            </a:pPr>
            <a:endParaRPr 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продуктивному контакті з дітьми; </a:t>
            </a: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самовизначення, вибору ефективних форм і методів педагогічного впливу; </a:t>
            </a: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 рівнем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 власної рольової позиції в розвитку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1"/>
            <a:ext cx="8534400" cy="4419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 кроки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досягнення взаємодії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партнерстві:</a:t>
            </a: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меж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послідовного наслідування та узгодження спільних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– гармонійна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419600"/>
            <a:ext cx="3143250" cy="197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Підготувати перелік основних нормативно-правових документів, що регламентують партнерство в освіті.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Написати есе або міні-твір «Сутність технології партнерської взаємодії».</a:t>
            </a:r>
          </a:p>
          <a:p>
            <a:endParaRPr lang="uk-UA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29048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00400" y="1219200"/>
            <a:ext cx="54864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6553200" cy="715963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2850691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95600" y="1219200"/>
            <a:ext cx="5943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Поняття, аспекти та властивості педагогічної технології.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Порівняльна характеристика понять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“методики”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“технології”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Учасники освітнього процесу ЗДО.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Проблеми дистанційної освіти дошкільників.</a:t>
            </a:r>
            <a:endParaRPr lang="en-US" alt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Основні характеристики ПАРТНЕРСТВА</a:t>
            </a:r>
          </a:p>
          <a:p>
            <a:pPr marL="342900" indent="-342900">
              <a:buAutoNum type="arabicPeriod"/>
            </a:pPr>
            <a:endParaRPr lang="uk-UA" alt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050" y="609600"/>
            <a:ext cx="6948488" cy="6572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uk-UA" alt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аспекти та властивості педагогічної технології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0825" y="1773238"/>
            <a:ext cx="4826000" cy="18002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сукупність знань, відомостей про особливість окремих виробничих операцій у процесі виробництва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чого-небудь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76056" y="2132856"/>
            <a:ext cx="3923029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528" y="3645024"/>
            <a:ext cx="4752528" cy="19389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uk-UA" altLang="uk-UA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uk-UA" altLang="uk-UA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» грецького </a:t>
            </a:r>
            <a:r>
              <a:rPr lang="uk-UA" altLang="uk-UA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похождення</a:t>
            </a:r>
            <a:r>
              <a:rPr lang="uk-UA" altLang="uk-UA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 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2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techne</a:t>
            </a:r>
            <a:r>
              <a:rPr lang="uk-UA" altLang="uk-UA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– мистецтво, майстерність,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2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logos</a:t>
            </a:r>
            <a:r>
              <a:rPr lang="uk-UA" altLang="uk-UA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– наука, закон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uk-UA" altLang="uk-UA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наука про майстерність</a:t>
            </a:r>
            <a:r>
              <a:rPr lang="uk-UA" altLang="uk-UA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405895"/>
            <a:ext cx="6804248" cy="115089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Визначення поняття </a:t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педагогічна технологія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48749" y="1447800"/>
            <a:ext cx="7695251" cy="2341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None/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Це сукупність психолого-педагогічних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установок,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 що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визначають спеціальний набір і поєднання форм, методів, способів, прийомів навчання, виховних засобів; організаційно-методичний інструментарій педагогічного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процесу      </a:t>
            </a:r>
          </a:p>
          <a:p>
            <a:pPr marL="0" indent="0" algn="r">
              <a:buClr>
                <a:schemeClr val="accent3"/>
              </a:buClr>
              <a:buNone/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(Б.</a:t>
            </a:r>
            <a:r>
              <a:rPr lang="uk-UA" sz="2400" b="1" i="1" dirty="0" err="1" smtClean="0">
                <a:solidFill>
                  <a:srgbClr val="00206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Ліхачов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)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1115617" y="3789040"/>
            <a:ext cx="7848872" cy="28083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</a:t>
            </a:r>
            <a:r>
              <a:rPr lang="uk-UA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 змістовна техніка реалізації навчального процесу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uk-UA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(В. </a:t>
            </a:r>
            <a:r>
              <a:rPr lang="uk-UA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Беспалько</a:t>
            </a:r>
            <a:r>
              <a:rPr lang="uk-UA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uk-UA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Це системна сукупність і порядок функціонування всіх особистісних, інструментальних і методологічних засобів, що використовуються для досягнення педагогічної мети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uk-UA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(М. Кларин)</a:t>
            </a: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8" y="3147462"/>
            <a:ext cx="1163191" cy="1649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7" y="4807421"/>
            <a:ext cx="1310712" cy="1717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1" y="1484784"/>
            <a:ext cx="1178838" cy="1636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975" y="115888"/>
            <a:ext cx="6804025" cy="11509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Порівняльна 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методики та технології</a:t>
            </a:r>
            <a:endParaRPr lang="uk-UA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83"/>
          <p:cNvGraphicFramePr>
            <a:graphicFrameLocks/>
          </p:cNvGraphicFramePr>
          <p:nvPr/>
        </p:nvGraphicFramePr>
        <p:xfrm>
          <a:off x="250825" y="1593850"/>
          <a:ext cx="8686800" cy="4512308"/>
        </p:xfrm>
        <a:graphic>
          <a:graphicData uri="http://schemas.openxmlformats.org/drawingml/2006/table">
            <a:tbl>
              <a:tblPr/>
              <a:tblGrid>
                <a:gridCol w="1628756"/>
                <a:gridCol w="2928958"/>
                <a:gridCol w="4129086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Ознаки порівняння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Методика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Технологія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5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Призначення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Рекомендує застосування конкретних методів, організаційних форм, засобів навчання і виховання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Рекомендує процес створення системи методів, організаційних форм і засобів навчання і виховання із врахуванням освітній цілей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Визначення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 науково-</a:t>
                      </a:r>
                      <a:r>
                        <a:rPr kumimoji="0" lang="uk-UA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обгрунтованих</a:t>
                      </a: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методів, правил і прийомів навчання і виховання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Інструментарій досягнення цілей.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Систематичне і послідовне впровадження на практиці раніше спроектованого процесу навчання, виховання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Зміст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Послідовність правил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Внутрішній зміст, ідеологія правил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Планувати реалізацію методики завжди складніше</a:t>
                      </a:r>
                      <a:endParaRPr kumimoji="0" lang="uk-UA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Вихід вдалого використання технології можна передбачити</a:t>
                      </a:r>
                      <a:endParaRPr kumimoji="0" lang="uk-UA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нтел-карта-коман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49250"/>
            <a:ext cx="10688638" cy="7558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19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Учасники </a:t>
            </a:r>
            <a:r>
              <a:rPr lang="uk-UA" alt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освітнього процесу ЗДО</a:t>
            </a:r>
            <a:r>
              <a:rPr lang="uk-UA" alt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pic>
        <p:nvPicPr>
          <p:cNvPr id="4" name="image3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6934200" cy="4495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 закладі дошкільної освіти зустрічаються різні покоління педагогів і батьків</a:t>
            </a:r>
            <a:r>
              <a:rPr lang="uk-UA" b="1" smtClean="0">
                <a:solidFill>
                  <a:srgbClr val="C00000"/>
                </a:solidFill>
              </a:rPr>
              <a:t>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Покоління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X    Y    Z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553200" cy="607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3509" y="3653135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співпраця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7015" y="1600200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взаємодія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6681" y="2667000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педагогіка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357735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партнерство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364</Words>
  <Application>Microsoft Office PowerPoint</Application>
  <PresentationFormat>Экран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Тема 1 Зміст та характеристики технологій партнерської взаємодії </vt:lpstr>
      <vt:lpstr>ПЛАН</vt:lpstr>
      <vt:lpstr>Поняття, аспекти та властивості педагогічної технології</vt:lpstr>
      <vt:lpstr>Визначення поняття  «педагогічна технологія» </vt:lpstr>
      <vt:lpstr>Порівняльна характеристика методики та технології</vt:lpstr>
      <vt:lpstr>Слайд 6</vt:lpstr>
      <vt:lpstr> Учасники освітнього процесу ЗДО </vt:lpstr>
      <vt:lpstr>   У закладі дошкільної освіти зустрічаються різні покоління педагогів і батьків.  </vt:lpstr>
      <vt:lpstr>Слайд 9</vt:lpstr>
      <vt:lpstr>Слайд 10</vt:lpstr>
      <vt:lpstr>Партнерство – тип конструктивної взаємодії, спрямований на досягнення загальної мети за умови рівності в правах та обов’язках сторін.  </vt:lpstr>
      <vt:lpstr>Слайд 12</vt:lpstr>
      <vt:lpstr>Слайд 13</vt:lpstr>
      <vt:lpstr>Слайд 14</vt:lpstr>
      <vt:lpstr>Домашнє завдання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Алена</cp:lastModifiedBy>
  <cp:revision>366</cp:revision>
  <dcterms:created xsi:type="dcterms:W3CDTF">2012-04-26T17:06:00Z</dcterms:created>
  <dcterms:modified xsi:type="dcterms:W3CDTF">2024-09-01T17:29:36Z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71275F5DF57B427A8564DFC46E2989DE_12</vt:lpwstr>
  </property>
  <property fmtid="{D5CDD505-2E9C-101B-9397-08002B2CF9AE}" pid="3" name="KSOProductBuildVer">
    <vt:lpwstr>1033-12.2.0.13215</vt:lpwstr>
  </property>
</Properties>
</file>