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B4177E5-10AC-4927-951A-C4F4B5D84D45}" type="datetimeFigureOut">
              <a:rPr lang="ru-RU" smtClean="0"/>
              <a:t>17.02.2020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048B74-657A-48D2-8A83-5E2602789358}" type="slidenum">
              <a:rPr lang="ru-RU" smtClean="0"/>
              <a:t>‹#›</a:t>
            </a:fld>
            <a:endParaRPr lang="ru-RU"/>
          </a:p>
        </p:txBody>
      </p:sp>
    </p:spTree>
    <p:extLst>
      <p:ext uri="{BB962C8B-B14F-4D97-AF65-F5344CB8AC3E}">
        <p14:creationId xmlns:p14="http://schemas.microsoft.com/office/powerpoint/2010/main" val="568712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B4177E5-10AC-4927-951A-C4F4B5D84D45}" type="datetimeFigureOut">
              <a:rPr lang="ru-RU" smtClean="0"/>
              <a:t>17.02.2020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048B74-657A-48D2-8A83-5E2602789358}" type="slidenum">
              <a:rPr lang="ru-RU" smtClean="0"/>
              <a:t>‹#›</a:t>
            </a:fld>
            <a:endParaRPr lang="ru-RU"/>
          </a:p>
        </p:txBody>
      </p:sp>
    </p:spTree>
    <p:extLst>
      <p:ext uri="{BB962C8B-B14F-4D97-AF65-F5344CB8AC3E}">
        <p14:creationId xmlns:p14="http://schemas.microsoft.com/office/powerpoint/2010/main" val="80745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B4177E5-10AC-4927-951A-C4F4B5D84D45}" type="datetimeFigureOut">
              <a:rPr lang="ru-RU" smtClean="0"/>
              <a:t>17.02.2020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048B74-657A-48D2-8A83-5E2602789358}" type="slidenum">
              <a:rPr lang="ru-RU" smtClean="0"/>
              <a:t>‹#›</a:t>
            </a:fld>
            <a:endParaRPr lang="ru-RU"/>
          </a:p>
        </p:txBody>
      </p:sp>
    </p:spTree>
    <p:extLst>
      <p:ext uri="{BB962C8B-B14F-4D97-AF65-F5344CB8AC3E}">
        <p14:creationId xmlns:p14="http://schemas.microsoft.com/office/powerpoint/2010/main" val="3035596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B4177E5-10AC-4927-951A-C4F4B5D84D45}" type="datetimeFigureOut">
              <a:rPr lang="ru-RU" smtClean="0"/>
              <a:t>17.02.2020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048B74-657A-48D2-8A83-5E2602789358}" type="slidenum">
              <a:rPr lang="ru-RU" smtClean="0"/>
              <a:t>‹#›</a:t>
            </a:fld>
            <a:endParaRPr lang="ru-RU"/>
          </a:p>
        </p:txBody>
      </p:sp>
    </p:spTree>
    <p:extLst>
      <p:ext uri="{BB962C8B-B14F-4D97-AF65-F5344CB8AC3E}">
        <p14:creationId xmlns:p14="http://schemas.microsoft.com/office/powerpoint/2010/main" val="3877253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B4177E5-10AC-4927-951A-C4F4B5D84D45}" type="datetimeFigureOut">
              <a:rPr lang="ru-RU" smtClean="0"/>
              <a:t>17.02.2020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048B74-657A-48D2-8A83-5E2602789358}" type="slidenum">
              <a:rPr lang="ru-RU" smtClean="0"/>
              <a:t>‹#›</a:t>
            </a:fld>
            <a:endParaRPr lang="ru-RU"/>
          </a:p>
        </p:txBody>
      </p:sp>
    </p:spTree>
    <p:extLst>
      <p:ext uri="{BB962C8B-B14F-4D97-AF65-F5344CB8AC3E}">
        <p14:creationId xmlns:p14="http://schemas.microsoft.com/office/powerpoint/2010/main" val="341410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B4177E5-10AC-4927-951A-C4F4B5D84D45}" type="datetimeFigureOut">
              <a:rPr lang="ru-RU" smtClean="0"/>
              <a:t>17.02.2020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5048B74-657A-48D2-8A83-5E2602789358}" type="slidenum">
              <a:rPr lang="ru-RU" smtClean="0"/>
              <a:t>‹#›</a:t>
            </a:fld>
            <a:endParaRPr lang="ru-RU"/>
          </a:p>
        </p:txBody>
      </p:sp>
    </p:spTree>
    <p:extLst>
      <p:ext uri="{BB962C8B-B14F-4D97-AF65-F5344CB8AC3E}">
        <p14:creationId xmlns:p14="http://schemas.microsoft.com/office/powerpoint/2010/main" val="3637512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B4177E5-10AC-4927-951A-C4F4B5D84D45}" type="datetimeFigureOut">
              <a:rPr lang="ru-RU" smtClean="0"/>
              <a:t>17.02.2020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5048B74-657A-48D2-8A83-5E2602789358}" type="slidenum">
              <a:rPr lang="ru-RU" smtClean="0"/>
              <a:t>‹#›</a:t>
            </a:fld>
            <a:endParaRPr lang="ru-RU"/>
          </a:p>
        </p:txBody>
      </p:sp>
    </p:spTree>
    <p:extLst>
      <p:ext uri="{BB962C8B-B14F-4D97-AF65-F5344CB8AC3E}">
        <p14:creationId xmlns:p14="http://schemas.microsoft.com/office/powerpoint/2010/main" val="2188901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B4177E5-10AC-4927-951A-C4F4B5D84D45}" type="datetimeFigureOut">
              <a:rPr lang="ru-RU" smtClean="0"/>
              <a:t>17.02.2020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5048B74-657A-48D2-8A83-5E2602789358}" type="slidenum">
              <a:rPr lang="ru-RU" smtClean="0"/>
              <a:t>‹#›</a:t>
            </a:fld>
            <a:endParaRPr lang="ru-RU"/>
          </a:p>
        </p:txBody>
      </p:sp>
    </p:spTree>
    <p:extLst>
      <p:ext uri="{BB962C8B-B14F-4D97-AF65-F5344CB8AC3E}">
        <p14:creationId xmlns:p14="http://schemas.microsoft.com/office/powerpoint/2010/main" val="2321098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B4177E5-10AC-4927-951A-C4F4B5D84D45}" type="datetimeFigureOut">
              <a:rPr lang="ru-RU" smtClean="0"/>
              <a:t>17.02.2020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5048B74-657A-48D2-8A83-5E2602789358}" type="slidenum">
              <a:rPr lang="ru-RU" smtClean="0"/>
              <a:t>‹#›</a:t>
            </a:fld>
            <a:endParaRPr lang="ru-RU"/>
          </a:p>
        </p:txBody>
      </p:sp>
    </p:spTree>
    <p:extLst>
      <p:ext uri="{BB962C8B-B14F-4D97-AF65-F5344CB8AC3E}">
        <p14:creationId xmlns:p14="http://schemas.microsoft.com/office/powerpoint/2010/main" val="2834019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B4177E5-10AC-4927-951A-C4F4B5D84D45}" type="datetimeFigureOut">
              <a:rPr lang="ru-RU" smtClean="0"/>
              <a:t>17.02.2020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5048B74-657A-48D2-8A83-5E2602789358}" type="slidenum">
              <a:rPr lang="ru-RU" smtClean="0"/>
              <a:t>‹#›</a:t>
            </a:fld>
            <a:endParaRPr lang="ru-RU"/>
          </a:p>
        </p:txBody>
      </p:sp>
    </p:spTree>
    <p:extLst>
      <p:ext uri="{BB962C8B-B14F-4D97-AF65-F5344CB8AC3E}">
        <p14:creationId xmlns:p14="http://schemas.microsoft.com/office/powerpoint/2010/main" val="1017541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B4177E5-10AC-4927-951A-C4F4B5D84D45}" type="datetimeFigureOut">
              <a:rPr lang="ru-RU" smtClean="0"/>
              <a:t>17.02.2020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5048B74-657A-48D2-8A83-5E2602789358}" type="slidenum">
              <a:rPr lang="ru-RU" smtClean="0"/>
              <a:t>‹#›</a:t>
            </a:fld>
            <a:endParaRPr lang="ru-RU"/>
          </a:p>
        </p:txBody>
      </p:sp>
    </p:spTree>
    <p:extLst>
      <p:ext uri="{BB962C8B-B14F-4D97-AF65-F5344CB8AC3E}">
        <p14:creationId xmlns:p14="http://schemas.microsoft.com/office/powerpoint/2010/main" val="3616522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177E5-10AC-4927-951A-C4F4B5D84D45}" type="datetimeFigureOut">
              <a:rPr lang="ru-RU" smtClean="0"/>
              <a:t>17.02.2020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048B74-657A-48D2-8A83-5E2602789358}" type="slidenum">
              <a:rPr lang="ru-RU" smtClean="0"/>
              <a:t>‹#›</a:t>
            </a:fld>
            <a:endParaRPr lang="ru-RU"/>
          </a:p>
        </p:txBody>
      </p:sp>
    </p:spTree>
    <p:extLst>
      <p:ext uri="{BB962C8B-B14F-4D97-AF65-F5344CB8AC3E}">
        <p14:creationId xmlns:p14="http://schemas.microsoft.com/office/powerpoint/2010/main" val="2918879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52575" y="1465262"/>
            <a:ext cx="9144000" cy="2387600"/>
          </a:xfrm>
        </p:spPr>
        <p:txBody>
          <a:bodyPr/>
          <a:lstStyle/>
          <a:p>
            <a:r>
              <a:rPr lang="ru-RU" dirty="0"/>
              <a:t>Верификация и аттестация</a:t>
            </a:r>
          </a:p>
        </p:txBody>
      </p:sp>
    </p:spTree>
    <p:extLst>
      <p:ext uri="{BB962C8B-B14F-4D97-AF65-F5344CB8AC3E}">
        <p14:creationId xmlns:p14="http://schemas.microsoft.com/office/powerpoint/2010/main" val="47793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5775"/>
            <a:ext cx="10515600" cy="6243638"/>
          </a:xfrm>
        </p:spPr>
        <p:txBody>
          <a:bodyPr>
            <a:normAutofit fontScale="92500" lnSpcReduction="10000"/>
          </a:bodyPr>
          <a:lstStyle/>
          <a:p>
            <a:pPr marL="0" indent="0">
              <a:buNone/>
            </a:pPr>
            <a:r>
              <a:rPr lang="en-US" dirty="0" smtClean="0"/>
              <a:t>   </a:t>
            </a:r>
            <a:r>
              <a:rPr lang="ru-RU" dirty="0" smtClean="0"/>
              <a:t>Простых </a:t>
            </a:r>
            <a:r>
              <a:rPr lang="ru-RU" dirty="0"/>
              <a:t>методов отладки программ не существует. Опытные отладчики обнаруживают ошибки путем сравнения шаблонов тестовых выходных данных с выходными данными тестируемых систем. Чтобы определить местоположение ошибки, необходимы знания о типах ошибок, шаблонах выходных данных, языке программирования и процессе программирования. Очень важны знания о процессе разработке ПО. Отладчикам известны наиболее распространенные ошибки программистов (например, связанные с пошаговым увеличением значения счетчика). Также учитываются ошибки, типичные для определенных языков программирования, например, связанные с использованием указателей в языке С.</a:t>
            </a:r>
          </a:p>
          <a:p>
            <a:pPr marL="0" indent="0">
              <a:buNone/>
            </a:pPr>
            <a:r>
              <a:rPr lang="en-US" dirty="0" smtClean="0"/>
              <a:t>   </a:t>
            </a:r>
            <a:r>
              <a:rPr lang="ru-RU" dirty="0" smtClean="0"/>
              <a:t>Определение </a:t>
            </a:r>
            <a:r>
              <a:rPr lang="ru-RU" dirty="0"/>
              <a:t>местонахождения ошибок в программном коде не всегда простой процесс, поскольку ошибка необязательно находится возле того места в коде программы, где произошел сбой. Чтобы локализовать ошибки, программист-отладчик разрабатывает дополнительные программные тесты, которые помогают выявить источник ошибки в программе. Может возникнуть необходимость в ручной трассировке выполнения программы.</a:t>
            </a:r>
          </a:p>
        </p:txBody>
      </p:sp>
    </p:spTree>
    <p:extLst>
      <p:ext uri="{BB962C8B-B14F-4D97-AF65-F5344CB8AC3E}">
        <p14:creationId xmlns:p14="http://schemas.microsoft.com/office/powerpoint/2010/main" val="2026427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14324"/>
            <a:ext cx="10515600" cy="6272213"/>
          </a:xfrm>
        </p:spPr>
        <p:txBody>
          <a:bodyPr>
            <a:normAutofit fontScale="77500" lnSpcReduction="20000"/>
          </a:bodyPr>
          <a:lstStyle/>
          <a:p>
            <a:pPr marL="0" indent="0">
              <a:buNone/>
            </a:pPr>
            <a:r>
              <a:rPr lang="en-US" dirty="0" smtClean="0"/>
              <a:t>   </a:t>
            </a:r>
            <a:r>
              <a:rPr lang="ru-RU" dirty="0" smtClean="0"/>
              <a:t>Интерактивные </a:t>
            </a:r>
            <a:r>
              <a:rPr lang="ru-RU" dirty="0"/>
              <a:t>средства отладки являются частью набора средств поддержки языка, интегрированных с системой компиляции программного кода. Они обеспечивают специальную среду выполнения программ, посредством которой можно получить доступ к таблице идентификаторов, а оттуда к значениям переменных. Пользователи часто контролируют выполнение программы пошаговым способом, последовательно переходя от оператора к оператору. После выполнения каждого оператора проверяются значения переменных и выявляются возможные ошибки.</a:t>
            </a:r>
          </a:p>
          <a:p>
            <a:pPr marL="0" indent="0">
              <a:buNone/>
            </a:pPr>
            <a:r>
              <a:rPr lang="en-US" dirty="0" smtClean="0"/>
              <a:t>   </a:t>
            </a:r>
            <a:r>
              <a:rPr lang="ru-RU" dirty="0" smtClean="0"/>
              <a:t>Обнаруженная </a:t>
            </a:r>
            <a:r>
              <a:rPr lang="ru-RU" dirty="0"/>
              <a:t>в программе ошибка исправляется, после чего необходимо снова проверить программу. Для этого можно еще раз выполнить инспектирование программы или повторить предыдущее тестирование. Повторное тестирование используется для того, чтобы убедиться, что сделанные в программе изменения не внесли в систему новых ошибок, поскольку на практике высокий процент "исправления ошибок" либо не завершается полностью, либо вносит новые ошибки в программу.</a:t>
            </a:r>
          </a:p>
          <a:p>
            <a:pPr marL="0" indent="0">
              <a:buNone/>
            </a:pPr>
            <a:r>
              <a:rPr lang="en-US" dirty="0" smtClean="0"/>
              <a:t>   </a:t>
            </a:r>
            <a:r>
              <a:rPr lang="ru-RU" dirty="0" smtClean="0"/>
              <a:t>В </a:t>
            </a:r>
            <a:r>
              <a:rPr lang="ru-RU" dirty="0"/>
              <a:t>принципе во время повторного тестирования после каждого исправления необходимо еще раз запускать все тесты, однако на практике такой подход оказывается слишком дорогостоящим. Поэтому при планировании процесса тестирования определяются зависимости между частями системы и назначаются тесты для каждой части. Тогда можно трассировать программные элементы с помощью специальных контрольных примеров (контрольных данных), подобранных для этих элементов. Если результаты трассировки задокументированы, то для проверки измененного программного элемента и зависимых от него компонентов можно использовать только некоторое подмножество всего множества тестовых данных.</a:t>
            </a:r>
          </a:p>
        </p:txBody>
      </p:sp>
    </p:spTree>
    <p:extLst>
      <p:ext uri="{BB962C8B-B14F-4D97-AF65-F5344CB8AC3E}">
        <p14:creationId xmlns:p14="http://schemas.microsoft.com/office/powerpoint/2010/main" val="3672311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1</a:t>
            </a:r>
            <a:r>
              <a:rPr lang="ru-RU" b="1" dirty="0"/>
              <a:t>. Планирование верификации и </a:t>
            </a:r>
            <a:r>
              <a:rPr lang="ru-RU" b="1" dirty="0" smtClean="0"/>
              <a:t>аттестации</a:t>
            </a:r>
            <a:endParaRPr lang="ru-RU" dirty="0"/>
          </a:p>
        </p:txBody>
      </p:sp>
      <p:sp>
        <p:nvSpPr>
          <p:cNvPr id="3" name="Объект 2"/>
          <p:cNvSpPr>
            <a:spLocks noGrp="1"/>
          </p:cNvSpPr>
          <p:nvPr>
            <p:ph idx="1"/>
          </p:nvPr>
        </p:nvSpPr>
        <p:spPr>
          <a:xfrm>
            <a:off x="838200" y="1925637"/>
            <a:ext cx="10515600" cy="4351338"/>
          </a:xfrm>
        </p:spPr>
        <p:txBody>
          <a:bodyPr>
            <a:normAutofit fontScale="85000" lnSpcReduction="10000"/>
          </a:bodyPr>
          <a:lstStyle/>
          <a:p>
            <a:pPr marL="0" indent="0">
              <a:buNone/>
            </a:pPr>
            <a:r>
              <a:rPr lang="en-US" dirty="0" smtClean="0"/>
              <a:t>   </a:t>
            </a:r>
            <a:r>
              <a:rPr lang="ru-RU" dirty="0" smtClean="0"/>
              <a:t>Верификация </a:t>
            </a:r>
            <a:r>
              <a:rPr lang="ru-RU" dirty="0"/>
              <a:t>и аттестация – дорогостоящий процесс. Для больших систем, например, систем реального времени со сложными нефункциональными ограничениями, половина бюджета, выделенного на разработку системы, тратится на процесс верификации и аттестации. Поэтому очевидна необходимость тщательного планирования данного процесса.</a:t>
            </a:r>
          </a:p>
          <a:p>
            <a:pPr marL="0" indent="0">
              <a:buNone/>
            </a:pPr>
            <a:r>
              <a:rPr lang="en-US" dirty="0" smtClean="0"/>
              <a:t>   </a:t>
            </a:r>
            <a:r>
              <a:rPr lang="ru-RU" dirty="0" smtClean="0"/>
              <a:t>Планирование </a:t>
            </a:r>
            <a:r>
              <a:rPr lang="ru-RU" dirty="0"/>
              <a:t>верификации и аттестации, как один из этапов разработки программных систем, должно начинаться как можно раньше. На рис. 10.3 показана модель разработки ПО, учитывающая процесс планирования испытаний. Здесь планирование начинается еще на этапах создания спецификации и проектирования системы. Данную модель иногда называют </a:t>
            </a:r>
            <a:r>
              <a:rPr lang="en-US" dirty="0"/>
              <a:t>V</a:t>
            </a:r>
            <a:r>
              <a:rPr lang="ru-RU" dirty="0"/>
              <a:t>-моделью (чтобы увидеть букву </a:t>
            </a:r>
            <a:r>
              <a:rPr lang="en-US" dirty="0"/>
              <a:t>V</a:t>
            </a:r>
            <a:r>
              <a:rPr lang="ru-RU" dirty="0"/>
              <a:t>, необходимо повернуть рис. 1</a:t>
            </a:r>
            <a:r>
              <a:rPr lang="en-US" dirty="0"/>
              <a:t>0</a:t>
            </a:r>
            <a:r>
              <a:rPr lang="ru-RU" dirty="0"/>
              <a:t>.3 на 90°). На этой схеме также показано разделение процесса верификации и аттестации на несколько этапов, причем на каждом этапе выполняются соответствующие тесты.</a:t>
            </a:r>
          </a:p>
        </p:txBody>
      </p:sp>
    </p:spTree>
    <p:extLst>
      <p:ext uri="{BB962C8B-B14F-4D97-AF65-F5344CB8AC3E}">
        <p14:creationId xmlns:p14="http://schemas.microsoft.com/office/powerpoint/2010/main" val="3324568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86475"/>
            <a:ext cx="10515600" cy="533400"/>
          </a:xfrm>
        </p:spPr>
        <p:txBody>
          <a:bodyPr>
            <a:normAutofit fontScale="85000" lnSpcReduction="10000"/>
          </a:bodyPr>
          <a:lstStyle/>
          <a:p>
            <a:pPr marL="0" indent="0" algn="ctr">
              <a:buNone/>
            </a:pPr>
            <a:r>
              <a:rPr lang="ru-RU" i="1" dirty="0"/>
              <a:t>Рис. 1</a:t>
            </a:r>
            <a:r>
              <a:rPr lang="en-US" i="1" dirty="0"/>
              <a:t>0</a:t>
            </a:r>
            <a:r>
              <a:rPr lang="ru-RU" i="1" dirty="0"/>
              <a:t>.3. Планирование испытаний в процессе разработки и </a:t>
            </a:r>
            <a:r>
              <a:rPr lang="ru-RU" i="1" dirty="0" smtClean="0"/>
              <a:t>тестирования</a:t>
            </a:r>
            <a:endParaRPr lang="ru-RU" dirty="0"/>
          </a:p>
        </p:txBody>
      </p:sp>
      <p:pic>
        <p:nvPicPr>
          <p:cNvPr id="4" name="Рисунок 3"/>
          <p:cNvPicPr/>
          <p:nvPr/>
        </p:nvPicPr>
        <p:blipFill>
          <a:blip r:embed="rId2">
            <a:lum contrast="36000"/>
            <a:extLst>
              <a:ext uri="{28A0092B-C50C-407E-A947-70E740481C1C}">
                <a14:useLocalDpi xmlns:a14="http://schemas.microsoft.com/office/drawing/2010/main" val="0"/>
              </a:ext>
            </a:extLst>
          </a:blip>
          <a:srcRect/>
          <a:stretch>
            <a:fillRect/>
          </a:stretch>
        </p:blipFill>
        <p:spPr bwMode="auto">
          <a:xfrm>
            <a:off x="1414229" y="1200151"/>
            <a:ext cx="9363542" cy="3824922"/>
          </a:xfrm>
          <a:prstGeom prst="rect">
            <a:avLst/>
          </a:prstGeom>
          <a:noFill/>
          <a:ln>
            <a:noFill/>
          </a:ln>
        </p:spPr>
      </p:pic>
    </p:spTree>
    <p:extLst>
      <p:ext uri="{BB962C8B-B14F-4D97-AF65-F5344CB8AC3E}">
        <p14:creationId xmlns:p14="http://schemas.microsoft.com/office/powerpoint/2010/main" val="3325258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00038"/>
            <a:ext cx="10515600" cy="6557962"/>
          </a:xfrm>
        </p:spPr>
        <p:txBody>
          <a:bodyPr>
            <a:normAutofit fontScale="85000" lnSpcReduction="20000"/>
          </a:bodyPr>
          <a:lstStyle/>
          <a:p>
            <a:pPr marL="0" indent="0">
              <a:buNone/>
            </a:pPr>
            <a:r>
              <a:rPr lang="en-US" dirty="0" smtClean="0"/>
              <a:t>   </a:t>
            </a:r>
            <a:r>
              <a:rPr lang="ru-RU" dirty="0" smtClean="0"/>
              <a:t>В </a:t>
            </a:r>
            <a:r>
              <a:rPr lang="ru-RU" dirty="0"/>
              <a:t>процессе планирования верификации и аттестации необходимо определить соотношение между статическими и динамическими методами проверки системы, определить стандарты и процедуры инспектирования и тестирования ПО, утвердить технологическую карту проверок программ (см. раздел 10.2) и составить план тестирования программ. Чему уделить больше внимания – инспектированию или тестированию, зависит от типа разрабатываемой системы и опыта организации. Чем более критична система, тем больше внимания необходимо уделить статическим методам верификации.</a:t>
            </a:r>
          </a:p>
          <a:p>
            <a:pPr marL="0" indent="0">
              <a:buNone/>
            </a:pPr>
            <a:r>
              <a:rPr lang="ru-RU" dirty="0"/>
              <a:t> </a:t>
            </a:r>
          </a:p>
          <a:p>
            <a:pPr marL="0" indent="0">
              <a:buNone/>
            </a:pPr>
            <a:r>
              <a:rPr lang="ru-RU" b="1" dirty="0"/>
              <a:t>Врезка 1</a:t>
            </a:r>
            <a:r>
              <a:rPr lang="en-US" b="1" dirty="0"/>
              <a:t>0</a:t>
            </a:r>
            <a:r>
              <a:rPr lang="ru-RU" b="1" dirty="0"/>
              <a:t>.1. Структура плана испытаний ПО </a:t>
            </a:r>
            <a:endParaRPr lang="en-US" b="1" dirty="0" smtClean="0"/>
          </a:p>
          <a:p>
            <a:pPr marL="0" indent="0">
              <a:buNone/>
            </a:pPr>
            <a:endParaRPr lang="ru-RU" dirty="0"/>
          </a:p>
          <a:p>
            <a:pPr marL="0" indent="0">
              <a:buNone/>
            </a:pPr>
            <a:r>
              <a:rPr lang="ru-RU" b="1" dirty="0" smtClean="0"/>
              <a:t>Процесс тестирования</a:t>
            </a:r>
            <a:endParaRPr lang="ru-RU" dirty="0"/>
          </a:p>
          <a:p>
            <a:pPr marL="0" indent="0">
              <a:buNone/>
            </a:pPr>
            <a:r>
              <a:rPr lang="ru-RU" dirty="0"/>
              <a:t>Описание основных этапов процесса тестирования</a:t>
            </a:r>
            <a:r>
              <a:rPr lang="ru-RU" dirty="0" smtClean="0"/>
              <a:t>.</a:t>
            </a:r>
            <a:endParaRPr lang="ru-RU" dirty="0"/>
          </a:p>
          <a:p>
            <a:pPr marL="0" indent="0">
              <a:buNone/>
            </a:pPr>
            <a:r>
              <a:rPr lang="ru-RU" b="1" dirty="0"/>
              <a:t>Возможность отслеживания </a:t>
            </a:r>
            <a:r>
              <a:rPr lang="ru-RU" b="1" dirty="0" smtClean="0"/>
              <a:t>требований</a:t>
            </a:r>
            <a:endParaRPr lang="ru-RU" dirty="0"/>
          </a:p>
          <a:p>
            <a:pPr marL="0" indent="0">
              <a:buNone/>
            </a:pPr>
            <a:r>
              <a:rPr lang="ru-RU" dirty="0"/>
              <a:t>Тестирование следует спланировать таким образом, чтобы протестировать все требования в отдельности</a:t>
            </a:r>
            <a:r>
              <a:rPr lang="ru-RU" dirty="0" smtClean="0"/>
              <a:t>.</a:t>
            </a:r>
            <a:endParaRPr lang="ru-RU" dirty="0"/>
          </a:p>
          <a:p>
            <a:pPr marL="0" indent="0">
              <a:buNone/>
            </a:pPr>
            <a:r>
              <a:rPr lang="ru-RU" b="1" dirty="0"/>
              <a:t>Тестируемые </a:t>
            </a:r>
            <a:r>
              <a:rPr lang="ru-RU" b="1" dirty="0" smtClean="0"/>
              <a:t>элементы</a:t>
            </a:r>
            <a:endParaRPr lang="ru-RU" dirty="0"/>
          </a:p>
          <a:p>
            <a:pPr marL="0" indent="0">
              <a:buNone/>
            </a:pPr>
            <a:r>
              <a:rPr lang="ru-RU" dirty="0"/>
              <a:t>Следует определить все "выходные" продукты процесса разработки ПО, которые необходимо тестировать.</a:t>
            </a:r>
          </a:p>
        </p:txBody>
      </p:sp>
    </p:spTree>
    <p:extLst>
      <p:ext uri="{BB962C8B-B14F-4D97-AF65-F5344CB8AC3E}">
        <p14:creationId xmlns:p14="http://schemas.microsoft.com/office/powerpoint/2010/main" val="2192104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5337" y="585788"/>
            <a:ext cx="10515600" cy="6015037"/>
          </a:xfrm>
        </p:spPr>
        <p:txBody>
          <a:bodyPr>
            <a:normAutofit fontScale="62500" lnSpcReduction="20000"/>
          </a:bodyPr>
          <a:lstStyle/>
          <a:p>
            <a:pPr marL="0" indent="0">
              <a:buNone/>
            </a:pPr>
            <a:r>
              <a:rPr lang="ru-RU" b="1" dirty="0"/>
              <a:t>График тестирования</a:t>
            </a:r>
            <a:endParaRPr lang="ru-RU" dirty="0"/>
          </a:p>
          <a:p>
            <a:pPr marL="0" indent="0">
              <a:buNone/>
            </a:pPr>
            <a:r>
              <a:rPr lang="ru-RU" dirty="0"/>
              <a:t> </a:t>
            </a:r>
          </a:p>
          <a:p>
            <a:pPr marL="0" indent="0">
              <a:buNone/>
            </a:pPr>
            <a:r>
              <a:rPr lang="ru-RU" dirty="0"/>
              <a:t>Составляется временной график тестирования и распределение ресурсов согласно этому графику. Очевидно, что график тестирования привязан к более общему графику разработки проекта.</a:t>
            </a:r>
          </a:p>
          <a:p>
            <a:pPr marL="0" indent="0">
              <a:buNone/>
            </a:pPr>
            <a:r>
              <a:rPr lang="ru-RU" b="1" dirty="0"/>
              <a:t> </a:t>
            </a:r>
            <a:endParaRPr lang="ru-RU" dirty="0"/>
          </a:p>
          <a:p>
            <a:pPr marL="0" indent="0">
              <a:buNone/>
            </a:pPr>
            <a:r>
              <a:rPr lang="ru-RU" b="1" dirty="0"/>
              <a:t>Процедуры записи тестов</a:t>
            </a:r>
            <a:endParaRPr lang="ru-RU" dirty="0"/>
          </a:p>
          <a:p>
            <a:pPr marL="0" indent="0">
              <a:buNone/>
            </a:pPr>
            <a:r>
              <a:rPr lang="ru-RU" dirty="0"/>
              <a:t> </a:t>
            </a:r>
          </a:p>
          <a:p>
            <a:pPr marL="0" indent="0">
              <a:buNone/>
            </a:pPr>
            <a:r>
              <a:rPr lang="ru-RU" dirty="0"/>
              <a:t>Недостаточно только проводить тесты – результаты тестирования необходимо систематически записывать, чтобы потом можно было исследовать процесс тестирования и проверить правильность его выполнения.</a:t>
            </a:r>
          </a:p>
          <a:p>
            <a:pPr marL="0" indent="0">
              <a:buNone/>
            </a:pPr>
            <a:r>
              <a:rPr lang="ru-RU" b="1" dirty="0"/>
              <a:t> </a:t>
            </a:r>
            <a:endParaRPr lang="ru-RU" dirty="0"/>
          </a:p>
          <a:p>
            <a:pPr marL="0" indent="0">
              <a:buNone/>
            </a:pPr>
            <a:r>
              <a:rPr lang="ru-RU" b="1" dirty="0"/>
              <a:t>Аппаратные и программные требования</a:t>
            </a:r>
            <a:endParaRPr lang="ru-RU" dirty="0"/>
          </a:p>
          <a:p>
            <a:pPr marL="0" indent="0">
              <a:buNone/>
            </a:pPr>
            <a:r>
              <a:rPr lang="ru-RU" dirty="0"/>
              <a:t> </a:t>
            </a:r>
          </a:p>
          <a:p>
            <a:pPr marL="0" indent="0">
              <a:buNone/>
            </a:pPr>
            <a:r>
              <a:rPr lang="ru-RU" dirty="0"/>
              <a:t>В этом разделе определяются все необходимые для тестирования инструментальные программные и аппаратные средства,</a:t>
            </a:r>
          </a:p>
          <a:p>
            <a:pPr marL="0" indent="0">
              <a:buNone/>
            </a:pPr>
            <a:r>
              <a:rPr lang="ru-RU" b="1" dirty="0"/>
              <a:t> </a:t>
            </a:r>
            <a:endParaRPr lang="ru-RU" dirty="0"/>
          </a:p>
          <a:p>
            <a:pPr marL="0" indent="0">
              <a:buNone/>
            </a:pPr>
            <a:r>
              <a:rPr lang="ru-RU" b="1" dirty="0"/>
              <a:t>Ограничения</a:t>
            </a:r>
            <a:endParaRPr lang="ru-RU" dirty="0"/>
          </a:p>
          <a:p>
            <a:pPr marL="0" indent="0">
              <a:buNone/>
            </a:pPr>
            <a:r>
              <a:rPr lang="ru-RU" dirty="0"/>
              <a:t> </a:t>
            </a:r>
          </a:p>
          <a:p>
            <a:pPr marL="0" indent="0">
              <a:buNone/>
            </a:pPr>
            <a:r>
              <a:rPr lang="ru-RU" dirty="0"/>
              <a:t>В этом разделе следует попытаться предвидеть все неблагоприятные факторы, влияющие на процесс тестирования, например, нехватку персонала</a:t>
            </a:r>
            <a:r>
              <a:rPr lang="ru-RU" dirty="0" smtClean="0"/>
              <a:t>.</a:t>
            </a:r>
            <a:endParaRPr lang="ru-RU" dirty="0"/>
          </a:p>
        </p:txBody>
      </p:sp>
    </p:spTree>
    <p:extLst>
      <p:ext uri="{BB962C8B-B14F-4D97-AF65-F5344CB8AC3E}">
        <p14:creationId xmlns:p14="http://schemas.microsoft.com/office/powerpoint/2010/main" val="2015712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8" y="614362"/>
            <a:ext cx="10515600" cy="6015038"/>
          </a:xfrm>
        </p:spPr>
        <p:txBody>
          <a:bodyPr>
            <a:normAutofit fontScale="92500" lnSpcReduction="20000"/>
          </a:bodyPr>
          <a:lstStyle/>
          <a:p>
            <a:pPr marL="0" indent="0">
              <a:buNone/>
            </a:pPr>
            <a:r>
              <a:rPr lang="en-US" dirty="0" smtClean="0"/>
              <a:t>   </a:t>
            </a:r>
            <a:r>
              <a:rPr lang="ru-RU" dirty="0" smtClean="0"/>
              <a:t>В </a:t>
            </a:r>
            <a:r>
              <a:rPr lang="ru-RU" dirty="0"/>
              <a:t>плане верификации и аттестации основное внимание уделяется стандартам процесса тестирования, а не описанию конкретных тестов. Этот план предназначен не только для руководства, он в основном предназначен специалистам, занимающимся разработкой и тестированием систем. План дает возможность техническому персоналу получить полную картину испытаний системы и в этом контексте спланировать свою работу. Кроме того, план предоставляет информацию менеджерам, отвечающим за то, чтобы у группы тестирования были все необходимые аппаратные и программные средства.</a:t>
            </a:r>
          </a:p>
          <a:p>
            <a:pPr marL="0" indent="0">
              <a:buNone/>
            </a:pPr>
            <a:r>
              <a:rPr lang="en-US" dirty="0" smtClean="0"/>
              <a:t>   </a:t>
            </a:r>
            <a:r>
              <a:rPr lang="ru-RU" dirty="0" smtClean="0"/>
              <a:t>Основные </a:t>
            </a:r>
            <a:r>
              <a:rPr lang="ru-RU" dirty="0"/>
              <a:t>компоненты плана испытаний ПО перечислены во врезке </a:t>
            </a:r>
            <a:r>
              <a:rPr lang="en-US" dirty="0" smtClean="0"/>
              <a:t>10</a:t>
            </a:r>
            <a:r>
              <a:rPr lang="ru-RU" dirty="0" smtClean="0"/>
              <a:t>.1</a:t>
            </a:r>
            <a:r>
              <a:rPr lang="ru-RU" dirty="0"/>
              <a:t>. Хорошее описание подобных планов и их взаимосвязи с более общими планами обеспечения качества представлено в работе.</a:t>
            </a:r>
          </a:p>
          <a:p>
            <a:pPr marL="0" indent="0">
              <a:buNone/>
            </a:pPr>
            <a:r>
              <a:rPr lang="en-US" dirty="0" smtClean="0"/>
              <a:t>   </a:t>
            </a:r>
            <a:r>
              <a:rPr lang="ru-RU" dirty="0" smtClean="0"/>
              <a:t>Подобно </a:t>
            </a:r>
            <a:r>
              <a:rPr lang="ru-RU" dirty="0"/>
              <a:t>другим планам, план испытаний не является неизменным документом. Его следует регулярно пересматривать, так как тестирование зависит от процесса реализации системы. Например, если реализация какой-либо части системы не завершена, то невозможно провести тестирование сборки системы. Поэтому план необходимо периодически пересматривать, чтобы сотрудников, занятых тестированием, можно было использовать на других работах.</a:t>
            </a:r>
          </a:p>
        </p:txBody>
      </p:sp>
    </p:spTree>
    <p:extLst>
      <p:ext uri="{BB962C8B-B14F-4D97-AF65-F5344CB8AC3E}">
        <p14:creationId xmlns:p14="http://schemas.microsoft.com/office/powerpoint/2010/main" val="1597266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65137"/>
            <a:ext cx="10515600" cy="620713"/>
          </a:xfrm>
        </p:spPr>
        <p:txBody>
          <a:bodyPr>
            <a:normAutofit fontScale="90000"/>
          </a:bodyPr>
          <a:lstStyle/>
          <a:p>
            <a:pPr algn="ctr"/>
            <a:r>
              <a:rPr lang="ru-RU" b="1" dirty="0" smtClean="0"/>
              <a:t>2</a:t>
            </a:r>
            <a:r>
              <a:rPr lang="ru-RU" b="1" dirty="0"/>
              <a:t>. Инспектирование программных </a:t>
            </a:r>
            <a:r>
              <a:rPr lang="ru-RU" b="1" dirty="0" smtClean="0"/>
              <a:t>систем</a:t>
            </a:r>
            <a:endParaRPr lang="ru-RU" dirty="0"/>
          </a:p>
        </p:txBody>
      </p:sp>
      <p:sp>
        <p:nvSpPr>
          <p:cNvPr id="3" name="Объект 2"/>
          <p:cNvSpPr>
            <a:spLocks noGrp="1"/>
          </p:cNvSpPr>
          <p:nvPr>
            <p:ph idx="1"/>
          </p:nvPr>
        </p:nvSpPr>
        <p:spPr>
          <a:xfrm>
            <a:off x="838200" y="1439862"/>
            <a:ext cx="10515600" cy="5160963"/>
          </a:xfrm>
        </p:spPr>
        <p:txBody>
          <a:bodyPr>
            <a:normAutofit fontScale="77500" lnSpcReduction="20000"/>
          </a:bodyPr>
          <a:lstStyle/>
          <a:p>
            <a:pPr marL="0" indent="0">
              <a:buNone/>
            </a:pPr>
            <a:r>
              <a:rPr lang="en-US" dirty="0" smtClean="0"/>
              <a:t>   </a:t>
            </a:r>
            <a:r>
              <a:rPr lang="ru-RU" dirty="0" smtClean="0"/>
              <a:t>Системное </a:t>
            </a:r>
            <a:r>
              <a:rPr lang="ru-RU" dirty="0"/>
              <a:t>тестирование программ требует разработки огромного количества тестов, их выполнения и проверки. Это значит, что данный процесс достаточно трудоемкий и дорогостоящий. Каждый тест позволяет обнаруживать одну, а в лучшем случае несколько ошибок в программе. Причина такого положения заключается в том, что сбои в работе, происходящие из-за ошибок в системе, часто приводят к разрушению данных. Поэтому трудно сказать, какое количество ошибок "ответственно" за сбой в системе.</a:t>
            </a:r>
          </a:p>
          <a:p>
            <a:pPr marL="0" indent="0">
              <a:buNone/>
            </a:pPr>
            <a:r>
              <a:rPr lang="en-US" dirty="0" smtClean="0"/>
              <a:t>   </a:t>
            </a:r>
            <a:r>
              <a:rPr lang="ru-RU" dirty="0" smtClean="0"/>
              <a:t>Инспектирование </a:t>
            </a:r>
            <a:r>
              <a:rPr lang="ru-RU" dirty="0"/>
              <a:t>программ не требует их исполнения, поэтому данный метод можно использовать до завершения полной реализации программ. Во время инспектирования проверяется исходное представление системы. Это может быть модель системы, спецификация или программа, написанная на языке высокого уровня. Для обнаружения ошибок используется знание разрабатываемой системы и семантика ее исходного представления. Каждую ошибку можно рассматривать отдельно, не обращая внимания на то, как она влияет на поведение системы.</a:t>
            </a:r>
          </a:p>
          <a:p>
            <a:pPr marL="0" indent="0">
              <a:buNone/>
            </a:pPr>
            <a:r>
              <a:rPr lang="en-US" dirty="0" smtClean="0"/>
              <a:t>   </a:t>
            </a:r>
            <a:r>
              <a:rPr lang="ru-RU" dirty="0" smtClean="0"/>
              <a:t>Доказано</a:t>
            </a:r>
            <a:r>
              <a:rPr lang="ru-RU" dirty="0"/>
              <a:t>, что инспектирование является эффективным методом обнаружения ошибок. Также немаловажно, что инспектирование значительно дешевле экстенсивного тестирования программ. В экспериментах, описанных в работе, сравнивалась эффективность инспектирования и тестирования. Инспектирование программного кода оказалось более эффективным и менее дорогостоящим, чем тестирование. Такие же выводы сделаны в работе.</a:t>
            </a:r>
          </a:p>
        </p:txBody>
      </p:sp>
    </p:spTree>
    <p:extLst>
      <p:ext uri="{BB962C8B-B14F-4D97-AF65-F5344CB8AC3E}">
        <p14:creationId xmlns:p14="http://schemas.microsoft.com/office/powerpoint/2010/main" val="1043583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00087"/>
            <a:ext cx="10515600" cy="6157913"/>
          </a:xfrm>
        </p:spPr>
        <p:txBody>
          <a:bodyPr>
            <a:normAutofit fontScale="62500" lnSpcReduction="20000"/>
          </a:bodyPr>
          <a:lstStyle/>
          <a:p>
            <a:pPr marL="0" indent="0">
              <a:buNone/>
            </a:pPr>
            <a:r>
              <a:rPr lang="en-US" dirty="0" smtClean="0"/>
              <a:t>   </a:t>
            </a:r>
            <a:r>
              <a:rPr lang="ru-RU" dirty="0" smtClean="0"/>
              <a:t>В </a:t>
            </a:r>
            <a:r>
              <a:rPr lang="ru-RU" dirty="0"/>
              <a:t>статье утверждается, что более 60% ошибок в программах можно обнаружить с помощью неформального исследования (инспектирования) программ. При более формальном подходе, использующем математические методы, в программе можно обнаружить более 90% всех ошибок. Такая проверка используется в процессе разработки систем методом "чистая комната", который рассматривается в разделе 10.4. Процесс инспектирования также может оценить другие качественные характеристики систем: соответствие стандартам, переносимость и удобство сопровождения. </a:t>
            </a:r>
            <a:endParaRPr lang="en-US" dirty="0" smtClean="0"/>
          </a:p>
          <a:p>
            <a:pPr marL="0" indent="0">
              <a:buNone/>
            </a:pPr>
            <a:r>
              <a:rPr lang="en-US" dirty="0"/>
              <a:t> </a:t>
            </a:r>
            <a:r>
              <a:rPr lang="en-US" dirty="0" smtClean="0"/>
              <a:t>  </a:t>
            </a:r>
            <a:r>
              <a:rPr lang="ru-RU" dirty="0" smtClean="0"/>
              <a:t>В системных компонентах и подсистемах выявление ошибок путем просмотра и инспектирования обычно более эффективно, чем с помощью тестирования, по двум причинам.</a:t>
            </a:r>
          </a:p>
          <a:p>
            <a:pPr marL="0" indent="0">
              <a:buNone/>
            </a:pPr>
            <a:r>
              <a:rPr lang="ru-RU" dirty="0"/>
              <a:t> </a:t>
            </a:r>
          </a:p>
          <a:p>
            <a:pPr marL="514350" indent="-514350">
              <a:buFont typeface="+mj-lt"/>
              <a:buAutoNum type="arabicPeriod"/>
            </a:pPr>
            <a:r>
              <a:rPr lang="ru-RU" dirty="0" smtClean="0"/>
              <a:t>За </a:t>
            </a:r>
            <a:r>
              <a:rPr lang="ru-RU" dirty="0"/>
              <a:t>один сеанс инспектирования можно выявить множество разнообразных программных дефектов. Недостатком тестирования является то, что обычно за один сеанс тестирования можно обнаружить только одну ошибку, поскольку ошибки могут привести к отказу системы или их эффекты могут накладываться друг на друга.</a:t>
            </a:r>
          </a:p>
          <a:p>
            <a:pPr marL="514350" indent="-514350">
              <a:buFont typeface="+mj-lt"/>
              <a:buAutoNum type="arabicPeriod"/>
            </a:pPr>
            <a:r>
              <a:rPr lang="ru-RU" dirty="0" smtClean="0"/>
              <a:t>Инспектирование </a:t>
            </a:r>
            <a:r>
              <a:rPr lang="ru-RU" dirty="0"/>
              <a:t>использует знания о предметной области и языке программирования. Специалист, проводящий инспектирование, должен знать типы ошибок, присущие конкретным языкам программирования и приложениям определенного типа. Поэтому в ходе анализа программ есть возможность сосредоточиться только на конкретных типах ошибок.</a:t>
            </a:r>
          </a:p>
          <a:p>
            <a:pPr marL="0" indent="0">
              <a:buNone/>
            </a:pPr>
            <a:r>
              <a:rPr lang="ru-RU" dirty="0"/>
              <a:t> </a:t>
            </a:r>
          </a:p>
          <a:p>
            <a:pPr marL="0" indent="0">
              <a:buNone/>
            </a:pPr>
            <a:r>
              <a:rPr lang="en-US" dirty="0" smtClean="0"/>
              <a:t>   </a:t>
            </a:r>
            <a:r>
              <a:rPr lang="ru-RU" dirty="0" smtClean="0"/>
              <a:t>Конечно</a:t>
            </a:r>
            <a:r>
              <a:rPr lang="ru-RU" dirty="0"/>
              <a:t>, инспектирование не может полностью заменить тестирование. Инспектирование лучше использовать как начальный процесс верификации для обнаружения большей части программных дефектов. Путем инспектирования проверяют соответствие ПО ее спецификации, однако таким способом нельзя проверить динамическое поведение системы. Более того, нерационально инспектировать законченные системы, собранные из нескольких подсистем. На этом уровне возможно только тестирование. Тестирование также необходимо для оценки надежности и производительности, проверки пользовательского интерфейса и соответствия системы требованиям заказчика.</a:t>
            </a:r>
          </a:p>
        </p:txBody>
      </p:sp>
    </p:spTree>
    <p:extLst>
      <p:ext uri="{BB962C8B-B14F-4D97-AF65-F5344CB8AC3E}">
        <p14:creationId xmlns:p14="http://schemas.microsoft.com/office/powerpoint/2010/main" val="2158915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14388"/>
            <a:ext cx="10515600" cy="5672138"/>
          </a:xfrm>
        </p:spPr>
        <p:txBody>
          <a:bodyPr>
            <a:normAutofit fontScale="77500" lnSpcReduction="20000"/>
          </a:bodyPr>
          <a:lstStyle/>
          <a:p>
            <a:pPr marL="0" indent="0">
              <a:buNone/>
            </a:pPr>
            <a:r>
              <a:rPr lang="en-US" dirty="0" smtClean="0"/>
              <a:t>   </a:t>
            </a:r>
            <a:r>
              <a:rPr lang="ru-RU" dirty="0" smtClean="0"/>
              <a:t>Инспектирование </a:t>
            </a:r>
            <a:r>
              <a:rPr lang="ru-RU" dirty="0"/>
              <a:t>и тестирование не являются конкурирующими методами верификации и аттестации. Каждому из них присущи свои преимущества и недостатки, поэтому в процессе верификации и аттестации их следует использовать совместно. Одним из наиболее эффективных методов инспектирования является применение контрольных примеров. В этом случае можно обнаружить программные дефекты и разработать более эффективные методы тестирования системы.</a:t>
            </a:r>
          </a:p>
          <a:p>
            <a:pPr marL="0" indent="0">
              <a:buNone/>
            </a:pPr>
            <a:r>
              <a:rPr lang="en-US" dirty="0" smtClean="0"/>
              <a:t>   </a:t>
            </a:r>
            <a:r>
              <a:rPr lang="ru-RU" dirty="0" smtClean="0"/>
              <a:t>Иногда </a:t>
            </a:r>
            <a:r>
              <a:rPr lang="ru-RU" dirty="0"/>
              <a:t>при инспектировании в организации, разрабатывающей традиционное программное обеспечение, возникают трудности. Разработчики, имеющие опыт тестирования программ, неохотно соглашаются с тем, что инспектирование оказывается более эффективным методом выявления ошибок, чем тестирование. Менеджеры относятся к этим технологиям с недоверием, потому что внедрение инспектирования на этапах проектирования и разработки требует дополнительных расходов. Инспектирование всегда требует расходов, причем на начальном этапе разработки ПО, а конечная экономия средств вследствие применения инспектирования достигается только благодаря опыту проводящих его специалистов.</a:t>
            </a:r>
          </a:p>
          <a:p>
            <a:pPr marL="0" indent="0">
              <a:buNone/>
            </a:pPr>
            <a:r>
              <a:rPr lang="en-US" dirty="0" smtClean="0"/>
              <a:t>   </a:t>
            </a:r>
            <a:r>
              <a:rPr lang="ru-RU" dirty="0" smtClean="0"/>
              <a:t>В </a:t>
            </a:r>
            <a:r>
              <a:rPr lang="ru-RU" dirty="0"/>
              <a:t>этой главе рассматривается инспектирование программ, т.е. исходный код проверяется на наличие ошибок. Однако метод инспектирования можно также использовать для верификации любых текстовых документов, созданных в процессе разработки ПО. Метод инспектирования можно применять к спецификации требований, для детализированного определения системной архитектуры, при разработке структур данных, планировании тестирования и в процессе создания системной документации.</a:t>
            </a:r>
          </a:p>
        </p:txBody>
      </p:sp>
    </p:spTree>
    <p:extLst>
      <p:ext uri="{BB962C8B-B14F-4D97-AF65-F5344CB8AC3E}">
        <p14:creationId xmlns:p14="http://schemas.microsoft.com/office/powerpoint/2010/main" val="473744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1088" y="1808162"/>
            <a:ext cx="10515600" cy="3121025"/>
          </a:xfrm>
        </p:spPr>
        <p:txBody>
          <a:bodyPr>
            <a:normAutofit/>
          </a:bodyPr>
          <a:lstStyle/>
          <a:p>
            <a:r>
              <a:rPr lang="ru-RU" sz="6000" dirty="0"/>
              <a:t>Верификация и аттестация ПО</a:t>
            </a:r>
          </a:p>
        </p:txBody>
      </p:sp>
    </p:spTree>
    <p:extLst>
      <p:ext uri="{BB962C8B-B14F-4D97-AF65-F5344CB8AC3E}">
        <p14:creationId xmlns:p14="http://schemas.microsoft.com/office/powerpoint/2010/main" val="118966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2.1</a:t>
            </a:r>
            <a:r>
              <a:rPr lang="ru-RU" b="1" dirty="0"/>
              <a:t>. Инспектирование </a:t>
            </a:r>
            <a:r>
              <a:rPr lang="ru-RU" b="1" dirty="0" smtClean="0"/>
              <a:t>программ</a:t>
            </a:r>
            <a:endParaRPr lang="ru-RU" dirty="0"/>
          </a:p>
        </p:txBody>
      </p:sp>
      <p:sp>
        <p:nvSpPr>
          <p:cNvPr id="3" name="Объект 2"/>
          <p:cNvSpPr>
            <a:spLocks noGrp="1"/>
          </p:cNvSpPr>
          <p:nvPr>
            <p:ph idx="1"/>
          </p:nvPr>
        </p:nvSpPr>
        <p:spPr/>
        <p:txBody>
          <a:bodyPr/>
          <a:lstStyle/>
          <a:p>
            <a:pPr marL="0" indent="0">
              <a:buNone/>
            </a:pPr>
            <a:r>
              <a:rPr lang="en-US" dirty="0" smtClean="0"/>
              <a:t>   </a:t>
            </a:r>
            <a:r>
              <a:rPr lang="ru-RU" dirty="0" smtClean="0"/>
              <a:t>Инспектирование </a:t>
            </a:r>
            <a:r>
              <a:rPr lang="ru-RU" dirty="0"/>
              <a:t>программ – это просмотр и проверка программ с целью обнаружения в них ошибок. Идея формализованного процесса проверки (инспекции) программ впервые сформулирована </a:t>
            </a:r>
            <a:r>
              <a:rPr lang="en-US" dirty="0"/>
              <a:t>IBM</a:t>
            </a:r>
            <a:r>
              <a:rPr lang="ru-RU" dirty="0"/>
              <a:t> в 1970-х годах и описана в работах. В настоящее время данный метод верификации программ получил широкое применение. На базе исходного метода инспектирования разработано много других вариантов инспектирования программ. Но все они основываются на базовой идее метода инспектирования, согласно которому группа специалистов выполняет тщательный построчный просмотр и анализ исходного кода программы.</a:t>
            </a:r>
          </a:p>
        </p:txBody>
      </p:sp>
    </p:spTree>
    <p:extLst>
      <p:ext uri="{BB962C8B-B14F-4D97-AF65-F5344CB8AC3E}">
        <p14:creationId xmlns:p14="http://schemas.microsoft.com/office/powerpoint/2010/main" val="3716815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8" y="214312"/>
            <a:ext cx="10515600" cy="6529387"/>
          </a:xfrm>
        </p:spPr>
        <p:txBody>
          <a:bodyPr>
            <a:normAutofit fontScale="85000" lnSpcReduction="20000"/>
          </a:bodyPr>
          <a:lstStyle/>
          <a:p>
            <a:pPr marL="0" indent="0">
              <a:buNone/>
            </a:pPr>
            <a:r>
              <a:rPr lang="en-US" dirty="0" smtClean="0"/>
              <a:t>   </a:t>
            </a:r>
            <a:r>
              <a:rPr lang="ru-RU" dirty="0" smtClean="0"/>
              <a:t>Основное </a:t>
            </a:r>
            <a:r>
              <a:rPr lang="ru-RU" dirty="0"/>
              <a:t>отличие инспектирования от других видов оценивания качества программ состоит в том, что главная его цель – обнаружение дефектов, а не исследование общих проблем проекта. Дефектами являются либо ошибки в программе, либо несоответствие программы организационным или проектным стандартам. В противоположность инспектированию другие методы анализа программ основное внимание удаляют организационным вопросам, временному графику работ, затратам, сравнению с промежуточными контрольными элементами или оценке соответствия ПО определенным целям организации-разработчика.</a:t>
            </a:r>
          </a:p>
          <a:p>
            <a:pPr marL="0" indent="0">
              <a:buNone/>
            </a:pPr>
            <a:r>
              <a:rPr lang="en-US" dirty="0" smtClean="0"/>
              <a:t>   </a:t>
            </a:r>
            <a:r>
              <a:rPr lang="ru-RU" dirty="0" smtClean="0"/>
              <a:t>Процесс </a:t>
            </a:r>
            <a:r>
              <a:rPr lang="ru-RU" dirty="0"/>
              <a:t>инспектирования – это формализованный процесс, выполняемый небольшой группой специалистов, состоящей не более чем из четырех человек. Члены группы системно анализируют программу и определяют возможные дефекты. Согласно исходной концепции метода инспектирования члены группы должны выполнять следующие роли: автора, рецензента, инспектора и координатора. Рецензент "озвучивает" программный код, инспектор проверяет код с помощью тестов, координатор отвечает за организацию процесса.</a:t>
            </a:r>
          </a:p>
          <a:p>
            <a:pPr marL="0" indent="0">
              <a:buNone/>
            </a:pPr>
            <a:r>
              <a:rPr lang="en-US" dirty="0" smtClean="0"/>
              <a:t>   </a:t>
            </a:r>
            <a:r>
              <a:rPr lang="ru-RU" dirty="0" smtClean="0"/>
              <a:t>По </a:t>
            </a:r>
            <a:r>
              <a:rPr lang="ru-RU" dirty="0"/>
              <a:t>мере накопления опыта инспектирования в организациях могут появляться другие предложения по распределению ролей в группе. В ходе обсуждения результатов использования инспектирования, внедренного в процесс разработки программ в компании </a:t>
            </a:r>
            <a:r>
              <a:rPr lang="en-US" dirty="0"/>
              <a:t>Hewlett</a:t>
            </a:r>
            <a:r>
              <a:rPr lang="ru-RU" dirty="0"/>
              <a:t>-</a:t>
            </a:r>
            <a:r>
              <a:rPr lang="en-US" dirty="0"/>
              <a:t>Packard</a:t>
            </a:r>
            <a:r>
              <a:rPr lang="ru-RU" dirty="0"/>
              <a:t>, в статье предлагается шесть ролей (табл. 10.1). Одно лицо может исполнять несколько ролей, поэтому количество членов в группе инспектирования может варьироваться.</a:t>
            </a:r>
          </a:p>
        </p:txBody>
      </p:sp>
    </p:spTree>
    <p:extLst>
      <p:ext uri="{BB962C8B-B14F-4D97-AF65-F5344CB8AC3E}">
        <p14:creationId xmlns:p14="http://schemas.microsoft.com/office/powerpoint/2010/main" val="1893829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71463"/>
            <a:ext cx="10515600" cy="471487"/>
          </a:xfrm>
        </p:spPr>
        <p:txBody>
          <a:bodyPr>
            <a:normAutofit lnSpcReduction="10000"/>
          </a:bodyPr>
          <a:lstStyle/>
          <a:p>
            <a:pPr marL="0" indent="0" algn="ctr">
              <a:buNone/>
            </a:pPr>
            <a:r>
              <a:rPr lang="ru-RU" dirty="0"/>
              <a:t>Таблица 10.1. Роли в процессе </a:t>
            </a:r>
            <a:r>
              <a:rPr lang="ru-RU" dirty="0" smtClean="0"/>
              <a:t>инспектирования</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394965009"/>
              </p:ext>
            </p:extLst>
          </p:nvPr>
        </p:nvGraphicFramePr>
        <p:xfrm>
          <a:off x="728575" y="1266099"/>
          <a:ext cx="10734850" cy="5277705"/>
        </p:xfrm>
        <a:graphic>
          <a:graphicData uri="http://schemas.openxmlformats.org/drawingml/2006/table">
            <a:tbl>
              <a:tblPr/>
              <a:tblGrid>
                <a:gridCol w="2542963">
                  <a:extLst>
                    <a:ext uri="{9D8B030D-6E8A-4147-A177-3AD203B41FA5}">
                      <a16:colId xmlns:a16="http://schemas.microsoft.com/office/drawing/2014/main" val="2914545261"/>
                    </a:ext>
                  </a:extLst>
                </a:gridCol>
                <a:gridCol w="8191887">
                  <a:extLst>
                    <a:ext uri="{9D8B030D-6E8A-4147-A177-3AD203B41FA5}">
                      <a16:colId xmlns:a16="http://schemas.microsoft.com/office/drawing/2014/main" val="2413110779"/>
                    </a:ext>
                  </a:extLst>
                </a:gridCol>
              </a:tblGrid>
              <a:tr h="288003">
                <a:tc>
                  <a:txBody>
                    <a:bodyPr/>
                    <a:lstStyle/>
                    <a:p>
                      <a:pPr>
                        <a:lnSpc>
                          <a:spcPct val="107000"/>
                        </a:lnSpc>
                        <a:spcAft>
                          <a:spcPts val="0"/>
                        </a:spcAft>
                      </a:pPr>
                      <a:r>
                        <a:rPr lang="ru-RU"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Роль</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859" marR="398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Описание</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859" marR="398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74025865"/>
                  </a:ext>
                </a:extLst>
              </a:tr>
              <a:tr h="1168747">
                <a:tc>
                  <a:txBody>
                    <a:bodyPr/>
                    <a:lstStyle/>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Автор или владелец</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859" marR="39859"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600"/>
                        </a:spcAft>
                      </a:pPr>
                      <a:r>
                        <a:rPr lang="ru-RU" sz="1500">
                          <a:effectLst/>
                          <a:latin typeface="Times New Roman" panose="02020603050405020304" pitchFamily="18" charset="0"/>
                          <a:ea typeface="Times New Roman" panose="02020603050405020304" pitchFamily="18" charset="0"/>
                          <a:cs typeface="Times New Roman" panose="02020603050405020304" pitchFamily="18" charset="0"/>
                        </a:rPr>
                        <a:t>Программист или разработчик, который отвечает за создание программы или документа, а также несет ответственность за исправление дефектов, обнаруженных в процессе инспектирования</a:t>
                      </a: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859" marR="39859"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492581459"/>
                  </a:ext>
                </a:extLst>
              </a:tr>
              <a:tr h="1152008">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Инспектор</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859" marR="39859" marT="0" marB="0">
                    <a:lnL>
                      <a:noFill/>
                    </a:lnL>
                    <a:lnR>
                      <a:noFill/>
                    </a:lnR>
                    <a:lnT>
                      <a:noFill/>
                    </a:lnT>
                    <a:lnB>
                      <a:noFill/>
                    </a:lnB>
                    <a:solidFill>
                      <a:srgbClr val="FFFFFF"/>
                    </a:solidFill>
                  </a:tcPr>
                </a:tc>
                <a:tc>
                  <a:txBody>
                    <a:bodyPr/>
                    <a:lstStyle/>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Находит ошибки, упущения и противоречия в программах и документах; может также указать на более общие проблемы, находящиеся вне сферы действия инспекционной группы</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859" marR="39859" marT="0" marB="0">
                    <a:lnL>
                      <a:noFill/>
                    </a:lnL>
                    <a:lnR>
                      <a:noFill/>
                    </a:lnR>
                    <a:lnT>
                      <a:noFill/>
                    </a:lnT>
                    <a:lnB>
                      <a:noFill/>
                    </a:lnB>
                    <a:solidFill>
                      <a:srgbClr val="FFFFFF"/>
                    </a:solidFill>
                  </a:tcPr>
                </a:tc>
                <a:extLst>
                  <a:ext uri="{0D108BD9-81ED-4DB2-BD59-A6C34878D82A}">
                    <a16:rowId xmlns:a16="http://schemas.microsoft.com/office/drawing/2014/main" val="3713686449"/>
                  </a:ext>
                </a:extLst>
              </a:tr>
              <a:tr h="576004">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Рецензент</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859" marR="39859" marT="0" marB="0">
                    <a:lnL>
                      <a:noFill/>
                    </a:lnL>
                    <a:lnR>
                      <a:noFill/>
                    </a:lnR>
                    <a:lnT>
                      <a:noFill/>
                    </a:lnT>
                    <a:lnB>
                      <a:noFill/>
                    </a:lnB>
                    <a:solidFill>
                      <a:srgbClr val="FFFFFF"/>
                    </a:solidFill>
                  </a:tcPr>
                </a:tc>
                <a:tc>
                  <a:txBody>
                    <a:bodyPr/>
                    <a:lstStyle/>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Излагает код или документ на собрании инспекционной группы</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859" marR="39859" marT="0" marB="0">
                    <a:lnL>
                      <a:noFill/>
                    </a:lnL>
                    <a:lnR>
                      <a:noFill/>
                    </a:lnR>
                    <a:lnT>
                      <a:noFill/>
                    </a:lnT>
                    <a:lnB>
                      <a:noFill/>
                    </a:lnB>
                    <a:solidFill>
                      <a:srgbClr val="FFFFFF"/>
                    </a:solidFill>
                  </a:tcPr>
                </a:tc>
                <a:extLst>
                  <a:ext uri="{0D108BD9-81ED-4DB2-BD59-A6C34878D82A}">
                    <a16:rowId xmlns:a16="http://schemas.microsoft.com/office/drawing/2014/main" val="1072522106"/>
                  </a:ext>
                </a:extLst>
              </a:tr>
              <a:tr h="576004">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Секретарь</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859" marR="39859" marT="0" marB="0">
                    <a:lnL>
                      <a:noFill/>
                    </a:lnL>
                    <a:lnR>
                      <a:noFill/>
                    </a:lnR>
                    <a:lnT>
                      <a:noFill/>
                    </a:lnT>
                    <a:lnB>
                      <a:noFill/>
                    </a:lnB>
                    <a:solidFill>
                      <a:srgbClr val="FFFFFF"/>
                    </a:solidFill>
                  </a:tcPr>
                </a:tc>
                <a:tc>
                  <a:txBody>
                    <a:bodyPr/>
                    <a:lstStyle/>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Записывает результаты собрания инспекционной группы</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859" marR="39859" marT="0" marB="0">
                    <a:lnL>
                      <a:noFill/>
                    </a:lnL>
                    <a:lnR>
                      <a:noFill/>
                    </a:lnR>
                    <a:lnT>
                      <a:noFill/>
                    </a:lnT>
                    <a:lnB>
                      <a:noFill/>
                    </a:lnB>
                    <a:solidFill>
                      <a:srgbClr val="FFFFFF"/>
                    </a:solidFill>
                  </a:tcPr>
                </a:tc>
                <a:extLst>
                  <a:ext uri="{0D108BD9-81ED-4DB2-BD59-A6C34878D82A}">
                    <a16:rowId xmlns:a16="http://schemas.microsoft.com/office/drawing/2014/main" val="1671030457"/>
                  </a:ext>
                </a:extLst>
              </a:tr>
              <a:tr h="1440011">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Председатель или координатор</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Руководитель группы</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859" marR="39859"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Управляет и организует процесс инспектирования. Докладывает о результатах инспектирования руководству компании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Занимается совершенствованием процесса инспектирования, обновлениями технологических карт, разработкой стандартов и т.п.</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859" marR="39859"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3366197"/>
                  </a:ext>
                </a:extLst>
              </a:tr>
            </a:tbl>
          </a:graphicData>
        </a:graphic>
      </p:graphicFrame>
    </p:spTree>
    <p:extLst>
      <p:ext uri="{BB962C8B-B14F-4D97-AF65-F5344CB8AC3E}">
        <p14:creationId xmlns:p14="http://schemas.microsoft.com/office/powerpoint/2010/main" val="3446928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2938"/>
            <a:ext cx="10515600" cy="5743575"/>
          </a:xfrm>
        </p:spPr>
        <p:txBody>
          <a:bodyPr>
            <a:normAutofit fontScale="85000" lnSpcReduction="20000"/>
          </a:bodyPr>
          <a:lstStyle/>
          <a:p>
            <a:pPr marL="0" indent="0">
              <a:buNone/>
            </a:pPr>
            <a:r>
              <a:rPr lang="en-US" dirty="0" smtClean="0"/>
              <a:t>   </a:t>
            </a:r>
            <a:r>
              <a:rPr lang="ru-RU" dirty="0" smtClean="0"/>
              <a:t>Как </a:t>
            </a:r>
            <a:r>
              <a:rPr lang="ru-RU" dirty="0"/>
              <a:t>показано в статье, роль рецензента необязательна. В этом случае исходный процесс инспектирования, в котором рецензирование программы является важной составляющей, соответственно изменяется. Такой же вывод содержится в работе.</a:t>
            </a:r>
          </a:p>
          <a:p>
            <a:pPr marL="0" indent="0">
              <a:buNone/>
            </a:pPr>
            <a:r>
              <a:rPr lang="en-US" dirty="0" smtClean="0"/>
              <a:t>   </a:t>
            </a:r>
            <a:r>
              <a:rPr lang="ru-RU" dirty="0" smtClean="0"/>
              <a:t>Для </a:t>
            </a:r>
            <a:r>
              <a:rPr lang="ru-RU" dirty="0"/>
              <a:t>начала процесса инспектирования программы необходимы следующие условия.</a:t>
            </a:r>
          </a:p>
          <a:p>
            <a:pPr marL="0" indent="0">
              <a:buNone/>
            </a:pPr>
            <a:r>
              <a:rPr lang="ru-RU" dirty="0"/>
              <a:t> </a:t>
            </a:r>
          </a:p>
          <a:p>
            <a:pPr marL="514350" indent="-514350">
              <a:buFont typeface="+mj-lt"/>
              <a:buAutoNum type="arabicPeriod"/>
            </a:pPr>
            <a:r>
              <a:rPr lang="ru-RU" dirty="0" smtClean="0"/>
              <a:t>Наличие </a:t>
            </a:r>
            <a:r>
              <a:rPr lang="ru-RU" dirty="0"/>
              <a:t>точной спецификации кода, предназначенного для инспектирования. Без полной спецификации невозможно обнаружить дефекты в проверяемом программном компоненте.</a:t>
            </a:r>
          </a:p>
          <a:p>
            <a:pPr marL="514350" indent="-514350">
              <a:buFont typeface="+mj-lt"/>
              <a:buAutoNum type="arabicPeriod"/>
            </a:pPr>
            <a:r>
              <a:rPr lang="ru-RU" dirty="0" smtClean="0"/>
              <a:t>Члены </a:t>
            </a:r>
            <a:r>
              <a:rPr lang="ru-RU" dirty="0"/>
              <a:t>инспекционной группы должны хорошо знать стандарты разработки.</a:t>
            </a:r>
          </a:p>
          <a:p>
            <a:pPr marL="514350" indent="-514350">
              <a:buFont typeface="+mj-lt"/>
              <a:buAutoNum type="arabicPeriod"/>
            </a:pPr>
            <a:r>
              <a:rPr lang="ru-RU" dirty="0" smtClean="0"/>
              <a:t>В </a:t>
            </a:r>
            <a:r>
              <a:rPr lang="ru-RU" dirty="0"/>
              <a:t>распоряжении группы должна была синтаксически корректная последняя версия программы. Нет никакого смысла рассматривать код, который "почти завершен".</a:t>
            </a:r>
          </a:p>
          <a:p>
            <a:pPr marL="0" indent="0">
              <a:buNone/>
            </a:pPr>
            <a:r>
              <a:rPr lang="ru-RU" dirty="0"/>
              <a:t> </a:t>
            </a:r>
          </a:p>
          <a:p>
            <a:pPr marL="0" indent="0">
              <a:buNone/>
            </a:pPr>
            <a:r>
              <a:rPr lang="en-US" dirty="0" smtClean="0"/>
              <a:t>   </a:t>
            </a:r>
            <a:r>
              <a:rPr lang="ru-RU" dirty="0" smtClean="0"/>
              <a:t>На </a:t>
            </a:r>
            <a:r>
              <a:rPr lang="ru-RU" dirty="0"/>
              <a:t>рис. 10.4 показан общий процесс инспектирования. Он адаптирован к требованиям организаций, использующих инспектирование программ.</a:t>
            </a:r>
          </a:p>
        </p:txBody>
      </p:sp>
    </p:spTree>
    <p:extLst>
      <p:ext uri="{BB962C8B-B14F-4D97-AF65-F5344CB8AC3E}">
        <p14:creationId xmlns:p14="http://schemas.microsoft.com/office/powerpoint/2010/main" val="2752219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72187"/>
            <a:ext cx="10515600" cy="461963"/>
          </a:xfrm>
        </p:spPr>
        <p:txBody>
          <a:bodyPr>
            <a:normAutofit lnSpcReduction="10000"/>
          </a:bodyPr>
          <a:lstStyle/>
          <a:p>
            <a:pPr marL="0" indent="0" algn="ctr">
              <a:buNone/>
            </a:pPr>
            <a:r>
              <a:rPr lang="ru-RU" i="1" dirty="0"/>
              <a:t>Рис. 10.4. Процесс </a:t>
            </a:r>
            <a:r>
              <a:rPr lang="ru-RU" i="1" dirty="0" smtClean="0"/>
              <a:t>инспектирования</a:t>
            </a: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1584193" y="2214563"/>
            <a:ext cx="9023614" cy="2471420"/>
          </a:xfrm>
          <a:prstGeom prst="rect">
            <a:avLst/>
          </a:prstGeom>
          <a:noFill/>
          <a:ln>
            <a:noFill/>
          </a:ln>
        </p:spPr>
      </p:pic>
    </p:spTree>
    <p:extLst>
      <p:ext uri="{BB962C8B-B14F-4D97-AF65-F5344CB8AC3E}">
        <p14:creationId xmlns:p14="http://schemas.microsoft.com/office/powerpoint/2010/main" val="305689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85813"/>
            <a:ext cx="10515600" cy="5614986"/>
          </a:xfrm>
        </p:spPr>
        <p:txBody>
          <a:bodyPr>
            <a:normAutofit lnSpcReduction="10000"/>
          </a:bodyPr>
          <a:lstStyle/>
          <a:p>
            <a:pPr marL="0" indent="0">
              <a:buNone/>
            </a:pPr>
            <a:r>
              <a:rPr lang="en-US" dirty="0" smtClean="0"/>
              <a:t>   </a:t>
            </a:r>
            <a:r>
              <a:rPr lang="ru-RU" dirty="0" smtClean="0"/>
              <a:t>Координатор </a:t>
            </a:r>
            <a:r>
              <a:rPr lang="ru-RU" dirty="0"/>
              <a:t>составляет план инспектирований, подбирает инспекционную группу, организует собрание и убеждается, что программа и ее спецификация закончены. Программа, предназначенная для инспектирования, передается на рассмотрение инспекционной группе, где автор программы описывает ее назначение (этап предварительного просмотра). После этого следует этап индивидуальной подготовки, на котором каждый член инспекционной группы изучает программу и ее спецификацию и выявляет дефекты в программном коде.</a:t>
            </a:r>
          </a:p>
          <a:p>
            <a:pPr marL="0" indent="0">
              <a:buNone/>
            </a:pPr>
            <a:r>
              <a:rPr lang="en-US" dirty="0" smtClean="0"/>
              <a:t>   </a:t>
            </a:r>
            <a:r>
              <a:rPr lang="ru-RU" dirty="0" smtClean="0"/>
              <a:t>Сам </a:t>
            </a:r>
            <a:r>
              <a:rPr lang="ru-RU" dirty="0"/>
              <a:t>процесс инспектирования должен быть относительно коротким (не более двух часов) и сосредоточенным исключительно на выявлении дефектов, аномалий и несоответствий стандартам. Инспекционная группа не должна предлагать способы исправления обнаруженных дефектов или рекомендовать какие-либо изменения в других программных компонентах.</a:t>
            </a:r>
          </a:p>
        </p:txBody>
      </p:sp>
    </p:spTree>
    <p:extLst>
      <p:ext uri="{BB962C8B-B14F-4D97-AF65-F5344CB8AC3E}">
        <p14:creationId xmlns:p14="http://schemas.microsoft.com/office/powerpoint/2010/main" val="3039048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00063"/>
            <a:ext cx="10515600" cy="6072187"/>
          </a:xfrm>
        </p:spPr>
        <p:txBody>
          <a:bodyPr>
            <a:normAutofit fontScale="85000" lnSpcReduction="20000"/>
          </a:bodyPr>
          <a:lstStyle/>
          <a:p>
            <a:pPr marL="0" indent="0">
              <a:buNone/>
            </a:pPr>
            <a:r>
              <a:rPr lang="en-US" dirty="0" smtClean="0"/>
              <a:t>   </a:t>
            </a:r>
            <a:r>
              <a:rPr lang="ru-RU" dirty="0" smtClean="0"/>
              <a:t>После </a:t>
            </a:r>
            <a:r>
              <a:rPr lang="ru-RU" dirty="0"/>
              <a:t>инспектирования автор изменяет программу, исправляя обнаруженные ошибки. На этапе доработки координатор принимает решение о том, необходимо ли повторно проводить инспектирование. Если повторного инспектирования не требуется, все обнаруженные дефекты документально фиксируются и документ с результатами инспектирования утверждается председателем.</a:t>
            </a:r>
          </a:p>
          <a:p>
            <a:pPr marL="0" indent="0">
              <a:buNone/>
            </a:pPr>
            <a:r>
              <a:rPr lang="en-US" dirty="0" smtClean="0"/>
              <a:t>   </a:t>
            </a:r>
            <a:r>
              <a:rPr lang="ru-RU" dirty="0" smtClean="0"/>
              <a:t>Процесс </a:t>
            </a:r>
            <a:r>
              <a:rPr lang="ru-RU" dirty="0"/>
              <a:t>инспектирования должен проводиться с учетом технологической карты, описывающей возможные ошибки программирования. Карта разрабатывается квалифицированными специалистами и регулярно обновляется по мере накопления опыта в процессе инспектирования. Для разных языков программирования составляются разные технологические карты.</a:t>
            </a:r>
          </a:p>
          <a:p>
            <a:pPr marL="0" indent="0">
              <a:buNone/>
            </a:pPr>
            <a:r>
              <a:rPr lang="en-US" dirty="0" smtClean="0"/>
              <a:t>   </a:t>
            </a:r>
            <a:r>
              <a:rPr lang="ru-RU" dirty="0" smtClean="0"/>
              <a:t>Технологические </a:t>
            </a:r>
            <a:r>
              <a:rPr lang="ru-RU" dirty="0"/>
              <a:t>карты, составленные для разных языков программирования, различаются между собой, поскольку учитывают возможности проверки, которую обеспечивают компиляторы языков. Например, компилятор языка </a:t>
            </a:r>
            <a:r>
              <a:rPr lang="en-US" dirty="0"/>
              <a:t>Ada</a:t>
            </a:r>
            <a:r>
              <a:rPr lang="ru-RU" dirty="0"/>
              <a:t> проверяет количество параметров функций, а компилятор языка С – нет. Ошибки, которые можно выявить в процессе инспектирования, перечислены в табл. 10.2. Подчеркнем, что каждая организация должна разрабатывать собственные технологические карты для инспектирования, которые бы основывались на стандартах и опыте данной организации и обновлялись по мере обнаружения новых типов программных дефектов.</a:t>
            </a:r>
          </a:p>
        </p:txBody>
      </p:sp>
    </p:spTree>
    <p:extLst>
      <p:ext uri="{BB962C8B-B14F-4D97-AF65-F5344CB8AC3E}">
        <p14:creationId xmlns:p14="http://schemas.microsoft.com/office/powerpoint/2010/main" val="45279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0051"/>
            <a:ext cx="10515600" cy="571500"/>
          </a:xfrm>
        </p:spPr>
        <p:txBody>
          <a:bodyPr/>
          <a:lstStyle/>
          <a:p>
            <a:pPr marL="0" indent="0" algn="ctr">
              <a:buNone/>
            </a:pPr>
            <a:r>
              <a:rPr lang="ru-RU" b="1" dirty="0"/>
              <a:t>Таблица 10.2. Ошибки, выявляемые при инспектировании</a:t>
            </a:r>
            <a:endParaRPr lang="ru-RU" dirty="0"/>
          </a:p>
          <a:p>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713408869"/>
              </p:ext>
            </p:extLst>
          </p:nvPr>
        </p:nvGraphicFramePr>
        <p:xfrm>
          <a:off x="854868" y="1171579"/>
          <a:ext cx="10498932" cy="5686421"/>
        </p:xfrm>
        <a:graphic>
          <a:graphicData uri="http://schemas.openxmlformats.org/drawingml/2006/table">
            <a:tbl>
              <a:tblPr/>
              <a:tblGrid>
                <a:gridCol w="2006618">
                  <a:extLst>
                    <a:ext uri="{9D8B030D-6E8A-4147-A177-3AD203B41FA5}">
                      <a16:colId xmlns:a16="http://schemas.microsoft.com/office/drawing/2014/main" val="2580053495"/>
                    </a:ext>
                  </a:extLst>
                </a:gridCol>
                <a:gridCol w="8492314">
                  <a:extLst>
                    <a:ext uri="{9D8B030D-6E8A-4147-A177-3AD203B41FA5}">
                      <a16:colId xmlns:a16="http://schemas.microsoft.com/office/drawing/2014/main" val="1327851458"/>
                    </a:ext>
                  </a:extLst>
                </a:gridCol>
              </a:tblGrid>
              <a:tr h="294118">
                <a:tc>
                  <a:txBody>
                    <a:bodyPr/>
                    <a:lstStyle/>
                    <a:p>
                      <a:pPr>
                        <a:lnSpc>
                          <a:spcPct val="107000"/>
                        </a:lnSpc>
                        <a:spcAft>
                          <a:spcPts val="0"/>
                        </a:spcAft>
                      </a:pPr>
                      <a:r>
                        <a:rPr lang="ru-RU"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Класс ошибок</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Вопросы, помогающие выявлять ошибки</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6178094"/>
                  </a:ext>
                </a:extLst>
              </a:tr>
              <a:tr h="686415">
                <a:tc>
                  <a:txBody>
                    <a:bodyPr/>
                    <a:lstStyle/>
                    <a:p>
                      <a:pPr>
                        <a:lnSpc>
                          <a:spcPct val="107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Ошибки данных</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60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Все ли переменные в программе инициализированы до начала использования их значений?</a:t>
                      </a:r>
                    </a:p>
                    <a:p>
                      <a:pPr>
                        <a:lnSpc>
                          <a:spcPct val="107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287174501"/>
                  </a:ext>
                </a:extLst>
              </a:tr>
              <a:tr h="588236">
                <a:tc>
                  <a:txBody>
                    <a:bodyPr/>
                    <a:lstStyle/>
                    <a:p>
                      <a:pPr>
                        <a:lnSpc>
                          <a:spcPct val="107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tc>
                  <a:txBody>
                    <a:bodyPr/>
                    <a:lstStyle/>
                    <a:p>
                      <a:pPr>
                        <a:lnSpc>
                          <a:spcPct val="107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Все ли константы именованы?</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extLst>
                  <a:ext uri="{0D108BD9-81ED-4DB2-BD59-A6C34878D82A}">
                    <a16:rowId xmlns:a16="http://schemas.microsoft.com/office/drawing/2014/main" val="191345660"/>
                  </a:ext>
                </a:extLst>
              </a:tr>
              <a:tr h="588236">
                <a:tc>
                  <a:txBody>
                    <a:bodyPr/>
                    <a:lstStyle/>
                    <a:p>
                      <a:pPr>
                        <a:lnSpc>
                          <a:spcPct val="107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tc>
                  <a:txBody>
                    <a:bodyPr/>
                    <a:lstStyle/>
                    <a:p>
                      <a:pPr>
                        <a:lnSpc>
                          <a:spcPct val="107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Равна ли верхняя граница массива его размеру или на единицу меньше этого размера?</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extLst>
                  <a:ext uri="{0D108BD9-81ED-4DB2-BD59-A6C34878D82A}">
                    <a16:rowId xmlns:a16="http://schemas.microsoft.com/office/drawing/2014/main" val="1718441410"/>
                  </a:ext>
                </a:extLst>
              </a:tr>
              <a:tr h="588236">
                <a:tc>
                  <a:txBody>
                    <a:bodyPr/>
                    <a:lstStyle/>
                    <a:p>
                      <a:pPr>
                        <a:lnSpc>
                          <a:spcPct val="107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tc>
                  <a:txBody>
                    <a:bodyPr/>
                    <a:lstStyle/>
                    <a:p>
                      <a:pPr>
                        <a:lnSpc>
                          <a:spcPct val="107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Какой разделитель используется для разделения символьных строк?</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extLst>
                  <a:ext uri="{0D108BD9-81ED-4DB2-BD59-A6C34878D82A}">
                    <a16:rowId xmlns:a16="http://schemas.microsoft.com/office/drawing/2014/main" val="1468965037"/>
                  </a:ext>
                </a:extLst>
              </a:tr>
              <a:tr h="588236">
                <a:tc>
                  <a:txBody>
                    <a:bodyPr/>
                    <a:lstStyle/>
                    <a:p>
                      <a:pPr>
                        <a:lnSpc>
                          <a:spcPct val="107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tc>
                  <a:txBody>
                    <a:bodyPr/>
                    <a:lstStyle/>
                    <a:p>
                      <a:pPr>
                        <a:lnSpc>
                          <a:spcPct val="107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Возможно ли переполнение буфера?</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extLst>
                  <a:ext uri="{0D108BD9-81ED-4DB2-BD59-A6C34878D82A}">
                    <a16:rowId xmlns:a16="http://schemas.microsoft.com/office/drawing/2014/main" val="3813214696"/>
                  </a:ext>
                </a:extLst>
              </a:tr>
              <a:tr h="588236">
                <a:tc>
                  <a:txBody>
                    <a:bodyPr/>
                    <a:lstStyle/>
                    <a:p>
                      <a:pPr>
                        <a:lnSpc>
                          <a:spcPct val="107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Ошибки управления</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tc>
                  <a:txBody>
                    <a:bodyPr/>
                    <a:lstStyle/>
                    <a:p>
                      <a:pPr>
                        <a:lnSpc>
                          <a:spcPct val="107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Выполняются ли условия для каждого условного оператора?</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extLst>
                  <a:ext uri="{0D108BD9-81ED-4DB2-BD59-A6C34878D82A}">
                    <a16:rowId xmlns:a16="http://schemas.microsoft.com/office/drawing/2014/main" val="2160757236"/>
                  </a:ext>
                </a:extLst>
              </a:tr>
              <a:tr h="588236">
                <a:tc>
                  <a:txBody>
                    <a:bodyPr/>
                    <a:lstStyle/>
                    <a:p>
                      <a:pPr>
                        <a:lnSpc>
                          <a:spcPct val="107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tc>
                  <a:txBody>
                    <a:bodyPr/>
                    <a:lstStyle/>
                    <a:p>
                      <a:pPr>
                        <a:lnSpc>
                          <a:spcPct val="107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Все ли циклы завершаются?</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extLst>
                  <a:ext uri="{0D108BD9-81ED-4DB2-BD59-A6C34878D82A}">
                    <a16:rowId xmlns:a16="http://schemas.microsoft.com/office/drawing/2014/main" val="1842629640"/>
                  </a:ext>
                </a:extLst>
              </a:tr>
              <a:tr h="588236">
                <a:tc>
                  <a:txBody>
                    <a:bodyPr/>
                    <a:lstStyle/>
                    <a:p>
                      <a:pPr>
                        <a:lnSpc>
                          <a:spcPct val="107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tc>
                  <a:txBody>
                    <a:bodyPr/>
                    <a:lstStyle/>
                    <a:p>
                      <a:pPr>
                        <a:lnSpc>
                          <a:spcPct val="107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Правильно ли в составных операторах расставлены скобки?</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extLst>
                  <a:ext uri="{0D108BD9-81ED-4DB2-BD59-A6C34878D82A}">
                    <a16:rowId xmlns:a16="http://schemas.microsoft.com/office/drawing/2014/main" val="3922862018"/>
                  </a:ext>
                </a:extLst>
              </a:tr>
              <a:tr h="588236">
                <a:tc>
                  <a:txBody>
                    <a:bodyPr/>
                    <a:lstStyle/>
                    <a:p>
                      <a:pPr>
                        <a:lnSpc>
                          <a:spcPct val="107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tc>
                  <a:txBody>
                    <a:bodyPr/>
                    <a:lstStyle/>
                    <a:p>
                      <a:pPr>
                        <a:lnSpc>
                          <a:spcPct val="107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Все ли выборы выполняются в операторах выбора?</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768" marR="27768" marT="0" marB="0">
                    <a:lnL>
                      <a:noFill/>
                    </a:lnL>
                    <a:lnR>
                      <a:noFill/>
                    </a:lnR>
                    <a:lnT>
                      <a:noFill/>
                    </a:lnT>
                    <a:lnB>
                      <a:noFill/>
                    </a:lnB>
                    <a:solidFill>
                      <a:srgbClr val="FFFFFF"/>
                    </a:solidFill>
                  </a:tcPr>
                </a:tc>
                <a:extLst>
                  <a:ext uri="{0D108BD9-81ED-4DB2-BD59-A6C34878D82A}">
                    <a16:rowId xmlns:a16="http://schemas.microsoft.com/office/drawing/2014/main" val="3852841979"/>
                  </a:ext>
                </a:extLst>
              </a:tr>
            </a:tbl>
          </a:graphicData>
        </a:graphic>
      </p:graphicFrame>
    </p:spTree>
    <p:extLst>
      <p:ext uri="{BB962C8B-B14F-4D97-AF65-F5344CB8AC3E}">
        <p14:creationId xmlns:p14="http://schemas.microsoft.com/office/powerpoint/2010/main" val="4413187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1849835943"/>
              </p:ext>
            </p:extLst>
          </p:nvPr>
        </p:nvGraphicFramePr>
        <p:xfrm>
          <a:off x="1054857" y="385758"/>
          <a:ext cx="10162575" cy="6129340"/>
        </p:xfrm>
        <a:graphic>
          <a:graphicData uri="http://schemas.openxmlformats.org/drawingml/2006/table">
            <a:tbl>
              <a:tblPr/>
              <a:tblGrid>
                <a:gridCol w="1942332">
                  <a:extLst>
                    <a:ext uri="{9D8B030D-6E8A-4147-A177-3AD203B41FA5}">
                      <a16:colId xmlns:a16="http://schemas.microsoft.com/office/drawing/2014/main" val="3141176350"/>
                    </a:ext>
                  </a:extLst>
                </a:gridCol>
                <a:gridCol w="8220243">
                  <a:extLst>
                    <a:ext uri="{9D8B030D-6E8A-4147-A177-3AD203B41FA5}">
                      <a16:colId xmlns:a16="http://schemas.microsoft.com/office/drawing/2014/main" val="2294676913"/>
                    </a:ext>
                  </a:extLst>
                </a:gridCol>
              </a:tblGrid>
              <a:tr h="532986">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Ошибки ввода-вывода</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Используются ли в программе входные переменные?</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extLst>
                  <a:ext uri="{0D108BD9-81ED-4DB2-BD59-A6C34878D82A}">
                    <a16:rowId xmlns:a16="http://schemas.microsoft.com/office/drawing/2014/main" val="771747375"/>
                  </a:ext>
                </a:extLst>
              </a:tr>
              <a:tr h="532986">
                <a:tc>
                  <a:txBody>
                    <a:bodyPr/>
                    <a:lstStyle/>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Всем ли выходным переменным перед выводом присваиваются значения?</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extLst>
                  <a:ext uri="{0D108BD9-81ED-4DB2-BD59-A6C34878D82A}">
                    <a16:rowId xmlns:a16="http://schemas.microsoft.com/office/drawing/2014/main" val="2347689281"/>
                  </a:ext>
                </a:extLst>
              </a:tr>
              <a:tr h="532986">
                <a:tc>
                  <a:txBody>
                    <a:bodyPr/>
                    <a:lstStyle/>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Могут ли какие-нибудь входные данные привести к нарушению системных данных?</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extLst>
                  <a:ext uri="{0D108BD9-81ED-4DB2-BD59-A6C34878D82A}">
                    <a16:rowId xmlns:a16="http://schemas.microsoft.com/office/drawing/2014/main" val="1896387392"/>
                  </a:ext>
                </a:extLst>
              </a:tr>
              <a:tr h="532986">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Ошибки интерфейса</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Все ли вызовы процедур и функций содержат правильное количество параметров?</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extLst>
                  <a:ext uri="{0D108BD9-81ED-4DB2-BD59-A6C34878D82A}">
                    <a16:rowId xmlns:a16="http://schemas.microsoft.com/office/drawing/2014/main" val="188155850"/>
                  </a:ext>
                </a:extLst>
              </a:tr>
              <a:tr h="532986">
                <a:tc>
                  <a:txBody>
                    <a:bodyPr/>
                    <a:lstStyle/>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Согласованы ли типы формальных и фактических параметров?</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extLst>
                  <a:ext uri="{0D108BD9-81ED-4DB2-BD59-A6C34878D82A}">
                    <a16:rowId xmlns:a16="http://schemas.microsoft.com/office/drawing/2014/main" val="2330274798"/>
                  </a:ext>
                </a:extLst>
              </a:tr>
              <a:tr h="532986">
                <a:tc>
                  <a:txBody>
                    <a:bodyPr/>
                    <a:lstStyle/>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правильном ли порядке расположены параметры?</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extLst>
                  <a:ext uri="{0D108BD9-81ED-4DB2-BD59-A6C34878D82A}">
                    <a16:rowId xmlns:a16="http://schemas.microsoft.com/office/drawing/2014/main" val="2069463060"/>
                  </a:ext>
                </a:extLst>
              </a:tr>
              <a:tr h="799480">
                <a:tc>
                  <a:txBody>
                    <a:bodyPr/>
                    <a:lstStyle/>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Если компоненты обращаются к разделяемой памяти, имеют ли они такую же модель структуры разделяемой памяти?</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extLst>
                  <a:ext uri="{0D108BD9-81ED-4DB2-BD59-A6C34878D82A}">
                    <a16:rowId xmlns:a16="http://schemas.microsoft.com/office/drawing/2014/main" val="3973963665"/>
                  </a:ext>
                </a:extLst>
              </a:tr>
              <a:tr h="532986">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Ошибки управления памятью</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Если связанная структура данных изменяется, правильно ли переопределяются все связи?</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extLst>
                  <a:ext uri="{0D108BD9-81ED-4DB2-BD59-A6C34878D82A}">
                    <a16:rowId xmlns:a16="http://schemas.microsoft.com/office/drawing/2014/main" val="1211619868"/>
                  </a:ext>
                </a:extLst>
              </a:tr>
              <a:tr h="532986">
                <a:tc>
                  <a:txBody>
                    <a:bodyPr/>
                    <a:lstStyle/>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Если используется динамическая память, правильно ли она распределяется?</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extLst>
                  <a:ext uri="{0D108BD9-81ED-4DB2-BD59-A6C34878D82A}">
                    <a16:rowId xmlns:a16="http://schemas.microsoft.com/office/drawing/2014/main" val="2263749784"/>
                  </a:ext>
                </a:extLst>
              </a:tr>
              <a:tr h="532986">
                <a:tc>
                  <a:txBody>
                    <a:bodyPr/>
                    <a:lstStyle/>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Происходит ли перераспределение памяти после того, как она больше не используется?</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a:noFill/>
                    </a:lnB>
                    <a:solidFill>
                      <a:srgbClr val="FFFFFF"/>
                    </a:solidFill>
                  </a:tcPr>
                </a:tc>
                <a:extLst>
                  <a:ext uri="{0D108BD9-81ED-4DB2-BD59-A6C34878D82A}">
                    <a16:rowId xmlns:a16="http://schemas.microsoft.com/office/drawing/2014/main" val="517679761"/>
                  </a:ext>
                </a:extLst>
              </a:tr>
              <a:tr h="532986">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Ошибки управления исключениями</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Все ли возможные ошибки рассмотрены в условиях, определяющих исключительные ситуации?</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734" marR="37734"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7150271"/>
                  </a:ext>
                </a:extLst>
              </a:tr>
            </a:tbl>
          </a:graphicData>
        </a:graphic>
      </p:graphicFrame>
    </p:spTree>
    <p:extLst>
      <p:ext uri="{BB962C8B-B14F-4D97-AF65-F5344CB8AC3E}">
        <p14:creationId xmlns:p14="http://schemas.microsoft.com/office/powerpoint/2010/main" val="3708177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5337" y="514352"/>
            <a:ext cx="10515600" cy="6172200"/>
          </a:xfrm>
        </p:spPr>
        <p:txBody>
          <a:bodyPr>
            <a:normAutofit fontScale="92500" lnSpcReduction="20000"/>
          </a:bodyPr>
          <a:lstStyle/>
          <a:p>
            <a:pPr marL="0" indent="0">
              <a:buNone/>
            </a:pPr>
            <a:r>
              <a:rPr lang="en-US" dirty="0" smtClean="0"/>
              <a:t>   </a:t>
            </a:r>
            <a:r>
              <a:rPr lang="ru-RU" dirty="0" smtClean="0"/>
              <a:t>В </a:t>
            </a:r>
            <a:r>
              <a:rPr lang="ru-RU" dirty="0"/>
              <a:t>процессе инспектирования организация накапливает определенный опыт, поэтому результаты инспектирования можно использовать для улучшения всего процесса разработки ПО. В ходе инспектирования выполняется анализ обнаруженных дефектов. Группа инспектирования и авторы инспектируемого кода определяют причины возникновения дефектов. Чтобы подобные дефекты не возникали в будущих системах, необходимо по возможности устранить причины возникновения дефектов, что означает внесение изменений в процесс разработки программных систем.</a:t>
            </a:r>
          </a:p>
          <a:p>
            <a:pPr marL="0" indent="0">
              <a:buNone/>
            </a:pPr>
            <a:r>
              <a:rPr lang="en-US" dirty="0" smtClean="0"/>
              <a:t>   </a:t>
            </a:r>
            <a:r>
              <a:rPr lang="ru-RU" dirty="0" smtClean="0"/>
              <a:t>Количество </a:t>
            </a:r>
            <a:r>
              <a:rPr lang="ru-RU" dirty="0"/>
              <a:t>кода, проверяемого за определенное время, зависит от опыта группы инспектирования, языка программирования и предметной области приложения. На основе опыта проведения инспектирования в компании </a:t>
            </a:r>
            <a:r>
              <a:rPr lang="en-US" dirty="0"/>
              <a:t>IBM</a:t>
            </a:r>
            <a:r>
              <a:rPr lang="ru-RU" dirty="0"/>
              <a:t> сделаны следующие оценки.</a:t>
            </a:r>
          </a:p>
          <a:p>
            <a:pPr marL="0" indent="0">
              <a:buNone/>
            </a:pPr>
            <a:r>
              <a:rPr lang="ru-RU" dirty="0"/>
              <a:t> </a:t>
            </a:r>
          </a:p>
          <a:p>
            <a:pPr marL="514350" indent="-514350">
              <a:buFont typeface="+mj-lt"/>
              <a:buAutoNum type="arabicPeriod"/>
            </a:pPr>
            <a:r>
              <a:rPr lang="ru-RU" dirty="0" smtClean="0"/>
              <a:t>На </a:t>
            </a:r>
            <a:r>
              <a:rPr lang="ru-RU" dirty="0"/>
              <a:t>этапе предварительного просмотра за один час можно просмотреть приблизительно 500 операторов исходного кода.</a:t>
            </a:r>
          </a:p>
          <a:p>
            <a:pPr marL="514350" indent="-514350">
              <a:buFont typeface="+mj-lt"/>
              <a:buAutoNum type="arabicPeriod"/>
            </a:pPr>
            <a:r>
              <a:rPr lang="ru-RU" dirty="0" smtClean="0"/>
              <a:t>Во </a:t>
            </a:r>
            <a:r>
              <a:rPr lang="ru-RU" dirty="0"/>
              <a:t>время индивидуальной подготовки за один час можно проверить примерно 125 операторов исходного кода.</a:t>
            </a:r>
          </a:p>
          <a:p>
            <a:pPr marL="514350" indent="-514350">
              <a:buFont typeface="+mj-lt"/>
              <a:buAutoNum type="arabicPeriod"/>
            </a:pPr>
            <a:r>
              <a:rPr lang="ru-RU" dirty="0" smtClean="0"/>
              <a:t>На </a:t>
            </a:r>
            <a:r>
              <a:rPr lang="ru-RU" dirty="0"/>
              <a:t>собрании за один час можно проверить от 90 до 125 операторов.</a:t>
            </a:r>
          </a:p>
        </p:txBody>
      </p:sp>
    </p:spTree>
    <p:extLst>
      <p:ext uri="{BB962C8B-B14F-4D97-AF65-F5344CB8AC3E}">
        <p14:creationId xmlns:p14="http://schemas.microsoft.com/office/powerpoint/2010/main" val="79608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Цели</a:t>
            </a:r>
            <a:endParaRPr lang="ru-RU" dirty="0"/>
          </a:p>
        </p:txBody>
      </p:sp>
      <p:sp>
        <p:nvSpPr>
          <p:cNvPr id="3" name="Объект 2"/>
          <p:cNvSpPr>
            <a:spLocks noGrp="1"/>
          </p:cNvSpPr>
          <p:nvPr>
            <p:ph idx="1"/>
          </p:nvPr>
        </p:nvSpPr>
        <p:spPr/>
        <p:txBody>
          <a:bodyPr>
            <a:normAutofit fontScale="92500"/>
          </a:bodyPr>
          <a:lstStyle/>
          <a:p>
            <a:pPr marL="0" indent="0">
              <a:buNone/>
            </a:pPr>
            <a:r>
              <a:rPr lang="en-US" dirty="0" smtClean="0"/>
              <a:t>   </a:t>
            </a:r>
            <a:r>
              <a:rPr lang="ru-RU" dirty="0" smtClean="0"/>
              <a:t>Цель </a:t>
            </a:r>
            <a:r>
              <a:rPr lang="ru-RU" dirty="0"/>
              <a:t>настоящей </a:t>
            </a:r>
            <a:r>
              <a:rPr lang="ru-RU" dirty="0" smtClean="0"/>
              <a:t>лекции </a:t>
            </a:r>
            <a:r>
              <a:rPr lang="ru-RU" dirty="0"/>
              <a:t>– дать общее представление о верификации и аттестации программного обеспечения и познакомить с методами статической верификации. Прочитав эту </a:t>
            </a:r>
            <a:r>
              <a:rPr lang="ru-RU" dirty="0" smtClean="0"/>
              <a:t>лекцию, </a:t>
            </a:r>
            <a:r>
              <a:rPr lang="ru-RU" dirty="0"/>
              <a:t>вы должны:</a:t>
            </a:r>
          </a:p>
          <a:p>
            <a:pPr lvl="0"/>
            <a:r>
              <a:rPr lang="ru-RU" dirty="0"/>
              <a:t>знать отличие между верификацией и аттестацией ПО;</a:t>
            </a:r>
          </a:p>
          <a:p>
            <a:pPr lvl="0"/>
            <a:r>
              <a:rPr lang="ru-RU" dirty="0"/>
              <a:t>познакомиться с инспектированием программ – эффективным методом выявления ошибок в программах;</a:t>
            </a:r>
          </a:p>
          <a:p>
            <a:pPr lvl="0"/>
            <a:r>
              <a:rPr lang="ru-RU" dirty="0"/>
              <a:t>понять, почему статический анализ программ является одним из основных методов верификации;</a:t>
            </a:r>
          </a:p>
          <a:p>
            <a:r>
              <a:rPr lang="ru-RU" dirty="0"/>
              <a:t>познакомиться с разработкой программ методом "чистая комната" и знать, почему этот метод оказывается эффективным.</a:t>
            </a:r>
          </a:p>
        </p:txBody>
      </p:sp>
    </p:spTree>
    <p:extLst>
      <p:ext uri="{BB962C8B-B14F-4D97-AF65-F5344CB8AC3E}">
        <p14:creationId xmlns:p14="http://schemas.microsoft.com/office/powerpoint/2010/main" val="28740322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57200"/>
            <a:ext cx="10515600" cy="6400800"/>
          </a:xfrm>
        </p:spPr>
        <p:txBody>
          <a:bodyPr>
            <a:normAutofit fontScale="77500" lnSpcReduction="20000"/>
          </a:bodyPr>
          <a:lstStyle/>
          <a:p>
            <a:pPr marL="0" indent="0">
              <a:buNone/>
            </a:pPr>
            <a:r>
              <a:rPr lang="en-US" dirty="0" smtClean="0"/>
              <a:t>   </a:t>
            </a:r>
            <a:r>
              <a:rPr lang="ru-RU" dirty="0" smtClean="0"/>
              <a:t>Эти </a:t>
            </a:r>
            <a:r>
              <a:rPr lang="ru-RU" dirty="0"/>
              <a:t>цифры также подтверждаются данными, полученными во время проведения инспектирования компании AT&amp;T.</a:t>
            </a:r>
          </a:p>
          <a:p>
            <a:pPr marL="0" indent="0">
              <a:buNone/>
            </a:pPr>
            <a:r>
              <a:rPr lang="en-US" dirty="0" smtClean="0"/>
              <a:t>   </a:t>
            </a:r>
            <a:r>
              <a:rPr lang="ru-RU" dirty="0" smtClean="0"/>
              <a:t>Принято </a:t>
            </a:r>
            <a:r>
              <a:rPr lang="ru-RU" dirty="0"/>
              <a:t>считать, что максимальная длительность инспектирования не должна превышать двух часов, поскольку потом эффективность обнаружения дефектов снижается. Поэтому в процессе разработки ПО инспектирование относительно малых системных компонентов должно выполняться достаточно часто.</a:t>
            </a:r>
          </a:p>
          <a:p>
            <a:pPr marL="0" indent="0">
              <a:buNone/>
            </a:pPr>
            <a:r>
              <a:rPr lang="en-US" dirty="0" smtClean="0"/>
              <a:t>   </a:t>
            </a:r>
            <a:r>
              <a:rPr lang="ru-RU" dirty="0" smtClean="0"/>
              <a:t>Если </a:t>
            </a:r>
            <a:r>
              <a:rPr lang="ru-RU" dirty="0"/>
              <a:t>команда инспектирования состоит из четырех человек, на проверку 100 строк кода требуется примерно один человеко-день. Считается, что сам процесс инспектирования занимает около часа, плюс каждый член команды тратит 1-2 часа на подготовку к инспектированию. Расходы на тестирование также существенно зависят от количества ошибок в программе. Но, с другой стороны, на инспектирование программы требуется вполовину меньше затрат, чем на эквивалентное тестирование программ.</a:t>
            </a:r>
          </a:p>
          <a:p>
            <a:pPr marL="0" indent="0">
              <a:buNone/>
            </a:pPr>
            <a:r>
              <a:rPr lang="en-US" dirty="0" smtClean="0"/>
              <a:t>   </a:t>
            </a:r>
            <a:r>
              <a:rPr lang="ru-RU" dirty="0" smtClean="0"/>
              <a:t>Обеспечение </a:t>
            </a:r>
            <a:r>
              <a:rPr lang="ru-RU" dirty="0"/>
              <a:t>инспектирования ПО требует квалифицированного управления и "правильного" отношения к результатам его проведения. Инспектирование – открытый процесс обнаружения ошибок, когда ошибки, допущенные отдельным программистом, неизбежно выявляются и становятся известны всей группе программистов. Менеджеры должны четко разграничивать инспектирование программного кода и оценку кадров. При оценке профессиональных качеств специалистов ни в коем случае нельзя учитывать ошибки, обнаруженные в процессе инспектирования. Руководителям инспекционных групп необходимо пройти тщательную подготовку, чтобы грамотно управлять процессом и совершенствовать культуру отношений, которая гарантировала бы поддержку в процессе обнаружения ошибок и отсутствие каких-либо обвинений в связи с этими ошибками.</a:t>
            </a:r>
          </a:p>
        </p:txBody>
      </p:sp>
    </p:spTree>
    <p:extLst>
      <p:ext uri="{BB962C8B-B14F-4D97-AF65-F5344CB8AC3E}">
        <p14:creationId xmlns:p14="http://schemas.microsoft.com/office/powerpoint/2010/main" val="20178816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79425"/>
            <a:ext cx="10515600" cy="1325563"/>
          </a:xfrm>
        </p:spPr>
        <p:txBody>
          <a:bodyPr>
            <a:normAutofit/>
          </a:bodyPr>
          <a:lstStyle/>
          <a:p>
            <a:pPr algn="ctr"/>
            <a:r>
              <a:rPr lang="ru-RU" sz="3600" b="1" dirty="0" smtClean="0"/>
              <a:t>3</a:t>
            </a:r>
            <a:r>
              <a:rPr lang="ru-RU" sz="3600" b="1" dirty="0"/>
              <a:t>. Автоматический статический анализ </a:t>
            </a:r>
            <a:r>
              <a:rPr lang="ru-RU" sz="3600" b="1" dirty="0" smtClean="0"/>
              <a:t>программ</a:t>
            </a:r>
            <a:endParaRPr lang="ru-RU" sz="3600" dirty="0"/>
          </a:p>
        </p:txBody>
      </p:sp>
      <p:sp>
        <p:nvSpPr>
          <p:cNvPr id="3" name="Объект 2"/>
          <p:cNvSpPr>
            <a:spLocks noGrp="1"/>
          </p:cNvSpPr>
          <p:nvPr>
            <p:ph idx="1"/>
          </p:nvPr>
        </p:nvSpPr>
        <p:spPr>
          <a:xfrm>
            <a:off x="838200" y="2097087"/>
            <a:ext cx="10515600" cy="4146550"/>
          </a:xfrm>
        </p:spPr>
        <p:txBody>
          <a:bodyPr>
            <a:normAutofit fontScale="77500" lnSpcReduction="20000"/>
          </a:bodyPr>
          <a:lstStyle/>
          <a:p>
            <a:pPr marL="0" indent="0">
              <a:buNone/>
            </a:pPr>
            <a:r>
              <a:rPr lang="en-US" dirty="0" smtClean="0"/>
              <a:t>   </a:t>
            </a:r>
            <a:r>
              <a:rPr lang="ru-RU" dirty="0" smtClean="0"/>
              <a:t>Статические </a:t>
            </a:r>
            <a:r>
              <a:rPr lang="ru-RU" dirty="0"/>
              <a:t>анализаторы программ – это инструментальные программные средства, которые сканируют исходный текст программы и выявляют возможные ошибки и противоречия. Для анализаторов не требуется исполняемая программа. Они выполняют синтаксический разбор текста программы и опознают различные типы операторов. Таким образом, с помощью анализаторов можно проверить, правильно ли составлены операторы, сделать выводы относительно потока управления в программе и во многих случаях вычислить множество значений данных, используемых программой. Анализаторы дополняют средства обнаружения ошибок, предоставляемых компилятором языка.</a:t>
            </a:r>
          </a:p>
          <a:p>
            <a:pPr marL="0" indent="0">
              <a:buNone/>
            </a:pPr>
            <a:r>
              <a:rPr lang="en-US" dirty="0" smtClean="0"/>
              <a:t>   </a:t>
            </a:r>
            <a:r>
              <a:rPr lang="ru-RU" dirty="0" smtClean="0"/>
              <a:t>Цель </a:t>
            </a:r>
            <a:r>
              <a:rPr lang="ru-RU" dirty="0"/>
              <a:t>автоматического статического анализа – привлечь внимание проверяющего к аномалиям в программе, например, к переменным, которые используются без инициализации или совсем не используются, или к данным, значения которых превышают заданное, и т.п. В табл. 10.3 перечислены типы ошибок, которые можно выявить с помощью статического анализа. Автоматический статический анализ лучше всего применять вместе с инспектированием ПО, так как он предоставляет дополнительную информацию инспекционной группе.</a:t>
            </a:r>
          </a:p>
        </p:txBody>
      </p:sp>
    </p:spTree>
    <p:extLst>
      <p:ext uri="{BB962C8B-B14F-4D97-AF65-F5344CB8AC3E}">
        <p14:creationId xmlns:p14="http://schemas.microsoft.com/office/powerpoint/2010/main" val="1652646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1475"/>
            <a:ext cx="10515600" cy="442913"/>
          </a:xfrm>
        </p:spPr>
        <p:txBody>
          <a:bodyPr>
            <a:normAutofit lnSpcReduction="10000"/>
          </a:bodyPr>
          <a:lstStyle/>
          <a:p>
            <a:pPr marL="0" indent="0" algn="ctr">
              <a:buNone/>
            </a:pPr>
            <a:r>
              <a:rPr lang="ru-RU" b="1" dirty="0"/>
              <a:t>Таблица 10.3. Ошибки, обнаруживаемые статическим </a:t>
            </a:r>
            <a:r>
              <a:rPr lang="ru-RU" b="1" dirty="0" smtClean="0"/>
              <a:t>анализом</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1808641647"/>
              </p:ext>
            </p:extLst>
          </p:nvPr>
        </p:nvGraphicFramePr>
        <p:xfrm>
          <a:off x="478797" y="1725792"/>
          <a:ext cx="11234406" cy="4195935"/>
        </p:xfrm>
        <a:graphic>
          <a:graphicData uri="http://schemas.openxmlformats.org/drawingml/2006/table">
            <a:tbl>
              <a:tblPr/>
              <a:tblGrid>
                <a:gridCol w="3104505">
                  <a:extLst>
                    <a:ext uri="{9D8B030D-6E8A-4147-A177-3AD203B41FA5}">
                      <a16:colId xmlns:a16="http://schemas.microsoft.com/office/drawing/2014/main" val="689350856"/>
                    </a:ext>
                  </a:extLst>
                </a:gridCol>
                <a:gridCol w="8129901">
                  <a:extLst>
                    <a:ext uri="{9D8B030D-6E8A-4147-A177-3AD203B41FA5}">
                      <a16:colId xmlns:a16="http://schemas.microsoft.com/office/drawing/2014/main" val="2254739060"/>
                    </a:ext>
                  </a:extLst>
                </a:gridCol>
              </a:tblGrid>
              <a:tr h="294601">
                <a:tc>
                  <a:txBody>
                    <a:bodyPr/>
                    <a:lstStyle/>
                    <a:p>
                      <a:pPr algn="just">
                        <a:lnSpc>
                          <a:spcPct val="107000"/>
                        </a:lnSpc>
                        <a:spcAft>
                          <a:spcPts val="0"/>
                        </a:spcAft>
                      </a:pPr>
                      <a:r>
                        <a:rPr lang="ru-RU"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Тип ошибки</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713" marR="4171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Bef>
                          <a:spcPts val="200"/>
                        </a:spcBef>
                        <a:spcAft>
                          <a:spcPts val="0"/>
                        </a:spcAft>
                      </a:pPr>
                      <a:r>
                        <a:rPr lang="ru-RU" sz="1700">
                          <a:solidFill>
                            <a:srgbClr val="272727"/>
                          </a:solidFill>
                          <a:effectLst/>
                          <a:latin typeface="Calibri Light" panose="020F0302020204030204" pitchFamily="34" charset="0"/>
                          <a:ea typeface="Times New Roman" panose="02020603050405020304" pitchFamily="18" charset="0"/>
                          <a:cs typeface="Times New Roman" panose="02020603050405020304" pitchFamily="18" charset="0"/>
                        </a:rPr>
                        <a:t>Описание ошибки</a:t>
                      </a:r>
                    </a:p>
                  </a:txBody>
                  <a:tcPr marL="41713" marR="4171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8117866"/>
                  </a:ext>
                </a:extLst>
              </a:tr>
              <a:tr h="1472998">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Ошибки данных</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713" marR="41713"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Переменные используются до их инициализации; переменные определены, но нигде не используются; переменным дважды присваиваются значения, однако между этими присвоениями они нигде не используются; выход за границы массива; переменные не определены</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713" marR="41713"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846145261"/>
                  </a:ext>
                </a:extLst>
              </a:tr>
              <a:tr h="589199">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Ошибки управления</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713" marR="41713" marT="0" marB="0">
                    <a:lnL>
                      <a:noFill/>
                    </a:lnL>
                    <a:lnR>
                      <a:noFill/>
                    </a:lnR>
                    <a:lnT>
                      <a:noFill/>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Неиспользуемый код; безусловные переходы в циклах</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713" marR="41713" marT="0" marB="0">
                    <a:lnL>
                      <a:noFill/>
                    </a:lnL>
                    <a:lnR>
                      <a:noFill/>
                    </a:lnR>
                    <a:lnT>
                      <a:noFill/>
                    </a:lnT>
                    <a:lnB>
                      <a:noFill/>
                    </a:lnB>
                    <a:solidFill>
                      <a:srgbClr val="FFFFFF"/>
                    </a:solidFill>
                  </a:tcPr>
                </a:tc>
                <a:extLst>
                  <a:ext uri="{0D108BD9-81ED-4DB2-BD59-A6C34878D82A}">
                    <a16:rowId xmlns:a16="http://schemas.microsoft.com/office/drawing/2014/main" val="1328494176"/>
                  </a:ext>
                </a:extLst>
              </a:tr>
              <a:tr h="589199">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Ошибки ввода-вывода</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713" marR="41713" marT="0" marB="0">
                    <a:lnL>
                      <a:noFill/>
                    </a:lnL>
                    <a:lnR>
                      <a:noFill/>
                    </a:lnR>
                    <a:lnT>
                      <a:noFill/>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Переменные выводятся дважды без промежуточного присвоения</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713" marR="41713" marT="0" marB="0">
                    <a:lnL>
                      <a:noFill/>
                    </a:lnL>
                    <a:lnR>
                      <a:noFill/>
                    </a:lnR>
                    <a:lnT>
                      <a:noFill/>
                    </a:lnT>
                    <a:lnB>
                      <a:noFill/>
                    </a:lnB>
                    <a:solidFill>
                      <a:srgbClr val="FFFFFF"/>
                    </a:solidFill>
                  </a:tcPr>
                </a:tc>
                <a:extLst>
                  <a:ext uri="{0D108BD9-81ED-4DB2-BD59-A6C34878D82A}">
                    <a16:rowId xmlns:a16="http://schemas.microsoft.com/office/drawing/2014/main" val="234001637"/>
                  </a:ext>
                </a:extLst>
              </a:tr>
              <a:tr h="955337">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Ошибки интерфейса</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713" marR="41713" marT="0" marB="0">
                    <a:lnL>
                      <a:noFill/>
                    </a:lnL>
                    <a:lnR>
                      <a:noFill/>
                    </a:lnR>
                    <a:lnT>
                      <a:noFill/>
                    </a:lnT>
                    <a:lnB>
                      <a:noFill/>
                    </a:lnB>
                    <a:solidFill>
                      <a:srgbClr val="FFFFFF"/>
                    </a:solidFill>
                  </a:tcPr>
                </a:tc>
                <a:tc>
                  <a:txBody>
                    <a:bodyPr/>
                    <a:lstStyle/>
                    <a:p>
                      <a:pPr>
                        <a:lnSpc>
                          <a:spcPct val="107000"/>
                        </a:lnSpc>
                        <a:spcAft>
                          <a:spcPts val="60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Неправильный тип параметра; неправильное количество параметров; результаты функции не используются; есть невызываемые процедуры и функции</a:t>
                      </a: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713" marR="41713" marT="0" marB="0">
                    <a:lnL>
                      <a:noFill/>
                    </a:lnL>
                    <a:lnR>
                      <a:noFill/>
                    </a:lnR>
                    <a:lnT>
                      <a:noFill/>
                    </a:lnT>
                    <a:lnB>
                      <a:noFill/>
                    </a:lnB>
                    <a:solidFill>
                      <a:srgbClr val="FFFFFF"/>
                    </a:solidFill>
                  </a:tcPr>
                </a:tc>
                <a:extLst>
                  <a:ext uri="{0D108BD9-81ED-4DB2-BD59-A6C34878D82A}">
                    <a16:rowId xmlns:a16="http://schemas.microsoft.com/office/drawing/2014/main" val="917603256"/>
                  </a:ext>
                </a:extLst>
              </a:tr>
              <a:tr h="294601">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Ошибки управления памятью</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713" marR="41713"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Ошибки в использовании указателей</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713" marR="41713"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92519394"/>
                  </a:ext>
                </a:extLst>
              </a:tr>
            </a:tbl>
          </a:graphicData>
        </a:graphic>
      </p:graphicFrame>
    </p:spTree>
    <p:extLst>
      <p:ext uri="{BB962C8B-B14F-4D97-AF65-F5344CB8AC3E}">
        <p14:creationId xmlns:p14="http://schemas.microsoft.com/office/powerpoint/2010/main" val="3886158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57187"/>
            <a:ext cx="10515600" cy="6357938"/>
          </a:xfrm>
        </p:spPr>
        <p:txBody>
          <a:bodyPr>
            <a:normAutofit fontScale="62500" lnSpcReduction="20000"/>
          </a:bodyPr>
          <a:lstStyle/>
          <a:p>
            <a:pPr marL="0" indent="0">
              <a:buNone/>
            </a:pPr>
            <a:r>
              <a:rPr lang="en-US" dirty="0" smtClean="0"/>
              <a:t>   </a:t>
            </a:r>
            <a:r>
              <a:rPr lang="ru-RU" dirty="0" smtClean="0"/>
              <a:t>Статический </a:t>
            </a:r>
            <a:r>
              <a:rPr lang="ru-RU" dirty="0"/>
              <a:t>анализ состоит из нескольких этапов.</a:t>
            </a:r>
          </a:p>
          <a:p>
            <a:pPr marL="0" indent="0">
              <a:buNone/>
            </a:pPr>
            <a:r>
              <a:rPr lang="ru-RU" dirty="0"/>
              <a:t> </a:t>
            </a:r>
          </a:p>
          <a:p>
            <a:pPr marL="514350" indent="-514350">
              <a:buFont typeface="+mj-lt"/>
              <a:buAutoNum type="arabicPeriod"/>
            </a:pPr>
            <a:r>
              <a:rPr lang="ru-RU" i="1" dirty="0" smtClean="0"/>
              <a:t>Анализ </a:t>
            </a:r>
            <a:r>
              <a:rPr lang="ru-RU" i="1" dirty="0"/>
              <a:t>потока управления. </a:t>
            </a:r>
            <a:r>
              <a:rPr lang="ru-RU" dirty="0"/>
              <a:t>На этом этапе идентифицируются и выделяются циклы, их точки входа и выхода, а также неиспользуемый код (это код, окруженный безусловными операторами перехода, или код одной из ветвей условного оператора, условие перехода к которой никогда не будет истинным).</a:t>
            </a:r>
          </a:p>
          <a:p>
            <a:pPr marL="514350" indent="-514350">
              <a:buFont typeface="+mj-lt"/>
              <a:buAutoNum type="arabicPeriod"/>
            </a:pPr>
            <a:r>
              <a:rPr lang="ru-RU" i="1" dirty="0" smtClean="0"/>
              <a:t>Анализ </a:t>
            </a:r>
            <a:r>
              <a:rPr lang="ru-RU" i="1" dirty="0"/>
              <a:t>использования данных. </a:t>
            </a:r>
            <a:r>
              <a:rPr lang="ru-RU" dirty="0"/>
              <a:t>На этом этапе проверяется использование переменных в программе. Анализ позволяет обнаружить переменные, которые используются без предварительной инициализации, переменные, которые описаны дважды без промежуточного присвоения, а также объявленные, но нигде не используемые переменные. На этом этапе также можно выявить условные операторы с избыточными условиями. Это такие условия, значения которых никогда не изменяются: они либо всегда истинны, либо всегда ложны.</a:t>
            </a:r>
          </a:p>
          <a:p>
            <a:pPr marL="514350" indent="-514350">
              <a:buFont typeface="+mj-lt"/>
              <a:buAutoNum type="arabicPeriod"/>
            </a:pPr>
            <a:r>
              <a:rPr lang="ru-RU" i="1" dirty="0" smtClean="0"/>
              <a:t>Анализ </a:t>
            </a:r>
            <a:r>
              <a:rPr lang="ru-RU" i="1" dirty="0"/>
              <a:t>интерфейса. </a:t>
            </a:r>
            <a:r>
              <a:rPr lang="ru-RU" dirty="0"/>
              <a:t>На этом этапе проверяется согласованность различных частей программы, правильность объявления процедур и их использования. Данный этап оказывается лишним, если используется язык со строгим контролем типов, например, </a:t>
            </a:r>
            <a:r>
              <a:rPr lang="en-US" dirty="0"/>
              <a:t>Java</a:t>
            </a:r>
            <a:r>
              <a:rPr lang="ru-RU" dirty="0"/>
              <a:t>, так как подобный анализ выполняет компилятор этого языка. Анализ интерфейса помогает выявить ошибки в программах, написанных на языках со слабым контролем типов, например, </a:t>
            </a:r>
            <a:r>
              <a:rPr lang="en-US" dirty="0"/>
              <a:t>FORTRAN</a:t>
            </a:r>
            <a:r>
              <a:rPr lang="ru-RU" dirty="0"/>
              <a:t> или С. В процессе анализа интерфейса можно также выявить объявленные функции и процедуры, которые нигде не вызываются, и функции, результаты которых не используются.</a:t>
            </a:r>
          </a:p>
          <a:p>
            <a:pPr marL="514350" indent="-514350">
              <a:buFont typeface="+mj-lt"/>
              <a:buAutoNum type="arabicPeriod"/>
            </a:pPr>
            <a:r>
              <a:rPr lang="ru-RU" i="1" dirty="0" smtClean="0"/>
              <a:t>Анализ </a:t>
            </a:r>
            <a:r>
              <a:rPr lang="ru-RU" i="1" dirty="0"/>
              <a:t>потоков данных. </a:t>
            </a:r>
            <a:r>
              <a:rPr lang="ru-RU" dirty="0"/>
              <a:t>На этом этапе анализа определяются зависимости между исходными (входными) и результирующими (выходными) переменными. Хотя такой анализ не выявляет конкретных ошибок, он дает полный список значений, используемых в программе, благодаря чему легче обнаружить ошибочный вывод данных. На этом этапе также можно явно определить условия, которые влияют на значения переменных.</a:t>
            </a:r>
          </a:p>
          <a:p>
            <a:pPr marL="514350" indent="-514350">
              <a:buFont typeface="+mj-lt"/>
              <a:buAutoNum type="arabicPeriod"/>
            </a:pPr>
            <a:r>
              <a:rPr lang="ru-RU" i="1" dirty="0" smtClean="0"/>
              <a:t>Анализ </a:t>
            </a:r>
            <a:r>
              <a:rPr lang="ru-RU" i="1" dirty="0"/>
              <a:t>ветвей программы. </a:t>
            </a:r>
            <a:r>
              <a:rPr lang="ru-RU" dirty="0"/>
              <a:t>На этом этапе семантического анализа определяются все ветви программы и выделяются операторы, исполняемые в каждой ветви. Анализ ветвей программы существенно помогает разобраться в управлении программой и позволяет проанализировать каждую ветвь отдельно.</a:t>
            </a:r>
          </a:p>
        </p:txBody>
      </p:sp>
    </p:spTree>
    <p:extLst>
      <p:ext uri="{BB962C8B-B14F-4D97-AF65-F5344CB8AC3E}">
        <p14:creationId xmlns:p14="http://schemas.microsoft.com/office/powerpoint/2010/main" val="31818113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57188"/>
            <a:ext cx="10515600" cy="6272213"/>
          </a:xfrm>
        </p:spPr>
        <p:txBody>
          <a:bodyPr>
            <a:normAutofit fontScale="85000" lnSpcReduction="20000"/>
          </a:bodyPr>
          <a:lstStyle/>
          <a:p>
            <a:pPr marL="0" indent="0">
              <a:buNone/>
            </a:pPr>
            <a:r>
              <a:rPr lang="en-US" dirty="0" smtClean="0"/>
              <a:t>   </a:t>
            </a:r>
            <a:r>
              <a:rPr lang="ru-RU" dirty="0" smtClean="0"/>
              <a:t>Анализ </a:t>
            </a:r>
            <a:r>
              <a:rPr lang="ru-RU" dirty="0"/>
              <a:t>потока данных и</a:t>
            </a:r>
            <a:r>
              <a:rPr lang="ru-RU" i="1" dirty="0"/>
              <a:t> </a:t>
            </a:r>
            <a:r>
              <a:rPr lang="ru-RU" dirty="0"/>
              <a:t>анализ ветвей генерируют огромное количество информации. Эта информация не выявляет конкретных ошибок, а представляет программу в разных аспектах. Из-за огромного количества генерируемой информации эти этапы статического анализа иногда исключают из процесса анализа и используют только на ранних стадиях для обнаружения аномалий в разрабатываемой программе.</a:t>
            </a:r>
          </a:p>
          <a:p>
            <a:pPr marL="0" indent="0">
              <a:buNone/>
            </a:pPr>
            <a:r>
              <a:rPr lang="en-US" dirty="0" smtClean="0"/>
              <a:t>   </a:t>
            </a:r>
            <a:r>
              <a:rPr lang="ru-RU" dirty="0" smtClean="0"/>
              <a:t>Статические </a:t>
            </a:r>
            <a:r>
              <a:rPr lang="ru-RU" dirty="0"/>
              <a:t>анализаторы особенно полезны в тех случаях, когда используются языки программирования, подобные С. В языке С нет строгого контроля типов, и потому проверка, осуществляемая компилятором языка С, ограниченна. В этом случае средствами статического анализа можно автоматически выявить широкий спектр ошибок программирования. Данный анализ особенно важен при разработке критических систем. В этом случае статический анализ позволяет значительно сократить расходы на тестирование.</a:t>
            </a:r>
          </a:p>
          <a:p>
            <a:pPr marL="0" indent="0">
              <a:buNone/>
            </a:pPr>
            <a:r>
              <a:rPr lang="en-US" dirty="0" smtClean="0"/>
              <a:t>   </a:t>
            </a:r>
            <a:r>
              <a:rPr lang="ru-RU" dirty="0" smtClean="0"/>
              <a:t>В </a:t>
            </a:r>
            <a:r>
              <a:rPr lang="ru-RU" dirty="0"/>
              <a:t>системах </a:t>
            </a:r>
            <a:r>
              <a:rPr lang="en-US" dirty="0"/>
              <a:t>Unix</a:t>
            </a:r>
            <a:r>
              <a:rPr lang="ru-RU" dirty="0"/>
              <a:t> и </a:t>
            </a:r>
            <a:r>
              <a:rPr lang="en-US" dirty="0"/>
              <a:t>Linux</a:t>
            </a:r>
            <a:r>
              <a:rPr lang="ru-RU" dirty="0"/>
              <a:t> есть статический анализатор </a:t>
            </a:r>
            <a:r>
              <a:rPr lang="en-US" dirty="0"/>
              <a:t>LINT</a:t>
            </a:r>
            <a:r>
              <a:rPr lang="ru-RU" dirty="0"/>
              <a:t> для программ, написанных на С. Он обеспечивает статическую проверку, эквивалентную проверке компилятором в языках со строгим контролем типов, например, </a:t>
            </a:r>
            <a:r>
              <a:rPr lang="en-US" dirty="0"/>
              <a:t>Java</a:t>
            </a:r>
            <a:r>
              <a:rPr lang="ru-RU" dirty="0"/>
              <a:t>. В листинге </a:t>
            </a:r>
            <a:r>
              <a:rPr lang="en-US" dirty="0" smtClean="0"/>
              <a:t>10</a:t>
            </a:r>
            <a:r>
              <a:rPr lang="ru-RU" dirty="0" smtClean="0"/>
              <a:t>.1 </a:t>
            </a:r>
            <a:r>
              <a:rPr lang="ru-RU" dirty="0"/>
              <a:t>представлен образец результата проверки программы с помощью анализатора </a:t>
            </a:r>
            <a:r>
              <a:rPr lang="en-US" dirty="0"/>
              <a:t>LINT</a:t>
            </a:r>
            <a:r>
              <a:rPr lang="ru-RU" dirty="0"/>
              <a:t>. Первая команда анализатора просматривает программу. В программе определена функция </a:t>
            </a:r>
            <a:r>
              <a:rPr lang="en-US" dirty="0" err="1"/>
              <a:t>printarray</a:t>
            </a:r>
            <a:r>
              <a:rPr lang="ru-RU" dirty="0"/>
              <a:t> с одним параметром, которая затем вызывает ее с тремя параметрами. Переменные </a:t>
            </a:r>
            <a:r>
              <a:rPr lang="en-US" dirty="0" err="1"/>
              <a:t>i</a:t>
            </a:r>
            <a:r>
              <a:rPr lang="ru-RU" dirty="0"/>
              <a:t> и с определены, однако значения им нигде не присваиваются. Возвращаемое функцией значение также нигде не используется.</a:t>
            </a:r>
          </a:p>
        </p:txBody>
      </p:sp>
    </p:spTree>
    <p:extLst>
      <p:ext uri="{BB962C8B-B14F-4D97-AF65-F5344CB8AC3E}">
        <p14:creationId xmlns:p14="http://schemas.microsoft.com/office/powerpoint/2010/main" val="4724912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57188"/>
            <a:ext cx="10515600" cy="6200775"/>
          </a:xfrm>
        </p:spPr>
        <p:txBody>
          <a:bodyPr>
            <a:normAutofit fontScale="70000" lnSpcReduction="20000"/>
          </a:bodyPr>
          <a:lstStyle/>
          <a:p>
            <a:pPr marL="0" indent="0">
              <a:buNone/>
            </a:pPr>
            <a:r>
              <a:rPr lang="ru-RU" b="1" dirty="0"/>
              <a:t>Листинг 10.1. Статический анализ, выполненный анализатором </a:t>
            </a:r>
            <a:r>
              <a:rPr lang="en-US" b="1" dirty="0" smtClean="0"/>
              <a:t>LINT</a:t>
            </a:r>
            <a:endParaRPr lang="ru-RU" dirty="0"/>
          </a:p>
          <a:p>
            <a:pPr marL="0" indent="0">
              <a:buNone/>
            </a:pPr>
            <a:r>
              <a:rPr lang="en-US" dirty="0"/>
              <a:t>138% more </a:t>
            </a:r>
            <a:r>
              <a:rPr lang="en-US" dirty="0" err="1" smtClean="0"/>
              <a:t>lint_ex.c</a:t>
            </a:r>
            <a:endParaRPr lang="ru-RU" dirty="0"/>
          </a:p>
          <a:p>
            <a:pPr marL="0" indent="0">
              <a:buNone/>
            </a:pPr>
            <a:r>
              <a:rPr lang="en-US" dirty="0"/>
              <a:t>#include &lt;</a:t>
            </a:r>
            <a:r>
              <a:rPr lang="en-US" dirty="0" err="1"/>
              <a:t>stdio.h</a:t>
            </a:r>
            <a:r>
              <a:rPr lang="en-US" dirty="0"/>
              <a:t>&gt;</a:t>
            </a:r>
            <a:endParaRPr lang="ru-RU" dirty="0"/>
          </a:p>
          <a:p>
            <a:pPr marL="0" indent="0">
              <a:buNone/>
            </a:pPr>
            <a:r>
              <a:rPr lang="en-US" dirty="0" err="1"/>
              <a:t>printarray</a:t>
            </a:r>
            <a:r>
              <a:rPr lang="en-US" dirty="0"/>
              <a:t> (</a:t>
            </a:r>
            <a:r>
              <a:rPr lang="en-US" dirty="0" err="1"/>
              <a:t>Anarray</a:t>
            </a:r>
            <a:r>
              <a:rPr lang="en-US" dirty="0"/>
              <a:t>)</a:t>
            </a:r>
            <a:endParaRPr lang="ru-RU" dirty="0"/>
          </a:p>
          <a:p>
            <a:pPr marL="0" indent="0">
              <a:buNone/>
            </a:pPr>
            <a:r>
              <a:rPr lang="en-US" dirty="0" err="1"/>
              <a:t>int</a:t>
            </a:r>
            <a:r>
              <a:rPr lang="en-US" dirty="0"/>
              <a:t> </a:t>
            </a:r>
            <a:r>
              <a:rPr lang="en-US" dirty="0" err="1"/>
              <a:t>Anarray</a:t>
            </a:r>
            <a:r>
              <a:rPr lang="en-US" dirty="0"/>
              <a:t>;</a:t>
            </a:r>
            <a:endParaRPr lang="ru-RU" dirty="0"/>
          </a:p>
          <a:p>
            <a:pPr marL="0" indent="0">
              <a:buNone/>
            </a:pPr>
            <a:r>
              <a:rPr lang="en-US" dirty="0" smtClean="0"/>
              <a:t>{</a:t>
            </a:r>
            <a:r>
              <a:rPr lang="en-US" dirty="0" err="1" smtClean="0"/>
              <a:t>printf</a:t>
            </a:r>
            <a:r>
              <a:rPr lang="en-US" dirty="0"/>
              <a:t>("%d",</a:t>
            </a:r>
            <a:r>
              <a:rPr lang="en-US" dirty="0" err="1"/>
              <a:t>Anarray</a:t>
            </a:r>
            <a:r>
              <a:rPr lang="en-US" dirty="0" smtClean="0"/>
              <a:t>);}</a:t>
            </a:r>
            <a:endParaRPr lang="ru-RU" dirty="0"/>
          </a:p>
          <a:p>
            <a:pPr marL="0" indent="0">
              <a:buNone/>
            </a:pPr>
            <a:r>
              <a:rPr lang="en-US" dirty="0"/>
              <a:t>main()</a:t>
            </a:r>
            <a:endParaRPr lang="ru-RU" dirty="0"/>
          </a:p>
          <a:p>
            <a:pPr marL="0" indent="0">
              <a:buNone/>
            </a:pPr>
            <a:r>
              <a:rPr lang="en-US" dirty="0" smtClean="0"/>
              <a:t>{</a:t>
            </a:r>
            <a:r>
              <a:rPr lang="en-US" dirty="0" err="1" smtClean="0"/>
              <a:t>int</a:t>
            </a:r>
            <a:r>
              <a:rPr lang="en-US" dirty="0" smtClean="0"/>
              <a:t> </a:t>
            </a:r>
            <a:r>
              <a:rPr lang="en-US" dirty="0" err="1"/>
              <a:t>Anarray</a:t>
            </a:r>
            <a:r>
              <a:rPr lang="en-US" dirty="0"/>
              <a:t>[5]; </a:t>
            </a:r>
            <a:r>
              <a:rPr lang="en-US" dirty="0" err="1"/>
              <a:t>int</a:t>
            </a:r>
            <a:r>
              <a:rPr lang="en-US" dirty="0"/>
              <a:t> </a:t>
            </a:r>
            <a:r>
              <a:rPr lang="en-US" dirty="0" err="1"/>
              <a:t>i</a:t>
            </a:r>
            <a:r>
              <a:rPr lang="en-US" dirty="0"/>
              <a:t>; char c;</a:t>
            </a:r>
            <a:endParaRPr lang="ru-RU" dirty="0"/>
          </a:p>
          <a:p>
            <a:pPr marL="0" indent="0">
              <a:buNone/>
            </a:pPr>
            <a:r>
              <a:rPr lang="en-US" dirty="0" err="1"/>
              <a:t>printarray</a:t>
            </a:r>
            <a:r>
              <a:rPr lang="en-US" dirty="0"/>
              <a:t>(</a:t>
            </a:r>
            <a:r>
              <a:rPr lang="en-US" dirty="0" err="1"/>
              <a:t>Anarray,i</a:t>
            </a:r>
            <a:r>
              <a:rPr lang="en-US" dirty="0"/>
              <a:t>/c);</a:t>
            </a:r>
            <a:endParaRPr lang="ru-RU" dirty="0"/>
          </a:p>
          <a:p>
            <a:pPr marL="0" indent="0">
              <a:buNone/>
            </a:pPr>
            <a:r>
              <a:rPr lang="en-US" dirty="0" err="1"/>
              <a:t>printarray</a:t>
            </a:r>
            <a:r>
              <a:rPr lang="en-US" dirty="0"/>
              <a:t>(</a:t>
            </a:r>
            <a:r>
              <a:rPr lang="en-US" dirty="0" err="1"/>
              <a:t>Anarray</a:t>
            </a:r>
            <a:r>
              <a:rPr lang="en-US" dirty="0"/>
              <a:t>); </a:t>
            </a:r>
            <a:r>
              <a:rPr lang="en-US" dirty="0" smtClean="0"/>
              <a:t>}</a:t>
            </a:r>
            <a:endParaRPr lang="ru-RU" dirty="0"/>
          </a:p>
          <a:p>
            <a:pPr marL="0" indent="0">
              <a:buNone/>
            </a:pPr>
            <a:r>
              <a:rPr lang="en-US" dirty="0"/>
              <a:t>139% cc </a:t>
            </a:r>
            <a:r>
              <a:rPr lang="en-US" dirty="0" err="1"/>
              <a:t>lint_ex.c</a:t>
            </a:r>
            <a:r>
              <a:rPr lang="en-US" dirty="0"/>
              <a:t> </a:t>
            </a:r>
            <a:endParaRPr lang="ru-RU" dirty="0"/>
          </a:p>
          <a:p>
            <a:pPr marL="0" indent="0">
              <a:buNone/>
            </a:pPr>
            <a:r>
              <a:rPr lang="en-US" dirty="0"/>
              <a:t>140% lint </a:t>
            </a:r>
            <a:r>
              <a:rPr lang="en-US" dirty="0" err="1" smtClean="0"/>
              <a:t>lint_ex.c</a:t>
            </a:r>
            <a:endParaRPr lang="ru-RU" dirty="0"/>
          </a:p>
          <a:p>
            <a:pPr marL="0" indent="0">
              <a:buNone/>
            </a:pPr>
            <a:r>
              <a:rPr lang="en-US" dirty="0" err="1"/>
              <a:t>lint_ex.c</a:t>
            </a:r>
            <a:r>
              <a:rPr lang="en-US" dirty="0"/>
              <a:t>(10): warning: </a:t>
            </a:r>
            <a:r>
              <a:rPr lang="ru-RU" dirty="0"/>
              <a:t>с</a:t>
            </a:r>
            <a:r>
              <a:rPr lang="en-US" dirty="0"/>
              <a:t> may be used before set </a:t>
            </a:r>
            <a:endParaRPr lang="ru-RU" dirty="0"/>
          </a:p>
          <a:p>
            <a:pPr marL="0" indent="0">
              <a:buNone/>
            </a:pPr>
            <a:r>
              <a:rPr lang="en-US" dirty="0" err="1"/>
              <a:t>lint_ex.c</a:t>
            </a:r>
            <a:r>
              <a:rPr lang="en-US" dirty="0"/>
              <a:t>(10): warning: </a:t>
            </a:r>
            <a:r>
              <a:rPr lang="en-US" i="1" dirty="0" err="1"/>
              <a:t>i</a:t>
            </a:r>
            <a:r>
              <a:rPr lang="en-US" i="1" dirty="0"/>
              <a:t> </a:t>
            </a:r>
            <a:r>
              <a:rPr lang="en-US" dirty="0"/>
              <a:t>may be used before set </a:t>
            </a:r>
            <a:endParaRPr lang="ru-RU" dirty="0"/>
          </a:p>
          <a:p>
            <a:pPr marL="0" indent="0">
              <a:buNone/>
            </a:pPr>
            <a:r>
              <a:rPr lang="en-US" dirty="0" err="1"/>
              <a:t>printarray</a:t>
            </a:r>
            <a:r>
              <a:rPr lang="en-US" dirty="0"/>
              <a:t>: variable # of </a:t>
            </a:r>
            <a:r>
              <a:rPr lang="en-US" dirty="0" err="1"/>
              <a:t>args.lint_ex.c</a:t>
            </a:r>
            <a:r>
              <a:rPr lang="en-US" dirty="0"/>
              <a:t>(4)::</a:t>
            </a:r>
            <a:r>
              <a:rPr lang="en-US" dirty="0" err="1"/>
              <a:t>lint_ex</a:t>
            </a:r>
            <a:r>
              <a:rPr lang="en-US" dirty="0"/>
              <a:t>.</a:t>
            </a:r>
            <a:r>
              <a:rPr lang="ru-RU" dirty="0"/>
              <a:t>с</a:t>
            </a:r>
            <a:r>
              <a:rPr lang="en-US" dirty="0"/>
              <a:t>(10) </a:t>
            </a:r>
            <a:endParaRPr lang="ru-RU" dirty="0"/>
          </a:p>
          <a:p>
            <a:pPr marL="0" indent="0">
              <a:buNone/>
            </a:pPr>
            <a:r>
              <a:rPr lang="en-US" dirty="0" err="1"/>
              <a:t>printarray</a:t>
            </a:r>
            <a:r>
              <a:rPr lang="en-US" dirty="0"/>
              <a:t>, arg. 1 used inconsistently </a:t>
            </a:r>
            <a:r>
              <a:rPr lang="en-US" dirty="0" err="1"/>
              <a:t>lint_ex.c</a:t>
            </a:r>
            <a:r>
              <a:rPr lang="en-US" dirty="0"/>
              <a:t>(4)::</a:t>
            </a:r>
            <a:r>
              <a:rPr lang="en-US" dirty="0" err="1"/>
              <a:t>lint_ex</a:t>
            </a:r>
            <a:r>
              <a:rPr lang="en-US" dirty="0"/>
              <a:t>.</a:t>
            </a:r>
            <a:r>
              <a:rPr lang="ru-RU" dirty="0"/>
              <a:t>с</a:t>
            </a:r>
            <a:r>
              <a:rPr lang="en-US" dirty="0"/>
              <a:t>(10) </a:t>
            </a:r>
            <a:endParaRPr lang="ru-RU" dirty="0"/>
          </a:p>
          <a:p>
            <a:pPr marL="0" indent="0">
              <a:buNone/>
            </a:pPr>
            <a:r>
              <a:rPr lang="en-US" dirty="0" err="1"/>
              <a:t>printarray</a:t>
            </a:r>
            <a:r>
              <a:rPr lang="en-US" dirty="0"/>
              <a:t>, arg. 1 used inconsistently </a:t>
            </a:r>
            <a:r>
              <a:rPr lang="en-US" dirty="0" err="1"/>
              <a:t>lint_ex.c</a:t>
            </a:r>
            <a:r>
              <a:rPr lang="en-US" dirty="0"/>
              <a:t>(4)::</a:t>
            </a:r>
            <a:r>
              <a:rPr lang="en-US" dirty="0" err="1"/>
              <a:t>lint_ex</a:t>
            </a:r>
            <a:r>
              <a:rPr lang="en-US" dirty="0"/>
              <a:t>.</a:t>
            </a:r>
            <a:r>
              <a:rPr lang="ru-RU" dirty="0"/>
              <a:t>с</a:t>
            </a:r>
            <a:r>
              <a:rPr lang="en-US" dirty="0"/>
              <a:t>(11) </a:t>
            </a:r>
            <a:endParaRPr lang="ru-RU" dirty="0"/>
          </a:p>
          <a:p>
            <a:pPr marL="0" indent="0">
              <a:buNone/>
            </a:pPr>
            <a:r>
              <a:rPr lang="en-US" dirty="0" err="1"/>
              <a:t>printf</a:t>
            </a:r>
            <a:r>
              <a:rPr lang="en-US" dirty="0"/>
              <a:t> returns value which is always ignored</a:t>
            </a:r>
            <a:endParaRPr lang="ru-RU" dirty="0"/>
          </a:p>
        </p:txBody>
      </p:sp>
    </p:spTree>
    <p:extLst>
      <p:ext uri="{BB962C8B-B14F-4D97-AF65-F5344CB8AC3E}">
        <p14:creationId xmlns:p14="http://schemas.microsoft.com/office/powerpoint/2010/main" val="2918539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00038"/>
            <a:ext cx="10515600" cy="6415087"/>
          </a:xfrm>
        </p:spPr>
        <p:txBody>
          <a:bodyPr>
            <a:normAutofit fontScale="77500" lnSpcReduction="20000"/>
          </a:bodyPr>
          <a:lstStyle/>
          <a:p>
            <a:pPr marL="0" indent="0">
              <a:buNone/>
            </a:pPr>
            <a:r>
              <a:rPr lang="en-US" dirty="0" smtClean="0"/>
              <a:t>   </a:t>
            </a:r>
            <a:r>
              <a:rPr lang="ru-RU" dirty="0" smtClean="0"/>
              <a:t>В </a:t>
            </a:r>
            <a:r>
              <a:rPr lang="ru-RU" dirty="0"/>
              <a:t>строке 139 выполняется компиляция С-программы, в результате которой компилятор не обнаружил ни одной ошибки. В следующей за ней строке следует вызов анализатора </a:t>
            </a:r>
            <a:r>
              <a:rPr lang="en-US" dirty="0"/>
              <a:t>LINT</a:t>
            </a:r>
            <a:r>
              <a:rPr lang="ru-RU" dirty="0"/>
              <a:t>, который находит ошибки и предоставляет отчет.</a:t>
            </a:r>
          </a:p>
          <a:p>
            <a:pPr marL="0" indent="0">
              <a:buNone/>
            </a:pPr>
            <a:r>
              <a:rPr lang="en-US" dirty="0" smtClean="0"/>
              <a:t>   </a:t>
            </a:r>
            <a:r>
              <a:rPr lang="ru-RU" dirty="0" smtClean="0"/>
              <a:t>Статический </a:t>
            </a:r>
            <a:r>
              <a:rPr lang="ru-RU" dirty="0"/>
              <a:t>анализатор выявил, что используемые скалярные переменные </a:t>
            </a:r>
            <a:r>
              <a:rPr lang="ru-RU" b="1" dirty="0"/>
              <a:t>С</a:t>
            </a:r>
            <a:r>
              <a:rPr lang="ru-RU" dirty="0"/>
              <a:t> и </a:t>
            </a:r>
            <a:r>
              <a:rPr lang="en-US" b="1" dirty="0" err="1"/>
              <a:t>i</a:t>
            </a:r>
            <a:r>
              <a:rPr lang="ru-RU" dirty="0"/>
              <a:t> не инициализированы, функция </a:t>
            </a:r>
            <a:r>
              <a:rPr lang="en-US" b="1" dirty="0" err="1"/>
              <a:t>printarray</a:t>
            </a:r>
            <a:r>
              <a:rPr lang="ru-RU" dirty="0"/>
              <a:t> вызывается с другим количеством аргументов, чем указано при ее определении. Также обнаружено непоследовательное использование первого аргумента в функции </a:t>
            </a:r>
            <a:r>
              <a:rPr lang="en-US" b="1" dirty="0" err="1"/>
              <a:t>printarray</a:t>
            </a:r>
            <a:r>
              <a:rPr lang="ru-RU" dirty="0"/>
              <a:t>, кроме того, анализатор обнаружил, что значение функции нигде не используется.</a:t>
            </a:r>
          </a:p>
          <a:p>
            <a:pPr marL="0" indent="0">
              <a:buNone/>
            </a:pPr>
            <a:r>
              <a:rPr lang="en-US" dirty="0" smtClean="0"/>
              <a:t>   </a:t>
            </a:r>
            <a:r>
              <a:rPr lang="ru-RU" dirty="0" smtClean="0"/>
              <a:t>Анализ </a:t>
            </a:r>
            <a:r>
              <a:rPr lang="ru-RU" dirty="0"/>
              <a:t>с помощью инструментальных средств не может заменить инспектирования, так как существуют такие типы ошибок, которые невозможно выявить с помощью статического анализа. Например, анализаторы могут обнаружить необъявленные переменные, однако они не в состоянии определить неправильные присвоения. В языках со слабым контролем типов, например, С, статические анализаторы могут определить функции с неверным количеством и типом аргументов, однако не способны распознать ситуации, когда в функции пропущен неверный аргумент правильного типа.</a:t>
            </a:r>
          </a:p>
          <a:p>
            <a:pPr marL="0" indent="0">
              <a:buNone/>
            </a:pPr>
            <a:r>
              <a:rPr lang="en-US" dirty="0" smtClean="0"/>
              <a:t>   </a:t>
            </a:r>
            <a:r>
              <a:rPr lang="ru-RU" dirty="0" smtClean="0"/>
              <a:t>Конечно</a:t>
            </a:r>
            <a:r>
              <a:rPr lang="ru-RU" dirty="0"/>
              <a:t>, для таких языков, как С, статический анализ является эффективным методом обнаружения ошибок. Но в современных языках программирования, например, </a:t>
            </a:r>
            <a:r>
              <a:rPr lang="en-US" dirty="0"/>
              <a:t>Java</a:t>
            </a:r>
            <a:r>
              <a:rPr lang="ru-RU" dirty="0"/>
              <a:t>, из языка удалены конструкции, способствующие появлению многих ошибок. Все переменные должны быть объявлены, отсутствуют операторы безусловного перехода, вследствие чего маловероятно случайное создание неиспользуемого кода, и осуществляется автоматическое управление памятью. Такой подход к устранению ошибок более эффективен для повышения надежности программ, чем любые методы обнаружения ошибок. Поэтому для </a:t>
            </a:r>
            <a:r>
              <a:rPr lang="en-US" dirty="0"/>
              <a:t>Java</a:t>
            </a:r>
            <a:r>
              <a:rPr lang="ru-RU" dirty="0"/>
              <a:t>-программ использовать автоматический статический анализ нерентабельно.</a:t>
            </a:r>
          </a:p>
        </p:txBody>
      </p:sp>
    </p:spTree>
    <p:extLst>
      <p:ext uri="{BB962C8B-B14F-4D97-AF65-F5344CB8AC3E}">
        <p14:creationId xmlns:p14="http://schemas.microsoft.com/office/powerpoint/2010/main" val="6547404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4</a:t>
            </a:r>
            <a:r>
              <a:rPr lang="ru-RU" b="1" dirty="0"/>
              <a:t>. Метод "чистая комната</a:t>
            </a:r>
            <a:r>
              <a:rPr lang="ru-RU" b="1" dirty="0" smtClean="0"/>
              <a:t>"</a:t>
            </a:r>
            <a:endParaRPr lang="ru-RU" dirty="0"/>
          </a:p>
        </p:txBody>
      </p:sp>
      <p:sp>
        <p:nvSpPr>
          <p:cNvPr id="3" name="Объект 2"/>
          <p:cNvSpPr>
            <a:spLocks noGrp="1"/>
          </p:cNvSpPr>
          <p:nvPr>
            <p:ph idx="1"/>
          </p:nvPr>
        </p:nvSpPr>
        <p:spPr>
          <a:xfrm>
            <a:off x="838200" y="1997075"/>
            <a:ext cx="10515600" cy="4351338"/>
          </a:xfrm>
        </p:spPr>
        <p:txBody>
          <a:bodyPr>
            <a:normAutofit fontScale="92500" lnSpcReduction="10000"/>
          </a:bodyPr>
          <a:lstStyle/>
          <a:p>
            <a:pPr marL="0" indent="0">
              <a:buNone/>
            </a:pPr>
            <a:r>
              <a:rPr lang="en-US" dirty="0" smtClean="0"/>
              <a:t>   </a:t>
            </a:r>
            <a:r>
              <a:rPr lang="ru-RU" dirty="0" smtClean="0"/>
              <a:t>При </a:t>
            </a:r>
            <a:r>
              <a:rPr lang="ru-RU" dirty="0"/>
              <a:t>разработке ПО методом "чистая комната" (</a:t>
            </a:r>
            <a:r>
              <a:rPr lang="en-US" dirty="0"/>
              <a:t>cleanroom</a:t>
            </a:r>
            <a:r>
              <a:rPr lang="ru-RU" dirty="0"/>
              <a:t>) для устранения дефектов используется процесс строгого инспектирования. Цель данного метода– создание ПО без дефектов. Название "чистая комната" взято по аналогии с производством кристаллов полупроводников, где выращивание кристаллов без дефектов происходит в сверхчистой атмосфере (чистых комнатах). Я описываю этот метод в данной главе, поскольку согласно ему в процессе разработки ПО при проверке соответствия системных компонентов спецификациям тестирование заменяется инспектированием.</a:t>
            </a:r>
          </a:p>
          <a:p>
            <a:pPr marL="0" indent="0">
              <a:buNone/>
            </a:pPr>
            <a:r>
              <a:rPr lang="en-US" dirty="0" smtClean="0"/>
              <a:t>   </a:t>
            </a:r>
            <a:r>
              <a:rPr lang="ru-RU" dirty="0" smtClean="0"/>
              <a:t>На </a:t>
            </a:r>
            <a:r>
              <a:rPr lang="ru-RU" dirty="0"/>
              <a:t>рис. 10.5 представлена модель процесса разработки ПО методом "чистая комната", построенная на основе описания, приведенного в работе.</a:t>
            </a:r>
          </a:p>
        </p:txBody>
      </p:sp>
    </p:spTree>
    <p:extLst>
      <p:ext uri="{BB962C8B-B14F-4D97-AF65-F5344CB8AC3E}">
        <p14:creationId xmlns:p14="http://schemas.microsoft.com/office/powerpoint/2010/main" val="41373597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43563"/>
            <a:ext cx="10515600" cy="533400"/>
          </a:xfrm>
        </p:spPr>
        <p:txBody>
          <a:bodyPr/>
          <a:lstStyle/>
          <a:p>
            <a:pPr marL="0" indent="0" algn="ctr">
              <a:buNone/>
            </a:pPr>
            <a:r>
              <a:rPr lang="ru-RU" i="1" dirty="0"/>
              <a:t>Рис. 10.5. Процесс разработки ПО методом "чистая комната</a:t>
            </a:r>
            <a:r>
              <a:rPr lang="ru-RU" i="1" dirty="0" smtClean="0"/>
              <a:t>"</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1354247" y="1385888"/>
            <a:ext cx="9483506" cy="3328352"/>
          </a:xfrm>
          <a:prstGeom prst="rect">
            <a:avLst/>
          </a:prstGeom>
          <a:noFill/>
          <a:ln>
            <a:noFill/>
          </a:ln>
        </p:spPr>
      </p:pic>
    </p:spTree>
    <p:extLst>
      <p:ext uri="{BB962C8B-B14F-4D97-AF65-F5344CB8AC3E}">
        <p14:creationId xmlns:p14="http://schemas.microsoft.com/office/powerpoint/2010/main" val="227316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075"/>
            <a:ext cx="10515600" cy="5857875"/>
          </a:xfrm>
        </p:spPr>
        <p:txBody>
          <a:bodyPr>
            <a:normAutofit fontScale="77500" lnSpcReduction="20000"/>
          </a:bodyPr>
          <a:lstStyle/>
          <a:p>
            <a:pPr marL="0" indent="0">
              <a:buNone/>
            </a:pPr>
            <a:r>
              <a:rPr lang="en-US" dirty="0" smtClean="0"/>
              <a:t>   </a:t>
            </a:r>
            <a:r>
              <a:rPr lang="ru-RU" dirty="0" smtClean="0"/>
              <a:t>В </a:t>
            </a:r>
            <a:r>
              <a:rPr lang="ru-RU" dirty="0"/>
              <a:t>разработке ПО методом "чистая комната" можно выделить пять ключевых моментов.</a:t>
            </a:r>
          </a:p>
          <a:p>
            <a:pPr marL="0" indent="0">
              <a:buNone/>
            </a:pPr>
            <a:r>
              <a:rPr lang="ru-RU" dirty="0"/>
              <a:t> </a:t>
            </a:r>
          </a:p>
          <a:p>
            <a:pPr marL="514350" indent="-514350">
              <a:buFont typeface="+mj-lt"/>
              <a:buAutoNum type="arabicPeriod"/>
            </a:pPr>
            <a:r>
              <a:rPr lang="ru-RU" i="1" dirty="0" smtClean="0"/>
              <a:t>Формальная </a:t>
            </a:r>
            <a:r>
              <a:rPr lang="ru-RU" i="1" dirty="0"/>
              <a:t>спецификация. </a:t>
            </a:r>
            <a:r>
              <a:rPr lang="ru-RU" dirty="0"/>
              <a:t>Для</a:t>
            </a:r>
            <a:r>
              <a:rPr lang="ru-RU" i="1" dirty="0"/>
              <a:t> </a:t>
            </a:r>
            <a:r>
              <a:rPr lang="ru-RU" dirty="0"/>
              <a:t>создаваемой системы разрабатывается формальная спецификация. Для записи спецификации используется модель состояний, в которой отображены отклики системы на стимулы.</a:t>
            </a:r>
          </a:p>
          <a:p>
            <a:pPr marL="514350" indent="-514350">
              <a:buFont typeface="+mj-lt"/>
              <a:buAutoNum type="arabicPeriod"/>
            </a:pPr>
            <a:r>
              <a:rPr lang="ru-RU" i="1" dirty="0" smtClean="0"/>
              <a:t>Пошаговая </a:t>
            </a:r>
            <a:r>
              <a:rPr lang="ru-RU" i="1" dirty="0"/>
              <a:t>разработка. </a:t>
            </a:r>
            <a:r>
              <a:rPr lang="ru-RU" dirty="0"/>
              <a:t>Разработка ПО разбивается на несколько этапов, которые выполняются и </a:t>
            </a:r>
            <a:r>
              <a:rPr lang="ru-RU" dirty="0" smtClean="0"/>
              <a:t>проверяются </a:t>
            </a:r>
            <a:r>
              <a:rPr lang="ru-RU" dirty="0"/>
              <a:t>методом "чистая комната" независимо друг от друга. Этапы определяются совместно с заказчиком на ранних стадиях процесса создания программного продукта.</a:t>
            </a:r>
          </a:p>
          <a:p>
            <a:pPr marL="514350" indent="-514350">
              <a:buFont typeface="+mj-lt"/>
              <a:buAutoNum type="arabicPeriod"/>
            </a:pPr>
            <a:r>
              <a:rPr lang="ru-RU" i="1" dirty="0" smtClean="0"/>
              <a:t>Структурное </a:t>
            </a:r>
            <a:r>
              <a:rPr lang="ru-RU" i="1" dirty="0"/>
              <a:t>программирование. </a:t>
            </a:r>
            <a:r>
              <a:rPr lang="ru-RU" dirty="0"/>
              <a:t>Используется только ограниченное количество управляющих конструкций и абстракций данных. Процесс разработки программы – это процедура поэтапной детализации спецификации.</a:t>
            </a:r>
          </a:p>
          <a:p>
            <a:pPr marL="514350" indent="-514350">
              <a:buFont typeface="+mj-lt"/>
              <a:buAutoNum type="arabicPeriod"/>
            </a:pPr>
            <a:r>
              <a:rPr lang="ru-RU" i="1" dirty="0" smtClean="0"/>
              <a:t>Статическая </a:t>
            </a:r>
            <a:r>
              <a:rPr lang="ru-RU" i="1" dirty="0"/>
              <a:t>верификация. </a:t>
            </a:r>
            <a:r>
              <a:rPr lang="ru-RU" dirty="0"/>
              <a:t>Разрабатываемое ПО проверяется статическим методом строгого инспектирования ПО. Для модулей или отдельных элементов тестирование кода не проводится.</a:t>
            </a:r>
          </a:p>
          <a:p>
            <a:pPr marL="514350" indent="-514350">
              <a:buFont typeface="+mj-lt"/>
              <a:buAutoNum type="arabicPeriod"/>
            </a:pPr>
            <a:r>
              <a:rPr lang="ru-RU" i="1" dirty="0" smtClean="0"/>
              <a:t>Статистическое </a:t>
            </a:r>
            <a:r>
              <a:rPr lang="ru-RU" i="1" dirty="0"/>
              <a:t>тестирование системы. </a:t>
            </a:r>
            <a:r>
              <a:rPr lang="ru-RU" dirty="0"/>
              <a:t>На каждом шаге разработки проводится тестирование статистическими методами, позволяющими оценить надежность программной системы. Как показано на рис. 10.5, статистические тесты базируются на операционном профиле, который разрабатывается параллельно созданию спецификации системы.</a:t>
            </a:r>
          </a:p>
        </p:txBody>
      </p:sp>
    </p:spTree>
    <p:extLst>
      <p:ext uri="{BB962C8B-B14F-4D97-AF65-F5344CB8AC3E}">
        <p14:creationId xmlns:p14="http://schemas.microsoft.com/office/powerpoint/2010/main" val="53682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8" y="242889"/>
            <a:ext cx="10515600" cy="6400800"/>
          </a:xfrm>
        </p:spPr>
        <p:txBody>
          <a:bodyPr>
            <a:normAutofit fontScale="77500" lnSpcReduction="20000"/>
          </a:bodyPr>
          <a:lstStyle/>
          <a:p>
            <a:pPr marL="0" indent="0">
              <a:buNone/>
            </a:pPr>
            <a:r>
              <a:rPr lang="en-US" dirty="0" smtClean="0"/>
              <a:t>   </a:t>
            </a:r>
            <a:r>
              <a:rPr lang="ru-RU" dirty="0" smtClean="0"/>
              <a:t>Верификацией </a:t>
            </a:r>
            <a:r>
              <a:rPr lang="ru-RU" dirty="0"/>
              <a:t>и аттестацией называют процессы проверки и анализа, в ходе которых проверяется соответствие программного обеспечения своей спецификации и требованиям заказчиков. Верификация и аттестация охватывают полный жизненный цикл ПО – они начинаются на этапе анализа требований и завершаются проверкой программного кода на этапе тестирования готовой программной системы.</a:t>
            </a:r>
          </a:p>
          <a:p>
            <a:pPr marL="0" indent="0">
              <a:buNone/>
            </a:pPr>
            <a:r>
              <a:rPr lang="en-US" dirty="0" smtClean="0"/>
              <a:t>   </a:t>
            </a:r>
            <a:r>
              <a:rPr lang="ru-RU" dirty="0" smtClean="0"/>
              <a:t>Верификация </a:t>
            </a:r>
            <a:r>
              <a:rPr lang="ru-RU" dirty="0"/>
              <a:t>и аттестация не одно и то же, хотя их легко перепутать. Кратко различие между ними можно определить следующим образом:</a:t>
            </a:r>
          </a:p>
          <a:p>
            <a:pPr marL="0" indent="0">
              <a:buNone/>
            </a:pPr>
            <a:r>
              <a:rPr lang="ru-RU" dirty="0"/>
              <a:t> </a:t>
            </a:r>
          </a:p>
          <a:p>
            <a:r>
              <a:rPr lang="ru-RU" dirty="0" smtClean="0"/>
              <a:t>верификация </a:t>
            </a:r>
            <a:r>
              <a:rPr lang="ru-RU" dirty="0"/>
              <a:t>отвечает на вопрос, правильно ли создана система;</a:t>
            </a:r>
          </a:p>
          <a:p>
            <a:r>
              <a:rPr lang="ru-RU" dirty="0" smtClean="0"/>
              <a:t>аттестация </a:t>
            </a:r>
            <a:r>
              <a:rPr lang="ru-RU" dirty="0"/>
              <a:t>отвечает на вопрос, правильно ли работает система.</a:t>
            </a:r>
          </a:p>
          <a:p>
            <a:pPr marL="0" indent="0">
              <a:buNone/>
            </a:pPr>
            <a:r>
              <a:rPr lang="ru-RU" dirty="0"/>
              <a:t> </a:t>
            </a:r>
          </a:p>
          <a:p>
            <a:pPr marL="0" indent="0">
              <a:buNone/>
            </a:pPr>
            <a:r>
              <a:rPr lang="en-US" dirty="0" smtClean="0"/>
              <a:t>   </a:t>
            </a:r>
            <a:r>
              <a:rPr lang="ru-RU" dirty="0" smtClean="0"/>
              <a:t>Согласно </a:t>
            </a:r>
            <a:r>
              <a:rPr lang="ru-RU" dirty="0"/>
              <a:t>этим определениям, верификация проверяет соответствие ПО системной спецификации, в частности функциональным и нефункциональным требованиям. Аттестация– более общий процесс. Во время аттестации необходимо убедиться, что программный продукт соответствует ожиданиям заказчика. Аттестация проводится после верификации, для того чтобы определить, насколько система соответствует не только спецификации, но и ожиданиям заказчика.</a:t>
            </a:r>
          </a:p>
          <a:p>
            <a:pPr marL="0" indent="0">
              <a:buNone/>
            </a:pPr>
            <a:r>
              <a:rPr lang="ru-RU" dirty="0" smtClean="0"/>
              <a:t>   На </a:t>
            </a:r>
            <a:r>
              <a:rPr lang="ru-RU" dirty="0"/>
              <a:t>ранних этапах разработки ПО очень важна аттестация системных требований. В требованиях часто встречаются ошибки и упущения; в таких случаях конечный продукт, вероятно, не будет соответствовать ожиданиям заказчика. Но, конечно, аттестация требований не может выявить все проблемы в спецификации требований. Иногда недоработки и ошибки в требованиях обнаруживаются только после завершения реализации системы.</a:t>
            </a:r>
          </a:p>
        </p:txBody>
      </p:sp>
    </p:spTree>
    <p:extLst>
      <p:ext uri="{BB962C8B-B14F-4D97-AF65-F5344CB8AC3E}">
        <p14:creationId xmlns:p14="http://schemas.microsoft.com/office/powerpoint/2010/main" val="14481439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8612"/>
            <a:ext cx="10515600" cy="6186487"/>
          </a:xfrm>
        </p:spPr>
        <p:txBody>
          <a:bodyPr>
            <a:normAutofit lnSpcReduction="10000"/>
          </a:bodyPr>
          <a:lstStyle/>
          <a:p>
            <a:pPr marL="0" indent="0">
              <a:buNone/>
            </a:pPr>
            <a:r>
              <a:rPr lang="en-US" sz="2000" dirty="0" smtClean="0"/>
              <a:t>   </a:t>
            </a:r>
            <a:r>
              <a:rPr lang="ru-RU" sz="2000" dirty="0" smtClean="0"/>
              <a:t>Пошаговая </a:t>
            </a:r>
            <a:r>
              <a:rPr lang="ru-RU" sz="2000" dirty="0"/>
              <a:t>разработка ПО, схема которой показана на рис. 10.6. Выполнение каждого этапа определяется пользователями. На каждом отдельном этапе получается вполне работоспособная система, но с ограниченными возможностями. Пользователи возвращают отчеты о функционировании системы вместе с предложениями необходимых изменений. Пошаговая разработка ПО позволяет уменьшить количество ошибок, возникающих из-за изменений требований заказчика</a:t>
            </a:r>
            <a:r>
              <a:rPr lang="ru-RU" sz="2000" dirty="0" smtClean="0"/>
              <a:t>.</a:t>
            </a:r>
            <a:endParaRPr lang="en-US" sz="2000"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lgn="ctr">
              <a:buNone/>
            </a:pPr>
            <a:r>
              <a:rPr lang="ru-RU" sz="2000" i="1" dirty="0"/>
              <a:t>Рис. 1</a:t>
            </a:r>
            <a:r>
              <a:rPr lang="en-US" sz="2000" i="1" dirty="0"/>
              <a:t>0</a:t>
            </a:r>
            <a:r>
              <a:rPr lang="ru-RU" sz="2000" i="1" dirty="0"/>
              <a:t>.6. Процесс пошаговой </a:t>
            </a:r>
            <a:r>
              <a:rPr lang="ru-RU" sz="2000" i="1" dirty="0" smtClean="0"/>
              <a:t>разработки</a:t>
            </a:r>
            <a:endParaRPr lang="ru-RU" sz="2000"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1780161" y="2671763"/>
            <a:ext cx="8631678" cy="3004502"/>
          </a:xfrm>
          <a:prstGeom prst="rect">
            <a:avLst/>
          </a:prstGeom>
          <a:noFill/>
          <a:ln>
            <a:noFill/>
          </a:ln>
        </p:spPr>
      </p:pic>
    </p:spTree>
    <p:extLst>
      <p:ext uri="{BB962C8B-B14F-4D97-AF65-F5344CB8AC3E}">
        <p14:creationId xmlns:p14="http://schemas.microsoft.com/office/powerpoint/2010/main" val="13432676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71525"/>
            <a:ext cx="10515600" cy="5772150"/>
          </a:xfrm>
        </p:spPr>
        <p:txBody>
          <a:bodyPr>
            <a:normAutofit fontScale="70000" lnSpcReduction="20000"/>
          </a:bodyPr>
          <a:lstStyle/>
          <a:p>
            <a:pPr marL="0" indent="0">
              <a:buNone/>
            </a:pPr>
            <a:r>
              <a:rPr lang="en-US" dirty="0" smtClean="0"/>
              <a:t>   </a:t>
            </a:r>
            <a:r>
              <a:rPr lang="ru-RU" dirty="0" smtClean="0"/>
              <a:t>Если </a:t>
            </a:r>
            <a:r>
              <a:rPr lang="ru-RU" dirty="0"/>
              <a:t>спецификация определена как единое целое, изменения в требованиях заказчика (которые неизбежны) влекут за собой изменения в спецификации и в процессе разработки. В этом случае спецификация и системная архитектура должны постоянно пересматриваться. В методе пошаговой разработки спецификация на каждом шаге фиксирована, хотя требования по изменению других частей системы принимаются. Каждый шаг разработки завершается готовым программным продуктом.</a:t>
            </a:r>
          </a:p>
          <a:p>
            <a:pPr marL="0" indent="0">
              <a:buNone/>
            </a:pPr>
            <a:r>
              <a:rPr lang="en-US" dirty="0" smtClean="0"/>
              <a:t>   </a:t>
            </a:r>
            <a:r>
              <a:rPr lang="ru-RU" dirty="0" smtClean="0"/>
              <a:t>На </a:t>
            </a:r>
            <a:r>
              <a:rPr lang="ru-RU" dirty="0"/>
              <a:t>первых этапах пошаговой разработки ПО методом "чистая комната" реализуются наиболее критические для заказчика системные функции. Менее важные системные функции добавляются на последующих этапах. Таким образом, у заказчика есть возможность проверить и испытать систему (ее основные функции) до окончательного завершения разработки. Если возникают проблемы с требованиями, заказчик сообщает об этом группе разработчиков и запрашивает новую версию продукта.</a:t>
            </a:r>
          </a:p>
          <a:p>
            <a:pPr marL="0" indent="0">
              <a:buNone/>
            </a:pPr>
            <a:r>
              <a:rPr lang="en-US" dirty="0" smtClean="0"/>
              <a:t>   </a:t>
            </a:r>
            <a:r>
              <a:rPr lang="ru-RU" dirty="0" smtClean="0"/>
              <a:t>Таким </a:t>
            </a:r>
            <a:r>
              <a:rPr lang="ru-RU" dirty="0"/>
              <a:t>образом, наиболее важные для заказчика системные функции проверяются наибольшее количество раз. По мере добавления в систему новые функции комбинируются с уже имеющимися, и интегрированная система тестируется. Поэтому те части системы, которые созданы на первых этапах разработки, на каждом из последующих этапов проверяются еще раз с помощью других контрольных тестов.</a:t>
            </a:r>
          </a:p>
          <a:p>
            <a:pPr marL="0" indent="0">
              <a:buNone/>
            </a:pPr>
            <a:r>
              <a:rPr lang="en-US" dirty="0" smtClean="0"/>
              <a:t>   </a:t>
            </a:r>
            <a:r>
              <a:rPr lang="ru-RU" dirty="0" smtClean="0"/>
              <a:t>Процесс </a:t>
            </a:r>
            <a:r>
              <a:rPr lang="ru-RU" dirty="0"/>
              <a:t>разработки ПО методом "чистая комната" планируется таким образом, чтобы обеспечить строгое инспектирование программ. Спецификация системы представлена моделью состояний, которая через ряд последовательных моделей постепенно преобразуется в исполняемую программу. Этот подход к разработке ПО описан в главе 3. Инспектирование программ дополняются строгими математическими доказательствами согласованности и корректности преобразований.</a:t>
            </a:r>
          </a:p>
        </p:txBody>
      </p:sp>
    </p:spTree>
    <p:extLst>
      <p:ext uri="{BB962C8B-B14F-4D97-AF65-F5344CB8AC3E}">
        <p14:creationId xmlns:p14="http://schemas.microsoft.com/office/powerpoint/2010/main" val="3145714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0049"/>
            <a:ext cx="10515600" cy="6200775"/>
          </a:xfrm>
        </p:spPr>
        <p:txBody>
          <a:bodyPr>
            <a:normAutofit fontScale="62500" lnSpcReduction="20000"/>
          </a:bodyPr>
          <a:lstStyle/>
          <a:p>
            <a:pPr marL="0" indent="0">
              <a:buNone/>
            </a:pPr>
            <a:r>
              <a:rPr lang="en-US" dirty="0" smtClean="0"/>
              <a:t>   </a:t>
            </a:r>
            <a:r>
              <a:rPr lang="ru-RU" dirty="0" smtClean="0"/>
              <a:t>Обычно </a:t>
            </a:r>
            <a:r>
              <a:rPr lang="ru-RU" dirty="0"/>
              <a:t>разработкой больших систем методом "чистая комната" занимаются три группы разработчиков.</a:t>
            </a:r>
          </a:p>
          <a:p>
            <a:pPr marL="0" indent="0">
              <a:buNone/>
            </a:pPr>
            <a:r>
              <a:rPr lang="ru-RU" dirty="0"/>
              <a:t> </a:t>
            </a:r>
          </a:p>
          <a:p>
            <a:pPr marL="514350" indent="-514350">
              <a:buFont typeface="+mj-lt"/>
              <a:buAutoNum type="arabicPeriod"/>
            </a:pPr>
            <a:r>
              <a:rPr lang="ru-RU" i="1" dirty="0" smtClean="0"/>
              <a:t>Группа </a:t>
            </a:r>
            <a:r>
              <a:rPr lang="ru-RU" i="1" dirty="0"/>
              <a:t>спецификации. </a:t>
            </a:r>
            <a:r>
              <a:rPr lang="ru-RU" dirty="0"/>
              <a:t>Отвечает за разработку и поддержку системной спецификации. Этой группой создаются спецификации пользовательских требований и формальные спецификации для верификации системы. В некоторых случаях, например, после окончания разработки спецификации, эта группа может присоединиться к группе разработки.</a:t>
            </a:r>
          </a:p>
          <a:p>
            <a:pPr marL="514350" indent="-514350">
              <a:buFont typeface="+mj-lt"/>
              <a:buAutoNum type="arabicPeriod"/>
            </a:pPr>
            <a:r>
              <a:rPr lang="ru-RU" i="1" dirty="0" smtClean="0"/>
              <a:t>Группа </a:t>
            </a:r>
            <a:r>
              <a:rPr lang="ru-RU" i="1" dirty="0"/>
              <a:t>разработки. </a:t>
            </a:r>
            <a:r>
              <a:rPr lang="ru-RU" dirty="0"/>
              <a:t>Занимается разработкой и проверкой ПО. При проверке используется структурированный формальный подход, основанный на инспектировании кода, подкрепленный доказательством правильности работы системы.</a:t>
            </a:r>
          </a:p>
          <a:p>
            <a:pPr marL="514350" indent="-514350">
              <a:buFont typeface="+mj-lt"/>
              <a:buAutoNum type="arabicPeriod"/>
            </a:pPr>
            <a:r>
              <a:rPr lang="ru-RU" i="1" dirty="0" smtClean="0"/>
              <a:t>Группа </a:t>
            </a:r>
            <a:r>
              <a:rPr lang="ru-RU" i="1" dirty="0"/>
              <a:t>сертификации. </a:t>
            </a:r>
            <a:r>
              <a:rPr lang="ru-RU" dirty="0"/>
              <a:t>Занимается разработкой статистических тестов, применяемых после окончания разработки ПО. Все тесты основаны на использовании формальной спецификации. Контрольные тесты разрабатываются параллельно с созданием системы и используются для сертификации надежности ПО.</a:t>
            </a:r>
          </a:p>
          <a:p>
            <a:pPr marL="0" indent="0">
              <a:buNone/>
            </a:pPr>
            <a:r>
              <a:rPr lang="ru-RU" dirty="0"/>
              <a:t> </a:t>
            </a:r>
          </a:p>
          <a:p>
            <a:pPr marL="0" indent="0">
              <a:buNone/>
            </a:pPr>
            <a:r>
              <a:rPr lang="en-US" dirty="0" smtClean="0"/>
              <a:t>   </a:t>
            </a:r>
            <a:r>
              <a:rPr lang="ru-RU" dirty="0" smtClean="0"/>
              <a:t>В </a:t>
            </a:r>
            <a:r>
              <a:rPr lang="ru-RU" dirty="0"/>
              <a:t>результате использования метода "чистая комната" готовый программный продукт содержит крайне мало ошибок и его стоимость меньше, чем у разработанного традиционными методами. В работе описано несколько успешных проектов, разработанных методом "чистая комната", с неизменно низким процентом ошибок в разработанных системах. Расходы на эти проекты сравнимы с расходами на проекты, которые разрабатывались с использованием традиционных методов.</a:t>
            </a:r>
          </a:p>
          <a:p>
            <a:pPr marL="0" indent="0">
              <a:buNone/>
            </a:pPr>
            <a:r>
              <a:rPr lang="en-US" dirty="0" smtClean="0"/>
              <a:t>   </a:t>
            </a:r>
            <a:r>
              <a:rPr lang="ru-RU" dirty="0" smtClean="0"/>
              <a:t>В </a:t>
            </a:r>
            <a:r>
              <a:rPr lang="ru-RU" dirty="0"/>
              <a:t>процессе разработки методом "чистая комната" оказывается рентабельной статическая проверка. Огромное количество дефектов обнаруживается еще до исполнения программы и исправляется в процессе разработки ПО. В статье утверждается, что во время тестирования проектов, которые разрабатывались с использованием метода "чистая комната", в среднем обнаруживается только 2,3 дефекта на тысячу строк исходного кода. В целом расходы на разработку не увеличиваются, так как сокращаются расходы на тестирование и исправление ошибок в разрабатываемой программной системе.</a:t>
            </a:r>
          </a:p>
        </p:txBody>
      </p:sp>
    </p:spTree>
    <p:extLst>
      <p:ext uri="{BB962C8B-B14F-4D97-AF65-F5344CB8AC3E}">
        <p14:creationId xmlns:p14="http://schemas.microsoft.com/office/powerpoint/2010/main" val="30822107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a:t>КЛЮЧЕВЫЕ </a:t>
            </a:r>
            <a:r>
              <a:rPr lang="ru-RU" sz="3200" b="1" dirty="0" smtClean="0"/>
              <a:t>ПОНЯТИЯ</a:t>
            </a:r>
            <a:endParaRPr lang="ru-RU" sz="3200" dirty="0"/>
          </a:p>
        </p:txBody>
      </p:sp>
      <p:sp>
        <p:nvSpPr>
          <p:cNvPr id="3" name="Объект 2"/>
          <p:cNvSpPr>
            <a:spLocks noGrp="1"/>
          </p:cNvSpPr>
          <p:nvPr>
            <p:ph idx="1"/>
          </p:nvPr>
        </p:nvSpPr>
        <p:spPr/>
        <p:txBody>
          <a:bodyPr>
            <a:normAutofit fontScale="92500" lnSpcReduction="20000"/>
          </a:bodyPr>
          <a:lstStyle/>
          <a:p>
            <a:r>
              <a:rPr lang="ru-RU" dirty="0" smtClean="0"/>
              <a:t>Верификация </a:t>
            </a:r>
            <a:r>
              <a:rPr lang="ru-RU" dirty="0"/>
              <a:t>и аттестация программных систем – разные процессы. Цель верификации – показать, что программа соответствует своей спецификации. Цель аттестации – показать, что программа работает именно так, как нужно пользователю.</a:t>
            </a:r>
          </a:p>
          <a:p>
            <a:r>
              <a:rPr lang="ru-RU" dirty="0" smtClean="0"/>
              <a:t>План </a:t>
            </a:r>
            <a:r>
              <a:rPr lang="ru-RU" dirty="0"/>
              <a:t>тестирования ПО должен содержать описание тестируемых элементов, график проведения тестирования, описания процедур управления процессом тестирования, требования к аппаратному и программному обеспечению и описание проблем, которые могут возникнуть в процессе тестирования.</a:t>
            </a:r>
          </a:p>
          <a:p>
            <a:r>
              <a:rPr lang="ru-RU" dirty="0" smtClean="0"/>
              <a:t>Статические </a:t>
            </a:r>
            <a:r>
              <a:rPr lang="ru-RU" dirty="0"/>
              <a:t>методы обнаружения ошибок проверяют и анализируют исходный программный код. Их следует использовать вместе с тестированием программ как часть процесса верификации и аттестации.</a:t>
            </a:r>
          </a:p>
        </p:txBody>
      </p:sp>
    </p:spTree>
    <p:extLst>
      <p:ext uri="{BB962C8B-B14F-4D97-AF65-F5344CB8AC3E}">
        <p14:creationId xmlns:p14="http://schemas.microsoft.com/office/powerpoint/2010/main" val="33457931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57188"/>
            <a:ext cx="10515600" cy="6186487"/>
          </a:xfrm>
        </p:spPr>
        <p:txBody>
          <a:bodyPr>
            <a:normAutofit fontScale="92500" lnSpcReduction="10000"/>
          </a:bodyPr>
          <a:lstStyle/>
          <a:p>
            <a:r>
              <a:rPr lang="ru-RU" dirty="0" smtClean="0"/>
              <a:t>Инспектирование </a:t>
            </a:r>
            <a:r>
              <a:rPr lang="ru-RU" dirty="0"/>
              <a:t>программ является эффективным методом обнаружения ошибок в программе. Цель инспектирования – определить местоположение ошибок в программах. Процесс инспектирования должен проводиться в соответствии с технологической картой дефектов.</a:t>
            </a:r>
          </a:p>
          <a:p>
            <a:r>
              <a:rPr lang="ru-RU" dirty="0" smtClean="0"/>
              <a:t>Системная </a:t>
            </a:r>
            <a:r>
              <a:rPr lang="ru-RU" dirty="0"/>
              <a:t>проверка кода программы проводится небольшой группой. Членами группы являются: руководитель группы (или координатор), автор (создатель) кода, рецензент, представляющий код во время инспектирования, и инспектор, проверяющий код с помощью различных тестов.</a:t>
            </a:r>
          </a:p>
          <a:p>
            <a:r>
              <a:rPr lang="ru-RU" dirty="0" smtClean="0"/>
              <a:t>Статические </a:t>
            </a:r>
            <a:r>
              <a:rPr lang="ru-RU" dirty="0"/>
              <a:t>анализаторы – это программные инструментальные средства, которые анализируют исходный программный код. С их помощью можно выявить такие ошибки, как неиспользуемые разделы кода и необъявленные переменные.</a:t>
            </a:r>
          </a:p>
          <a:p>
            <a:r>
              <a:rPr lang="ru-RU" dirty="0" smtClean="0"/>
              <a:t>Разработка </a:t>
            </a:r>
            <a:r>
              <a:rPr lang="ru-RU" dirty="0"/>
              <a:t>ПО методом "чистая комната" основана на статических методах проверки программ и статистическом тестировании для сертификации надежности системы. Метод успешно используется в процессе разработки систем с высоким уровнем надежности.</a:t>
            </a:r>
          </a:p>
        </p:txBody>
      </p:sp>
    </p:spTree>
    <p:extLst>
      <p:ext uri="{BB962C8B-B14F-4D97-AF65-F5344CB8AC3E}">
        <p14:creationId xmlns:p14="http://schemas.microsoft.com/office/powerpoint/2010/main" val="10051591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49313"/>
          </a:xfrm>
        </p:spPr>
        <p:txBody>
          <a:bodyPr>
            <a:normAutofit/>
          </a:bodyPr>
          <a:lstStyle/>
          <a:p>
            <a:pPr algn="ctr"/>
            <a:r>
              <a:rPr lang="ru-RU" sz="3200" b="1" dirty="0" smtClean="0"/>
              <a:t>Упражнения</a:t>
            </a:r>
            <a:endParaRPr lang="ru-RU" sz="3200" dirty="0"/>
          </a:p>
        </p:txBody>
      </p:sp>
      <p:sp>
        <p:nvSpPr>
          <p:cNvPr id="3" name="Объект 2"/>
          <p:cNvSpPr>
            <a:spLocks noGrp="1"/>
          </p:cNvSpPr>
          <p:nvPr>
            <p:ph idx="1"/>
          </p:nvPr>
        </p:nvSpPr>
        <p:spPr>
          <a:xfrm>
            <a:off x="838200" y="1785937"/>
            <a:ext cx="10515600" cy="4691063"/>
          </a:xfrm>
        </p:spPr>
        <p:txBody>
          <a:bodyPr/>
          <a:lstStyle/>
          <a:p>
            <a:pPr marL="0" indent="0">
              <a:buNone/>
            </a:pPr>
            <a:r>
              <a:rPr lang="en-US" b="1" dirty="0" smtClean="0"/>
              <a:t>   </a:t>
            </a:r>
            <a:r>
              <a:rPr lang="ru-RU" b="1" dirty="0" smtClean="0"/>
              <a:t>1</a:t>
            </a:r>
            <a:r>
              <a:rPr lang="ru-RU" b="1" dirty="0"/>
              <a:t>.</a:t>
            </a:r>
            <a:r>
              <a:rPr lang="ru-RU" dirty="0"/>
              <a:t> </a:t>
            </a:r>
            <a:r>
              <a:rPr lang="ru-RU" dirty="0" smtClean="0"/>
              <a:t>Обсудите </a:t>
            </a:r>
            <a:r>
              <a:rPr lang="ru-RU" dirty="0"/>
              <a:t>различия между верификацией и аттестацией и объясните, почему аттестация является более сложным процессом.</a:t>
            </a:r>
          </a:p>
          <a:p>
            <a:pPr marL="0" indent="0">
              <a:buNone/>
            </a:pPr>
            <a:r>
              <a:rPr lang="en-US" b="1" dirty="0" smtClean="0"/>
              <a:t>   </a:t>
            </a:r>
            <a:r>
              <a:rPr lang="ru-RU" b="1" dirty="0" smtClean="0"/>
              <a:t>2</a:t>
            </a:r>
            <a:r>
              <a:rPr lang="ru-RU" b="1" dirty="0"/>
              <a:t>.</a:t>
            </a:r>
            <a:r>
              <a:rPr lang="ru-RU" dirty="0"/>
              <a:t> </a:t>
            </a:r>
            <a:r>
              <a:rPr lang="ru-RU" dirty="0" smtClean="0"/>
              <a:t>Объясните</a:t>
            </a:r>
            <a:r>
              <a:rPr lang="ru-RU" dirty="0"/>
              <a:t>, почему не нужно устранять все дефекты в программе перед ее поставкой заказчику. До каких пор следует тестировать программу, чтобы удостовериться, что она соответствует своему назначению?</a:t>
            </a:r>
          </a:p>
          <a:p>
            <a:pPr marL="0" indent="0">
              <a:buNone/>
            </a:pPr>
            <a:r>
              <a:rPr lang="en-US" b="1" dirty="0" smtClean="0"/>
              <a:t>   </a:t>
            </a:r>
            <a:r>
              <a:rPr lang="ru-RU" b="1" dirty="0" smtClean="0"/>
              <a:t>3.</a:t>
            </a:r>
            <a:r>
              <a:rPr lang="ru-RU" dirty="0" smtClean="0"/>
              <a:t> Объясните</a:t>
            </a:r>
            <a:r>
              <a:rPr lang="ru-RU" dirty="0"/>
              <a:t>, почему инспектирование программы является эффективным методом обнаружения в ней ошибок. Какие типы ошибок нельзя обнаружить методом инспектирования?</a:t>
            </a:r>
          </a:p>
        </p:txBody>
      </p:sp>
    </p:spTree>
    <p:extLst>
      <p:ext uri="{BB962C8B-B14F-4D97-AF65-F5344CB8AC3E}">
        <p14:creationId xmlns:p14="http://schemas.microsoft.com/office/powerpoint/2010/main" val="37784746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5774"/>
            <a:ext cx="10515600" cy="6157914"/>
          </a:xfrm>
        </p:spPr>
        <p:txBody>
          <a:bodyPr>
            <a:normAutofit fontScale="85000" lnSpcReduction="20000"/>
          </a:bodyPr>
          <a:lstStyle/>
          <a:p>
            <a:pPr marL="0" indent="0">
              <a:buNone/>
            </a:pPr>
            <a:r>
              <a:rPr lang="en-US" b="1" dirty="0" smtClean="0"/>
              <a:t>   </a:t>
            </a:r>
            <a:r>
              <a:rPr lang="ru-RU" b="1" dirty="0" smtClean="0"/>
              <a:t>4</a:t>
            </a:r>
            <a:r>
              <a:rPr lang="ru-RU" b="1" dirty="0"/>
              <a:t>.</a:t>
            </a:r>
            <a:r>
              <a:rPr lang="ru-RU" dirty="0"/>
              <a:t> </a:t>
            </a:r>
            <a:r>
              <a:rPr lang="ru-RU" dirty="0" smtClean="0"/>
              <a:t>Разработайте </a:t>
            </a:r>
            <a:r>
              <a:rPr lang="ru-RU" dirty="0"/>
              <a:t>технологическую карту наиболее распространенных ошибок (не синтаксических), которые не обнаруживаются компилятором, но которые можно выявить при инспектировании программы. При составлении таблицы используйте свои знания </a:t>
            </a:r>
            <a:r>
              <a:rPr lang="en-US" dirty="0"/>
              <a:t>Java</a:t>
            </a:r>
            <a:r>
              <a:rPr lang="ru-RU" dirty="0"/>
              <a:t>, C++, С или других языков программирования.</a:t>
            </a:r>
          </a:p>
          <a:p>
            <a:pPr marL="0" indent="0">
              <a:buNone/>
            </a:pPr>
            <a:r>
              <a:rPr lang="en-US" b="1" dirty="0" smtClean="0"/>
              <a:t>   </a:t>
            </a:r>
            <a:r>
              <a:rPr lang="ru-RU" b="1" dirty="0" smtClean="0"/>
              <a:t>5</a:t>
            </a:r>
            <a:r>
              <a:rPr lang="ru-RU" b="1" dirty="0"/>
              <a:t>.</a:t>
            </a:r>
            <a:r>
              <a:rPr lang="ru-RU" dirty="0"/>
              <a:t> </a:t>
            </a:r>
            <a:r>
              <a:rPr lang="ru-RU" dirty="0" smtClean="0"/>
              <a:t>Составьте </a:t>
            </a:r>
            <a:r>
              <a:rPr lang="ru-RU" dirty="0"/>
              <a:t>список вопросов, ответы на которые позволяют во время проведения статического анализа обнаружить ошибки в программах, написанных на языках </a:t>
            </a:r>
            <a:r>
              <a:rPr lang="en-US" dirty="0"/>
              <a:t>Java</a:t>
            </a:r>
            <a:r>
              <a:rPr lang="ru-RU" dirty="0"/>
              <a:t>, </a:t>
            </a:r>
            <a:r>
              <a:rPr lang="en-US" dirty="0"/>
              <a:t>Ada</a:t>
            </a:r>
            <a:r>
              <a:rPr lang="ru-RU" dirty="0"/>
              <a:t> и C++. Сравните свой список со списком, представленным в табл. 10.2.</a:t>
            </a:r>
          </a:p>
          <a:p>
            <a:pPr marL="0" indent="0">
              <a:buNone/>
            </a:pPr>
            <a:r>
              <a:rPr lang="en-US" b="1" dirty="0" smtClean="0"/>
              <a:t>   </a:t>
            </a:r>
            <a:r>
              <a:rPr lang="ru-RU" b="1" dirty="0" smtClean="0"/>
              <a:t>6</a:t>
            </a:r>
            <a:r>
              <a:rPr lang="ru-RU" b="1" dirty="0"/>
              <a:t>.</a:t>
            </a:r>
            <a:r>
              <a:rPr lang="ru-RU" dirty="0"/>
              <a:t> </a:t>
            </a:r>
            <a:r>
              <a:rPr lang="ru-RU" dirty="0" smtClean="0"/>
              <a:t>Составьте </a:t>
            </a:r>
            <a:r>
              <a:rPr lang="ru-RU" dirty="0"/>
              <a:t>отчет, в котором бы приводились преимущества метода "чистая комната", а также связанные с ним расходы и риски.</a:t>
            </a:r>
          </a:p>
          <a:p>
            <a:pPr marL="0" indent="0">
              <a:buNone/>
            </a:pPr>
            <a:r>
              <a:rPr lang="en-US" b="1" dirty="0" smtClean="0"/>
              <a:t>   </a:t>
            </a:r>
            <a:r>
              <a:rPr lang="ru-RU" b="1" dirty="0" smtClean="0"/>
              <a:t>7</a:t>
            </a:r>
            <a:r>
              <a:rPr lang="ru-RU" b="1" dirty="0"/>
              <a:t>.</a:t>
            </a:r>
            <a:r>
              <a:rPr lang="ru-RU" dirty="0"/>
              <a:t> </a:t>
            </a:r>
            <a:r>
              <a:rPr lang="ru-RU" dirty="0" smtClean="0"/>
              <a:t>Менеджер </a:t>
            </a:r>
            <a:r>
              <a:rPr lang="ru-RU" dirty="0"/>
              <a:t>решил для оценки специалистов в качестве исходных данных воспользоваться отчетами о результатах инспектирования программ. В отчетах содержится информация о том, кто совершил и кто обнаружил ошибки в программе. Этичны ли действия менеджера? Этично ли заранее проинформировать персонал об этом? Как это решение может повлиять на процесс инспектирования?</a:t>
            </a:r>
          </a:p>
          <a:p>
            <a:pPr marL="0" indent="0">
              <a:buNone/>
            </a:pPr>
            <a:r>
              <a:rPr lang="en-US" b="1" dirty="0" smtClean="0"/>
              <a:t>   </a:t>
            </a:r>
            <a:r>
              <a:rPr lang="ru-RU" b="1" dirty="0" smtClean="0"/>
              <a:t>8</a:t>
            </a:r>
            <a:r>
              <a:rPr lang="ru-RU" b="1" dirty="0"/>
              <a:t>.</a:t>
            </a:r>
            <a:r>
              <a:rPr lang="ru-RU" dirty="0"/>
              <a:t> </a:t>
            </a:r>
            <a:r>
              <a:rPr lang="ru-RU" dirty="0" smtClean="0"/>
              <a:t>Один </a:t>
            </a:r>
            <a:r>
              <a:rPr lang="ru-RU" dirty="0"/>
              <a:t>из подходов, широко используемых при тестировании ПО, состоит в тестировании системы до тех пор, пока не будут израсходованы все средства, выделенные на тестирование. Затем система передается заказчикам. Обсудите этичность такого подхода.</a:t>
            </a:r>
          </a:p>
        </p:txBody>
      </p:sp>
    </p:spTree>
    <p:extLst>
      <p:ext uri="{BB962C8B-B14F-4D97-AF65-F5344CB8AC3E}">
        <p14:creationId xmlns:p14="http://schemas.microsoft.com/office/powerpoint/2010/main" val="2018342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5337" y="257176"/>
            <a:ext cx="10515600" cy="6429375"/>
          </a:xfrm>
        </p:spPr>
        <p:txBody>
          <a:bodyPr>
            <a:normAutofit fontScale="70000" lnSpcReduction="20000"/>
          </a:bodyPr>
          <a:lstStyle/>
          <a:p>
            <a:pPr marL="0" indent="0">
              <a:buNone/>
            </a:pPr>
            <a:r>
              <a:rPr lang="en-US" dirty="0" smtClean="0"/>
              <a:t>   </a:t>
            </a:r>
            <a:r>
              <a:rPr lang="ru-RU" dirty="0" smtClean="0"/>
              <a:t>В </a:t>
            </a:r>
            <a:r>
              <a:rPr lang="ru-RU" dirty="0"/>
              <a:t>процессах верификации и аттестации используются две основные методики проверки и анализа систем.</a:t>
            </a:r>
          </a:p>
          <a:p>
            <a:pPr marL="0" indent="0">
              <a:buNone/>
            </a:pPr>
            <a:r>
              <a:rPr lang="ru-RU" dirty="0"/>
              <a:t> </a:t>
            </a:r>
          </a:p>
          <a:p>
            <a:pPr marL="514350" indent="-514350">
              <a:buFont typeface="+mj-lt"/>
              <a:buAutoNum type="arabicPeriod"/>
            </a:pPr>
            <a:r>
              <a:rPr lang="ru-RU" i="1" dirty="0" smtClean="0"/>
              <a:t>Инспектирование </a:t>
            </a:r>
            <a:r>
              <a:rPr lang="ru-RU" i="1" dirty="0"/>
              <a:t>ПО. </a:t>
            </a:r>
            <a:r>
              <a:rPr lang="ru-RU" dirty="0"/>
              <a:t>Анализ и проверка различных представлений системы, например, документации спецификации требований, архитектурных схем или исходного кода программ. Инспектирование выполняется на всех этапах процесса разработки программной системы. Параллельно с инспектированием может выполняться автоматический анализ исходного кода программ и соответствующих документов. Инспектирование и автоматический анализ – это статические методы верификации и аттестации, поскольку им не требуется исполняемая система.</a:t>
            </a:r>
          </a:p>
          <a:p>
            <a:pPr marL="514350" indent="-514350">
              <a:buFont typeface="+mj-lt"/>
              <a:buAutoNum type="arabicPeriod"/>
            </a:pPr>
            <a:r>
              <a:rPr lang="ru-RU" i="1" dirty="0" smtClean="0"/>
              <a:t>Тестирование </a:t>
            </a:r>
            <a:r>
              <a:rPr lang="ru-RU" i="1" dirty="0"/>
              <a:t>ПО. </a:t>
            </a:r>
            <a:r>
              <a:rPr lang="ru-RU" dirty="0"/>
              <a:t>Запуск исполняемого кода с тестовыми данными и исследование выходных данных и рабочих характеристик программного продукта для проверки правильности работы системы. Тестирование – это динамический метод верификации и аттестации, так как применяется к исполняемой системе</a:t>
            </a:r>
            <a:r>
              <a:rPr lang="ru-RU" dirty="0" smtClean="0"/>
              <a:t>.</a:t>
            </a:r>
            <a:endParaRPr lang="en-US" dirty="0" smtClean="0"/>
          </a:p>
          <a:p>
            <a:pPr marL="0" indent="0">
              <a:buNone/>
            </a:pPr>
            <a:endParaRPr lang="ru-RU" dirty="0"/>
          </a:p>
          <a:p>
            <a:pPr marL="0" indent="0">
              <a:buNone/>
            </a:pPr>
            <a:r>
              <a:rPr lang="en-US" dirty="0" smtClean="0"/>
              <a:t>   </a:t>
            </a:r>
            <a:r>
              <a:rPr lang="ru-RU" dirty="0" smtClean="0"/>
              <a:t>На </a:t>
            </a:r>
            <a:r>
              <a:rPr lang="ru-RU" dirty="0"/>
              <a:t>рис. 10.1 показано место инспектирования и тестирования в процессе разработки ПО. Стрелки указывают на те этапы процесса разработки, на которых можно применять данные методы. Согласно этой схеме, инспектирование можно выполнять на всех этапах процесса разработки системы, а тестирование – в тех случаях, когда создан прототип или исполняемая программа.</a:t>
            </a:r>
          </a:p>
          <a:p>
            <a:pPr marL="0" indent="0">
              <a:buNone/>
            </a:pPr>
            <a:r>
              <a:rPr lang="en-US" dirty="0" smtClean="0"/>
              <a:t>   </a:t>
            </a:r>
            <a:r>
              <a:rPr lang="ru-RU" dirty="0" smtClean="0"/>
              <a:t>К </a:t>
            </a:r>
            <a:r>
              <a:rPr lang="ru-RU" dirty="0"/>
              <a:t>методам инспектирования относятся: инспектирование программ, автоматический анализ исходного кода и формальная верификация. Но статические методы могут проверить только соответствие программ спецификации, с их помощью невозможно проверить правильность функционирования системы. Кроме того, статическими методами нельзя проверить такие нефункциональные характеристики, как производительность и надежность. Поэтому для оценивания нефункциональных характеристик проводится тестирование системы.</a:t>
            </a:r>
          </a:p>
        </p:txBody>
      </p:sp>
    </p:spTree>
    <p:extLst>
      <p:ext uri="{BB962C8B-B14F-4D97-AF65-F5344CB8AC3E}">
        <p14:creationId xmlns:p14="http://schemas.microsoft.com/office/powerpoint/2010/main" val="856143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72137"/>
            <a:ext cx="10515600" cy="504825"/>
          </a:xfrm>
        </p:spPr>
        <p:txBody>
          <a:bodyPr>
            <a:normAutofit fontScale="92500"/>
          </a:bodyPr>
          <a:lstStyle/>
          <a:p>
            <a:pPr marL="0" indent="0" algn="ctr">
              <a:buNone/>
            </a:pPr>
            <a:r>
              <a:rPr lang="ru-RU" i="1" dirty="0"/>
              <a:t>Рис. 1</a:t>
            </a:r>
            <a:r>
              <a:rPr lang="en-US" i="1" dirty="0"/>
              <a:t>0</a:t>
            </a:r>
            <a:r>
              <a:rPr lang="ru-RU" i="1" dirty="0"/>
              <a:t>.1. Статическая и динамическая верификация и </a:t>
            </a:r>
            <a:r>
              <a:rPr lang="ru-RU" i="1" dirty="0" smtClean="0"/>
              <a:t>аттестация</a:t>
            </a: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1562824" y="900112"/>
            <a:ext cx="9066351" cy="3770313"/>
          </a:xfrm>
          <a:prstGeom prst="rect">
            <a:avLst/>
          </a:prstGeom>
          <a:noFill/>
          <a:ln>
            <a:noFill/>
          </a:ln>
        </p:spPr>
      </p:pic>
    </p:spTree>
    <p:extLst>
      <p:ext uri="{BB962C8B-B14F-4D97-AF65-F5344CB8AC3E}">
        <p14:creationId xmlns:p14="http://schemas.microsoft.com/office/powerpoint/2010/main" val="1822326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257176"/>
            <a:ext cx="10515600" cy="6443662"/>
          </a:xfrm>
        </p:spPr>
        <p:txBody>
          <a:bodyPr>
            <a:normAutofit fontScale="70000" lnSpcReduction="20000"/>
          </a:bodyPr>
          <a:lstStyle/>
          <a:p>
            <a:pPr marL="0" indent="0">
              <a:buNone/>
            </a:pPr>
            <a:r>
              <a:rPr lang="en-US" dirty="0" smtClean="0"/>
              <a:t>   </a:t>
            </a:r>
            <a:r>
              <a:rPr lang="ru-RU" dirty="0" smtClean="0"/>
              <a:t>В </a:t>
            </a:r>
            <a:r>
              <a:rPr lang="ru-RU" dirty="0"/>
              <a:t>настоящее время, несмотря на широкое применение инспектирования ПО, преобладающим методом верификации и аттестации все еще остается тестирование. Тестирование – это проверка работы программ с данными, подобными реальным, которые будут обрабатываться в процессе эксплуатации системы. Наличие в программе дефектов и несоответствий требованиям обнаруживается путем исследования выходных данных и выявления среди них аномальных. Тестирование выполняется на этапе реализации системы (для проверки соответствия системы ожиданиям разработчиков) и после завершения ее реализации.</a:t>
            </a:r>
          </a:p>
          <a:p>
            <a:pPr marL="0" indent="0">
              <a:buNone/>
            </a:pPr>
            <a:r>
              <a:rPr lang="en-US" dirty="0" smtClean="0"/>
              <a:t>   </a:t>
            </a:r>
            <a:r>
              <a:rPr lang="ru-RU" dirty="0" smtClean="0"/>
              <a:t>На </a:t>
            </a:r>
            <a:r>
              <a:rPr lang="ru-RU" dirty="0"/>
              <a:t>разных этапах процесса разработки ПО применяют различные виды тестирования.</a:t>
            </a:r>
          </a:p>
          <a:p>
            <a:pPr marL="0" indent="0">
              <a:buNone/>
            </a:pPr>
            <a:r>
              <a:rPr lang="ru-RU" dirty="0"/>
              <a:t> </a:t>
            </a:r>
          </a:p>
          <a:p>
            <a:pPr marL="514350" indent="-514350">
              <a:buFont typeface="+mj-lt"/>
              <a:buAutoNum type="arabicPeriod"/>
            </a:pPr>
            <a:r>
              <a:rPr lang="ru-RU" i="1" dirty="0" smtClean="0"/>
              <a:t>Тестирование </a:t>
            </a:r>
            <a:r>
              <a:rPr lang="ru-RU" i="1" dirty="0"/>
              <a:t>дефектов </a:t>
            </a:r>
            <a:r>
              <a:rPr lang="ru-RU" dirty="0"/>
              <a:t>проводится для обнаружения несоответствий между программой и ее спецификацией, которые обусловлены ошибками или дефектами в программах. Такие тесты разрабатываются для выявления ошибок в системе, а не для имитации ее работы.</a:t>
            </a:r>
          </a:p>
          <a:p>
            <a:pPr marL="514350" indent="-514350">
              <a:buFont typeface="+mj-lt"/>
              <a:buAutoNum type="arabicPeriod"/>
            </a:pPr>
            <a:r>
              <a:rPr lang="ru-RU" i="1" dirty="0" smtClean="0"/>
              <a:t>Статистическое </a:t>
            </a:r>
            <a:r>
              <a:rPr lang="ru-RU" i="1" dirty="0"/>
              <a:t>тестирование </a:t>
            </a:r>
            <a:r>
              <a:rPr lang="ru-RU" dirty="0"/>
              <a:t>оценивает производительность и надежность программ, а также работу системы в различных режимах эксплуатации. Тесты разрабатываются так, чтобы имитировать реальную работу системы с реальными входными данными. Надежность функционирования системы оценивается по количеству сбоев, отмеченных в работе программ. Производительность оценивается по результатам измерения полного времени выполнения операций и времени отклика системы при обработке тестовых данных.</a:t>
            </a:r>
          </a:p>
          <a:p>
            <a:pPr marL="0" indent="0">
              <a:buNone/>
            </a:pPr>
            <a:r>
              <a:rPr lang="ru-RU" dirty="0"/>
              <a:t> </a:t>
            </a:r>
          </a:p>
          <a:p>
            <a:pPr marL="0" indent="0">
              <a:buNone/>
            </a:pPr>
            <a:r>
              <a:rPr lang="en-US" dirty="0" smtClean="0"/>
              <a:t>   </a:t>
            </a:r>
            <a:r>
              <a:rPr lang="ru-RU" dirty="0" smtClean="0"/>
              <a:t>Конечно</a:t>
            </a:r>
            <a:r>
              <a:rPr lang="ru-RU" dirty="0"/>
              <a:t>, между этими методами не существует жестких, четко установленных границ. Во время тестирования дефектов испытатель может получить интуитивное представление о надежности ПО, а во время статистического тестирования есть возможность выявления программных дефектов.</a:t>
            </a:r>
          </a:p>
        </p:txBody>
      </p:sp>
    </p:spTree>
    <p:extLst>
      <p:ext uri="{BB962C8B-B14F-4D97-AF65-F5344CB8AC3E}">
        <p14:creationId xmlns:p14="http://schemas.microsoft.com/office/powerpoint/2010/main" val="1816825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42912"/>
            <a:ext cx="10515600" cy="6115051"/>
          </a:xfrm>
        </p:spPr>
        <p:txBody>
          <a:bodyPr>
            <a:normAutofit fontScale="62500" lnSpcReduction="20000"/>
          </a:bodyPr>
          <a:lstStyle/>
          <a:p>
            <a:pPr marL="0" indent="0">
              <a:buNone/>
            </a:pPr>
            <a:r>
              <a:rPr lang="en-US" dirty="0" smtClean="0"/>
              <a:t>   </a:t>
            </a:r>
            <a:r>
              <a:rPr lang="ru-RU" dirty="0" smtClean="0"/>
              <a:t>Главная </a:t>
            </a:r>
            <a:r>
              <a:rPr lang="ru-RU" dirty="0"/>
              <a:t>цель верификации и аттестации – удостовериться в том, что система "соответствует своему назначению". Соответствие программной системы своему назначению отнюдь не предполагает, что в ней совершенно не должно быть ошибок. Скорее, система должна достаточно хорошо соответствовать тем целям, для которых планировалась. Уровень необходимой </a:t>
            </a:r>
            <a:r>
              <a:rPr lang="ru-RU" i="1" dirty="0"/>
              <a:t>достоверности соответствия </a:t>
            </a:r>
            <a:r>
              <a:rPr lang="ru-RU" dirty="0"/>
              <a:t>зависит от назначения системы, ожиданий пользователей и условий на рынке программных продуктов.</a:t>
            </a:r>
          </a:p>
          <a:p>
            <a:pPr marL="0" indent="0">
              <a:buNone/>
            </a:pPr>
            <a:r>
              <a:rPr lang="ru-RU" dirty="0"/>
              <a:t> </a:t>
            </a:r>
          </a:p>
          <a:p>
            <a:pPr marL="514350" indent="-514350">
              <a:buFont typeface="+mj-lt"/>
              <a:buAutoNum type="arabicPeriod"/>
            </a:pPr>
            <a:r>
              <a:rPr lang="ru-RU" i="1" dirty="0" smtClean="0"/>
              <a:t>Назначение </a:t>
            </a:r>
            <a:r>
              <a:rPr lang="ru-RU" i="1" dirty="0"/>
              <a:t>ПО. </a:t>
            </a:r>
            <a:r>
              <a:rPr lang="ru-RU" dirty="0"/>
              <a:t>Уровень достоверности соответствия зависит от того, насколько критическим является разрабатываемое программное обеспечение по тем или иным критериям. Например, уровень достоверности для систем, критическим по обеспечению безопасности, должен быть значительно выше аналогичного уровня достоверности для опытных образцов программных систем, разрабатываемых для демонстрации некоторых новых идей.</a:t>
            </a:r>
          </a:p>
          <a:p>
            <a:pPr marL="514350" indent="-514350">
              <a:buFont typeface="+mj-lt"/>
              <a:buAutoNum type="arabicPeriod"/>
            </a:pPr>
            <a:r>
              <a:rPr lang="ru-RU" i="1" dirty="0" smtClean="0"/>
              <a:t>Ожидания </a:t>
            </a:r>
            <a:r>
              <a:rPr lang="ru-RU" i="1" dirty="0"/>
              <a:t>пользователей. </a:t>
            </a:r>
            <a:r>
              <a:rPr lang="ru-RU" dirty="0"/>
              <a:t>Следует с грустью отметить, что в настоящее время у большинства пользователей невысокие требования к программному обеспечению. Пользователи настолько привыкли к отказам, происходящим во время работы программ, что не удивляются этому. Они согласны терпеть сбои в работе системы, если преимущества ее использования компенсируют недостатки. Вместе с тем с начала 1990-х годов терпимость пользователей к отказам в работе программных систем постепенно снижается. В последнее время создание ненадежных систем стало практически неприемлемым, поэтому компаниям, занимающимся разработкой программных продуктов, необходимо все больше внимания уделять верификации и аттестации программного обеспечения.</a:t>
            </a:r>
          </a:p>
          <a:p>
            <a:pPr marL="514350" indent="-514350">
              <a:buFont typeface="+mj-lt"/>
              <a:buAutoNum type="arabicPeriod"/>
            </a:pPr>
            <a:r>
              <a:rPr lang="ru-RU" i="1" dirty="0" smtClean="0"/>
              <a:t>Условия </a:t>
            </a:r>
            <a:r>
              <a:rPr lang="ru-RU" i="1" dirty="0"/>
              <a:t>рынка программных продуктов. </a:t>
            </a:r>
            <a:r>
              <a:rPr lang="ru-RU" dirty="0"/>
              <a:t>При оценке программной системы продавец должен знать конкурирующие системы, цену, которую покупатель согласен заплатить за систему, и назначенный срок выхода этой системы на рынок. Если у компании-разработчика несколько конкурентов, необходимо определить дату выхода системы на рынок до окончания полного тестирования и отладки, иначе первыми на рынке могут оказаться конкуренты. Если покупатели не желают приобретать ПО </a:t>
            </a:r>
            <a:r>
              <a:rPr lang="ru-RU" dirty="0" err="1"/>
              <a:t>по</a:t>
            </a:r>
            <a:r>
              <a:rPr lang="ru-RU" dirty="0"/>
              <a:t> высокой цене, возможно, они согласны терпеть большее количество отказов в работе системы. При определении расходов на процесс верификации и аттестации необходимо учитывать все эти факторы.</a:t>
            </a:r>
          </a:p>
        </p:txBody>
      </p:sp>
    </p:spTree>
    <p:extLst>
      <p:ext uri="{BB962C8B-B14F-4D97-AF65-F5344CB8AC3E}">
        <p14:creationId xmlns:p14="http://schemas.microsoft.com/office/powerpoint/2010/main" val="417658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57188"/>
            <a:ext cx="10515600" cy="6229350"/>
          </a:xfrm>
        </p:spPr>
        <p:txBody>
          <a:bodyPr>
            <a:normAutofit/>
          </a:bodyPr>
          <a:lstStyle/>
          <a:p>
            <a:pPr marL="0" indent="0">
              <a:buNone/>
            </a:pPr>
            <a:r>
              <a:rPr lang="en-US" dirty="0" smtClean="0"/>
              <a:t>   </a:t>
            </a:r>
            <a:r>
              <a:rPr lang="ru-RU" sz="2000" dirty="0" smtClean="0"/>
              <a:t>Как </a:t>
            </a:r>
            <a:r>
              <a:rPr lang="ru-RU" sz="2000" dirty="0"/>
              <a:t>правило, в ходе верификации и аттестации в системе обнаруживаются ошибки. Для исправления ошибок в систему вносятся изменения. Этот </a:t>
            </a:r>
            <a:r>
              <a:rPr lang="ru-RU" sz="2000" i="1" dirty="0"/>
              <a:t>процесс отладки </a:t>
            </a:r>
            <a:r>
              <a:rPr lang="ru-RU" sz="2000" dirty="0"/>
              <a:t>обычно интегрирован с другими процессами верификации и аттестации. Вместе с тем тестирование (или более обобщенно – верификация и аттестация) и отладка являются разными процессами, которые имеют различные цели.</a:t>
            </a:r>
          </a:p>
          <a:p>
            <a:pPr marL="0" indent="0">
              <a:buNone/>
            </a:pPr>
            <a:r>
              <a:rPr lang="ru-RU" sz="2000" dirty="0"/>
              <a:t> </a:t>
            </a:r>
          </a:p>
          <a:p>
            <a:pPr marL="514350" indent="-514350">
              <a:buFont typeface="+mj-lt"/>
              <a:buAutoNum type="arabicPeriod"/>
            </a:pPr>
            <a:r>
              <a:rPr lang="ru-RU" sz="2000" dirty="0" smtClean="0"/>
              <a:t>Верификация </a:t>
            </a:r>
            <a:r>
              <a:rPr lang="ru-RU" sz="2000" dirty="0"/>
              <a:t>и аттестация – процесс обнаружения дефектов в программной системе.</a:t>
            </a:r>
          </a:p>
          <a:p>
            <a:pPr marL="514350" indent="-514350">
              <a:buFont typeface="+mj-lt"/>
              <a:buAutoNum type="arabicPeriod"/>
            </a:pPr>
            <a:r>
              <a:rPr lang="ru-RU" sz="2000" dirty="0" smtClean="0"/>
              <a:t>Отладка </a:t>
            </a:r>
            <a:r>
              <a:rPr lang="ru-RU" sz="2000" dirty="0"/>
              <a:t>– процесс локализации дефектов (ошибок) и их исправления (рис. 10.2</a:t>
            </a:r>
            <a:r>
              <a:rPr lang="ru-RU" sz="2000" dirty="0" smtClean="0"/>
              <a:t>).</a:t>
            </a: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lgn="ctr">
              <a:buNone/>
            </a:pPr>
            <a:r>
              <a:rPr lang="ru-RU" sz="2400" i="1" dirty="0"/>
              <a:t>Рис. 1</a:t>
            </a:r>
            <a:r>
              <a:rPr lang="en-US" sz="2400" i="1" dirty="0"/>
              <a:t>0</a:t>
            </a:r>
            <a:r>
              <a:rPr lang="ru-RU" sz="2400" i="1" dirty="0"/>
              <a:t>.2. Процесс </a:t>
            </a:r>
            <a:r>
              <a:rPr lang="ru-RU" sz="2400" i="1" dirty="0" smtClean="0"/>
              <a:t>отладки</a:t>
            </a:r>
            <a:endParaRPr lang="ru-RU" sz="2400"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2538573" y="3471863"/>
            <a:ext cx="7114854" cy="2261235"/>
          </a:xfrm>
          <a:prstGeom prst="rect">
            <a:avLst/>
          </a:prstGeom>
          <a:noFill/>
          <a:ln>
            <a:noFill/>
          </a:ln>
        </p:spPr>
      </p:pic>
    </p:spTree>
    <p:extLst>
      <p:ext uri="{BB962C8B-B14F-4D97-AF65-F5344CB8AC3E}">
        <p14:creationId xmlns:p14="http://schemas.microsoft.com/office/powerpoint/2010/main" val="60474537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4829</Words>
  <Application>Microsoft Office PowerPoint</Application>
  <PresentationFormat>Широкоэкранный</PresentationFormat>
  <Paragraphs>313</Paragraphs>
  <Slides>46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46</vt:i4>
      </vt:variant>
    </vt:vector>
  </HeadingPairs>
  <TitlesOfParts>
    <vt:vector size="51" baseType="lpstr">
      <vt:lpstr>Arial</vt:lpstr>
      <vt:lpstr>Calibri</vt:lpstr>
      <vt:lpstr>Calibri Light</vt:lpstr>
      <vt:lpstr>Times New Roman</vt:lpstr>
      <vt:lpstr>Тема Office</vt:lpstr>
      <vt:lpstr>Верификация и аттестация</vt:lpstr>
      <vt:lpstr>Верификация и аттестация ПО</vt:lpstr>
      <vt:lpstr>Цели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 Планирование верификации и аттестации</vt:lpstr>
      <vt:lpstr>Презентация PowerPoint</vt:lpstr>
      <vt:lpstr>Презентация PowerPoint</vt:lpstr>
      <vt:lpstr>Презентация PowerPoint</vt:lpstr>
      <vt:lpstr>Презентация PowerPoint</vt:lpstr>
      <vt:lpstr>2. Инспектирование программных систем</vt:lpstr>
      <vt:lpstr>Презентация PowerPoint</vt:lpstr>
      <vt:lpstr>Презентация PowerPoint</vt:lpstr>
      <vt:lpstr>2.1. Инспектирование программ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Автоматический статический анализ программ</vt:lpstr>
      <vt:lpstr>Презентация PowerPoint</vt:lpstr>
      <vt:lpstr>Презентация PowerPoint</vt:lpstr>
      <vt:lpstr>Презентация PowerPoint</vt:lpstr>
      <vt:lpstr>Презентация PowerPoint</vt:lpstr>
      <vt:lpstr>Презентация PowerPoint</vt:lpstr>
      <vt:lpstr>4. Метод "чистая комната"</vt:lpstr>
      <vt:lpstr>Презентация PowerPoint</vt:lpstr>
      <vt:lpstr>Презентация PowerPoint</vt:lpstr>
      <vt:lpstr>Презентация PowerPoint</vt:lpstr>
      <vt:lpstr>Презентация PowerPoint</vt:lpstr>
      <vt:lpstr>Презентация PowerPoint</vt:lpstr>
      <vt:lpstr>КЛЮЧЕВЫЕ ПОНЯТИЯ</vt:lpstr>
      <vt:lpstr>Презентация PowerPoint</vt:lpstr>
      <vt:lpstr>Упражнения</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10</cp:revision>
  <dcterms:created xsi:type="dcterms:W3CDTF">2020-02-17T09:44:29Z</dcterms:created>
  <dcterms:modified xsi:type="dcterms:W3CDTF">2020-02-17T11:36:44Z</dcterms:modified>
</cp:coreProperties>
</file>