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Гоштанар" initials="ИГ" lastIdx="1" clrIdx="0">
    <p:extLst>
      <p:ext uri="{19B8F6BF-5375-455C-9EA6-DF929625EA0E}">
        <p15:presenceInfo xmlns:p15="http://schemas.microsoft.com/office/powerpoint/2012/main" userId="c72d86d083940fc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Ирина Гоштанар" userId="c72d86d083940fc0" providerId="LiveId" clId="{DDF60050-1E4B-4E20-B244-2C8BD3FF55B5}"/>
    <pc:docChg chg="undo custSel addSld modSld">
      <pc:chgData name="Ирина Гоштанар" userId="c72d86d083940fc0" providerId="LiveId" clId="{DDF60050-1E4B-4E20-B244-2C8BD3FF55B5}" dt="2023-02-26T20:16:23.639" v="1974" actId="14861"/>
      <pc:docMkLst>
        <pc:docMk/>
      </pc:docMkLst>
      <pc:sldChg chg="addSp modSp new mod">
        <pc:chgData name="Ирина Гоштанар" userId="c72d86d083940fc0" providerId="LiveId" clId="{DDF60050-1E4B-4E20-B244-2C8BD3FF55B5}" dt="2023-02-26T18:59:09.832" v="260" actId="948"/>
        <pc:sldMkLst>
          <pc:docMk/>
          <pc:sldMk cId="2623902372" sldId="256"/>
        </pc:sldMkLst>
        <pc:spChg chg="add mod">
          <ac:chgData name="Ирина Гоштанар" userId="c72d86d083940fc0" providerId="LiveId" clId="{DDF60050-1E4B-4E20-B244-2C8BD3FF55B5}" dt="2023-02-26T18:59:09.832" v="260" actId="948"/>
          <ac:spMkLst>
            <pc:docMk/>
            <pc:sldMk cId="2623902372" sldId="256"/>
            <ac:spMk id="3" creationId="{53E3C253-ECF7-1476-35A8-A2FDA9F50EF6}"/>
          </ac:spMkLst>
        </pc:spChg>
      </pc:sldChg>
      <pc:sldChg chg="addSp delSp modSp new mod addCm delCm">
        <pc:chgData name="Ирина Гоштанар" userId="c72d86d083940fc0" providerId="LiveId" clId="{DDF60050-1E4B-4E20-B244-2C8BD3FF55B5}" dt="2023-02-26T19:13:12.398" v="394" actId="113"/>
        <pc:sldMkLst>
          <pc:docMk/>
          <pc:sldMk cId="4236417623" sldId="257"/>
        </pc:sldMkLst>
        <pc:spChg chg="add mod">
          <ac:chgData name="Ирина Гоштанар" userId="c72d86d083940fc0" providerId="LiveId" clId="{DDF60050-1E4B-4E20-B244-2C8BD3FF55B5}" dt="2023-02-26T19:13:12.398" v="394" actId="113"/>
          <ac:spMkLst>
            <pc:docMk/>
            <pc:sldMk cId="4236417623" sldId="257"/>
            <ac:spMk id="3" creationId="{020F4293-8FB8-AEB9-DAAD-6444D2A8AB06}"/>
          </ac:spMkLst>
        </pc:spChg>
        <pc:spChg chg="add del mod">
          <ac:chgData name="Ирина Гоштанар" userId="c72d86d083940fc0" providerId="LiveId" clId="{DDF60050-1E4B-4E20-B244-2C8BD3FF55B5}" dt="2023-02-26T19:05:11.861" v="309"/>
          <ac:spMkLst>
            <pc:docMk/>
            <pc:sldMk cId="4236417623" sldId="257"/>
            <ac:spMk id="4" creationId="{0B471624-5D9B-208A-0D54-5E2B4D2C1127}"/>
          </ac:spMkLst>
        </pc:spChg>
      </pc:sldChg>
      <pc:sldChg chg="addSp modSp new mod">
        <pc:chgData name="Ирина Гоштанар" userId="c72d86d083940fc0" providerId="LiveId" clId="{DDF60050-1E4B-4E20-B244-2C8BD3FF55B5}" dt="2023-02-26T20:13:49.161" v="1968" actId="948"/>
        <pc:sldMkLst>
          <pc:docMk/>
          <pc:sldMk cId="1476606284" sldId="258"/>
        </pc:sldMkLst>
        <pc:spChg chg="add mod">
          <ac:chgData name="Ирина Гоштанар" userId="c72d86d083940fc0" providerId="LiveId" clId="{DDF60050-1E4B-4E20-B244-2C8BD3FF55B5}" dt="2023-02-26T20:13:49.161" v="1968" actId="948"/>
          <ac:spMkLst>
            <pc:docMk/>
            <pc:sldMk cId="1476606284" sldId="258"/>
            <ac:spMk id="3" creationId="{A1CA7175-80F2-377B-E77C-2231DFFE9404}"/>
          </ac:spMkLst>
        </pc:spChg>
      </pc:sldChg>
      <pc:sldChg chg="addSp modSp new mod">
        <pc:chgData name="Ирина Гоштанар" userId="c72d86d083940fc0" providerId="LiveId" clId="{DDF60050-1E4B-4E20-B244-2C8BD3FF55B5}" dt="2023-02-26T19:22:00.469" v="642" actId="255"/>
        <pc:sldMkLst>
          <pc:docMk/>
          <pc:sldMk cId="2643209377" sldId="259"/>
        </pc:sldMkLst>
        <pc:spChg chg="add mod">
          <ac:chgData name="Ирина Гоштанар" userId="c72d86d083940fc0" providerId="LiveId" clId="{DDF60050-1E4B-4E20-B244-2C8BD3FF55B5}" dt="2023-02-26T19:22:00.469" v="642" actId="255"/>
          <ac:spMkLst>
            <pc:docMk/>
            <pc:sldMk cId="2643209377" sldId="259"/>
            <ac:spMk id="3" creationId="{E486D1BF-D4FB-38B0-8378-146E4D79A3B3}"/>
          </ac:spMkLst>
        </pc:spChg>
      </pc:sldChg>
      <pc:sldChg chg="addSp modSp new mod">
        <pc:chgData name="Ирина Гоштанар" userId="c72d86d083940fc0" providerId="LiveId" clId="{DDF60050-1E4B-4E20-B244-2C8BD3FF55B5}" dt="2023-02-26T19:25:27.490" v="718" actId="14100"/>
        <pc:sldMkLst>
          <pc:docMk/>
          <pc:sldMk cId="3774539344" sldId="260"/>
        </pc:sldMkLst>
        <pc:spChg chg="add mod">
          <ac:chgData name="Ирина Гоштанар" userId="c72d86d083940fc0" providerId="LiveId" clId="{DDF60050-1E4B-4E20-B244-2C8BD3FF55B5}" dt="2023-02-26T19:25:27.490" v="718" actId="14100"/>
          <ac:spMkLst>
            <pc:docMk/>
            <pc:sldMk cId="3774539344" sldId="260"/>
            <ac:spMk id="3" creationId="{3F512EB0-EB8A-749F-4DC6-E7FBA7171734}"/>
          </ac:spMkLst>
        </pc:spChg>
      </pc:sldChg>
      <pc:sldChg chg="addSp modSp new mod">
        <pc:chgData name="Ирина Гоштанар" userId="c72d86d083940fc0" providerId="LiveId" clId="{DDF60050-1E4B-4E20-B244-2C8BD3FF55B5}" dt="2023-02-26T19:27:26.761" v="741" actId="113"/>
        <pc:sldMkLst>
          <pc:docMk/>
          <pc:sldMk cId="1670516351" sldId="261"/>
        </pc:sldMkLst>
        <pc:spChg chg="add mod">
          <ac:chgData name="Ирина Гоштанар" userId="c72d86d083940fc0" providerId="LiveId" clId="{DDF60050-1E4B-4E20-B244-2C8BD3FF55B5}" dt="2023-02-26T19:27:26.761" v="741" actId="113"/>
          <ac:spMkLst>
            <pc:docMk/>
            <pc:sldMk cId="1670516351" sldId="261"/>
            <ac:spMk id="3" creationId="{0A486B11-8AD1-E484-3744-585930FB6087}"/>
          </ac:spMkLst>
        </pc:spChg>
      </pc:sldChg>
      <pc:sldChg chg="addSp modSp new mod">
        <pc:chgData name="Ирина Гоштанар" userId="c72d86d083940fc0" providerId="LiveId" clId="{DDF60050-1E4B-4E20-B244-2C8BD3FF55B5}" dt="2023-02-26T19:34:35.757" v="812" actId="20577"/>
        <pc:sldMkLst>
          <pc:docMk/>
          <pc:sldMk cId="1686841099" sldId="262"/>
        </pc:sldMkLst>
        <pc:spChg chg="add mod">
          <ac:chgData name="Ирина Гоштанар" userId="c72d86d083940fc0" providerId="LiveId" clId="{DDF60050-1E4B-4E20-B244-2C8BD3FF55B5}" dt="2023-02-26T19:34:35.757" v="812" actId="20577"/>
          <ac:spMkLst>
            <pc:docMk/>
            <pc:sldMk cId="1686841099" sldId="262"/>
            <ac:spMk id="3" creationId="{77785F84-E0A9-4E41-660E-67E0854DA054}"/>
          </ac:spMkLst>
        </pc:spChg>
      </pc:sldChg>
      <pc:sldChg chg="addSp modSp new mod">
        <pc:chgData name="Ирина Гоштанар" userId="c72d86d083940fc0" providerId="LiveId" clId="{DDF60050-1E4B-4E20-B244-2C8BD3FF55B5}" dt="2023-02-26T19:39:41.611" v="871" actId="114"/>
        <pc:sldMkLst>
          <pc:docMk/>
          <pc:sldMk cId="1120167412" sldId="263"/>
        </pc:sldMkLst>
        <pc:spChg chg="add mod">
          <ac:chgData name="Ирина Гоштанар" userId="c72d86d083940fc0" providerId="LiveId" clId="{DDF60050-1E4B-4E20-B244-2C8BD3FF55B5}" dt="2023-02-26T19:39:41.611" v="871" actId="114"/>
          <ac:spMkLst>
            <pc:docMk/>
            <pc:sldMk cId="1120167412" sldId="263"/>
            <ac:spMk id="3" creationId="{C57A5D91-C897-5DAA-4F3E-8998141C4C3B}"/>
          </ac:spMkLst>
        </pc:spChg>
      </pc:sldChg>
      <pc:sldChg chg="addSp modSp new mod">
        <pc:chgData name="Ирина Гоштанар" userId="c72d86d083940fc0" providerId="LiveId" clId="{DDF60050-1E4B-4E20-B244-2C8BD3FF55B5}" dt="2023-02-26T19:48:27.656" v="959" actId="113"/>
        <pc:sldMkLst>
          <pc:docMk/>
          <pc:sldMk cId="3189854590" sldId="264"/>
        </pc:sldMkLst>
        <pc:spChg chg="add mod">
          <ac:chgData name="Ирина Гоштанар" userId="c72d86d083940fc0" providerId="LiveId" clId="{DDF60050-1E4B-4E20-B244-2C8BD3FF55B5}" dt="2023-02-26T19:48:27.656" v="959" actId="113"/>
          <ac:spMkLst>
            <pc:docMk/>
            <pc:sldMk cId="3189854590" sldId="264"/>
            <ac:spMk id="3" creationId="{D87BB0EA-C8A6-3777-EB32-02B0F9148FDB}"/>
          </ac:spMkLst>
        </pc:spChg>
      </pc:sldChg>
      <pc:sldChg chg="addSp modSp new mod">
        <pc:chgData name="Ирина Гоштанар" userId="c72d86d083940fc0" providerId="LiveId" clId="{DDF60050-1E4B-4E20-B244-2C8BD3FF55B5}" dt="2023-02-26T20:14:17.593" v="1970" actId="207"/>
        <pc:sldMkLst>
          <pc:docMk/>
          <pc:sldMk cId="10079564" sldId="265"/>
        </pc:sldMkLst>
        <pc:spChg chg="add mod">
          <ac:chgData name="Ирина Гоштанар" userId="c72d86d083940fc0" providerId="LiveId" clId="{DDF60050-1E4B-4E20-B244-2C8BD3FF55B5}" dt="2023-02-26T20:14:17.593" v="1970" actId="207"/>
          <ac:spMkLst>
            <pc:docMk/>
            <pc:sldMk cId="10079564" sldId="265"/>
            <ac:spMk id="3" creationId="{7719A0B5-7669-D219-0726-993BC751C847}"/>
          </ac:spMkLst>
        </pc:spChg>
      </pc:sldChg>
      <pc:sldChg chg="addSp modSp new mod">
        <pc:chgData name="Ирина Гоштанар" userId="c72d86d083940fc0" providerId="LiveId" clId="{DDF60050-1E4B-4E20-B244-2C8BD3FF55B5}" dt="2023-02-26T20:01:45.570" v="1775" actId="20577"/>
        <pc:sldMkLst>
          <pc:docMk/>
          <pc:sldMk cId="3121128093" sldId="266"/>
        </pc:sldMkLst>
        <pc:spChg chg="add mod">
          <ac:chgData name="Ирина Гоштанар" userId="c72d86d083940fc0" providerId="LiveId" clId="{DDF60050-1E4B-4E20-B244-2C8BD3FF55B5}" dt="2023-02-26T20:01:45.570" v="1775" actId="20577"/>
          <ac:spMkLst>
            <pc:docMk/>
            <pc:sldMk cId="3121128093" sldId="266"/>
            <ac:spMk id="3" creationId="{CA2B944E-D0C7-1212-671E-1A437781A398}"/>
          </ac:spMkLst>
        </pc:spChg>
      </pc:sldChg>
      <pc:sldChg chg="addSp delSp modSp new mod">
        <pc:chgData name="Ирина Гоштанар" userId="c72d86d083940fc0" providerId="LiveId" clId="{DDF60050-1E4B-4E20-B244-2C8BD3FF55B5}" dt="2023-02-26T20:06:29.915" v="1826" actId="113"/>
        <pc:sldMkLst>
          <pc:docMk/>
          <pc:sldMk cId="444149823" sldId="267"/>
        </pc:sldMkLst>
        <pc:spChg chg="add del mod">
          <ac:chgData name="Ирина Гоштанар" userId="c72d86d083940fc0" providerId="LiveId" clId="{DDF60050-1E4B-4E20-B244-2C8BD3FF55B5}" dt="2023-02-26T20:03:39.745" v="1790"/>
          <ac:spMkLst>
            <pc:docMk/>
            <pc:sldMk cId="444149823" sldId="267"/>
            <ac:spMk id="3" creationId="{489F1190-C97D-1229-1A0F-3D476A062881}"/>
          </ac:spMkLst>
        </pc:spChg>
        <pc:spChg chg="add mod">
          <ac:chgData name="Ирина Гоштанар" userId="c72d86d083940fc0" providerId="LiveId" clId="{DDF60050-1E4B-4E20-B244-2C8BD3FF55B5}" dt="2023-02-26T20:06:29.915" v="1826" actId="113"/>
          <ac:spMkLst>
            <pc:docMk/>
            <pc:sldMk cId="444149823" sldId="267"/>
            <ac:spMk id="5" creationId="{6C237684-029A-31A1-373B-3557C42A425F}"/>
          </ac:spMkLst>
        </pc:spChg>
      </pc:sldChg>
      <pc:sldChg chg="addSp modSp new mod">
        <pc:chgData name="Ирина Гоштанар" userId="c72d86d083940fc0" providerId="LiveId" clId="{DDF60050-1E4B-4E20-B244-2C8BD3FF55B5}" dt="2023-02-26T20:13:13.649" v="1967" actId="20577"/>
        <pc:sldMkLst>
          <pc:docMk/>
          <pc:sldMk cId="4259529840" sldId="268"/>
        </pc:sldMkLst>
        <pc:spChg chg="add mod">
          <ac:chgData name="Ирина Гоштанар" userId="c72d86d083940fc0" providerId="LiveId" clId="{DDF60050-1E4B-4E20-B244-2C8BD3FF55B5}" dt="2023-02-26T20:13:13.649" v="1967" actId="20577"/>
          <ac:spMkLst>
            <pc:docMk/>
            <pc:sldMk cId="4259529840" sldId="268"/>
            <ac:spMk id="3" creationId="{C00AC8CC-FF27-D67B-B6A7-276B8FF64C29}"/>
          </ac:spMkLst>
        </pc:spChg>
      </pc:sldChg>
      <pc:sldChg chg="addSp modSp new mod">
        <pc:chgData name="Ирина Гоштанар" userId="c72d86d083940fc0" providerId="LiveId" clId="{DDF60050-1E4B-4E20-B244-2C8BD3FF55B5}" dt="2023-02-26T20:16:23.639" v="1974" actId="14861"/>
        <pc:sldMkLst>
          <pc:docMk/>
          <pc:sldMk cId="1342038628" sldId="269"/>
        </pc:sldMkLst>
        <pc:picChg chg="add mod">
          <ac:chgData name="Ирина Гоштанар" userId="c72d86d083940fc0" providerId="LiveId" clId="{DDF60050-1E4B-4E20-B244-2C8BD3FF55B5}" dt="2023-02-26T20:16:23.639" v="1974" actId="14861"/>
          <ac:picMkLst>
            <pc:docMk/>
            <pc:sldMk cId="1342038628" sldId="269"/>
            <ac:picMk id="2" creationId="{20585852-75DD-6ECA-087F-2BFAA19EE5D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33500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0106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63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942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1641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3039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8644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0351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0222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854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074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8CE128-9EAB-439B-8F82-C6C21D604A0F}" type="datetimeFigureOut">
              <a:rPr lang="ru-UA" smtClean="0"/>
              <a:t>26.02.2023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645440F-B6B2-4E28-B553-901FBF14733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8682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E3C253-ECF7-1476-35A8-A2FDA9F50EF6}"/>
              </a:ext>
            </a:extLst>
          </p:cNvPr>
          <p:cNvSpPr txBox="1"/>
          <p:nvPr/>
        </p:nvSpPr>
        <p:spPr>
          <a:xfrm>
            <a:off x="318977" y="552893"/>
            <a:ext cx="11483163" cy="5376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DE" sz="4000" b="1" cap="all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Kommunikationsstruktur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DE" sz="4000" b="1" cap="all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Textes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Plan</a:t>
            </a:r>
            <a:endParaRPr lang="ru-UA" sz="4000" b="1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742950" algn="just">
              <a:buAutoNum type="arabicParenR"/>
            </a:pP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 Begriff „Kommunikation“ in der Linguistik</a:t>
            </a:r>
          </a:p>
          <a:p>
            <a:pPr indent="-742950" algn="just">
              <a:buAutoNum type="arabicParenR"/>
            </a:pP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Textproduktion und Textrezeption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Textkonstitutive Elemente</a:t>
            </a:r>
          </a:p>
          <a:p>
            <a:pPr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Interpretation epischer Texte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90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19A0B5-7669-D219-0726-993BC751C847}"/>
              </a:ext>
            </a:extLst>
          </p:cNvPr>
          <p:cNvSpPr txBox="1"/>
          <p:nvPr/>
        </p:nvSpPr>
        <p:spPr>
          <a:xfrm>
            <a:off x="361507" y="340242"/>
            <a:ext cx="1157885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Textkonstitutive Elemente</a:t>
            </a:r>
          </a:p>
          <a:p>
            <a:pPr algn="ctr"/>
            <a:r>
              <a:rPr lang="de-DE" sz="18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Textthema</a:t>
            </a:r>
          </a:p>
          <a:p>
            <a:pPr marL="457200" indent="450215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 Ausführung des Themas wird als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thematische Entfaltung</a:t>
            </a:r>
            <a:r>
              <a:rPr lang="de-DE" sz="4000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bezeichnet: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deskriptive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Themenentfaltung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narrative (berichtende)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Themenentfaltung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explikative (erklärende)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Themenentfaltung</a:t>
            </a:r>
            <a:endParaRPr lang="de-DE" sz="40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0215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argumentative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Themenentfaltung</a:t>
            </a:r>
          </a:p>
        </p:txBody>
      </p:sp>
    </p:spTree>
    <p:extLst>
      <p:ext uri="{BB962C8B-B14F-4D97-AF65-F5344CB8AC3E}">
        <p14:creationId xmlns:p14="http://schemas.microsoft.com/office/powerpoint/2010/main" val="1007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2B944E-D0C7-1212-671E-1A437781A398}"/>
              </a:ext>
            </a:extLst>
          </p:cNvPr>
          <p:cNvSpPr txBox="1"/>
          <p:nvPr/>
        </p:nvSpPr>
        <p:spPr>
          <a:xfrm>
            <a:off x="276447" y="308344"/>
            <a:ext cx="11674548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</a:t>
            </a:r>
            <a:r>
              <a:rPr lang="de-DE" sz="44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Textkohärenz</a:t>
            </a:r>
            <a:r>
              <a:rPr lang="uk-UA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-kohäsion</a:t>
            </a:r>
          </a:p>
          <a:p>
            <a:pPr indent="457200" algn="just"/>
            <a:endParaRPr lang="de-DE" sz="4000" b="1" dirty="0">
              <a:solidFill>
                <a:schemeClr val="accent1">
                  <a:lumMod val="75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Kohärenz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Kohäsion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bezeichnen </a:t>
            </a:r>
            <a:r>
              <a:rPr lang="de-DE" sz="4000" b="1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Verknüpfungen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auf unterschiedlichen Ebenen des Textes. 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die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Kohäsion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h. die Art und Weise, wie die einzelnen Elemente der Textoberfläche miteinander verbunden sind, 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457200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die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Kohärenz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h. der semantische und pragmatische Zusammenhang eines Textes.</a:t>
            </a:r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128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C237684-029A-31A1-373B-3557C42A425F}"/>
              </a:ext>
            </a:extLst>
          </p:cNvPr>
          <p:cNvSpPr txBox="1"/>
          <p:nvPr/>
        </p:nvSpPr>
        <p:spPr>
          <a:xfrm>
            <a:off x="297711" y="340242"/>
            <a:ext cx="11398102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Interpretation epischer Texte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Elemente epischer Texte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Erzählperspektiven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Zeitstrukturen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Motive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Personen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Figurenrede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Interpretation von Prosatexten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Aufbau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Übergänge </a:t>
            </a:r>
          </a:p>
          <a:p>
            <a:pPr indent="457200" algn="just"/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Satzmuster</a:t>
            </a:r>
            <a:endParaRPr lang="ru-UA" sz="3200" b="1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49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0AC8CC-FF27-D67B-B6A7-276B8FF64C29}"/>
              </a:ext>
            </a:extLst>
          </p:cNvPr>
          <p:cNvSpPr txBox="1"/>
          <p:nvPr/>
        </p:nvSpPr>
        <p:spPr>
          <a:xfrm>
            <a:off x="255181" y="372140"/>
            <a:ext cx="11695814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Erzählperspektiven</a:t>
            </a:r>
            <a:endParaRPr lang="de-DE" sz="3200" b="1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algn="ctr"/>
            <a:r>
              <a:rPr lang="de-DE" sz="32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Erzählt wird aus der Sicht eines </a:t>
            </a:r>
            <a:r>
              <a:rPr lang="de-DE" sz="3600" b="1" i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Erzählers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, er ist der Urheber (lat. </a:t>
            </a:r>
            <a:r>
              <a:rPr lang="de-DE" sz="3600" dirty="0" err="1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auctor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) dessen, was er erzählt – es liegt also eine </a:t>
            </a: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auktoriale 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Erzählung vor.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Erzählt wird aus der Sicht eines erlebenden und erzählenden </a:t>
            </a:r>
            <a:r>
              <a:rPr lang="de-DE" sz="36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Ichs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– es liegt also eine </a:t>
            </a: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Ich-Erzählung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vor.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Erzählt wird aus der Sicht einer das Geschehen erlebenden </a:t>
            </a:r>
            <a:r>
              <a:rPr lang="de-DE" sz="36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Person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, es liegt also ein </a:t>
            </a: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personales Erzählen 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vor. </a:t>
            </a:r>
            <a:endParaRPr lang="ru-UA" sz="36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29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0585852-75DD-6ECA-087F-2BFAA19EE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53" y="850605"/>
            <a:ext cx="9037675" cy="4922874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34203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0F4293-8FB8-AEB9-DAAD-6444D2A8AB06}"/>
              </a:ext>
            </a:extLst>
          </p:cNvPr>
          <p:cNvSpPr txBox="1"/>
          <p:nvPr/>
        </p:nvSpPr>
        <p:spPr>
          <a:xfrm>
            <a:off x="265814" y="350873"/>
            <a:ext cx="1165328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 Begriff „Kommunikation“ in der Linguistik</a:t>
            </a:r>
          </a:p>
          <a:p>
            <a:pPr algn="ctr"/>
            <a:endParaRPr lang="de-DE" sz="28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 betrachtet </a:t>
            </a:r>
            <a:r>
              <a:rPr lang="de-DE" sz="36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Kommunikation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als „</a:t>
            </a:r>
            <a:r>
              <a:rPr lang="de-DE" sz="3600" b="1" i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 Gemeinschaftlich-Machen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von Ereignissen, Handlungen, Wissen, Meinungen oder Gefühlen“ (</a:t>
            </a:r>
            <a:r>
              <a:rPr lang="de-DE" sz="3600" i="1" dirty="0" err="1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Rickheit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Strohner 2004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571500" indent="-571500" algn="just">
              <a:buFont typeface="Wingdings" panose="05000000000000000000" pitchFamily="2" charset="2"/>
              <a:buChar char="v"/>
            </a:pP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 </a:t>
            </a:r>
            <a:r>
              <a:rPr lang="de-DE" sz="36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Kommunikation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geht es um </a:t>
            </a:r>
            <a:r>
              <a:rPr lang="de-DE" sz="3600" b="1" i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duales System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dem es einen </a:t>
            </a:r>
            <a:r>
              <a:rPr lang="de-DE" sz="3600" u="sng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Informationsproduzenten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(eine Information gemeinschaftlich macht) und mindestens einen </a:t>
            </a:r>
            <a:r>
              <a:rPr lang="de-DE" sz="3600" u="sng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Informationsrezipienten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(die Information aufnimmt und weiterverarbeitet) gibt. </a:t>
            </a:r>
            <a:endParaRPr lang="de-DE" sz="3600" b="1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1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CA7175-80F2-377B-E77C-2231DFFE9404}"/>
              </a:ext>
            </a:extLst>
          </p:cNvPr>
          <p:cNvSpPr txBox="1"/>
          <p:nvPr/>
        </p:nvSpPr>
        <p:spPr>
          <a:xfrm>
            <a:off x="244549" y="467832"/>
            <a:ext cx="1161075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 Begriff „Kommunikation“ in der Linguistik</a:t>
            </a:r>
          </a:p>
          <a:p>
            <a:pPr indent="450215" algn="just"/>
            <a:endParaRPr lang="de-DE" sz="36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drei zentralen Aspekte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der Kommunikation (nach dem kognitiven Verständnis von Kommunikation): </a:t>
            </a:r>
            <a:endParaRPr lang="de-DE" sz="40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1) die Aspekte des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Wissens</a:t>
            </a:r>
            <a:endParaRPr lang="de-DE" sz="4000" b="1" dirty="0">
              <a:solidFill>
                <a:schemeClr val="accent1">
                  <a:lumMod val="75000"/>
                </a:schemeClr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2) die Aspekte der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Emotion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3) die Aspekte des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Verhaltens</a:t>
            </a:r>
          </a:p>
          <a:p>
            <a:pPr lvl="0" algn="ctr"/>
            <a:endParaRPr lang="ru-UA" sz="40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de-DE" sz="4000" b="1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0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486D1BF-D4FB-38B0-8378-146E4D79A3B3}"/>
              </a:ext>
            </a:extLst>
          </p:cNvPr>
          <p:cNvSpPr txBox="1"/>
          <p:nvPr/>
        </p:nvSpPr>
        <p:spPr>
          <a:xfrm>
            <a:off x="244548" y="308343"/>
            <a:ext cx="11685181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Textproduktion und Textrezeption</a:t>
            </a:r>
          </a:p>
          <a:p>
            <a:pPr algn="ctr"/>
            <a:endParaRPr lang="de-DE" sz="2800" dirty="0">
              <a:latin typeface="Book Antiqua" panose="02040602050305030304" pitchFamily="18" charset="0"/>
            </a:endParaRPr>
          </a:p>
          <a:p>
            <a:pPr indent="457200" algn="just"/>
            <a:r>
              <a:rPr lang="de-DE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Für die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Textproduktion</a:t>
            </a:r>
            <a:r>
              <a:rPr lang="de-DE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 und die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Textrezeption</a:t>
            </a:r>
            <a:r>
              <a:rPr lang="de-DE" sz="4000" dirty="0">
                <a:solidFill>
                  <a:srgbClr val="002060"/>
                </a:solidFill>
                <a:latin typeface="Book Antiqua" panose="02040602050305030304" pitchFamily="18" charset="0"/>
              </a:rPr>
              <a:t> sind folgende Voraussetzungen nötig:</a:t>
            </a:r>
          </a:p>
          <a:p>
            <a:pPr marL="432000" indent="457200">
              <a:buFont typeface="Wingdings" panose="05000000000000000000" pitchFamily="2" charset="2"/>
              <a:buChar char="§"/>
            </a:pP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das Sprachwissen</a:t>
            </a:r>
          </a:p>
          <a:p>
            <a:pPr marL="432000" indent="457200">
              <a:buFont typeface="Wingdings" panose="05000000000000000000" pitchFamily="2" charset="2"/>
              <a:buChar char="§"/>
            </a:pP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das Weltwissen </a:t>
            </a:r>
          </a:p>
          <a:p>
            <a:pPr marL="432000" indent="457200">
              <a:buFont typeface="Wingdings" panose="05000000000000000000" pitchFamily="2" charset="2"/>
              <a:buChar char="§"/>
            </a:pP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das Handlungswissen</a:t>
            </a:r>
          </a:p>
          <a:p>
            <a:pPr marL="432000" indent="457200">
              <a:buFont typeface="Wingdings" panose="05000000000000000000" pitchFamily="2" charset="2"/>
              <a:buChar char="§"/>
            </a:pP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das Textmusterwissen</a:t>
            </a:r>
          </a:p>
          <a:p>
            <a:pPr indent="457200" algn="just"/>
            <a:r>
              <a:rPr lang="de-DE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(</a:t>
            </a:r>
            <a:r>
              <a:rPr lang="de-DE" sz="3200" i="1" dirty="0">
                <a:solidFill>
                  <a:srgbClr val="002060"/>
                </a:solidFill>
                <a:latin typeface="Book Antiqua" panose="02040602050305030304" pitchFamily="18" charset="0"/>
              </a:rPr>
              <a:t>nach Duden 4. Die Grammatik 1995: 816 ff.</a:t>
            </a:r>
            <a:r>
              <a:rPr lang="de-DE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</a:p>
          <a:p>
            <a:pPr indent="457200" algn="just"/>
            <a:endParaRPr lang="ru-UA" sz="3200" b="1" dirty="0">
              <a:solidFill>
                <a:srgbClr val="002060"/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09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512EB0-EB8A-749F-4DC6-E7FBA7171734}"/>
              </a:ext>
            </a:extLst>
          </p:cNvPr>
          <p:cNvSpPr txBox="1"/>
          <p:nvPr/>
        </p:nvSpPr>
        <p:spPr>
          <a:xfrm>
            <a:off x="265814" y="244548"/>
            <a:ext cx="1172771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Textproduktion und Textrezeption</a:t>
            </a:r>
          </a:p>
          <a:p>
            <a:pPr indent="457200" algn="just"/>
            <a:endParaRPr lang="de-DE" sz="32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indent="457200" algn="just"/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Die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Textproduktion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(die Texterzeugung) ist ein Prozess, in dem der </a:t>
            </a:r>
            <a:r>
              <a:rPr lang="de-DE" sz="40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Textproduzent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(der Sprecher/Schreiber) gemäß der </a:t>
            </a:r>
            <a:r>
              <a:rPr lang="de-DE" sz="4000" i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Textintention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ein </a:t>
            </a:r>
            <a:r>
              <a:rPr lang="de-DE" sz="4000" i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Textthema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wählt, danach wählt er die sprachlichen Mittel; d. h. der Textproduzent weiß,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was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und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wozu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, aber auch, zumindest ansatzweise, </a:t>
            </a:r>
            <a:r>
              <a:rPr lang="de-DE" sz="40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wie</a:t>
            </a:r>
            <a:r>
              <a:rPr lang="de-DE" sz="40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er etwas sagen/schreiben will.</a:t>
            </a:r>
          </a:p>
          <a:p>
            <a:pPr indent="457200" algn="just"/>
            <a:endParaRPr lang="de-DE" sz="4000" b="1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3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486B11-8AD1-E484-3744-585930FB6087}"/>
              </a:ext>
            </a:extLst>
          </p:cNvPr>
          <p:cNvSpPr txBox="1"/>
          <p:nvPr/>
        </p:nvSpPr>
        <p:spPr>
          <a:xfrm>
            <a:off x="255181" y="233916"/>
            <a:ext cx="1169581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Textproduktion und Textrezeption</a:t>
            </a:r>
          </a:p>
          <a:p>
            <a:pPr indent="457200" algn="just"/>
            <a:endParaRPr lang="de-DE" sz="44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pPr indent="457200" algn="just"/>
            <a:r>
              <a:rPr lang="de-DE" sz="4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Die </a:t>
            </a:r>
            <a:r>
              <a:rPr lang="de-DE" sz="4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Textrezeption</a:t>
            </a:r>
            <a:r>
              <a:rPr lang="de-DE" sz="4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(das Textverstehen) ist ein Prozess der </a:t>
            </a:r>
            <a:r>
              <a:rPr lang="de-DE" sz="44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Informationsverarbeitung</a:t>
            </a:r>
            <a:r>
              <a:rPr lang="de-DE" sz="4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. Es geht nicht nur um das Verstehen einzelner Sätze, sondern um das </a:t>
            </a:r>
            <a:r>
              <a:rPr lang="de-DE" sz="4400" i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</a:rPr>
              <a:t>Verstehen des Textes </a:t>
            </a:r>
            <a:r>
              <a:rPr lang="de-DE" sz="4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als ein </a:t>
            </a:r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Ganzes</a:t>
            </a:r>
            <a:r>
              <a:rPr lang="de-DE" sz="4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, z. B. das Verstehen der </a:t>
            </a:r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Funktion</a:t>
            </a:r>
            <a:r>
              <a:rPr lang="de-DE" sz="4400" dirty="0">
                <a:solidFill>
                  <a:schemeClr val="accent2">
                    <a:lumMod val="50000"/>
                  </a:schemeClr>
                </a:solidFill>
                <a:latin typeface="Book Antiqua" panose="02040602050305030304" pitchFamily="18" charset="0"/>
              </a:rPr>
              <a:t> des Textes.</a:t>
            </a:r>
            <a:endParaRPr lang="de-DE" sz="4400" b="1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516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785F84-E0A9-4E41-660E-67E0854DA054}"/>
              </a:ext>
            </a:extLst>
          </p:cNvPr>
          <p:cNvSpPr txBox="1"/>
          <p:nvPr/>
        </p:nvSpPr>
        <p:spPr>
          <a:xfrm>
            <a:off x="393405" y="340242"/>
            <a:ext cx="1157885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Textkonstitutive Elemente</a:t>
            </a:r>
          </a:p>
          <a:p>
            <a:pPr indent="457200" algn="just"/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Elemente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die einen </a:t>
            </a:r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konstruieren, sind: </a:t>
            </a:r>
            <a:endParaRPr lang="ru-UA" sz="32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457200" algn="just">
              <a:buAutoNum type="arabicParenR"/>
            </a:pP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Kommunikationssituation</a:t>
            </a:r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 dem </a:t>
            </a:r>
            <a:r>
              <a:rPr lang="de-DE" sz="32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Emittenten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und dem </a:t>
            </a:r>
            <a:r>
              <a:rPr lang="de-DE" sz="32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Rezipienten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eines Textes.</a:t>
            </a:r>
          </a:p>
          <a:p>
            <a:pPr indent="457200" algn="just"/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Die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Textfunktion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das heißt der </a:t>
            </a:r>
            <a:r>
              <a:rPr lang="de-DE" sz="3200" b="1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Zweck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den ein Text in einer gegebenen Kommunikationssituation erfüllen soll.</a:t>
            </a:r>
          </a:p>
          <a:p>
            <a:pPr indent="457200" algn="just"/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Der Textinhalt oder das Thema des Textes (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Textthema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7200" algn="just"/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Die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Textform</a:t>
            </a:r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oder äußere Struktur des Textes, Gliederung und typographische Besonderheiten, immer im Zusammenhang mit Textfunktion und Textthema.</a:t>
            </a:r>
            <a:endParaRPr lang="ru-UA" sz="32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de-DE" sz="32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Die 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Textkohärenz</a:t>
            </a: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-kohäsion</a:t>
            </a:r>
            <a:r>
              <a:rPr lang="de-DE" sz="3200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UA" sz="3200" dirty="0">
              <a:solidFill>
                <a:schemeClr val="accent1">
                  <a:lumMod val="75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4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7A5D91-C897-5DAA-4F3E-8998141C4C3B}"/>
              </a:ext>
            </a:extLst>
          </p:cNvPr>
          <p:cNvSpPr txBox="1"/>
          <p:nvPr/>
        </p:nvSpPr>
        <p:spPr>
          <a:xfrm>
            <a:off x="265814" y="276447"/>
            <a:ext cx="11589487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Textkonstitutive Elemente</a:t>
            </a:r>
          </a:p>
          <a:p>
            <a:pPr indent="457200" algn="just"/>
            <a:endParaRPr lang="de-DE" sz="36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Zur </a:t>
            </a:r>
            <a:r>
              <a:rPr lang="de-DE" sz="36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Kommunikationssituation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gehört neben der Situation, in der ein Text produziert und rezipiert (aufgenommen) wird (z.B. 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 und Zeit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auch der </a:t>
            </a:r>
            <a:r>
              <a:rPr lang="de-DE" sz="36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Handlungsbereich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dem ein Text eingesetzt wird (beispielsweise 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Verwaltung</a:t>
            </a:r>
            <a:r>
              <a:rPr lang="uk-UA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offizieller 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Bereich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oder 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Medien</a:t>
            </a:r>
            <a:r>
              <a:rPr lang="uk-UA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öffentlicher 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Bereich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oder privater 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Bereich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und das </a:t>
            </a:r>
            <a:r>
              <a:rPr lang="de-DE" sz="36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Medium 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Realisationsform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in dem der Text verbreitet wird (</a:t>
            </a:r>
            <a:r>
              <a:rPr lang="de-DE" sz="36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mündlich-schriftlich</a:t>
            </a:r>
            <a:r>
              <a:rPr lang="de-DE" sz="36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z.B. Zeitung, Privatbrief). </a:t>
            </a:r>
            <a:endParaRPr lang="ru-UA" sz="36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6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7BB0EA-C8A6-3777-EB32-02B0F9148FDB}"/>
              </a:ext>
            </a:extLst>
          </p:cNvPr>
          <p:cNvSpPr txBox="1"/>
          <p:nvPr/>
        </p:nvSpPr>
        <p:spPr>
          <a:xfrm>
            <a:off x="308345" y="233915"/>
            <a:ext cx="11653283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4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Textkonstitutive Elemente</a:t>
            </a:r>
          </a:p>
          <a:p>
            <a:pPr indent="457200" algn="just"/>
            <a:endParaRPr lang="de-DE" sz="2800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der Regel werden fünf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Funktionen</a:t>
            </a:r>
            <a:r>
              <a:rPr lang="de-DE" sz="32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unterschieden: </a:t>
            </a:r>
            <a:endParaRPr lang="de-DE" sz="2800" dirty="0">
              <a:solidFill>
                <a:schemeClr val="accent2">
                  <a:lumMod val="50000"/>
                </a:schemeClr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/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informative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Funktion: Der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Emittent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gibt dem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Rezipienten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zu verstehen, dass er ihm ein Wissen vermittelt.</a:t>
            </a:r>
          </a:p>
          <a:p>
            <a:pPr indent="457200" algn="just"/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de-DE" sz="2800" b="1" dirty="0" err="1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appellative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Funktion: Darstellung von Handlungswissen, direkte Aufforderung zum Handeln.</a:t>
            </a:r>
          </a:p>
          <a:p>
            <a:pPr indent="457200" algn="just"/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de-DE" sz="2800" b="1" dirty="0" err="1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obligative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Funktion: Der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Emittent 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gibt dem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Rezipienten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zu verstehen, dass er sich ihm gegenüber dazu verpflichtet, eine bestimmte Handlung zu vollziehen</a:t>
            </a:r>
          </a:p>
          <a:p>
            <a:pPr indent="457200" algn="just"/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</a:t>
            </a:r>
            <a:r>
              <a:rPr lang="de-DE" sz="2800" b="1" dirty="0" err="1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kontaktive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Funktion: Der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Emittent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gibt dem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Rezipienten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zu verstehen, dass es ihm um die personale Beziehung geht.</a:t>
            </a:r>
          </a:p>
          <a:p>
            <a:pPr indent="457200" algn="just"/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</a:t>
            </a:r>
            <a:r>
              <a:rPr lang="de-DE" sz="2800" b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deklarative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Funktion: Der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Emittent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gibt dem </a:t>
            </a:r>
            <a:r>
              <a:rPr lang="de-DE" sz="2800" i="1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Rezipienten</a:t>
            </a:r>
            <a:r>
              <a:rPr lang="de-DE" sz="2800" dirty="0">
                <a:solidFill>
                  <a:schemeClr val="accent2">
                    <a:lumMod val="50000"/>
                  </a:schemeClr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zu verstehen, dass der Text eine neue Realität schafft.</a:t>
            </a:r>
            <a:endParaRPr lang="de-DE" sz="2800" b="1" dirty="0">
              <a:solidFill>
                <a:schemeClr val="accent2">
                  <a:lumMod val="50000"/>
                </a:schemeClr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54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87</TotalTime>
  <Words>730</Words>
  <Application>Microsoft Office PowerPoint</Application>
  <PresentationFormat>Широкоэкранный</PresentationFormat>
  <Paragraphs>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Book Antiqua</vt:lpstr>
      <vt:lpstr>Century Gothic</vt:lpstr>
      <vt:lpstr>Garamond</vt:lpstr>
      <vt:lpstr>Wingdings</vt:lpstr>
      <vt:lpstr>Савон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Гоштанар</dc:creator>
  <cp:lastModifiedBy>Ирина Гоштанар</cp:lastModifiedBy>
  <cp:revision>1</cp:revision>
  <dcterms:created xsi:type="dcterms:W3CDTF">2023-02-26T18:48:40Z</dcterms:created>
  <dcterms:modified xsi:type="dcterms:W3CDTF">2023-02-26T20:16:26Z</dcterms:modified>
</cp:coreProperties>
</file>