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636815"/>
            <a:ext cx="8791575" cy="1469571"/>
          </a:xfrm>
        </p:spPr>
        <p:txBody>
          <a:bodyPr/>
          <a:lstStyle/>
          <a:p>
            <a:r>
              <a:rPr lang="uk-UA" dirty="0" smtClean="0"/>
              <a:t>ЖУРНАЛІСТСЬКА МАЙСТЕРНЯ ОКСАНИ ЖІЛЯЄВОЇ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106387"/>
            <a:ext cx="8791575" cy="413929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на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ідеології</a:t>
            </a:r>
            <a:r>
              <a:rPr lang="ru-RU" dirty="0"/>
              <a:t>, </a:t>
            </a:r>
            <a:r>
              <a:rPr lang="ru-RU" dirty="0" err="1"/>
              <a:t>релігії</a:t>
            </a:r>
            <a:r>
              <a:rPr lang="ru-RU" dirty="0"/>
              <a:t>, </a:t>
            </a:r>
            <a:r>
              <a:rPr lang="ru-RU" dirty="0" err="1"/>
              <a:t>освіти</a:t>
            </a:r>
            <a:r>
              <a:rPr lang="ru-RU" dirty="0"/>
              <a:t> та науки </a:t>
            </a:r>
            <a:r>
              <a:rPr lang="ru-RU" dirty="0" err="1"/>
              <a:t>ведуться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геополітичне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,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err="1" smtClean="0"/>
              <a:t>Стрімкий</a:t>
            </a:r>
            <a:r>
              <a:rPr lang="ru-RU" dirty="0" smtClean="0"/>
              <a:t> </a:t>
            </a:r>
            <a:r>
              <a:rPr lang="ru-RU" dirty="0" err="1"/>
              <a:t>розвиток</a:t>
            </a:r>
            <a:r>
              <a:rPr lang="ru-RU" dirty="0"/>
              <a:t> та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простору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суб’єктивно</a:t>
            </a:r>
            <a:r>
              <a:rPr lang="ru-RU" dirty="0"/>
              <a:t> </a:t>
            </a:r>
            <a:r>
              <a:rPr lang="ru-RU" dirty="0" err="1"/>
              <a:t>менший</a:t>
            </a:r>
            <a:r>
              <a:rPr lang="ru-RU" dirty="0"/>
              <a:t>, </a:t>
            </a:r>
            <a:r>
              <a:rPr lang="ru-RU" dirty="0" err="1"/>
              <a:t>доступніший</a:t>
            </a:r>
            <a:r>
              <a:rPr lang="ru-RU" dirty="0"/>
              <a:t>.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 про </a:t>
            </a:r>
            <a:r>
              <a:rPr lang="ru-RU" dirty="0" err="1"/>
              <a:t>події</a:t>
            </a:r>
            <a:r>
              <a:rPr lang="ru-RU" dirty="0"/>
              <a:t>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куточку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у реальному </a:t>
            </a:r>
            <a:r>
              <a:rPr lang="ru-RU" dirty="0" err="1"/>
              <a:t>часі</a:t>
            </a:r>
            <a:r>
              <a:rPr lang="ru-RU" dirty="0"/>
              <a:t>. На </a:t>
            </a:r>
            <a:r>
              <a:rPr lang="ru-RU" dirty="0" err="1"/>
              <a:t>переході</a:t>
            </a:r>
            <a:r>
              <a:rPr lang="ru-RU" dirty="0"/>
              <a:t> до </a:t>
            </a:r>
            <a:r>
              <a:rPr lang="ru-RU" dirty="0" err="1"/>
              <a:t>постіндустріального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 роль </a:t>
            </a:r>
            <a:r>
              <a:rPr lang="ru-RU" dirty="0" err="1"/>
              <a:t>інформаційних</a:t>
            </a:r>
            <a:r>
              <a:rPr lang="ru-RU" dirty="0"/>
              <a:t> систем, як </a:t>
            </a:r>
            <a:r>
              <a:rPr lang="ru-RU" dirty="0" err="1"/>
              <a:t>стратегічно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науки, культурно-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головне – </a:t>
            </a:r>
            <a:r>
              <a:rPr lang="ru-RU" dirty="0" err="1"/>
              <a:t>міра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захищеності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	Як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журналісту</a:t>
            </a:r>
            <a:r>
              <a:rPr lang="ru-RU" dirty="0" smtClean="0"/>
              <a:t> в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, як в </a:t>
            </a:r>
            <a:r>
              <a:rPr lang="ru-RU" dirty="0" err="1" smtClean="0"/>
              <a:t>інформаціних</a:t>
            </a:r>
            <a:r>
              <a:rPr lang="ru-RU" dirty="0" smtClean="0"/>
              <a:t> потоках </a:t>
            </a:r>
            <a:r>
              <a:rPr lang="ru-RU" dirty="0" err="1" smtClean="0"/>
              <a:t>знайти</a:t>
            </a:r>
            <a:r>
              <a:rPr lang="ru-RU" dirty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і донести </a:t>
            </a:r>
            <a:r>
              <a:rPr lang="ru-RU" dirty="0" err="1" smtClean="0"/>
              <a:t>її</a:t>
            </a:r>
            <a:r>
              <a:rPr lang="ru-RU" dirty="0" smtClean="0"/>
              <a:t> до </a:t>
            </a:r>
            <a:r>
              <a:rPr lang="ru-RU" dirty="0" err="1" smtClean="0"/>
              <a:t>слухачів</a:t>
            </a:r>
            <a:r>
              <a:rPr lang="ru-RU" dirty="0" smtClean="0"/>
              <a:t>, </a:t>
            </a:r>
            <a:r>
              <a:rPr lang="ru-RU" dirty="0" err="1" smtClean="0"/>
              <a:t>глядачів</a:t>
            </a:r>
            <a:r>
              <a:rPr lang="ru-RU" dirty="0" smtClean="0"/>
              <a:t> та </a:t>
            </a:r>
            <a:r>
              <a:rPr lang="ru-RU" dirty="0" err="1" smtClean="0"/>
              <a:t>читачів</a:t>
            </a:r>
            <a:r>
              <a:rPr lang="ru-RU" dirty="0" smtClean="0"/>
              <a:t>, </a:t>
            </a:r>
            <a:r>
              <a:rPr lang="ru-RU" dirty="0" err="1" smtClean="0"/>
              <a:t>будемо</a:t>
            </a:r>
            <a:r>
              <a:rPr lang="ru-RU" dirty="0" smtClean="0"/>
              <a:t> </a:t>
            </a:r>
            <a:r>
              <a:rPr lang="ru-RU" dirty="0" err="1" smtClean="0"/>
              <a:t>дізнаватися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журналістських</a:t>
            </a:r>
            <a:r>
              <a:rPr lang="ru-RU" dirty="0" smtClean="0"/>
              <a:t> </a:t>
            </a:r>
            <a:r>
              <a:rPr lang="ru-RU" dirty="0" err="1" smtClean="0"/>
              <a:t>майтерень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err="1" smtClean="0"/>
              <a:t>Чекаю</a:t>
            </a:r>
            <a:r>
              <a:rPr lang="ru-RU" dirty="0"/>
              <a:t> </a:t>
            </a:r>
            <a:r>
              <a:rPr lang="ru-RU" dirty="0" smtClean="0"/>
              <a:t>на вас. </a:t>
            </a:r>
            <a:r>
              <a:rPr lang="ru-RU" dirty="0" err="1" smtClean="0"/>
              <a:t>Із</a:t>
            </a:r>
            <a:r>
              <a:rPr lang="ru-RU" dirty="0" smtClean="0"/>
              <a:t> собою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гарний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84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Надійна прес-служба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02229"/>
            <a:ext cx="9905999" cy="498021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Чим займається прес-служба</a:t>
            </a:r>
            <a:endParaRPr lang="ru-RU" dirty="0"/>
          </a:p>
          <a:p>
            <a:pPr lvl="0"/>
            <a:r>
              <a:rPr lang="uk-UA" dirty="0"/>
              <a:t>Робота відповідального працівника прес-служби</a:t>
            </a:r>
            <a:endParaRPr lang="ru-RU" dirty="0"/>
          </a:p>
          <a:p>
            <a:pPr lvl="0"/>
            <a:r>
              <a:rPr lang="uk-UA" dirty="0"/>
              <a:t>Мислення на найближчу й </a:t>
            </a:r>
            <a:r>
              <a:rPr lang="uk-UA" dirty="0" err="1"/>
              <a:t>віддаленішу</a:t>
            </a:r>
            <a:r>
              <a:rPr lang="uk-UA" dirty="0"/>
              <a:t> перспективу</a:t>
            </a:r>
            <a:endParaRPr lang="ru-RU" dirty="0"/>
          </a:p>
          <a:p>
            <a:pPr lvl="0"/>
            <a:r>
              <a:rPr lang="uk-UA" dirty="0"/>
              <a:t>План інформаційної роботи</a:t>
            </a:r>
            <a:endParaRPr lang="ru-RU" dirty="0"/>
          </a:p>
          <a:p>
            <a:pPr lvl="0"/>
            <a:r>
              <a:rPr lang="uk-UA" dirty="0"/>
              <a:t>Створення повідомлення</a:t>
            </a:r>
            <a:endParaRPr lang="ru-RU" dirty="0"/>
          </a:p>
          <a:p>
            <a:pPr lvl="0"/>
            <a:r>
              <a:rPr lang="uk-UA" dirty="0"/>
              <a:t>Прес-релізи, оголошення, анонси, прес-події</a:t>
            </a:r>
            <a:endParaRPr lang="ru-RU" dirty="0"/>
          </a:p>
          <a:p>
            <a:pPr lvl="0"/>
            <a:r>
              <a:rPr lang="uk-UA" dirty="0"/>
              <a:t>Інтерв’ю:  погляд зблизька</a:t>
            </a:r>
            <a:endParaRPr lang="ru-RU" dirty="0"/>
          </a:p>
          <a:p>
            <a:pPr lvl="0"/>
            <a:r>
              <a:rPr lang="uk-UA" dirty="0"/>
              <a:t>Прес-конференції, брифінги</a:t>
            </a:r>
            <a:endParaRPr lang="ru-RU" dirty="0"/>
          </a:p>
          <a:p>
            <a:pPr lvl="0"/>
            <a:r>
              <a:rPr lang="uk-UA" dirty="0"/>
              <a:t>Інформаційна робота в надзвичайних ситуаціях</a:t>
            </a:r>
            <a:endParaRPr lang="ru-RU" dirty="0"/>
          </a:p>
          <a:p>
            <a:pPr lvl="0"/>
            <a:r>
              <a:rPr lang="uk-UA" dirty="0"/>
              <a:t>Планування подій</a:t>
            </a:r>
            <a:endParaRPr lang="ru-RU" dirty="0"/>
          </a:p>
          <a:p>
            <a:r>
              <a:rPr lang="uk-UA" dirty="0"/>
              <a:t>15 правил комунікації для керівників прес-служб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15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Медіаграмотність</a:t>
            </a:r>
            <a:r>
              <a:rPr lang="uk-UA" b="1" dirty="0"/>
              <a:t> та </a:t>
            </a:r>
            <a:r>
              <a:rPr lang="uk-UA" b="1" dirty="0" err="1"/>
              <a:t>медіаосвіта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Новинна грамотність</a:t>
            </a:r>
            <a:endParaRPr lang="ru-RU" dirty="0"/>
          </a:p>
          <a:p>
            <a:pPr lvl="0"/>
            <a:r>
              <a:rPr lang="uk-UA" dirty="0"/>
              <a:t>Маніпуляції, способи маніпуляцій</a:t>
            </a:r>
            <a:endParaRPr lang="ru-RU" dirty="0"/>
          </a:p>
          <a:p>
            <a:pPr lvl="0"/>
            <a:r>
              <a:rPr lang="uk-UA" dirty="0"/>
              <a:t>Як розпізнати </a:t>
            </a:r>
            <a:r>
              <a:rPr lang="uk-UA" dirty="0" err="1"/>
              <a:t>фейк</a:t>
            </a:r>
            <a:endParaRPr lang="ru-RU" dirty="0"/>
          </a:p>
          <a:p>
            <a:pPr lvl="0"/>
            <a:r>
              <a:rPr lang="uk-UA" dirty="0"/>
              <a:t>Репрезентація двох </a:t>
            </a:r>
            <a:r>
              <a:rPr lang="uk-UA" dirty="0" err="1"/>
              <a:t>реальностей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91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Що таке </a:t>
            </a:r>
            <a:r>
              <a:rPr lang="uk-UA" b="1" dirty="0" smtClean="0"/>
              <a:t>новини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Типи новин</a:t>
            </a:r>
            <a:endParaRPr lang="ru-RU" dirty="0"/>
          </a:p>
          <a:p>
            <a:pPr lvl="0"/>
            <a:r>
              <a:rPr lang="uk-UA" dirty="0"/>
              <a:t>Звідки беруться новини </a:t>
            </a:r>
            <a:endParaRPr lang="ru-RU" dirty="0"/>
          </a:p>
          <a:p>
            <a:pPr lvl="0"/>
            <a:r>
              <a:rPr lang="uk-UA" dirty="0"/>
              <a:t>Роль журналіста</a:t>
            </a:r>
            <a:endParaRPr lang="ru-RU" dirty="0"/>
          </a:p>
          <a:p>
            <a:pPr lvl="0"/>
            <a:r>
              <a:rPr lang="uk-UA" dirty="0"/>
              <a:t>Об’єктивність та чесність</a:t>
            </a:r>
            <a:endParaRPr lang="ru-RU" dirty="0"/>
          </a:p>
          <a:p>
            <a:r>
              <a:rPr lang="uk-UA" dirty="0"/>
              <a:t>Джерела новин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84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 smtClean="0"/>
              <a:t>Збір</a:t>
            </a:r>
            <a:r>
              <a:rPr lang="ru-RU" dirty="0" smtClean="0"/>
              <a:t> </a:t>
            </a:r>
            <a:r>
              <a:rPr lang="ru-RU" dirty="0" err="1"/>
              <a:t>матеріалу</a:t>
            </a:r>
            <a:r>
              <a:rPr lang="ru-RU" dirty="0"/>
              <a:t> для сюжету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</a:t>
            </a:r>
            <a:r>
              <a:rPr lang="ru-RU" b="1" dirty="0" err="1" smtClean="0"/>
              <a:t>П’ять</a:t>
            </a:r>
            <a:r>
              <a:rPr lang="ru-RU" b="1" dirty="0" smtClean="0"/>
              <a:t> </a:t>
            </a:r>
            <a:r>
              <a:rPr lang="ru-RU" b="1" dirty="0"/>
              <a:t>«W» й </a:t>
            </a:r>
            <a:r>
              <a:rPr lang="ru-RU" b="1" dirty="0" err="1"/>
              <a:t>одне</a:t>
            </a:r>
            <a:r>
              <a:rPr lang="ru-RU" b="1" dirty="0"/>
              <a:t> «</a:t>
            </a:r>
            <a:r>
              <a:rPr lang="ru-RU" b="1" dirty="0" smtClean="0"/>
              <a:t>Н»</a:t>
            </a:r>
          </a:p>
          <a:p>
            <a:pPr marL="0" indent="0">
              <a:buNone/>
            </a:pPr>
            <a:r>
              <a:rPr lang="ru-RU" b="1" dirty="0" smtClean="0"/>
              <a:t>           </a:t>
            </a:r>
            <a:r>
              <a:rPr lang="ru-RU" b="1" dirty="0" err="1" smtClean="0"/>
              <a:t>Спостереження</a:t>
            </a:r>
            <a:r>
              <a:rPr lang="ru-RU" b="1" dirty="0" smtClean="0"/>
              <a:t> 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Дослідження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Джерела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Інтерв’ю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Правила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Помилки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07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Журналістський</a:t>
            </a:r>
            <a:r>
              <a:rPr lang="ru-RU" dirty="0" smtClean="0"/>
              <a:t> </a:t>
            </a:r>
            <a:r>
              <a:rPr lang="ru-RU" dirty="0" err="1"/>
              <a:t>матеріал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	Фокус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Написання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Вступ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Структура </a:t>
            </a:r>
            <a:r>
              <a:rPr lang="ru-RU" dirty="0" err="1"/>
              <a:t>журналістського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Закінчення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Атрибуція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Цитати</a:t>
            </a:r>
            <a:r>
              <a:rPr lang="ru-RU" dirty="0"/>
              <a:t> і </a:t>
            </a:r>
            <a:r>
              <a:rPr lang="ru-RU" dirty="0" err="1"/>
              <a:t>звукові</a:t>
            </a:r>
            <a:r>
              <a:rPr lang="ru-RU" dirty="0"/>
              <a:t> </a:t>
            </a:r>
            <a:r>
              <a:rPr lang="ru-RU" dirty="0" err="1"/>
              <a:t>акценти</a:t>
            </a:r>
            <a:r>
              <a:rPr lang="ru-RU" dirty="0"/>
              <a:t> (саунд-</a:t>
            </a:r>
            <a:r>
              <a:rPr lang="ru-RU" dirty="0" err="1"/>
              <a:t>байти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Цифри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14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dirty="0" err="1"/>
              <a:t>Редагування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306637"/>
            <a:ext cx="9905999" cy="354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«</a:t>
            </a:r>
            <a:r>
              <a:rPr lang="ru-RU" b="1" dirty="0" err="1"/>
              <a:t>газетні</a:t>
            </a:r>
            <a:r>
              <a:rPr lang="ru-RU" b="1" dirty="0"/>
              <a:t> посади»</a:t>
            </a:r>
          </a:p>
          <a:p>
            <a:pPr marL="0" indent="0">
              <a:buNone/>
            </a:pPr>
            <a:r>
              <a:rPr lang="ru-RU" b="1" dirty="0"/>
              <a:t>	«</a:t>
            </a:r>
            <a:r>
              <a:rPr lang="ru-RU" b="1" dirty="0" err="1"/>
              <a:t>ефірні</a:t>
            </a:r>
            <a:r>
              <a:rPr lang="ru-RU" b="1" dirty="0"/>
              <a:t> посади»</a:t>
            </a:r>
          </a:p>
          <a:p>
            <a:pPr marL="0" indent="0">
              <a:buNone/>
            </a:pPr>
            <a:r>
              <a:rPr lang="ru-RU" b="1" dirty="0"/>
              <a:t>	Роль редактора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Редагування</a:t>
            </a:r>
            <a:r>
              <a:rPr lang="ru-RU" b="1" dirty="0"/>
              <a:t> «</a:t>
            </a:r>
            <a:r>
              <a:rPr lang="ru-RU" b="1" dirty="0" err="1"/>
              <a:t>рукописів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Інструктаж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Заголовки, </a:t>
            </a:r>
            <a:r>
              <a:rPr lang="ru-RU" b="1" dirty="0" err="1"/>
              <a:t>текстівки</a:t>
            </a:r>
            <a:r>
              <a:rPr lang="ru-RU" b="1" dirty="0"/>
              <a:t>, </a:t>
            </a:r>
            <a:r>
              <a:rPr lang="ru-RU" b="1" dirty="0" err="1"/>
              <a:t>анонси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Графічні</a:t>
            </a:r>
            <a:r>
              <a:rPr lang="ru-RU" b="1" dirty="0"/>
              <a:t> та </a:t>
            </a:r>
            <a:r>
              <a:rPr lang="ru-RU" b="1" dirty="0" err="1"/>
              <a:t>зображувальні</a:t>
            </a:r>
            <a:r>
              <a:rPr lang="ru-RU" b="1" dirty="0"/>
              <a:t> </a:t>
            </a:r>
            <a:r>
              <a:rPr lang="ru-RU" b="1" dirty="0" err="1"/>
              <a:t>елементи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Керівництво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57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7587"/>
            <a:ext cx="9905998" cy="1314449"/>
          </a:xfrm>
        </p:spPr>
        <p:txBody>
          <a:bodyPr/>
          <a:lstStyle/>
          <a:p>
            <a:r>
              <a:rPr lang="ru-RU" dirty="0"/>
              <a:t>	</a:t>
            </a:r>
            <a:r>
              <a:rPr lang="ru-RU" dirty="0" err="1"/>
              <a:t>Ефір</a:t>
            </a:r>
            <a:r>
              <a:rPr lang="ru-RU" dirty="0"/>
              <a:t> та </a:t>
            </a:r>
            <a:r>
              <a:rPr lang="ru-RU" dirty="0" err="1"/>
              <a:t>Інтернет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355271"/>
            <a:ext cx="9905999" cy="4435930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Форми ефірних матеріалів і терміни, пов’язані з ними</a:t>
            </a:r>
            <a:endParaRPr lang="ru-RU" dirty="0"/>
          </a:p>
          <a:p>
            <a:pPr lvl="0"/>
            <a:r>
              <a:rPr lang="uk-UA" dirty="0"/>
              <a:t>Написання ефірних матеріалів</a:t>
            </a:r>
            <a:endParaRPr lang="ru-RU" dirty="0"/>
          </a:p>
          <a:p>
            <a:pPr lvl="0"/>
            <a:r>
              <a:rPr lang="uk-UA" dirty="0"/>
              <a:t>Звук</a:t>
            </a:r>
            <a:endParaRPr lang="ru-RU" dirty="0"/>
          </a:p>
          <a:p>
            <a:pPr lvl="0"/>
            <a:r>
              <a:rPr lang="uk-UA" dirty="0"/>
              <a:t>Зображення</a:t>
            </a:r>
            <a:endParaRPr lang="ru-RU" dirty="0"/>
          </a:p>
          <a:p>
            <a:pPr lvl="0"/>
            <a:r>
              <a:rPr lang="uk-UA" dirty="0"/>
              <a:t>Випуски новин</a:t>
            </a:r>
            <a:endParaRPr lang="ru-RU" dirty="0"/>
          </a:p>
          <a:p>
            <a:pPr lvl="0"/>
            <a:r>
              <a:rPr lang="uk-UA" dirty="0" err="1"/>
              <a:t>Онлайнові</a:t>
            </a:r>
            <a:r>
              <a:rPr lang="uk-UA" dirty="0"/>
              <a:t> </a:t>
            </a:r>
            <a:r>
              <a:rPr lang="uk-UA" dirty="0" smtClean="0"/>
              <a:t>новини</a:t>
            </a:r>
          </a:p>
          <a:p>
            <a:pPr lvl="0"/>
            <a:r>
              <a:rPr lang="uk-UA" dirty="0"/>
              <a:t>Форми подачі </a:t>
            </a:r>
            <a:r>
              <a:rPr lang="uk-UA" dirty="0" err="1"/>
              <a:t>онлайнового</a:t>
            </a:r>
            <a:r>
              <a:rPr lang="uk-UA" dirty="0"/>
              <a:t> матеріалу</a:t>
            </a:r>
            <a:endParaRPr lang="ru-RU" dirty="0"/>
          </a:p>
          <a:p>
            <a:pPr lvl="0"/>
            <a:r>
              <a:rPr lang="uk-UA" dirty="0"/>
              <a:t>Створення онлайнових матеріалів</a:t>
            </a:r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5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69421"/>
            <a:ext cx="9905998" cy="1624693"/>
          </a:xfrm>
        </p:spPr>
        <p:txBody>
          <a:bodyPr/>
          <a:lstStyle/>
          <a:p>
            <a:pPr lvl="0"/>
            <a:r>
              <a:rPr lang="uk-UA" b="1" dirty="0"/>
              <a:t>Спеціалізована журналістика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Спеціалізований журналіст: уміння і навички</a:t>
            </a:r>
            <a:endParaRPr lang="ru-RU" dirty="0"/>
          </a:p>
          <a:p>
            <a:pPr lvl="0"/>
            <a:r>
              <a:rPr lang="uk-UA" dirty="0"/>
              <a:t>Органи влади і політика</a:t>
            </a:r>
            <a:endParaRPr lang="ru-RU" dirty="0"/>
          </a:p>
          <a:p>
            <a:pPr lvl="0"/>
            <a:r>
              <a:rPr lang="uk-UA" dirty="0"/>
              <a:t>Бізнес та економіка </a:t>
            </a:r>
            <a:endParaRPr lang="ru-RU" dirty="0"/>
          </a:p>
          <a:p>
            <a:pPr lvl="0"/>
            <a:r>
              <a:rPr lang="uk-UA" dirty="0"/>
              <a:t>Охорона здоров’я, наука і довкілля</a:t>
            </a:r>
            <a:endParaRPr lang="ru-RU" dirty="0"/>
          </a:p>
          <a:p>
            <a:pPr lvl="0"/>
            <a:r>
              <a:rPr lang="uk-UA" dirty="0"/>
              <a:t>Поліція і суди</a:t>
            </a:r>
            <a:endParaRPr lang="ru-RU" dirty="0"/>
          </a:p>
          <a:p>
            <a:pPr lvl="0"/>
            <a:r>
              <a:rPr lang="uk-UA" dirty="0"/>
              <a:t>Спорт</a:t>
            </a:r>
            <a:endParaRPr lang="ru-RU" dirty="0"/>
          </a:p>
          <a:p>
            <a:pPr lvl="0"/>
            <a:r>
              <a:rPr lang="uk-UA" dirty="0"/>
              <a:t>Запитання про опитування громадської думки, які питання має поставити журналіст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41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12272"/>
            <a:ext cx="9905998" cy="1698172"/>
          </a:xfrm>
        </p:spPr>
        <p:txBody>
          <a:bodyPr/>
          <a:lstStyle/>
          <a:p>
            <a:pPr lvl="0"/>
            <a:r>
              <a:rPr lang="uk-UA" b="1" dirty="0"/>
              <a:t>Етика й закон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59379"/>
            <a:ext cx="9905999" cy="4231822"/>
          </a:xfrm>
        </p:spPr>
        <p:txBody>
          <a:bodyPr/>
          <a:lstStyle/>
          <a:p>
            <a:pPr lvl="0"/>
            <a:r>
              <a:rPr lang="uk-UA" dirty="0"/>
              <a:t>Етичні принципи</a:t>
            </a:r>
            <a:endParaRPr lang="ru-RU" dirty="0"/>
          </a:p>
          <a:p>
            <a:pPr lvl="0"/>
            <a:r>
              <a:rPr lang="uk-UA" dirty="0"/>
              <a:t>Ухвалення етичних принципів</a:t>
            </a:r>
            <a:endParaRPr lang="ru-RU" dirty="0"/>
          </a:p>
          <a:p>
            <a:pPr lvl="0"/>
            <a:r>
              <a:rPr lang="uk-UA" dirty="0"/>
              <a:t>Кодекси етики</a:t>
            </a:r>
            <a:endParaRPr lang="ru-RU" dirty="0"/>
          </a:p>
          <a:p>
            <a:pPr lvl="0"/>
            <a:r>
              <a:rPr lang="uk-UA" dirty="0"/>
              <a:t>Кодекси поведінки</a:t>
            </a:r>
            <a:endParaRPr lang="ru-RU" dirty="0"/>
          </a:p>
          <a:p>
            <a:pPr lvl="0"/>
            <a:r>
              <a:rPr lang="uk-UA" dirty="0"/>
              <a:t>Суспільні норми</a:t>
            </a:r>
            <a:endParaRPr lang="ru-RU" dirty="0"/>
          </a:p>
          <a:p>
            <a:pPr lvl="0"/>
            <a:r>
              <a:rPr lang="uk-UA" dirty="0"/>
              <a:t>Правові питання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99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Журналістські розслідування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Інструменти для журналістських розслідувань</a:t>
            </a:r>
            <a:endParaRPr lang="ru-RU" dirty="0"/>
          </a:p>
          <a:p>
            <a:pPr lvl="0"/>
            <a:r>
              <a:rPr lang="uk-UA" dirty="0"/>
              <a:t>Джерела публічної та відкритої інформації для розслідувань </a:t>
            </a:r>
            <a:endParaRPr lang="ru-RU" dirty="0"/>
          </a:p>
          <a:p>
            <a:pPr lvl="0"/>
            <a:r>
              <a:rPr lang="uk-UA" dirty="0"/>
              <a:t>Практичні вправи з ідентифікації правопорушень</a:t>
            </a:r>
            <a:endParaRPr lang="ru-RU" dirty="0"/>
          </a:p>
          <a:p>
            <a:pPr lvl="0"/>
            <a:r>
              <a:rPr lang="uk-UA" dirty="0" err="1"/>
              <a:t>Агрегатори</a:t>
            </a:r>
            <a:r>
              <a:rPr lang="uk-UA" dirty="0"/>
              <a:t> публічних даних, як їх використовувати під час</a:t>
            </a:r>
            <a:endParaRPr lang="ru-RU" dirty="0"/>
          </a:p>
          <a:p>
            <a:r>
              <a:rPr lang="uk-UA" dirty="0"/>
              <a:t>розслідування?</a:t>
            </a:r>
            <a:endParaRPr lang="ru-RU" dirty="0"/>
          </a:p>
          <a:p>
            <a:r>
              <a:rPr lang="uk-UA" dirty="0"/>
              <a:t>Формування досьє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944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32</TotalTime>
  <Words>246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Tw Cen MT</vt:lpstr>
      <vt:lpstr>Wingdings</vt:lpstr>
      <vt:lpstr>Контур</vt:lpstr>
      <vt:lpstr>ЖУРНАЛІСТСЬКА МАЙСТЕРНЯ ОКСАНИ ЖІЛЯЄВОЇ</vt:lpstr>
      <vt:lpstr>Що таке новини  </vt:lpstr>
      <vt:lpstr> Збір матеріалу для сюжету </vt:lpstr>
      <vt:lpstr>     Журналістський матеріал</vt:lpstr>
      <vt:lpstr> Редагування матеріалу</vt:lpstr>
      <vt:lpstr> Ефір та Інтернет </vt:lpstr>
      <vt:lpstr>Спеціалізована журналістика </vt:lpstr>
      <vt:lpstr>Етика й закон  </vt:lpstr>
      <vt:lpstr>Журналістські розслідування</vt:lpstr>
      <vt:lpstr>Надійна прес-служба </vt:lpstr>
      <vt:lpstr>Медіаграмотність та медіаосвіта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Що таке новини</dc:title>
  <dc:creator>Оксана</dc:creator>
  <cp:lastModifiedBy>Оксана</cp:lastModifiedBy>
  <cp:revision>5</cp:revision>
  <dcterms:created xsi:type="dcterms:W3CDTF">2019-09-11T06:54:51Z</dcterms:created>
  <dcterms:modified xsi:type="dcterms:W3CDTF">2019-09-11T07:27:33Z</dcterms:modified>
</cp:coreProperties>
</file>