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0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" y="-480"/>
            <a:ext cx="9119450" cy="683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словесної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2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оказіоналізмів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небилиць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6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2473"/>
            <a:ext cx="9764807" cy="67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360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БЕШКЕТНА ПРИДУМУВАЛКА»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Кукарек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Прококукав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Кукарек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підвором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заворлапалив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Прикилапайтеся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криницяйтеся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оросяйтеся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люди!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Прокилипайтеся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несітьяйцеся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кури!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прокилапалися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криницювалися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уминювалися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Тень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відрозчинався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стрямкала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комашку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Комашка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некузькувата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стрепендулилася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дужо-дюжо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куськанула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напакундилася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упроштувандила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калушеняти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сніданковання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пожуванькалось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Разованьком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вонисята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проштувантили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булявеньку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маковеньком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розляпатилися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сонцеляпі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живонятком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догоревеньки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209313">
            <a:off x="3917871" y="3673034"/>
            <a:ext cx="5232833" cy="279861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ШТУЧНИХ ТЕКСТІВ</a:t>
            </a:r>
          </a:p>
        </p:txBody>
      </p:sp>
    </p:spTree>
    <p:extLst>
      <p:ext uri="{BB962C8B-B14F-4D97-AF65-F5344CB8AC3E}">
        <p14:creationId xmlns:p14="http://schemas.microsoft.com/office/powerpoint/2010/main" val="5369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/>
          <p:cNvSpPr/>
          <p:nvPr/>
        </p:nvSpPr>
        <p:spPr>
          <a:xfrm>
            <a:off x="269875" y="-1035496"/>
            <a:ext cx="7920880" cy="432048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предмету, теми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3284984"/>
            <a:ext cx="8424936" cy="495434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(ЮНЕСКО) 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6767575" cy="15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3068960"/>
            <a:ext cx="5040560" cy="33738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664710" y="332656"/>
            <a:ext cx="8083754" cy="2232248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слухача.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91264" cy="60095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США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Armstrong International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26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79512" y="260648"/>
            <a:ext cx="7776864" cy="2996952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і в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маркетингу,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ораторській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нещодавно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інновацією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Багетная рамка 4"/>
          <p:cNvSpPr/>
          <p:nvPr/>
        </p:nvSpPr>
        <p:spPr>
          <a:xfrm>
            <a:off x="1691680" y="2681536"/>
            <a:ext cx="7056784" cy="115212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395536" y="4243400"/>
            <a:ext cx="1872208" cy="1921904"/>
          </a:xfrm>
          <a:prstGeom prst="borderCallout1">
            <a:avLst>
              <a:gd name="adj1" fmla="val 18750"/>
              <a:gd name="adj2" fmla="val -8333"/>
              <a:gd name="adj3" fmla="val -24464"/>
              <a:gd name="adj4" fmla="val 7302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2445848" y="4270841"/>
            <a:ext cx="1982136" cy="1921904"/>
          </a:xfrm>
          <a:prstGeom prst="borderCallout1">
            <a:avLst>
              <a:gd name="adj1" fmla="val 7557"/>
              <a:gd name="adj2" fmla="val 48577"/>
              <a:gd name="adj3" fmla="val -37315"/>
              <a:gd name="adj4" fmla="val 474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4572000" y="4259685"/>
            <a:ext cx="2016224" cy="1944216"/>
          </a:xfrm>
          <a:prstGeom prst="borderCallout1">
            <a:avLst>
              <a:gd name="adj1" fmla="val 6449"/>
              <a:gd name="adj2" fmla="val 64552"/>
              <a:gd name="adj3" fmla="val -27148"/>
              <a:gd name="adj4" fmla="val 676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6732240" y="4270841"/>
            <a:ext cx="2232248" cy="1894463"/>
          </a:xfrm>
          <a:prstGeom prst="borderCallout1">
            <a:avLst>
              <a:gd name="adj1" fmla="val 21720"/>
              <a:gd name="adj2" fmla="val 55318"/>
              <a:gd name="adj3" fmla="val -33786"/>
              <a:gd name="adj4" fmla="val 3162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акторська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359162"/>
            <a:ext cx="8892480" cy="201622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для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51520" y="2852936"/>
            <a:ext cx="2520280" cy="3096344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2987824" y="2852936"/>
            <a:ext cx="2736304" cy="3096344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інтриги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940152" y="2852936"/>
            <a:ext cx="2880320" cy="3096344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сюжету</a:t>
            </a:r>
          </a:p>
        </p:txBody>
      </p:sp>
    </p:spTree>
    <p:extLst>
      <p:ext uri="{BB962C8B-B14F-4D97-AF65-F5344CB8AC3E}">
        <p14:creationId xmlns:p14="http://schemas.microsoft.com/office/powerpoint/2010/main" val="4079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430"/>
            <a:ext cx="6048672" cy="9575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1057"/>
            <a:ext cx="4572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1. </a:t>
            </a:r>
            <a:r>
              <a:rPr lang="ru-RU" sz="3200" dirty="0" err="1">
                <a:solidFill>
                  <a:schemeClr val="tx1"/>
                </a:solidFill>
              </a:rPr>
              <a:t>Культурний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сторітелінг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7" y="2484159"/>
            <a:ext cx="4572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2. </a:t>
            </a:r>
            <a:r>
              <a:rPr lang="ru-RU" sz="4000" dirty="0" err="1">
                <a:solidFill>
                  <a:schemeClr val="tx1"/>
                </a:solidFill>
              </a:rPr>
              <a:t>Сімейний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9341" y="4077072"/>
            <a:ext cx="457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3. </a:t>
            </a:r>
            <a:r>
              <a:rPr lang="ru-RU" sz="3600" dirty="0" err="1">
                <a:solidFill>
                  <a:schemeClr val="tx1"/>
                </a:solidFill>
              </a:rPr>
              <a:t>Соціальний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2" y="5229200"/>
            <a:ext cx="457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4. </a:t>
            </a:r>
            <a:r>
              <a:rPr lang="ru-RU" sz="3600" dirty="0" err="1">
                <a:solidFill>
                  <a:schemeClr val="tx1"/>
                </a:solidFill>
              </a:rPr>
              <a:t>Міфи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легенди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2693" y="1738705"/>
            <a:ext cx="457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5. </a:t>
            </a:r>
            <a:r>
              <a:rPr lang="ru-RU" sz="3600" dirty="0" err="1">
                <a:solidFill>
                  <a:schemeClr val="tx1"/>
                </a:solidFill>
              </a:rPr>
              <a:t>Незрозумілий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0687" y="3369186"/>
            <a:ext cx="4572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6. </a:t>
            </a:r>
            <a:r>
              <a:rPr lang="ru-RU" sz="4000" dirty="0" err="1">
                <a:solidFill>
                  <a:schemeClr val="tx1"/>
                </a:solidFill>
              </a:rPr>
              <a:t>Дружній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9235" y="4582869"/>
            <a:ext cx="4572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7. </a:t>
            </a:r>
            <a:r>
              <a:rPr lang="ru-RU" sz="4000" dirty="0" err="1">
                <a:solidFill>
                  <a:schemeClr val="tx1"/>
                </a:solidFill>
              </a:rPr>
              <a:t>Особистий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9106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257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Об’єднуюча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директивно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донести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</a:p>
        </p:txBody>
      </p:sp>
    </p:spTree>
    <p:extLst>
      <p:ext uri="{BB962C8B-B14F-4D97-AF65-F5344CB8AC3E}">
        <p14:creationId xmlns:p14="http://schemas.microsoft.com/office/powerpoint/2010/main" val="37500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6192688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7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01" y="548680"/>
            <a:ext cx="9396536" cy="580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327812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9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52536" y="3017358"/>
            <a:ext cx="4464496" cy="144016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r>
              <a:rPr lang="ru-RU" dirty="0"/>
              <a:t>: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707904" y="332656"/>
            <a:ext cx="4139952" cy="144016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457518"/>
            <a:ext cx="230425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0095" y="1772816"/>
            <a:ext cx="4572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планом;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початком;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сюжетом.</a:t>
            </a:r>
          </a:p>
        </p:txBody>
      </p:sp>
    </p:spTree>
    <p:extLst>
      <p:ext uri="{BB962C8B-B14F-4D97-AF65-F5344CB8AC3E}">
        <p14:creationId xmlns:p14="http://schemas.microsoft.com/office/powerpoint/2010/main" val="29477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450" y="2564904"/>
            <a:ext cx="7779956" cy="45432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кожного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схожим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776864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героя, донести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824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916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строрітелінг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урізноманітнити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сюжету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8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18655" r="50682" b="14731"/>
          <a:stretch/>
        </p:blipFill>
        <p:spPr bwMode="auto">
          <a:xfrm>
            <a:off x="1187624" y="188640"/>
            <a:ext cx="65527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віршування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	ТВОРЧІ ВПРАВИ ЗА АНАЛОГІЄЮ </a:t>
            </a:r>
          </a:p>
          <a:p>
            <a:pPr marL="571500" indent="-571500">
              <a:buAutoNum type="romanUcPeriod" startAt="2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ПРИДУМУВАННЯ КАЗОК, ФАНТАСТИЧНИХ ІСТОРІЙ</a:t>
            </a:r>
          </a:p>
          <a:p>
            <a:pPr marL="571500" indent="-571500">
              <a:buAutoNum type="romanUcPeriod" startAt="3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ВПРАВИ, ПОВ’ЯЗАНІ З ПЕРЕВТІЛЕННЯМ</a:t>
            </a:r>
          </a:p>
          <a:p>
            <a:pPr marL="571500" indent="-571500">
              <a:buAutoNum type="romanUcPeriod" startAt="4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СЛОВЕСНЕ МАЛЮВАННЯ</a:t>
            </a:r>
          </a:p>
          <a:p>
            <a:pPr marL="571500" indent="-571500">
              <a:buAutoNum type="romanUcPeriod" startAt="5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ТВОРІВ ЗА ДАНИМ ПОЧАТКОМ, КІНЦІВКОЮ, НАЗВОЮ</a:t>
            </a:r>
          </a:p>
          <a:p>
            <a:pPr marL="571500" indent="-571500">
              <a:buAutoNum type="romanUcPeriod" startAt="6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„ЩО ДЛЯ ЧОГО?”</a:t>
            </a:r>
          </a:p>
          <a:p>
            <a:pPr marL="571500" indent="-571500">
              <a:buAutoNum type="romanUcPeriod" startAt="6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ВПРАВИ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30243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	ТВОРЧІ ВПРАВИ ЗА АНАЛОГІЄЮ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2664296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опиши предмет(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пору року)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по-своєму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35999"/>
              </p:ext>
            </p:extLst>
          </p:nvPr>
        </p:nvGraphicFramePr>
        <p:xfrm>
          <a:off x="3203848" y="3512339"/>
          <a:ext cx="5569426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{5FD0F851-EC5A-4D38-B0AD-8093EC10F338}</a:tableStyleId>
              </a:tblPr>
              <a:tblGrid>
                <a:gridCol w="556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7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Г.Бойко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Білочка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Хвіст трубою, спритні ніжки –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Плиг із гілки на сучок!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Носить білочка горішки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золотий свій сундучок.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неї, мов горішки,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Кожушина хутряна,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Гострі вушка, наче ріжки,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дуплі живе вона.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0367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текстами і придумай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48162"/>
              </p:ext>
            </p:extLst>
          </p:nvPr>
        </p:nvGraphicFramePr>
        <p:xfrm>
          <a:off x="323528" y="1268760"/>
          <a:ext cx="7056784" cy="5364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2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Вимила підлогу Еля.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кутках стоїть вода.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Потекла у мишки стеля.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 – жарт, а їй – біда.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Заспівай, будь ласка, Фросю! -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Першокласницю просили.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Я лише для мами Фрося,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для інших всіх Фросина.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6044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Прочитай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нісенітницю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створи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1416" y="2060848"/>
            <a:ext cx="604867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Підбережний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ведмеді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вирубувать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жито,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ялинки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75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855" y="404664"/>
            <a:ext cx="8499601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Повправляйся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героєм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Костецького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52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28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	ПРИДУМУВАННЯ КАЗОК, ФАНТАСТИЧНИХ ІСТОРІЙ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052736"/>
            <a:ext cx="5493296" cy="4525963"/>
          </a:xfrm>
        </p:spPr>
        <p:txBody>
          <a:bodyPr>
            <a:noAutofit/>
          </a:bodyPr>
          <a:lstStyle/>
          <a:p>
            <a:pPr marL="0" indent="0" algn="r" fontAlgn="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uk-UA" sz="1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Що трапилось?</a:t>
            </a:r>
            <a:endParaRPr lang="ru-RU" sz="1800" i="1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Знаєте, що трапилось, малята?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 неба збігло сонце погуляти!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Кажуть, ніби в лісі на світанку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Бачив хтось руді його веснянки,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Вгледів на стежині з </a:t>
            </a:r>
            <a:r>
              <a:rPr lang="uk-UA" sz="18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козубочком</a:t>
            </a: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А у козубку були грибочки.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Хтось підслухав, як воно сміялось,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Хтось підгледів, як в ріці купалось.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А на берег вийшло із водички,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Вижимало золоті косички.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Знаєте, що трапилось, малята?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Натомилось сонечко гуляти, 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Натомилось зморене золотокосе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І під ковдру спати </a:t>
            </a:r>
            <a:r>
              <a:rPr lang="uk-UA" sz="18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уляглося</a:t>
            </a: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Пташка змовкла. Вітерець не віє.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Опустилися руденькі вії.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Вийшли в небо зірочки тихенькі.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- Сонечко моє! - сказала ненька.</a:t>
            </a:r>
            <a:endParaRPr lang="ru-RU" sz="1800" dirty="0">
              <a:latin typeface="Arial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62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552728" cy="7200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552728" cy="49685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сюжетоскладання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акомпанемент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(само-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Художньо-мовленнєва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дражнилки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лічилки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Вислів-міркування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Вислів-пропозиція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Римовки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етюди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лічилки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5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	ТВОРЧІ ВПРАВИ, ПОВ’ЯЗАНІ З ПЕРЕВТІЛЕННЯМ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222004"/>
              </p:ext>
            </p:extLst>
          </p:nvPr>
        </p:nvGraphicFramePr>
        <p:xfrm>
          <a:off x="467544" y="1556786"/>
          <a:ext cx="8496943" cy="50405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40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Костецький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Тоді я взяв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Гра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уявив, що я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уявив. що я – не я,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Швидка машина,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справжній кран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Яка чимало вантажів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Підйомний: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кузові возила.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Схотів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запросто підняв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тільки я двигун завів,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Вантаж багатотонний.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 їхать на будову,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 раптом чую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тільки я підняти встиг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 він,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Будинок у повітря,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Кепкує з мене знову.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раптом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Вийшов мій сусід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588645" algn="l"/>
                        </a:tabLs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 – ха!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Гуляти на подвір’я.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Регоче мій сусід. –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Такого ще не бачив світ,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Ха! Теж мені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 на ногах машина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,,підйомний кран”! –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Чесала, мов людина!..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сказав сусід кирпатий. –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ти, напевне,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 довго ще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кілограм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Сміявся б так,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здужаєш підняти…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я не чув нічого: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уявив, що я – літак,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–полетів од нього!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33525" y="1760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СЛОВЕСНЕ МАЛЮВАННЯ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5395"/>
              </p:ext>
            </p:extLst>
          </p:nvPr>
        </p:nvGraphicFramePr>
        <p:xfrm>
          <a:off x="4211960" y="1340768"/>
          <a:ext cx="5328592" cy="521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                                              П. Воронько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Бублик і паляниця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Бублик житній паляниці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Говорив хвастливо: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Ти засмагла, чорнолиця -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Зовсім не вродлива.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ж біленький, солоденький,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Вигнутий красиво,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малечі викликаю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Посмішку щасливу.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сказала хвастунові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Паляниця свіжа: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Ти – для діток подарунок,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– буденна їжа.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до кожної родини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Йду щодня до хати.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0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Ти, як гість, у дім приходиш,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ж – як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2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	СКЛАДАННЯ ТВОРІВ ЗА ДАНИМ ПОЧАТКОМ, КІНЦІВКОЮ, НАЗВОЮ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Костецький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плаче хлопчик?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плаче –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весна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надворі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роса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ранок скоро.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хлопчик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 –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знаю.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11144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ВПРАВИ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інтонаційної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Послухайте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підберіть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„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Г.Форе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Лебідь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К.Сен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-Санса,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А.Вівальді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Послухайте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придумайте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М.Римський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Корсаков „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джмеля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Ж.Ібер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„Маленький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віслюк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К.Дебюссі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„Хмари”.)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Послухайте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„Вальс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229600" cy="114300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700808"/>
            <a:ext cx="5915000" cy="32689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мовленнєво-творча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756" y="274638"/>
            <a:ext cx="6311044" cy="1138138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мовленнєво-творчої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77563"/>
            <a:ext cx="3384376" cy="133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772816"/>
            <a:ext cx="367240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художньою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933056"/>
            <a:ext cx="378042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6"/>
            <a:ext cx="9324528" cy="69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464" y="33265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як тип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мовленнєвотворчої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все - таки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5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" y="26535"/>
            <a:ext cx="8999307" cy="67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492896"/>
            <a:ext cx="6645424" cy="4669979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мовленнєво-творчої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49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цікавішим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робота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текстами, де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лінгвокреативних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«дар слова»,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лексикон;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061" y="692696"/>
            <a:ext cx="8563886" cy="171450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564904"/>
            <a:ext cx="7416824" cy="28083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лінгвістичною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лігвістичними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112" y="1700808"/>
            <a:ext cx="8363272" cy="4925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весельчак, веселка,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веселенький,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веселісінький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весело,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превеселий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добряк, добряка,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добряга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доброта,  добре,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добрячий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хитрюга,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хитринка,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хитруватий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хитро,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нехитрий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332656"/>
            <a:ext cx="8496944" cy="18002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осягнути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ширину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лінгвокреативної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 й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487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1959</Words>
  <Application>Microsoft Office PowerPoint</Application>
  <PresentationFormat>Екран (4:3)</PresentationFormat>
  <Paragraphs>251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Тема Office</vt:lpstr>
      <vt:lpstr> Стимулювання дитячої словесної творчості </vt:lpstr>
      <vt:lpstr>Презентація PowerPoint</vt:lpstr>
      <vt:lpstr>Форми ініціативної словесної творчості </vt:lpstr>
      <vt:lpstr>Організовані форми мовленнєво-творчої діяльності дошкільників</vt:lpstr>
      <vt:lpstr>Штучний текст як тип мовленнєвотворчої діяльності</vt:lpstr>
      <vt:lpstr>Специфіка використання штучних текстів </vt:lpstr>
      <vt:lpstr>Презентація PowerPoint</vt:lpstr>
      <vt:lpstr>Презентація PowerPoint</vt:lpstr>
      <vt:lpstr>Презентація PowerPoint</vt:lpstr>
      <vt:lpstr>Презентація PowerPoint</vt:lpstr>
      <vt:lpstr>ПРИКЛАДИ ШТУЧНИХ ТЕКСТІВ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Види сторітелінгу:</vt:lpstr>
      <vt:lpstr>Функції сторітелінгу</vt:lpstr>
      <vt:lpstr>Сторітелінг – це творча розповідь. </vt:lpstr>
      <vt:lpstr>Презентація PowerPoint</vt:lpstr>
      <vt:lpstr>Презентація PowerPoint</vt:lpstr>
      <vt:lpstr>Актуальність інтерактивної технології строрітелінг: </vt:lpstr>
      <vt:lpstr>Презентація PowerPoint</vt:lpstr>
      <vt:lpstr>Система вправ з віршування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II. ПРИДУМУВАННЯ КАЗОК, ФАНТАСТИЧНИХ ІСТОРІЙ</vt:lpstr>
      <vt:lpstr>III. ТВОРЧІ ВПРАВИ, ПОВ’ЯЗАНІ З ПЕРЕВТІЛЕННЯМ</vt:lpstr>
      <vt:lpstr>IV. СЛОВЕСНЕ МАЛЮВАННЯ</vt:lpstr>
      <vt:lpstr>V. СКЛАДАННЯ ТВОРІВ ЗА ДАНИМ ПОЧАТКОМ, КІНЦІВКОЮ, НАЗВОЮ</vt:lpstr>
      <vt:lpstr>VII. МУЗИЧНІ ВПРАВИ 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Стимулювання дитячої словесної творчості </dc:title>
  <dc:creator>Dell</dc:creator>
  <cp:lastModifiedBy>Владимир Швец</cp:lastModifiedBy>
  <cp:revision>24</cp:revision>
  <dcterms:created xsi:type="dcterms:W3CDTF">2020-05-20T09:54:38Z</dcterms:created>
  <dcterms:modified xsi:type="dcterms:W3CDTF">2023-09-01T12:56:07Z</dcterms:modified>
</cp:coreProperties>
</file>