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notesMasterIdLst>
    <p:notesMasterId r:id="rId49"/>
  </p:notesMasterIdLst>
  <p:sldIdLst>
    <p:sldId id="256" r:id="rId2"/>
    <p:sldId id="257" r:id="rId3"/>
    <p:sldId id="311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280" r:id="rId41"/>
    <p:sldId id="281" r:id="rId42"/>
    <p:sldId id="282" r:id="rId43"/>
    <p:sldId id="301" r:id="rId44"/>
    <p:sldId id="303" r:id="rId45"/>
    <p:sldId id="310" r:id="rId46"/>
    <p:sldId id="302" r:id="rId47"/>
    <p:sldId id="304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160B5-BB03-4DE9-AFD1-E4D5ADEC0FF6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66D56-F5A4-42FC-8B9C-A039948B46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914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66D56-F5A4-42FC-8B9C-A039948B46A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112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C88E80BF-37C1-469C-A6D4-80AC665212F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6A8EAA35-1C62-49C1-B601-6C585AE6EF2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86010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80BF-37C1-469C-A6D4-80AC665212F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EAA35-1C62-49C1-B601-6C585AE6EF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877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80BF-37C1-469C-A6D4-80AC665212F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EAA35-1C62-49C1-B601-6C585AE6EF2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222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80BF-37C1-469C-A6D4-80AC665212F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EAA35-1C62-49C1-B601-6C585AE6EF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62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80BF-37C1-469C-A6D4-80AC665212F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EAA35-1C62-49C1-B601-6C585AE6EF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050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80BF-37C1-469C-A6D4-80AC665212F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EAA35-1C62-49C1-B601-6C585AE6EF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982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80BF-37C1-469C-A6D4-80AC665212F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EAA35-1C62-49C1-B601-6C585AE6EF2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372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80BF-37C1-469C-A6D4-80AC665212F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EAA35-1C62-49C1-B601-6C585AE6EF2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57883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80BF-37C1-469C-A6D4-80AC665212F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EAA35-1C62-49C1-B601-6C585AE6EF2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49087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80BF-37C1-469C-A6D4-80AC665212F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EAA35-1C62-49C1-B601-6C585AE6EF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73124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80BF-37C1-469C-A6D4-80AC665212F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EAA35-1C62-49C1-B601-6C585AE6EF2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47421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80BF-37C1-469C-A6D4-80AC665212F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EAA35-1C62-49C1-B601-6C585AE6EF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75949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80BF-37C1-469C-A6D4-80AC665212F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EAA35-1C62-49C1-B601-6C585AE6EF2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00615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80BF-37C1-469C-A6D4-80AC665212F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EAA35-1C62-49C1-B601-6C585AE6EF2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57974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80BF-37C1-469C-A6D4-80AC665212F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EAA35-1C62-49C1-B601-6C585AE6EF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82684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80BF-37C1-469C-A6D4-80AC665212F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EAA35-1C62-49C1-B601-6C585AE6EF2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11880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80BF-37C1-469C-A6D4-80AC665212F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EAA35-1C62-49C1-B601-6C585AE6EF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69845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88E80BF-37C1-469C-A6D4-80AC665212F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A8EAA35-1C62-49C1-B601-6C585AE6EF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188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Лекц</a:t>
            </a:r>
            <a:r>
              <a:rPr lang="uk-UA" dirty="0" smtClean="0"/>
              <a:t>і</a:t>
            </a:r>
            <a:r>
              <a:rPr lang="ru-RU" dirty="0" smtClean="0"/>
              <a:t>я  4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Класифікація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психодіагностичних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методів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ut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7772400" cy="73116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2)  За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призначенням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700808"/>
            <a:ext cx="7560840" cy="3733800"/>
          </a:xfrm>
        </p:spPr>
        <p:txBody>
          <a:bodyPr/>
          <a:lstStyle/>
          <a:p>
            <a:pPr>
              <a:buNone/>
            </a:pPr>
            <a:r>
              <a:rPr lang="ru-RU" i="0" dirty="0" smtClean="0">
                <a:latin typeface="Cambria" pitchFamily="18" charset="0"/>
              </a:rPr>
              <a:t>а) </a:t>
            </a:r>
            <a:r>
              <a:rPr lang="ru-RU" sz="3200" b="1" i="0" dirty="0" err="1" smtClean="0">
                <a:latin typeface="Cambria" pitchFamily="18" charset="0"/>
              </a:rPr>
              <a:t>загальнодіагностичні</a:t>
            </a:r>
            <a:r>
              <a:rPr lang="ru-RU" sz="3200" b="1" i="0" dirty="0" smtClean="0">
                <a:latin typeface="Cambria" pitchFamily="18" charset="0"/>
              </a:rPr>
              <a:t> </a:t>
            </a:r>
            <a:r>
              <a:rPr lang="ru-RU" sz="3200" i="0" dirty="0" smtClean="0">
                <a:latin typeface="Cambria" pitchFamily="18" charset="0"/>
              </a:rPr>
              <a:t>(тести </a:t>
            </a:r>
            <a:r>
              <a:rPr lang="ru-RU" sz="3200" i="0" dirty="0" err="1" smtClean="0">
                <a:latin typeface="Cambria" pitchFamily="18" charset="0"/>
              </a:rPr>
              <a:t>особистості</a:t>
            </a:r>
            <a:r>
              <a:rPr lang="ru-RU" sz="3200" i="0" dirty="0" smtClean="0">
                <a:latin typeface="Cambria" pitchFamily="18" charset="0"/>
              </a:rPr>
              <a:t>, тести </a:t>
            </a:r>
            <a:r>
              <a:rPr lang="ru-RU" sz="3200" i="0" dirty="0" err="1" smtClean="0">
                <a:latin typeface="Cambria" pitchFamily="18" charset="0"/>
              </a:rPr>
              <a:t>загального</a:t>
            </a:r>
            <a:r>
              <a:rPr lang="ru-RU" sz="3200" i="0" dirty="0" smtClean="0">
                <a:latin typeface="Cambria" pitchFamily="18" charset="0"/>
              </a:rPr>
              <a:t>  </a:t>
            </a:r>
            <a:r>
              <a:rPr lang="ru-RU" sz="3200" i="0" dirty="0" err="1" smtClean="0">
                <a:latin typeface="Cambria" pitchFamily="18" charset="0"/>
              </a:rPr>
              <a:t>інтелекту</a:t>
            </a:r>
            <a:r>
              <a:rPr lang="ru-RU" sz="3200" i="0" dirty="0" smtClean="0">
                <a:latin typeface="Cambria" pitchFamily="18" charset="0"/>
              </a:rPr>
              <a:t>); </a:t>
            </a:r>
          </a:p>
          <a:p>
            <a:pPr>
              <a:buNone/>
            </a:pPr>
            <a:r>
              <a:rPr lang="ru-RU" sz="3200" i="0" dirty="0" smtClean="0">
                <a:latin typeface="Cambria" pitchFamily="18" charset="0"/>
              </a:rPr>
              <a:t>б) </a:t>
            </a:r>
            <a:r>
              <a:rPr lang="ru-RU" sz="3200" b="1" i="0" dirty="0" smtClean="0">
                <a:latin typeface="Cambria" pitchFamily="18" charset="0"/>
              </a:rPr>
              <a:t>тести </a:t>
            </a:r>
            <a:r>
              <a:rPr lang="ru-RU" sz="3200" b="1" i="0" dirty="0" err="1" smtClean="0">
                <a:latin typeface="Cambria" pitchFamily="18" charset="0"/>
              </a:rPr>
              <a:t>професійної</a:t>
            </a:r>
            <a:r>
              <a:rPr lang="ru-RU" sz="3200" b="1" i="0" dirty="0" smtClean="0">
                <a:latin typeface="Cambria" pitchFamily="18" charset="0"/>
              </a:rPr>
              <a:t> </a:t>
            </a:r>
            <a:r>
              <a:rPr lang="ru-RU" sz="3200" b="1" i="0" dirty="0" err="1" smtClean="0">
                <a:latin typeface="Cambria" pitchFamily="18" charset="0"/>
              </a:rPr>
              <a:t>придатності</a:t>
            </a:r>
            <a:r>
              <a:rPr lang="ru-RU" sz="3200" b="1" i="0" dirty="0" smtClean="0">
                <a:latin typeface="Cambria" pitchFamily="18" charset="0"/>
              </a:rPr>
              <a:t>;</a:t>
            </a:r>
            <a:r>
              <a:rPr lang="ru-RU" sz="3200" i="0" dirty="0" smtClean="0">
                <a:latin typeface="Cambria" pitchFamily="18" charset="0"/>
              </a:rPr>
              <a:t> </a:t>
            </a:r>
          </a:p>
          <a:p>
            <a:pPr>
              <a:buNone/>
            </a:pPr>
            <a:r>
              <a:rPr lang="ru-RU" sz="3200" i="0" dirty="0" smtClean="0">
                <a:latin typeface="Cambria" pitchFamily="18" charset="0"/>
              </a:rPr>
              <a:t>в) </a:t>
            </a:r>
            <a:r>
              <a:rPr lang="ru-RU" sz="3200" b="1" i="0" dirty="0" smtClean="0">
                <a:latin typeface="Cambria" pitchFamily="18" charset="0"/>
              </a:rPr>
              <a:t>тести </a:t>
            </a:r>
            <a:r>
              <a:rPr lang="ru-RU" sz="3200" b="1" i="0" dirty="0" err="1" smtClean="0">
                <a:latin typeface="Cambria" pitchFamily="18" charset="0"/>
              </a:rPr>
              <a:t>спеціальних</a:t>
            </a:r>
            <a:r>
              <a:rPr lang="ru-RU" sz="3200" b="1" i="0" dirty="0" smtClean="0">
                <a:latin typeface="Cambria" pitchFamily="18" charset="0"/>
              </a:rPr>
              <a:t> </a:t>
            </a:r>
            <a:r>
              <a:rPr lang="ru-RU" sz="3200" b="1" i="0" dirty="0" err="1" smtClean="0">
                <a:latin typeface="Cambria" pitchFamily="18" charset="0"/>
              </a:rPr>
              <a:t>здібностей</a:t>
            </a:r>
            <a:endParaRPr lang="ru-RU" sz="3200" b="1" i="0" dirty="0" smtClean="0">
              <a:latin typeface="Cambria" pitchFamily="18" charset="0"/>
            </a:endParaRPr>
          </a:p>
          <a:p>
            <a:pPr>
              <a:buNone/>
            </a:pPr>
            <a:r>
              <a:rPr lang="ru-RU" sz="3200" i="0" dirty="0" smtClean="0">
                <a:latin typeface="Cambria" pitchFamily="18" charset="0"/>
              </a:rPr>
              <a:t>г)</a:t>
            </a:r>
            <a:r>
              <a:rPr lang="ru-RU" sz="3200" b="1" i="0" dirty="0" smtClean="0">
                <a:latin typeface="Cambria" pitchFamily="18" charset="0"/>
              </a:rPr>
              <a:t> тести </a:t>
            </a:r>
            <a:r>
              <a:rPr lang="ru-RU" sz="3200" b="1" i="0" dirty="0" err="1" smtClean="0">
                <a:latin typeface="Cambria" pitchFamily="18" charset="0"/>
              </a:rPr>
              <a:t>досягнень</a:t>
            </a:r>
            <a:r>
              <a:rPr lang="ru-RU" sz="3200" b="1" i="0" dirty="0" smtClean="0">
                <a:latin typeface="Cambria" pitchFamily="18" charset="0"/>
              </a:rPr>
              <a:t>;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3. За </a:t>
            </a:r>
            <a:r>
              <a:rPr lang="ru-RU" sz="4000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матеріалом</a:t>
            </a:r>
            <a:r>
              <a:rPr lang="ru-RU" sz="4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, </a:t>
            </a:r>
            <a:r>
              <a:rPr lang="ru-RU" sz="4000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яким</a:t>
            </a:r>
            <a:r>
              <a:rPr lang="ru-RU" sz="4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ru-RU" sz="4000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оперує</a:t>
            </a:r>
            <a:r>
              <a:rPr lang="ru-RU" sz="4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ru-RU" sz="4000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досліджуваний</a:t>
            </a:r>
            <a:r>
              <a:rPr lang="ru-RU" sz="4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: </a:t>
            </a: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916832"/>
            <a:ext cx="7344816" cy="37338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Cambria" pitchFamily="18" charset="0"/>
              </a:rPr>
              <a:t>а) </a:t>
            </a:r>
            <a:r>
              <a:rPr lang="ru-RU" b="1" dirty="0" err="1" smtClean="0">
                <a:latin typeface="Cambria" pitchFamily="18" charset="0"/>
              </a:rPr>
              <a:t>бланкові</a:t>
            </a:r>
            <a:r>
              <a:rPr lang="ru-RU" b="1" dirty="0" smtClean="0">
                <a:latin typeface="Cambria" pitchFamily="18" charset="0"/>
              </a:rPr>
              <a:t>; </a:t>
            </a:r>
          </a:p>
          <a:p>
            <a:pPr>
              <a:buNone/>
            </a:pPr>
            <a:r>
              <a:rPr lang="ru-RU" dirty="0" smtClean="0">
                <a:latin typeface="Cambria" pitchFamily="18" charset="0"/>
              </a:rPr>
              <a:t>б) </a:t>
            </a:r>
            <a:r>
              <a:rPr lang="ru-RU" b="1" dirty="0" err="1" smtClean="0">
                <a:latin typeface="Cambria" pitchFamily="18" charset="0"/>
              </a:rPr>
              <a:t>предметні</a:t>
            </a:r>
            <a:r>
              <a:rPr lang="ru-RU" b="1" dirty="0" smtClean="0">
                <a:latin typeface="Cambria" pitchFamily="18" charset="0"/>
              </a:rPr>
              <a:t> </a:t>
            </a:r>
            <a:r>
              <a:rPr lang="ru-RU" dirty="0" smtClean="0">
                <a:latin typeface="Cambria" pitchFamily="18" charset="0"/>
              </a:rPr>
              <a:t>(кубики </a:t>
            </a:r>
            <a:r>
              <a:rPr lang="ru-RU" dirty="0" err="1" smtClean="0">
                <a:latin typeface="Cambria" pitchFamily="18" charset="0"/>
              </a:rPr>
              <a:t>Кооса</a:t>
            </a:r>
            <a:r>
              <a:rPr lang="ru-RU" dirty="0" smtClean="0">
                <a:latin typeface="Cambria" pitchFamily="18" charset="0"/>
              </a:rPr>
              <a:t>, «</a:t>
            </a:r>
            <a:r>
              <a:rPr lang="ru-RU" dirty="0" err="1" smtClean="0">
                <a:latin typeface="Cambria" pitchFamily="18" charset="0"/>
              </a:rPr>
              <a:t>складання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фігур</a:t>
            </a:r>
            <a:r>
              <a:rPr lang="ru-RU" dirty="0" smtClean="0">
                <a:latin typeface="Cambria" pitchFamily="18" charset="0"/>
              </a:rPr>
              <a:t>» </a:t>
            </a:r>
            <a:r>
              <a:rPr lang="ru-RU" dirty="0" err="1" smtClean="0">
                <a:latin typeface="Cambria" pitchFamily="18" charset="0"/>
              </a:rPr>
              <a:t>із</a:t>
            </a:r>
            <a:r>
              <a:rPr lang="ru-RU" dirty="0" smtClean="0">
                <a:latin typeface="Cambria" pitchFamily="18" charset="0"/>
              </a:rPr>
              <a:t> набору Векслера); </a:t>
            </a:r>
          </a:p>
          <a:p>
            <a:pPr>
              <a:buNone/>
            </a:pPr>
            <a:r>
              <a:rPr lang="ru-RU" dirty="0" smtClean="0">
                <a:latin typeface="Cambria" pitchFamily="18" charset="0"/>
              </a:rPr>
              <a:t>в) </a:t>
            </a:r>
            <a:r>
              <a:rPr lang="ru-RU" b="1" dirty="0" err="1" smtClean="0">
                <a:latin typeface="Cambria" pitchFamily="18" charset="0"/>
              </a:rPr>
              <a:t>апаратурні</a:t>
            </a:r>
            <a:r>
              <a:rPr lang="ru-RU" dirty="0" smtClean="0">
                <a:latin typeface="Cambria" pitchFamily="18" charset="0"/>
              </a:rPr>
              <a:t> (</a:t>
            </a:r>
            <a:r>
              <a:rPr lang="ru-RU" dirty="0" err="1" smtClean="0">
                <a:latin typeface="Cambria" pitchFamily="18" charset="0"/>
              </a:rPr>
              <a:t>обладнання</a:t>
            </a:r>
            <a:r>
              <a:rPr lang="ru-RU" dirty="0" smtClean="0">
                <a:latin typeface="Cambria" pitchFamily="18" charset="0"/>
              </a:rPr>
              <a:t> для </a:t>
            </a:r>
            <a:r>
              <a:rPr lang="ru-RU" dirty="0" err="1" smtClean="0">
                <a:latin typeface="Cambria" pitchFamily="18" charset="0"/>
              </a:rPr>
              <a:t>вивчення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уваги</a:t>
            </a:r>
            <a:r>
              <a:rPr lang="ru-RU" dirty="0" smtClean="0">
                <a:latin typeface="Cambria" pitchFamily="18" charset="0"/>
              </a:rPr>
              <a:t>)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458200" cy="792088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4)  За </a:t>
            </a:r>
            <a:r>
              <a:rPr lang="ru-RU" sz="4000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кількістю</a:t>
            </a:r>
            <a:r>
              <a:rPr lang="ru-RU" sz="4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  </a:t>
            </a:r>
            <a:r>
              <a:rPr lang="ru-RU" sz="4000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обстежуваних</a:t>
            </a:r>
            <a:r>
              <a:rPr lang="ru-RU" sz="4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: </a:t>
            </a:r>
            <a:br>
              <a:rPr lang="ru-RU" sz="4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</a:br>
            <a:endParaRPr lang="ru-RU" sz="400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988840"/>
            <a:ext cx="4462264" cy="1231776"/>
          </a:xfrm>
        </p:spPr>
        <p:txBody>
          <a:bodyPr>
            <a:noAutofit/>
          </a:bodyPr>
          <a:lstStyle/>
          <a:p>
            <a:r>
              <a:rPr lang="ru-RU" sz="3600" b="1" dirty="0" err="1" smtClean="0"/>
              <a:t>індивідуальні</a:t>
            </a:r>
            <a:r>
              <a:rPr lang="ru-RU" sz="3600" b="1" dirty="0" smtClean="0"/>
              <a:t> ;</a:t>
            </a:r>
          </a:p>
          <a:p>
            <a:r>
              <a:rPr lang="ru-RU" sz="3600" b="1" dirty="0" err="1" smtClean="0"/>
              <a:t>групові</a:t>
            </a:r>
            <a:endParaRPr lang="ru-RU" sz="3600" b="1" dirty="0"/>
          </a:p>
        </p:txBody>
      </p:sp>
      <p:pic>
        <p:nvPicPr>
          <p:cNvPr id="39938" name="Picture 2" descr="http://stat16.privet.ru/lr/0a3429b2ab567537a58f65ec51bc817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2708920"/>
            <a:ext cx="3227859" cy="242535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5)  За формою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відповіді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: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7772400" cy="37338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 smtClean="0"/>
              <a:t>усні</a:t>
            </a:r>
            <a:r>
              <a:rPr lang="ru-RU" sz="3600" b="1" dirty="0" smtClean="0"/>
              <a:t> ;</a:t>
            </a:r>
          </a:p>
          <a:p>
            <a:pPr algn="ctr"/>
            <a:r>
              <a:rPr lang="ru-RU" sz="3600" b="1" dirty="0" err="1" smtClean="0"/>
              <a:t>письмові</a:t>
            </a:r>
            <a:endParaRPr lang="ru-RU" sz="3600" b="1" dirty="0"/>
          </a:p>
        </p:txBody>
      </p:sp>
      <p:pic>
        <p:nvPicPr>
          <p:cNvPr id="38914" name="Picture 2" descr="http://www.globeit.ru/international/images/shapk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573016"/>
            <a:ext cx="7277100" cy="1838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6) За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провідною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 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орієнтацією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: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844824"/>
            <a:ext cx="7772400" cy="3733800"/>
          </a:xfrm>
        </p:spPr>
        <p:txBody>
          <a:bodyPr/>
          <a:lstStyle/>
          <a:p>
            <a:pPr>
              <a:buNone/>
            </a:pPr>
            <a:r>
              <a:rPr lang="ru-RU" b="1" i="0" dirty="0" smtClean="0">
                <a:latin typeface="Cambria" pitchFamily="18" charset="0"/>
              </a:rPr>
              <a:t>    - </a:t>
            </a:r>
            <a:r>
              <a:rPr lang="ru-RU" sz="3200" b="1" i="0" dirty="0" smtClean="0">
                <a:latin typeface="Cambria" pitchFamily="18" charset="0"/>
              </a:rPr>
              <a:t>тести </a:t>
            </a:r>
            <a:r>
              <a:rPr lang="ru-RU" sz="3200" b="1" i="0" dirty="0" err="1" smtClean="0">
                <a:latin typeface="Cambria" pitchFamily="18" charset="0"/>
              </a:rPr>
              <a:t>швидкості</a:t>
            </a:r>
            <a:r>
              <a:rPr lang="ru-RU" sz="3200" i="0" dirty="0" smtClean="0">
                <a:latin typeface="Cambria" pitchFamily="18" charset="0"/>
              </a:rPr>
              <a:t>, </a:t>
            </a:r>
            <a:r>
              <a:rPr lang="ru-RU" sz="3200" i="0" dirty="0" err="1" smtClean="0">
                <a:latin typeface="Cambria" pitchFamily="18" charset="0"/>
              </a:rPr>
              <a:t>що</a:t>
            </a:r>
            <a:r>
              <a:rPr lang="ru-RU" sz="3200" i="0" dirty="0" smtClean="0">
                <a:latin typeface="Cambria" pitchFamily="18" charset="0"/>
              </a:rPr>
              <a:t> </a:t>
            </a:r>
            <a:r>
              <a:rPr lang="ru-RU" sz="3200" i="0" dirty="0" err="1" smtClean="0">
                <a:latin typeface="Cambria" pitchFamily="18" charset="0"/>
              </a:rPr>
              <a:t>містять</a:t>
            </a:r>
            <a:r>
              <a:rPr lang="ru-RU" sz="3200" i="0" dirty="0" smtClean="0">
                <a:latin typeface="Cambria" pitchFamily="18" charset="0"/>
              </a:rPr>
              <a:t> </a:t>
            </a:r>
            <a:r>
              <a:rPr lang="ru-RU" sz="3200" i="0" dirty="0" err="1" smtClean="0">
                <a:latin typeface="Cambria" pitchFamily="18" charset="0"/>
              </a:rPr>
              <a:t>прості</a:t>
            </a:r>
            <a:r>
              <a:rPr lang="ru-RU" sz="3200" i="0" dirty="0" smtClean="0">
                <a:latin typeface="Cambria" pitchFamily="18" charset="0"/>
              </a:rPr>
              <a:t> </a:t>
            </a:r>
            <a:r>
              <a:rPr lang="ru-RU" sz="3200" i="0" dirty="0" err="1" smtClean="0">
                <a:latin typeface="Cambria" pitchFamily="18" charset="0"/>
              </a:rPr>
              <a:t>завдання</a:t>
            </a:r>
            <a:r>
              <a:rPr lang="ru-RU" sz="3200" i="0" dirty="0" smtClean="0">
                <a:latin typeface="Cambria" pitchFamily="18" charset="0"/>
              </a:rPr>
              <a:t>, час для </a:t>
            </a:r>
            <a:r>
              <a:rPr lang="ru-RU" sz="3200" i="0" dirty="0" err="1" smtClean="0">
                <a:latin typeface="Cambria" pitchFamily="18" charset="0"/>
              </a:rPr>
              <a:t>вирішення</a:t>
            </a:r>
            <a:r>
              <a:rPr lang="ru-RU" sz="3200" i="0" dirty="0" smtClean="0">
                <a:latin typeface="Cambria" pitchFamily="18" charset="0"/>
              </a:rPr>
              <a:t> </a:t>
            </a:r>
            <a:r>
              <a:rPr lang="ru-RU" sz="3200" i="0" dirty="0" err="1" smtClean="0">
                <a:latin typeface="Cambria" pitchFamily="18" charset="0"/>
              </a:rPr>
              <a:t>яких</a:t>
            </a:r>
            <a:r>
              <a:rPr lang="ru-RU" sz="3200" i="0" dirty="0" smtClean="0">
                <a:latin typeface="Cambria" pitchFamily="18" charset="0"/>
              </a:rPr>
              <a:t> </a:t>
            </a:r>
            <a:r>
              <a:rPr lang="ru-RU" sz="3200" i="0" dirty="0" err="1" smtClean="0">
                <a:latin typeface="Cambria" pitchFamily="18" charset="0"/>
              </a:rPr>
              <a:t>обмежений</a:t>
            </a:r>
            <a:r>
              <a:rPr lang="ru-RU" sz="3200" i="0" dirty="0" smtClean="0">
                <a:latin typeface="Cambria" pitchFamily="18" charset="0"/>
              </a:rPr>
              <a:t> </a:t>
            </a:r>
            <a:r>
              <a:rPr lang="ru-RU" sz="3200" i="0" dirty="0" err="1" smtClean="0">
                <a:latin typeface="Cambria" pitchFamily="18" charset="0"/>
              </a:rPr>
              <a:t>настільки</a:t>
            </a:r>
            <a:r>
              <a:rPr lang="ru-RU" sz="3200" i="0" dirty="0" smtClean="0">
                <a:latin typeface="Cambria" pitchFamily="18" charset="0"/>
              </a:rPr>
              <a:t>, </a:t>
            </a:r>
            <a:r>
              <a:rPr lang="ru-RU" sz="3200" i="0" dirty="0" err="1" smtClean="0">
                <a:latin typeface="Cambria" pitchFamily="18" charset="0"/>
              </a:rPr>
              <a:t>що</a:t>
            </a:r>
            <a:r>
              <a:rPr lang="ru-RU" sz="3200" i="0" dirty="0" smtClean="0">
                <a:latin typeface="Cambria" pitchFamily="18" charset="0"/>
              </a:rPr>
              <a:t> </a:t>
            </a:r>
            <a:r>
              <a:rPr lang="ru-RU" sz="3200" i="0" dirty="0" err="1" smtClean="0">
                <a:latin typeface="Cambria" pitchFamily="18" charset="0"/>
              </a:rPr>
              <a:t>жодний</a:t>
            </a:r>
            <a:r>
              <a:rPr lang="ru-RU" sz="3200" i="0" dirty="0" smtClean="0">
                <a:latin typeface="Cambria" pitchFamily="18" charset="0"/>
              </a:rPr>
              <a:t> </a:t>
            </a:r>
            <a:r>
              <a:rPr lang="ru-RU" sz="3200" i="0" dirty="0" err="1" smtClean="0">
                <a:latin typeface="Cambria" pitchFamily="18" charset="0"/>
              </a:rPr>
              <a:t>досліджуваний</a:t>
            </a:r>
            <a:r>
              <a:rPr lang="ru-RU" sz="3200" i="0" dirty="0" smtClean="0">
                <a:latin typeface="Cambria" pitchFamily="18" charset="0"/>
              </a:rPr>
              <a:t> не </a:t>
            </a:r>
            <a:r>
              <a:rPr lang="ru-RU" sz="3200" i="0" dirty="0" err="1" smtClean="0">
                <a:latin typeface="Cambria" pitchFamily="18" charset="0"/>
              </a:rPr>
              <a:t>встигає</a:t>
            </a:r>
            <a:r>
              <a:rPr lang="ru-RU" sz="3200" i="0" dirty="0" smtClean="0">
                <a:latin typeface="Cambria" pitchFamily="18" charset="0"/>
              </a:rPr>
              <a:t> </a:t>
            </a:r>
            <a:r>
              <a:rPr lang="ru-RU" sz="3200" i="0" dirty="0" err="1" smtClean="0">
                <a:latin typeface="Cambria" pitchFamily="18" charset="0"/>
              </a:rPr>
              <a:t>вирішити</a:t>
            </a:r>
            <a:r>
              <a:rPr lang="ru-RU" sz="3200" i="0" dirty="0" smtClean="0">
                <a:latin typeface="Cambria" pitchFamily="18" charset="0"/>
              </a:rPr>
              <a:t> </a:t>
            </a:r>
            <a:r>
              <a:rPr lang="ru-RU" sz="3200" i="0" dirty="0" err="1" smtClean="0">
                <a:latin typeface="Cambria" pitchFamily="18" charset="0"/>
              </a:rPr>
              <a:t>всі</a:t>
            </a:r>
            <a:r>
              <a:rPr lang="ru-RU" sz="3200" i="0" dirty="0" smtClean="0">
                <a:latin typeface="Cambria" pitchFamily="18" charset="0"/>
              </a:rPr>
              <a:t> </a:t>
            </a:r>
            <a:r>
              <a:rPr lang="ru-RU" sz="3200" i="0" dirty="0" err="1" smtClean="0">
                <a:latin typeface="Cambria" pitchFamily="18" charset="0"/>
              </a:rPr>
              <a:t>завдання</a:t>
            </a:r>
            <a:r>
              <a:rPr lang="ru-RU" sz="3200" i="0" dirty="0" smtClean="0">
                <a:latin typeface="Cambria" pitchFamily="18" charset="0"/>
              </a:rPr>
              <a:t> за </a:t>
            </a:r>
            <a:r>
              <a:rPr lang="ru-RU" sz="3200" i="0" dirty="0" err="1" smtClean="0">
                <a:latin typeface="Cambria" pitchFamily="18" charset="0"/>
              </a:rPr>
              <a:t>визначений</a:t>
            </a:r>
            <a:r>
              <a:rPr lang="ru-RU" sz="3200" i="0" dirty="0" smtClean="0">
                <a:latin typeface="Cambria" pitchFamily="18" charset="0"/>
              </a:rPr>
              <a:t> час (</a:t>
            </a:r>
            <a:r>
              <a:rPr lang="ru-RU" sz="3200" i="0" dirty="0" err="1" smtClean="0">
                <a:latin typeface="Cambria" pitchFamily="18" charset="0"/>
              </a:rPr>
              <a:t>Кільця</a:t>
            </a:r>
            <a:r>
              <a:rPr lang="ru-RU" sz="3200" i="0" dirty="0" smtClean="0">
                <a:latin typeface="Cambria" pitchFamily="18" charset="0"/>
              </a:rPr>
              <a:t> </a:t>
            </a:r>
            <a:r>
              <a:rPr lang="ru-RU" sz="3200" i="0" dirty="0" err="1" smtClean="0">
                <a:latin typeface="Cambria" pitchFamily="18" charset="0"/>
              </a:rPr>
              <a:t>Ландольта</a:t>
            </a:r>
            <a:r>
              <a:rPr lang="ru-RU" sz="3200" i="0" dirty="0" smtClean="0">
                <a:latin typeface="Cambria" pitchFamily="18" charset="0"/>
              </a:rPr>
              <a:t>, Бурдона, «шифровка» </a:t>
            </a:r>
            <a:r>
              <a:rPr lang="ru-RU" sz="3200" i="0" dirty="0" err="1" smtClean="0">
                <a:latin typeface="Cambria" pitchFamily="18" charset="0"/>
              </a:rPr>
              <a:t>із</a:t>
            </a:r>
            <a:r>
              <a:rPr lang="ru-RU" sz="3200" i="0" dirty="0" smtClean="0">
                <a:latin typeface="Cambria" pitchFamily="18" charset="0"/>
              </a:rPr>
              <a:t> набору Векслера);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692696"/>
            <a:ext cx="7772400" cy="37338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latin typeface="Cambria" pitchFamily="18" charset="0"/>
              </a:rPr>
              <a:t>   - </a:t>
            </a:r>
            <a:r>
              <a:rPr lang="ru-RU" sz="3600" b="1" dirty="0" smtClean="0">
                <a:latin typeface="Cambria" pitchFamily="18" charset="0"/>
              </a:rPr>
              <a:t>тести </a:t>
            </a:r>
            <a:r>
              <a:rPr lang="ru-RU" sz="3600" b="1" dirty="0" err="1" smtClean="0">
                <a:latin typeface="Cambria" pitchFamily="18" charset="0"/>
              </a:rPr>
              <a:t>потужності</a:t>
            </a:r>
            <a:r>
              <a:rPr lang="ru-RU" sz="3600" b="1" dirty="0" smtClean="0">
                <a:latin typeface="Cambria" pitchFamily="18" charset="0"/>
              </a:rPr>
              <a:t> </a:t>
            </a:r>
            <a:r>
              <a:rPr lang="ru-RU" sz="3600" dirty="0" smtClean="0">
                <a:latin typeface="Cambria" pitchFamily="18" charset="0"/>
              </a:rPr>
              <a:t> (</a:t>
            </a:r>
            <a:r>
              <a:rPr lang="ru-RU" sz="3600" dirty="0" err="1" smtClean="0">
                <a:latin typeface="Cambria" pitchFamily="18" charset="0"/>
              </a:rPr>
              <a:t>або</a:t>
            </a:r>
            <a:r>
              <a:rPr lang="ru-RU" sz="3600" dirty="0" smtClean="0">
                <a:latin typeface="Cambria" pitchFamily="18" charset="0"/>
              </a:rPr>
              <a:t> </a:t>
            </a:r>
            <a:r>
              <a:rPr lang="ru-RU" sz="3600" dirty="0" err="1" smtClean="0">
                <a:latin typeface="Cambria" pitchFamily="18" charset="0"/>
              </a:rPr>
              <a:t>результативності</a:t>
            </a:r>
            <a:r>
              <a:rPr lang="ru-RU" sz="3600" dirty="0" smtClean="0">
                <a:latin typeface="Cambria" pitchFamily="18" charset="0"/>
              </a:rPr>
              <a:t>), </a:t>
            </a:r>
            <a:r>
              <a:rPr lang="ru-RU" sz="3600" dirty="0" err="1" smtClean="0">
                <a:latin typeface="Cambria" pitchFamily="18" charset="0"/>
              </a:rPr>
              <a:t>що</a:t>
            </a:r>
            <a:r>
              <a:rPr lang="ru-RU" sz="3600" dirty="0" smtClean="0">
                <a:latin typeface="Cambria" pitchFamily="18" charset="0"/>
              </a:rPr>
              <a:t> </a:t>
            </a:r>
            <a:r>
              <a:rPr lang="ru-RU" sz="3600" dirty="0" err="1" smtClean="0">
                <a:latin typeface="Cambria" pitchFamily="18" charset="0"/>
              </a:rPr>
              <a:t>містять</a:t>
            </a:r>
            <a:r>
              <a:rPr lang="ru-RU" sz="3600" dirty="0" smtClean="0">
                <a:latin typeface="Cambria" pitchFamily="18" charset="0"/>
              </a:rPr>
              <a:t> </a:t>
            </a:r>
            <a:r>
              <a:rPr lang="ru-RU" sz="3600" dirty="0" err="1" smtClean="0">
                <a:latin typeface="Cambria" pitchFamily="18" charset="0"/>
              </a:rPr>
              <a:t>складні</a:t>
            </a:r>
            <a:r>
              <a:rPr lang="ru-RU" sz="3600" dirty="0" smtClean="0">
                <a:latin typeface="Cambria" pitchFamily="18" charset="0"/>
              </a:rPr>
              <a:t> </a:t>
            </a:r>
            <a:r>
              <a:rPr lang="ru-RU" sz="3600" dirty="0" err="1" smtClean="0">
                <a:latin typeface="Cambria" pitchFamily="18" charset="0"/>
              </a:rPr>
              <a:t>завдання</a:t>
            </a:r>
            <a:r>
              <a:rPr lang="ru-RU" sz="3600" dirty="0" smtClean="0">
                <a:latin typeface="Cambria" pitchFamily="18" charset="0"/>
              </a:rPr>
              <a:t>, час </a:t>
            </a:r>
            <a:r>
              <a:rPr lang="ru-RU" sz="3600" dirty="0" err="1" smtClean="0">
                <a:latin typeface="Cambria" pitchFamily="18" charset="0"/>
              </a:rPr>
              <a:t>вирішення</a:t>
            </a:r>
            <a:r>
              <a:rPr lang="ru-RU" sz="3600" dirty="0" smtClean="0">
                <a:latin typeface="Cambria" pitchFamily="18" charset="0"/>
              </a:rPr>
              <a:t> </a:t>
            </a:r>
            <a:r>
              <a:rPr lang="ru-RU" sz="3600" dirty="0" err="1" smtClean="0">
                <a:latin typeface="Cambria" pitchFamily="18" charset="0"/>
              </a:rPr>
              <a:t>яких</a:t>
            </a:r>
            <a:r>
              <a:rPr lang="ru-RU" sz="3600" dirty="0" smtClean="0">
                <a:latin typeface="Cambria" pitchFamily="18" charset="0"/>
              </a:rPr>
              <a:t> не </a:t>
            </a:r>
            <a:r>
              <a:rPr lang="ru-RU" sz="3600" dirty="0" err="1" smtClean="0">
                <a:latin typeface="Cambria" pitchFamily="18" charset="0"/>
              </a:rPr>
              <a:t>обмежений</a:t>
            </a:r>
            <a:r>
              <a:rPr lang="ru-RU" sz="3600" dirty="0" smtClean="0">
                <a:latin typeface="Cambria" pitchFamily="18" charset="0"/>
              </a:rPr>
              <a:t>. </a:t>
            </a:r>
            <a:r>
              <a:rPr lang="ru-RU" sz="3600" dirty="0" err="1" smtClean="0">
                <a:latin typeface="Cambria" pitchFamily="18" charset="0"/>
              </a:rPr>
              <a:t>Оцінюється</a:t>
            </a:r>
            <a:r>
              <a:rPr lang="ru-RU" sz="3600" dirty="0" smtClean="0">
                <a:latin typeface="Cambria" pitchFamily="18" charset="0"/>
              </a:rPr>
              <a:t> </a:t>
            </a:r>
            <a:r>
              <a:rPr lang="ru-RU" sz="3600" dirty="0" err="1" smtClean="0">
                <a:latin typeface="Cambria" pitchFamily="18" charset="0"/>
              </a:rPr>
              <a:t>успішність</a:t>
            </a:r>
            <a:r>
              <a:rPr lang="ru-RU" sz="3600" dirty="0" smtClean="0">
                <a:latin typeface="Cambria" pitchFamily="18" charset="0"/>
              </a:rPr>
              <a:t> та </a:t>
            </a:r>
            <a:r>
              <a:rPr lang="ru-RU" sz="3600" dirty="0" err="1" smtClean="0">
                <a:latin typeface="Cambria" pitchFamily="18" charset="0"/>
              </a:rPr>
              <a:t>спосіб</a:t>
            </a:r>
            <a:r>
              <a:rPr lang="ru-RU" sz="3600" dirty="0" smtClean="0">
                <a:latin typeface="Cambria" pitchFamily="18" charset="0"/>
              </a:rPr>
              <a:t> </a:t>
            </a:r>
            <a:r>
              <a:rPr lang="ru-RU" sz="3600" dirty="0" err="1" smtClean="0">
                <a:latin typeface="Cambria" pitchFamily="18" charset="0"/>
              </a:rPr>
              <a:t>вирішення</a:t>
            </a:r>
            <a:r>
              <a:rPr lang="ru-RU" sz="3600" dirty="0" smtClean="0">
                <a:latin typeface="Cambria" pitchFamily="18" charset="0"/>
              </a:rPr>
              <a:t> </a:t>
            </a:r>
            <a:r>
              <a:rPr lang="ru-RU" sz="3600" dirty="0" err="1" smtClean="0">
                <a:latin typeface="Cambria" pitchFamily="18" charset="0"/>
              </a:rPr>
              <a:t>завдання</a:t>
            </a:r>
            <a:r>
              <a:rPr lang="ru-RU" sz="3600" dirty="0" smtClean="0">
                <a:latin typeface="Cambria" pitchFamily="18" charset="0"/>
              </a:rPr>
              <a:t>. </a:t>
            </a:r>
            <a:r>
              <a:rPr lang="ru-RU" sz="3600" dirty="0" err="1" smtClean="0">
                <a:latin typeface="Cambria" pitchFamily="18" charset="0"/>
              </a:rPr>
              <a:t>Наприклад</a:t>
            </a:r>
            <a:r>
              <a:rPr lang="ru-RU" sz="3600" dirty="0" smtClean="0">
                <a:latin typeface="Cambria" pitchFamily="18" charset="0"/>
              </a:rPr>
              <a:t>, </a:t>
            </a:r>
            <a:r>
              <a:rPr lang="ru-RU" sz="3600" dirty="0" err="1" smtClean="0">
                <a:latin typeface="Cambria" pitchFamily="18" charset="0"/>
              </a:rPr>
              <a:t>завдання</a:t>
            </a:r>
            <a:r>
              <a:rPr lang="ru-RU" sz="3600" dirty="0" smtClean="0">
                <a:latin typeface="Cambria" pitchFamily="18" charset="0"/>
              </a:rPr>
              <a:t> для </a:t>
            </a:r>
            <a:r>
              <a:rPr lang="ru-RU" sz="3600" dirty="0" err="1" smtClean="0">
                <a:latin typeface="Cambria" pitchFamily="18" charset="0"/>
              </a:rPr>
              <a:t>письмових</a:t>
            </a:r>
            <a:r>
              <a:rPr lang="ru-RU" sz="3600" dirty="0" smtClean="0">
                <a:latin typeface="Cambria" pitchFamily="18" charset="0"/>
              </a:rPr>
              <a:t> </a:t>
            </a:r>
            <a:r>
              <a:rPr lang="ru-RU" sz="3600" dirty="0" err="1" smtClean="0">
                <a:latin typeface="Cambria" pitchFamily="18" charset="0"/>
              </a:rPr>
              <a:t>підсумкових</a:t>
            </a:r>
            <a:r>
              <a:rPr lang="ru-RU" sz="3600" dirty="0" smtClean="0">
                <a:latin typeface="Cambria" pitchFamily="18" charset="0"/>
              </a:rPr>
              <a:t> </a:t>
            </a:r>
            <a:r>
              <a:rPr lang="ru-RU" sz="3600" dirty="0" err="1" smtClean="0">
                <a:latin typeface="Cambria" pitchFamily="18" charset="0"/>
              </a:rPr>
              <a:t>іспитів</a:t>
            </a:r>
            <a:r>
              <a:rPr lang="ru-RU" sz="3600" dirty="0" smtClean="0">
                <a:latin typeface="Cambria" pitchFamily="18" charset="0"/>
              </a:rPr>
              <a:t> в </a:t>
            </a:r>
            <a:r>
              <a:rPr lang="ru-RU" sz="3600" dirty="0" err="1" smtClean="0">
                <a:latin typeface="Cambria" pitchFamily="18" charset="0"/>
              </a:rPr>
              <a:t>школі</a:t>
            </a:r>
            <a:r>
              <a:rPr lang="ru-RU" sz="3600" dirty="0" smtClean="0">
                <a:latin typeface="Cambria" pitchFamily="18" charset="0"/>
              </a:rPr>
              <a:t>;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548680"/>
            <a:ext cx="7560840" cy="3733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800" b="1" dirty="0" smtClean="0">
                <a:latin typeface="Cambria" pitchFamily="18" charset="0"/>
              </a:rPr>
              <a:t>   - </a:t>
            </a:r>
            <a:r>
              <a:rPr lang="ru-RU" sz="3500" b="1" dirty="0" err="1" smtClean="0">
                <a:latin typeface="Cambria" pitchFamily="18" charset="0"/>
              </a:rPr>
              <a:t>змішані</a:t>
            </a:r>
            <a:r>
              <a:rPr lang="ru-RU" sz="3500" b="1" dirty="0" smtClean="0">
                <a:latin typeface="Cambria" pitchFamily="18" charset="0"/>
              </a:rPr>
              <a:t> тести</a:t>
            </a:r>
            <a:r>
              <a:rPr lang="ru-RU" sz="3500" dirty="0" smtClean="0">
                <a:latin typeface="Cambria" pitchFamily="18" charset="0"/>
              </a:rPr>
              <a:t>. В таких тестах представлено </a:t>
            </a:r>
            <a:r>
              <a:rPr lang="ru-RU" sz="3500" dirty="0" err="1" smtClean="0">
                <a:latin typeface="Cambria" pitchFamily="18" charset="0"/>
              </a:rPr>
              <a:t>завдання</a:t>
            </a:r>
            <a:r>
              <a:rPr lang="ru-RU" sz="3500" dirty="0" smtClean="0">
                <a:latin typeface="Cambria" pitchFamily="18" charset="0"/>
              </a:rPr>
              <a:t> </a:t>
            </a:r>
            <a:r>
              <a:rPr lang="ru-RU" sz="3500" dirty="0" err="1" smtClean="0">
                <a:latin typeface="Cambria" pitchFamily="18" charset="0"/>
              </a:rPr>
              <a:t>різного</a:t>
            </a:r>
            <a:r>
              <a:rPr lang="ru-RU" sz="3500" dirty="0" smtClean="0">
                <a:latin typeface="Cambria" pitchFamily="18" charset="0"/>
              </a:rPr>
              <a:t> </a:t>
            </a:r>
            <a:r>
              <a:rPr lang="ru-RU" sz="3500" dirty="0" err="1" smtClean="0">
                <a:latin typeface="Cambria" pitchFamily="18" charset="0"/>
              </a:rPr>
              <a:t>рівня</a:t>
            </a:r>
            <a:r>
              <a:rPr lang="ru-RU" sz="3500" dirty="0" smtClean="0">
                <a:latin typeface="Cambria" pitchFamily="18" charset="0"/>
              </a:rPr>
              <a:t>  </a:t>
            </a:r>
            <a:r>
              <a:rPr lang="ru-RU" sz="3500" dirty="0" err="1" smtClean="0">
                <a:latin typeface="Cambria" pitchFamily="18" charset="0"/>
              </a:rPr>
              <a:t>складності</a:t>
            </a:r>
            <a:r>
              <a:rPr lang="ru-RU" sz="3500" dirty="0" smtClean="0">
                <a:latin typeface="Cambria" pitchFamily="18" charset="0"/>
              </a:rPr>
              <a:t>: </a:t>
            </a:r>
            <a:r>
              <a:rPr lang="ru-RU" sz="3500" dirty="0" err="1" smtClean="0">
                <a:latin typeface="Cambria" pitchFamily="18" charset="0"/>
              </a:rPr>
              <a:t>від</a:t>
            </a:r>
            <a:r>
              <a:rPr lang="ru-RU" sz="3500" dirty="0" smtClean="0">
                <a:latin typeface="Cambria" pitchFamily="18" charset="0"/>
              </a:rPr>
              <a:t> </a:t>
            </a:r>
            <a:r>
              <a:rPr lang="ru-RU" sz="3500" dirty="0" err="1" smtClean="0">
                <a:latin typeface="Cambria" pitchFamily="18" charset="0"/>
              </a:rPr>
              <a:t>найпростіших</a:t>
            </a:r>
            <a:r>
              <a:rPr lang="ru-RU" sz="3500" dirty="0" smtClean="0">
                <a:latin typeface="Cambria" pitchFamily="18" charset="0"/>
              </a:rPr>
              <a:t> до </a:t>
            </a:r>
            <a:r>
              <a:rPr lang="ru-RU" sz="3500" dirty="0" err="1" smtClean="0">
                <a:latin typeface="Cambria" pitchFamily="18" charset="0"/>
              </a:rPr>
              <a:t>дуже</a:t>
            </a:r>
            <a:r>
              <a:rPr lang="ru-RU" sz="3500" dirty="0" smtClean="0">
                <a:latin typeface="Cambria" pitchFamily="18" charset="0"/>
              </a:rPr>
              <a:t> </a:t>
            </a:r>
            <a:r>
              <a:rPr lang="ru-RU" sz="3500" dirty="0" err="1" smtClean="0">
                <a:latin typeface="Cambria" pitchFamily="18" charset="0"/>
              </a:rPr>
              <a:t>складних</a:t>
            </a:r>
            <a:r>
              <a:rPr lang="ru-RU" sz="3500" dirty="0" smtClean="0">
                <a:latin typeface="Cambria" pitchFamily="18" charset="0"/>
              </a:rPr>
              <a:t>. Час </a:t>
            </a:r>
            <a:r>
              <a:rPr lang="ru-RU" sz="3500" dirty="0" err="1" smtClean="0">
                <a:latin typeface="Cambria" pitchFamily="18" charset="0"/>
              </a:rPr>
              <a:t>випробувань</a:t>
            </a:r>
            <a:r>
              <a:rPr lang="ru-RU" sz="3500" dirty="0" smtClean="0">
                <a:latin typeface="Cambria" pitchFamily="18" charset="0"/>
              </a:rPr>
              <a:t> у </a:t>
            </a:r>
            <a:r>
              <a:rPr lang="ru-RU" sz="3500" dirty="0" err="1" smtClean="0">
                <a:latin typeface="Cambria" pitchFamily="18" charset="0"/>
              </a:rPr>
              <a:t>даному</a:t>
            </a:r>
            <a:r>
              <a:rPr lang="ru-RU" sz="3500" dirty="0" smtClean="0">
                <a:latin typeface="Cambria" pitchFamily="18" charset="0"/>
              </a:rPr>
              <a:t> </a:t>
            </a:r>
            <a:r>
              <a:rPr lang="ru-RU" sz="3500" dirty="0" err="1" smtClean="0">
                <a:latin typeface="Cambria" pitchFamily="18" charset="0"/>
              </a:rPr>
              <a:t>випадку</a:t>
            </a:r>
            <a:r>
              <a:rPr lang="ru-RU" sz="3500" dirty="0" smtClean="0">
                <a:latin typeface="Cambria" pitchFamily="18" charset="0"/>
              </a:rPr>
              <a:t> </a:t>
            </a:r>
            <a:r>
              <a:rPr lang="ru-RU" sz="3500" dirty="0" err="1" smtClean="0">
                <a:latin typeface="Cambria" pitchFamily="18" charset="0"/>
              </a:rPr>
              <a:t>обмежений</a:t>
            </a:r>
            <a:r>
              <a:rPr lang="ru-RU" sz="3500" dirty="0" smtClean="0">
                <a:latin typeface="Cambria" pitchFamily="18" charset="0"/>
              </a:rPr>
              <a:t>, але </a:t>
            </a:r>
            <a:r>
              <a:rPr lang="ru-RU" sz="3500" dirty="0" err="1" smtClean="0">
                <a:latin typeface="Cambria" pitchFamily="18" charset="0"/>
              </a:rPr>
              <a:t>достатній</a:t>
            </a:r>
            <a:r>
              <a:rPr lang="ru-RU" sz="3500" dirty="0" smtClean="0">
                <a:latin typeface="Cambria" pitchFamily="18" charset="0"/>
              </a:rPr>
              <a:t> для </a:t>
            </a:r>
            <a:r>
              <a:rPr lang="ru-RU" sz="3500" dirty="0" err="1" smtClean="0">
                <a:latin typeface="Cambria" pitchFamily="18" charset="0"/>
              </a:rPr>
              <a:t>вирішення</a:t>
            </a:r>
            <a:r>
              <a:rPr lang="ru-RU" sz="3500" dirty="0" smtClean="0">
                <a:latin typeface="Cambria" pitchFamily="18" charset="0"/>
              </a:rPr>
              <a:t> </a:t>
            </a:r>
            <a:r>
              <a:rPr lang="ru-RU" sz="3500" dirty="0" err="1" smtClean="0">
                <a:latin typeface="Cambria" pitchFamily="18" charset="0"/>
              </a:rPr>
              <a:t>запропонованих</a:t>
            </a:r>
            <a:r>
              <a:rPr lang="ru-RU" sz="3500" dirty="0" smtClean="0">
                <a:latin typeface="Cambria" pitchFamily="18" charset="0"/>
              </a:rPr>
              <a:t> </a:t>
            </a:r>
            <a:r>
              <a:rPr lang="ru-RU" sz="3500" dirty="0" err="1" smtClean="0">
                <a:latin typeface="Cambria" pitchFamily="18" charset="0"/>
              </a:rPr>
              <a:t>завдань</a:t>
            </a:r>
            <a:r>
              <a:rPr lang="ru-RU" sz="3500" dirty="0" smtClean="0">
                <a:latin typeface="Cambria" pitchFamily="18" charset="0"/>
              </a:rPr>
              <a:t> </a:t>
            </a:r>
            <a:r>
              <a:rPr lang="ru-RU" sz="3500" dirty="0" err="1" smtClean="0">
                <a:latin typeface="Cambria" pitchFamily="18" charset="0"/>
              </a:rPr>
              <a:t>більшістю</a:t>
            </a:r>
            <a:r>
              <a:rPr lang="ru-RU" sz="3500" dirty="0" smtClean="0">
                <a:latin typeface="Cambria" pitchFamily="18" charset="0"/>
              </a:rPr>
              <a:t> </a:t>
            </a:r>
            <a:r>
              <a:rPr lang="ru-RU" sz="3500" dirty="0" err="1" smtClean="0">
                <a:latin typeface="Cambria" pitchFamily="18" charset="0"/>
              </a:rPr>
              <a:t>досліджуваних</a:t>
            </a:r>
            <a:r>
              <a:rPr lang="ru-RU" sz="3500" dirty="0" smtClean="0">
                <a:latin typeface="Cambria" pitchFamily="18" charset="0"/>
              </a:rPr>
              <a:t>.  </a:t>
            </a:r>
            <a:r>
              <a:rPr lang="ru-RU" sz="3500" dirty="0" err="1" smtClean="0">
                <a:latin typeface="Cambria" pitchFamily="18" charset="0"/>
              </a:rPr>
              <a:t>Оцінкою</a:t>
            </a:r>
            <a:r>
              <a:rPr lang="ru-RU" sz="3500" dirty="0" smtClean="0">
                <a:latin typeface="Cambria" pitchFamily="18" charset="0"/>
              </a:rPr>
              <a:t> є як </a:t>
            </a:r>
            <a:r>
              <a:rPr lang="ru-RU" sz="3500" dirty="0" err="1" smtClean="0">
                <a:latin typeface="Cambria" pitchFamily="18" charset="0"/>
              </a:rPr>
              <a:t>швидкість</a:t>
            </a:r>
            <a:r>
              <a:rPr lang="ru-RU" sz="3500" dirty="0" smtClean="0">
                <a:latin typeface="Cambria" pitchFamily="18" charset="0"/>
              </a:rPr>
              <a:t> </a:t>
            </a:r>
            <a:r>
              <a:rPr lang="ru-RU" sz="3500" dirty="0" err="1" smtClean="0">
                <a:latin typeface="Cambria" pitchFamily="18" charset="0"/>
              </a:rPr>
              <a:t>виконання</a:t>
            </a:r>
            <a:r>
              <a:rPr lang="ru-RU" sz="3500" dirty="0" smtClean="0">
                <a:latin typeface="Cambria" pitchFamily="18" charset="0"/>
              </a:rPr>
              <a:t> </a:t>
            </a:r>
            <a:r>
              <a:rPr lang="ru-RU" sz="3500" dirty="0" err="1" smtClean="0">
                <a:latin typeface="Cambria" pitchFamily="18" charset="0"/>
              </a:rPr>
              <a:t>завдань</a:t>
            </a:r>
            <a:r>
              <a:rPr lang="ru-RU" sz="3500" dirty="0" smtClean="0">
                <a:latin typeface="Cambria" pitchFamily="18" charset="0"/>
              </a:rPr>
              <a:t> (</a:t>
            </a:r>
            <a:r>
              <a:rPr lang="ru-RU" sz="3500" dirty="0" err="1" smtClean="0">
                <a:latin typeface="Cambria" pitchFamily="18" charset="0"/>
              </a:rPr>
              <a:t>кількість</a:t>
            </a:r>
            <a:r>
              <a:rPr lang="ru-RU" sz="3500" dirty="0" smtClean="0">
                <a:latin typeface="Cambria" pitchFamily="18" charset="0"/>
              </a:rPr>
              <a:t> </a:t>
            </a:r>
            <a:r>
              <a:rPr lang="ru-RU" sz="3500" dirty="0" err="1" smtClean="0">
                <a:latin typeface="Cambria" pitchFamily="18" charset="0"/>
              </a:rPr>
              <a:t>виконаних</a:t>
            </a:r>
            <a:r>
              <a:rPr lang="ru-RU" sz="3500" dirty="0" smtClean="0">
                <a:latin typeface="Cambria" pitchFamily="18" charset="0"/>
              </a:rPr>
              <a:t> </a:t>
            </a:r>
            <a:r>
              <a:rPr lang="ru-RU" sz="3500" dirty="0" err="1" smtClean="0">
                <a:latin typeface="Cambria" pitchFamily="18" charset="0"/>
              </a:rPr>
              <a:t>завдань</a:t>
            </a:r>
            <a:r>
              <a:rPr lang="ru-RU" sz="3500" dirty="0" smtClean="0">
                <a:latin typeface="Cambria" pitchFamily="18" charset="0"/>
              </a:rPr>
              <a:t>), так і </a:t>
            </a:r>
            <a:r>
              <a:rPr lang="ru-RU" sz="3500" dirty="0" err="1" smtClean="0">
                <a:latin typeface="Cambria" pitchFamily="18" charset="0"/>
              </a:rPr>
              <a:t>правильність</a:t>
            </a:r>
            <a:r>
              <a:rPr lang="ru-RU" sz="3500" dirty="0" smtClean="0">
                <a:latin typeface="Cambria" pitchFamily="18" charset="0"/>
              </a:rPr>
              <a:t> </a:t>
            </a:r>
            <a:r>
              <a:rPr lang="ru-RU" sz="3500" dirty="0" err="1" smtClean="0">
                <a:latin typeface="Cambria" pitchFamily="18" charset="0"/>
              </a:rPr>
              <a:t>рішення</a:t>
            </a:r>
            <a:endParaRPr lang="ru-RU" sz="3500" dirty="0" smtClean="0">
              <a:latin typeface="Cambr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7)  За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комплексністю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: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4478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4000" b="1" dirty="0" err="1" smtClean="0"/>
              <a:t>ізольовані</a:t>
            </a:r>
            <a:r>
              <a:rPr lang="ru-RU" sz="4000" b="1" dirty="0" smtClean="0"/>
              <a:t> тести ;</a:t>
            </a:r>
          </a:p>
          <a:p>
            <a:pPr algn="ctr"/>
            <a:r>
              <a:rPr lang="ru-RU" sz="4000" b="1" dirty="0" err="1" smtClean="0"/>
              <a:t>тестові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набори</a:t>
            </a:r>
            <a:r>
              <a:rPr lang="ru-RU" sz="4000" b="1" dirty="0" smtClean="0"/>
              <a:t> (</a:t>
            </a:r>
            <a:r>
              <a:rPr lang="ru-RU" sz="4000" b="1" dirty="0" err="1" smtClean="0"/>
              <a:t>батареї</a:t>
            </a:r>
            <a:r>
              <a:rPr lang="ru-RU" sz="4000" b="1" dirty="0" smtClean="0"/>
              <a:t>);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8) За характером 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відповідей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 на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завдання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: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2708920"/>
            <a:ext cx="7772400" cy="123177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тести </a:t>
            </a:r>
            <a:r>
              <a:rPr lang="ru-RU" sz="3600" b="1" dirty="0"/>
              <a:t>з</a:t>
            </a:r>
            <a:r>
              <a:rPr lang="ru-RU" sz="3600" b="1" dirty="0" smtClean="0"/>
              <a:t>  </a:t>
            </a:r>
            <a:r>
              <a:rPr lang="ru-RU" sz="3600" b="1" dirty="0" err="1" smtClean="0"/>
              <a:t>наданими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відповідями</a:t>
            </a:r>
            <a:r>
              <a:rPr lang="ru-RU" sz="3600" b="1" dirty="0" smtClean="0"/>
              <a:t>;</a:t>
            </a:r>
          </a:p>
          <a:p>
            <a:r>
              <a:rPr lang="ru-RU" sz="3600" b="1" dirty="0" smtClean="0"/>
              <a:t>тести </a:t>
            </a:r>
            <a:r>
              <a:rPr lang="ru-RU" sz="3600" b="1" dirty="0" err="1" smtClean="0"/>
              <a:t>зі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свободними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відповідями</a:t>
            </a:r>
            <a:endParaRPr lang="ru-RU" sz="3600" b="1" dirty="0"/>
          </a:p>
        </p:txBody>
      </p:sp>
    </p:spTree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9) За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областю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 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охоплення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психічного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: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492896"/>
            <a:ext cx="7772400" cy="130378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600" b="1" dirty="0" smtClean="0"/>
              <a:t>тести </a:t>
            </a:r>
            <a:r>
              <a:rPr lang="ru-RU" sz="3600" b="1" dirty="0" err="1" smtClean="0"/>
              <a:t>особистості</a:t>
            </a:r>
            <a:r>
              <a:rPr lang="ru-RU" sz="3600" b="1" dirty="0" smtClean="0"/>
              <a:t>;</a:t>
            </a:r>
          </a:p>
          <a:p>
            <a:pPr algn="ctr"/>
            <a:r>
              <a:rPr lang="ru-RU" sz="3600" b="1" dirty="0" err="1" smtClean="0"/>
              <a:t>інтелектуальні</a:t>
            </a:r>
            <a:r>
              <a:rPr lang="ru-RU" sz="3600" b="1" dirty="0" smtClean="0"/>
              <a:t> тести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med">
    <p:wipe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772400" cy="1143000"/>
          </a:xfrm>
        </p:spPr>
        <p:txBody>
          <a:bodyPr/>
          <a:lstStyle/>
          <a:p>
            <a:pPr algn="r"/>
            <a:r>
              <a:rPr lang="ru-RU" dirty="0" smtClean="0"/>
              <a:t>План: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412776"/>
            <a:ext cx="7772400" cy="3733800"/>
          </a:xfrm>
        </p:spPr>
        <p:txBody>
          <a:bodyPr/>
          <a:lstStyle/>
          <a:p>
            <a:pPr>
              <a:buNone/>
            </a:pPr>
            <a:r>
              <a:rPr lang="ru-RU" sz="2800" i="0" dirty="0" smtClean="0">
                <a:latin typeface="Cambria" pitchFamily="18" charset="0"/>
              </a:rPr>
              <a:t>1. </a:t>
            </a:r>
            <a:r>
              <a:rPr lang="ru-RU" sz="2800" i="0" dirty="0" err="1" smtClean="0">
                <a:latin typeface="Cambria" pitchFamily="18" charset="0"/>
              </a:rPr>
              <a:t>Класифікації</a:t>
            </a:r>
            <a:r>
              <a:rPr lang="ru-RU" sz="2800" i="0" dirty="0" smtClean="0">
                <a:latin typeface="Cambria" pitchFamily="18" charset="0"/>
              </a:rPr>
              <a:t> </a:t>
            </a:r>
            <a:r>
              <a:rPr lang="ru-RU" sz="2800" i="0" dirty="0" err="1" smtClean="0">
                <a:latin typeface="Cambria" pitchFamily="18" charset="0"/>
              </a:rPr>
              <a:t>методів</a:t>
            </a:r>
            <a:r>
              <a:rPr lang="ru-RU" sz="2800" i="0" dirty="0" smtClean="0">
                <a:latin typeface="Cambria" pitchFamily="18" charset="0"/>
              </a:rPr>
              <a:t> за </a:t>
            </a:r>
            <a:r>
              <a:rPr lang="ru-RU" sz="2800" i="0" dirty="0" err="1" smtClean="0">
                <a:latin typeface="Cambria" pitchFamily="18" charset="0"/>
              </a:rPr>
              <a:t>Й.Шванцарою</a:t>
            </a:r>
            <a:r>
              <a:rPr lang="ru-RU" sz="2800" i="0" dirty="0" smtClean="0">
                <a:latin typeface="Cambria" pitchFamily="18" charset="0"/>
              </a:rPr>
              <a:t>;</a:t>
            </a:r>
          </a:p>
          <a:p>
            <a:pPr>
              <a:buNone/>
            </a:pPr>
            <a:r>
              <a:rPr lang="ru-RU" sz="2800" i="0" dirty="0" smtClean="0">
                <a:latin typeface="Cambria" pitchFamily="18" charset="0"/>
              </a:rPr>
              <a:t>2. </a:t>
            </a:r>
            <a:r>
              <a:rPr lang="ru-RU" sz="2800" i="0" dirty="0" err="1" smtClean="0">
                <a:latin typeface="Cambria" pitchFamily="18" charset="0"/>
              </a:rPr>
              <a:t>Класифікації</a:t>
            </a:r>
            <a:r>
              <a:rPr lang="ru-RU" sz="2800" i="0" dirty="0" smtClean="0">
                <a:latin typeface="Cambria" pitchFamily="18" charset="0"/>
              </a:rPr>
              <a:t> </a:t>
            </a:r>
            <a:r>
              <a:rPr lang="ru-RU" sz="2800" i="0" dirty="0" err="1" smtClean="0">
                <a:latin typeface="Cambria" pitchFamily="18" charset="0"/>
              </a:rPr>
              <a:t>психодіагностичних</a:t>
            </a:r>
            <a:r>
              <a:rPr lang="ru-RU" sz="2800" i="0" dirty="0" smtClean="0">
                <a:latin typeface="Cambria" pitchFamily="18" charset="0"/>
              </a:rPr>
              <a:t> </a:t>
            </a:r>
            <a:r>
              <a:rPr lang="ru-RU" sz="2800" i="0" dirty="0" err="1" smtClean="0">
                <a:latin typeface="Cambria" pitchFamily="18" charset="0"/>
              </a:rPr>
              <a:t>методів</a:t>
            </a:r>
            <a:r>
              <a:rPr lang="ru-RU" sz="2800" i="0" dirty="0" smtClean="0">
                <a:latin typeface="Cambria" pitchFamily="18" charset="0"/>
              </a:rPr>
              <a:t> за </a:t>
            </a:r>
            <a:r>
              <a:rPr lang="ru-RU" sz="2800" i="0" dirty="0" err="1" smtClean="0">
                <a:latin typeface="Cambria" pitchFamily="18" charset="0"/>
              </a:rPr>
              <a:t>В.К.Гайдою</a:t>
            </a:r>
            <a:r>
              <a:rPr lang="ru-RU" sz="2800" i="0" dirty="0" smtClean="0">
                <a:latin typeface="Cambria" pitchFamily="18" charset="0"/>
              </a:rPr>
              <a:t>, </a:t>
            </a:r>
            <a:r>
              <a:rPr lang="ru-RU" sz="2800" i="0" dirty="0" err="1" smtClean="0">
                <a:latin typeface="Cambria" pitchFamily="18" charset="0"/>
              </a:rPr>
              <a:t>В.П.Захаровим</a:t>
            </a:r>
            <a:r>
              <a:rPr lang="ru-RU" sz="2800" i="0" dirty="0" smtClean="0">
                <a:latin typeface="Cambria" pitchFamily="18" charset="0"/>
              </a:rPr>
              <a:t>;</a:t>
            </a:r>
          </a:p>
          <a:p>
            <a:pPr>
              <a:buNone/>
            </a:pPr>
            <a:r>
              <a:rPr lang="ru-RU" sz="2800" i="0" dirty="0" smtClean="0">
                <a:latin typeface="Cambria" pitchFamily="18" charset="0"/>
              </a:rPr>
              <a:t>3. Характеристика </a:t>
            </a:r>
            <a:r>
              <a:rPr lang="ru-RU" sz="2800" i="0" dirty="0" err="1" smtClean="0">
                <a:latin typeface="Cambria" pitchFamily="18" charset="0"/>
              </a:rPr>
              <a:t>основних</a:t>
            </a:r>
            <a:r>
              <a:rPr lang="ru-RU" sz="2800" i="0" dirty="0" smtClean="0">
                <a:latin typeface="Cambria" pitchFamily="18" charset="0"/>
              </a:rPr>
              <a:t> </a:t>
            </a:r>
            <a:r>
              <a:rPr lang="ru-RU" sz="2800" i="0" dirty="0" err="1" smtClean="0">
                <a:latin typeface="Cambria" pitchFamily="18" charset="0"/>
              </a:rPr>
              <a:t>методів</a:t>
            </a:r>
            <a:r>
              <a:rPr lang="ru-RU" sz="2800" i="0" dirty="0" smtClean="0">
                <a:latin typeface="Cambria" pitchFamily="18" charset="0"/>
              </a:rPr>
              <a:t> </a:t>
            </a:r>
            <a:r>
              <a:rPr lang="ru-RU" sz="2800" i="0" dirty="0" err="1" smtClean="0">
                <a:latin typeface="Cambria" pitchFamily="18" charset="0"/>
              </a:rPr>
              <a:t>психодіагностики</a:t>
            </a:r>
            <a:r>
              <a:rPr lang="ru-RU" sz="2800" i="0" dirty="0" smtClean="0">
                <a:latin typeface="Cambria" pitchFamily="18" charset="0"/>
              </a:rPr>
              <a:t>;</a:t>
            </a:r>
          </a:p>
          <a:p>
            <a:pPr>
              <a:buNone/>
            </a:pPr>
            <a:r>
              <a:rPr lang="ru-RU" sz="2800" i="0" dirty="0" smtClean="0">
                <a:latin typeface="Cambria" pitchFamily="18" charset="0"/>
              </a:rPr>
              <a:t>4. </a:t>
            </a:r>
            <a:r>
              <a:rPr lang="ru-RU" sz="2800" i="0" dirty="0" err="1" smtClean="0">
                <a:latin typeface="Cambria" pitchFamily="18" charset="0"/>
              </a:rPr>
              <a:t>Поняття</a:t>
            </a:r>
            <a:r>
              <a:rPr lang="ru-RU" sz="2800" i="0" dirty="0" smtClean="0">
                <a:latin typeface="Cambria" pitchFamily="18" charset="0"/>
              </a:rPr>
              <a:t> про </a:t>
            </a:r>
            <a:r>
              <a:rPr lang="ru-RU" sz="2800" i="0" dirty="0" err="1" smtClean="0">
                <a:latin typeface="Cambria" pitchFamily="18" charset="0"/>
              </a:rPr>
              <a:t>професійні</a:t>
            </a:r>
            <a:r>
              <a:rPr lang="ru-RU" sz="2800" i="0" dirty="0" smtClean="0">
                <a:latin typeface="Cambria" pitchFamily="18" charset="0"/>
              </a:rPr>
              <a:t> та </a:t>
            </a:r>
            <a:r>
              <a:rPr lang="ru-RU" sz="2800" i="0" dirty="0" smtClean="0">
                <a:latin typeface="Cambria" pitchFamily="18" charset="0"/>
              </a:rPr>
              <a:t>«</a:t>
            </a:r>
            <a:r>
              <a:rPr lang="ru-RU" sz="2800" i="0" dirty="0" err="1" smtClean="0">
                <a:latin typeface="Cambria" pitchFamily="18" charset="0"/>
              </a:rPr>
              <a:t>любительські</a:t>
            </a:r>
            <a:r>
              <a:rPr lang="ru-RU" sz="2800" i="0" dirty="0" smtClean="0">
                <a:latin typeface="Cambria" pitchFamily="18" charset="0"/>
              </a:rPr>
              <a:t>» </a:t>
            </a:r>
            <a:r>
              <a:rPr lang="ru-RU" sz="2800" i="0" dirty="0" smtClean="0">
                <a:latin typeface="Cambria" pitchFamily="18" charset="0"/>
              </a:rPr>
              <a:t>тести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10) За характером  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розумових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дій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: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988840"/>
            <a:ext cx="7772400" cy="3733800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latin typeface="Cambria" pitchFamily="18" charset="0"/>
              </a:rPr>
              <a:t>- </a:t>
            </a:r>
            <a:r>
              <a:rPr lang="ru-RU" sz="2800" b="1" dirty="0" err="1" smtClean="0">
                <a:latin typeface="Cambria" pitchFamily="18" charset="0"/>
              </a:rPr>
              <a:t>вербальні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>
                <a:latin typeface="Cambria" pitchFamily="18" charset="0"/>
              </a:rPr>
              <a:t>(</a:t>
            </a:r>
            <a:r>
              <a:rPr lang="ru-RU" sz="2800" dirty="0" err="1" smtClean="0">
                <a:latin typeface="Cambria" pitchFamily="18" charset="0"/>
              </a:rPr>
              <a:t>пов’язані</a:t>
            </a:r>
            <a:r>
              <a:rPr lang="ru-RU" sz="2800" dirty="0" smtClean="0">
                <a:latin typeface="Cambria" pitchFamily="18" charset="0"/>
              </a:rPr>
              <a:t> з </a:t>
            </a:r>
            <a:r>
              <a:rPr lang="ru-RU" sz="2800" dirty="0" err="1" smtClean="0">
                <a:latin typeface="Cambria" pitchFamily="18" charset="0"/>
              </a:rPr>
              <a:t>необхідністю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виконання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розумових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дій</a:t>
            </a:r>
            <a:r>
              <a:rPr lang="ru-RU" sz="2800" dirty="0" smtClean="0">
                <a:latin typeface="Cambria" pitchFamily="18" charset="0"/>
              </a:rPr>
              <a:t> – словесно-</a:t>
            </a:r>
            <a:r>
              <a:rPr lang="ru-RU" sz="2800" dirty="0" err="1" smtClean="0">
                <a:latin typeface="Cambria" pitchFamily="18" charset="0"/>
              </a:rPr>
              <a:t>логічні</a:t>
            </a:r>
            <a:r>
              <a:rPr lang="ru-RU" sz="2800" dirty="0" smtClean="0">
                <a:latin typeface="Cambria" pitchFamily="18" charset="0"/>
              </a:rPr>
              <a:t> тести, </a:t>
            </a:r>
            <a:r>
              <a:rPr lang="ru-RU" sz="2800" dirty="0" err="1" smtClean="0">
                <a:latin typeface="Cambria" pitchFamily="18" charset="0"/>
              </a:rPr>
              <a:t>опитувальники</a:t>
            </a:r>
            <a:r>
              <a:rPr lang="ru-RU" sz="2800" dirty="0" smtClean="0">
                <a:latin typeface="Cambria" pitchFamily="18" charset="0"/>
              </a:rPr>
              <a:t> для </a:t>
            </a:r>
            <a:r>
              <a:rPr lang="ru-RU" sz="2800" dirty="0" err="1" smtClean="0">
                <a:latin typeface="Cambria" pitchFamily="18" charset="0"/>
              </a:rPr>
              <a:t>перевірки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знань</a:t>
            </a:r>
            <a:r>
              <a:rPr lang="ru-RU" sz="2800" dirty="0" smtClean="0">
                <a:latin typeface="Cambria" pitchFamily="18" charset="0"/>
              </a:rPr>
              <a:t>, </a:t>
            </a:r>
            <a:r>
              <a:rPr lang="ru-RU" sz="2800" dirty="0" err="1" smtClean="0">
                <a:latin typeface="Cambria" pitchFamily="18" charset="0"/>
              </a:rPr>
              <a:t>встановлення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закономірностей</a:t>
            </a:r>
            <a:r>
              <a:rPr lang="ru-RU" sz="2800" dirty="0" smtClean="0">
                <a:latin typeface="Cambria" pitchFamily="18" charset="0"/>
              </a:rPr>
              <a:t> і </a:t>
            </a:r>
            <a:r>
              <a:rPr lang="ru-RU" sz="2800" dirty="0" err="1" smtClean="0">
                <a:latin typeface="Cambria" pitchFamily="18" charset="0"/>
              </a:rPr>
              <a:t>ін</a:t>
            </a:r>
            <a:r>
              <a:rPr lang="ru-RU" sz="2800" dirty="0" smtClean="0">
                <a:latin typeface="Cambria" pitchFamily="18" charset="0"/>
              </a:rPr>
              <a:t>.); </a:t>
            </a:r>
          </a:p>
          <a:p>
            <a:pPr>
              <a:buNone/>
            </a:pPr>
            <a:r>
              <a:rPr lang="ru-RU" sz="2800" b="1" dirty="0" smtClean="0">
                <a:latin typeface="Cambria" pitchFamily="18" charset="0"/>
              </a:rPr>
              <a:t>- </a:t>
            </a:r>
            <a:r>
              <a:rPr lang="ru-RU" sz="2800" b="1" dirty="0" err="1" smtClean="0">
                <a:latin typeface="Cambria" pitchFamily="18" charset="0"/>
              </a:rPr>
              <a:t>невербальні</a:t>
            </a:r>
            <a:r>
              <a:rPr lang="ru-RU" sz="2800" dirty="0">
                <a:latin typeface="Cambria" pitchFamily="18" charset="0"/>
              </a:rPr>
              <a:t> (</a:t>
            </a:r>
            <a:r>
              <a:rPr lang="ru-RU" sz="2800" dirty="0" err="1" smtClean="0">
                <a:latin typeface="Cambria" pitchFamily="18" charset="0"/>
              </a:rPr>
              <a:t>пов’язані</a:t>
            </a:r>
            <a:r>
              <a:rPr lang="ru-RU" sz="2800" dirty="0" smtClean="0">
                <a:latin typeface="Cambria" pitchFamily="18" charset="0"/>
              </a:rPr>
              <a:t> з </a:t>
            </a:r>
            <a:r>
              <a:rPr lang="ru-RU" sz="2800" dirty="0" err="1" smtClean="0">
                <a:latin typeface="Cambria" pitchFamily="18" charset="0"/>
              </a:rPr>
              <a:t>практичним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маніпулюванням</a:t>
            </a:r>
            <a:r>
              <a:rPr lang="ru-RU" sz="2800" dirty="0" smtClean="0">
                <a:latin typeface="Cambria" pitchFamily="18" charset="0"/>
              </a:rPr>
              <a:t> предметами – </a:t>
            </a:r>
            <a:r>
              <a:rPr lang="ru-RU" sz="2800" dirty="0" err="1" smtClean="0">
                <a:latin typeface="Cambria" pitchFamily="18" charset="0"/>
              </a:rPr>
              <a:t>картками</a:t>
            </a:r>
            <a:r>
              <a:rPr lang="ru-RU" sz="2800" dirty="0" smtClean="0">
                <a:latin typeface="Cambria" pitchFamily="18" charset="0"/>
              </a:rPr>
              <a:t>, блоками, деталями)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newsfla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492896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Характеристика </a:t>
            </a:r>
            <a:r>
              <a:rPr lang="ru-RU" b="1" dirty="0" err="1" smtClean="0"/>
              <a:t>основних</a:t>
            </a:r>
            <a:r>
              <a:rPr lang="ru-RU" b="1" dirty="0" smtClean="0"/>
              <a:t> </a:t>
            </a:r>
            <a:r>
              <a:rPr lang="ru-RU" b="1" dirty="0" err="1" smtClean="0"/>
              <a:t>методів</a:t>
            </a:r>
            <a:r>
              <a:rPr lang="ru-RU" b="1" dirty="0" smtClean="0"/>
              <a:t> </a:t>
            </a:r>
            <a:r>
              <a:rPr lang="ru-RU" b="1" dirty="0" err="1" smtClean="0"/>
              <a:t>психодіагностики</a:t>
            </a:r>
            <a:endParaRPr lang="ru-RU" dirty="0"/>
          </a:p>
        </p:txBody>
      </p:sp>
    </p:spTree>
  </p:cSld>
  <p:clrMapOvr>
    <a:masterClrMapping/>
  </p:clrMapOvr>
  <p:transition spd="med">
    <p:comb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Тести: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772816"/>
            <a:ext cx="7772400" cy="37338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Cambria" pitchFamily="18" charset="0"/>
              </a:rPr>
              <a:t>Тест</a:t>
            </a:r>
            <a:r>
              <a:rPr lang="ru-RU" sz="3600" dirty="0" smtClean="0">
                <a:latin typeface="Cambria" pitchFamily="18" charset="0"/>
              </a:rPr>
              <a:t> – </a:t>
            </a:r>
            <a:r>
              <a:rPr lang="ru-RU" sz="3600" dirty="0" err="1" smtClean="0">
                <a:latin typeface="Cambria" pitchFamily="18" charset="0"/>
              </a:rPr>
              <a:t>стандартизоване</a:t>
            </a:r>
            <a:r>
              <a:rPr lang="ru-RU" sz="3600" dirty="0" smtClean="0">
                <a:latin typeface="Cambria" pitchFamily="18" charset="0"/>
              </a:rPr>
              <a:t>, часто </a:t>
            </a:r>
            <a:r>
              <a:rPr lang="ru-RU" sz="3600" dirty="0" err="1" smtClean="0">
                <a:latin typeface="Cambria" pitchFamily="18" charset="0"/>
              </a:rPr>
              <a:t>обмежене</a:t>
            </a:r>
            <a:r>
              <a:rPr lang="ru-RU" sz="3600" dirty="0" smtClean="0">
                <a:latin typeface="Cambria" pitchFamily="18" charset="0"/>
              </a:rPr>
              <a:t> у </a:t>
            </a:r>
            <a:r>
              <a:rPr lang="ru-RU" sz="3600" dirty="0" err="1" smtClean="0">
                <a:latin typeface="Cambria" pitchFamily="18" charset="0"/>
              </a:rPr>
              <a:t>часі</a:t>
            </a:r>
            <a:r>
              <a:rPr lang="ru-RU" sz="3600" dirty="0" smtClean="0">
                <a:latin typeface="Cambria" pitchFamily="18" charset="0"/>
              </a:rPr>
              <a:t> </a:t>
            </a:r>
            <a:r>
              <a:rPr lang="ru-RU" sz="3600" dirty="0" err="1" smtClean="0">
                <a:latin typeface="Cambria" pitchFamily="18" charset="0"/>
              </a:rPr>
              <a:t>випробування</a:t>
            </a:r>
            <a:r>
              <a:rPr lang="ru-RU" sz="3600" dirty="0" smtClean="0">
                <a:latin typeface="Cambria" pitchFamily="18" charset="0"/>
              </a:rPr>
              <a:t>, яке </a:t>
            </a:r>
            <a:r>
              <a:rPr lang="ru-RU" sz="3600" dirty="0" err="1" smtClean="0">
                <a:latin typeface="Cambria" pitchFamily="18" charset="0"/>
              </a:rPr>
              <a:t>призначене</a:t>
            </a:r>
            <a:r>
              <a:rPr lang="ru-RU" sz="3600" dirty="0" smtClean="0">
                <a:latin typeface="Cambria" pitchFamily="18" charset="0"/>
              </a:rPr>
              <a:t> для </a:t>
            </a:r>
            <a:r>
              <a:rPr lang="ru-RU" sz="3600" dirty="0" err="1" smtClean="0">
                <a:latin typeface="Cambria" pitchFamily="18" charset="0"/>
              </a:rPr>
              <a:t>встановлення</a:t>
            </a:r>
            <a:r>
              <a:rPr lang="ru-RU" sz="3600" dirty="0" smtClean="0">
                <a:latin typeface="Cambria" pitchFamily="18" charset="0"/>
              </a:rPr>
              <a:t> </a:t>
            </a:r>
            <a:r>
              <a:rPr lang="ru-RU" sz="3600" dirty="0" err="1" smtClean="0">
                <a:latin typeface="Cambria" pitchFamily="18" charset="0"/>
              </a:rPr>
              <a:t>якісних</a:t>
            </a:r>
            <a:r>
              <a:rPr lang="ru-RU" sz="3600" dirty="0" smtClean="0">
                <a:latin typeface="Cambria" pitchFamily="18" charset="0"/>
              </a:rPr>
              <a:t> та </a:t>
            </a:r>
            <a:r>
              <a:rPr lang="ru-RU" sz="3600" dirty="0" err="1" smtClean="0">
                <a:latin typeface="Cambria" pitchFamily="18" charset="0"/>
              </a:rPr>
              <a:t>кількісних</a:t>
            </a:r>
            <a:r>
              <a:rPr lang="ru-RU" sz="3600" dirty="0" smtClean="0">
                <a:latin typeface="Cambria" pitchFamily="18" charset="0"/>
              </a:rPr>
              <a:t> </a:t>
            </a:r>
            <a:r>
              <a:rPr lang="ru-RU" sz="3600" dirty="0" err="1" smtClean="0">
                <a:latin typeface="Cambria" pitchFamily="18" charset="0"/>
              </a:rPr>
              <a:t>індивідуально-психологічних</a:t>
            </a:r>
            <a:r>
              <a:rPr lang="ru-RU" sz="3600" dirty="0" smtClean="0">
                <a:latin typeface="Cambria" pitchFamily="18" charset="0"/>
              </a:rPr>
              <a:t> </a:t>
            </a:r>
            <a:r>
              <a:rPr lang="ru-RU" sz="3600" dirty="0" err="1" smtClean="0">
                <a:latin typeface="Cambria" pitchFamily="18" charset="0"/>
              </a:rPr>
              <a:t>відмінностей</a:t>
            </a:r>
            <a:endParaRPr lang="ru-RU" sz="3600" dirty="0">
              <a:latin typeface="Cambria" pitchFamily="18" charset="0"/>
            </a:endParaRPr>
          </a:p>
        </p:txBody>
      </p:sp>
    </p:spTree>
  </p:cSld>
  <p:clrMapOvr>
    <a:masterClrMapping/>
  </p:clrMapOvr>
  <p:transition spd="med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692696"/>
            <a:ext cx="7772400" cy="5094312"/>
          </a:xfrm>
        </p:spPr>
        <p:txBody>
          <a:bodyPr/>
          <a:lstStyle/>
          <a:p>
            <a:pPr>
              <a:buNone/>
            </a:pP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Види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тестів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:</a:t>
            </a:r>
          </a:p>
          <a:p>
            <a:pPr>
              <a:buNone/>
            </a:pPr>
            <a:r>
              <a:rPr lang="ru-RU" sz="2800" dirty="0" smtClean="0">
                <a:latin typeface="Cambria" pitchFamily="18" charset="0"/>
              </a:rPr>
              <a:t>1) </a:t>
            </a:r>
            <a:r>
              <a:rPr lang="ru-RU" sz="2800" b="1" dirty="0" err="1" smtClean="0">
                <a:latin typeface="Cambria" pitchFamily="18" charset="0"/>
              </a:rPr>
              <a:t>вербальні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>
                <a:latin typeface="Cambria" pitchFamily="18" charset="0"/>
              </a:rPr>
              <a:t>і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b="1" dirty="0" err="1" smtClean="0">
                <a:latin typeface="Cambria" pitchFamily="18" charset="0"/>
              </a:rPr>
              <a:t>невербальні</a:t>
            </a:r>
            <a:r>
              <a:rPr lang="ru-RU" sz="2800" dirty="0" smtClean="0">
                <a:latin typeface="Cambria" pitchFamily="18" charset="0"/>
              </a:rPr>
              <a:t> (за </a:t>
            </a:r>
            <a:r>
              <a:rPr lang="ru-RU" sz="2800" dirty="0" err="1" smtClean="0">
                <a:latin typeface="Cambria" pitchFamily="18" charset="0"/>
              </a:rPr>
              <a:t>мовленнєвою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ознакою</a:t>
            </a:r>
            <a:r>
              <a:rPr lang="ru-RU" sz="2800" dirty="0" smtClean="0">
                <a:latin typeface="Cambria" pitchFamily="18" charset="0"/>
              </a:rPr>
              <a:t>);</a:t>
            </a:r>
          </a:p>
          <a:p>
            <a:pPr>
              <a:buNone/>
            </a:pPr>
            <a:r>
              <a:rPr lang="ru-RU" sz="2800" dirty="0" smtClean="0">
                <a:latin typeface="Cambria" pitchFamily="18" charset="0"/>
              </a:rPr>
              <a:t>2) </a:t>
            </a:r>
            <a:r>
              <a:rPr lang="ru-RU" sz="2800" b="1" dirty="0" err="1" smtClean="0">
                <a:latin typeface="Cambria" pitchFamily="18" charset="0"/>
              </a:rPr>
              <a:t>групові</a:t>
            </a:r>
            <a:r>
              <a:rPr lang="ru-RU" sz="2800" dirty="0" smtClean="0">
                <a:latin typeface="Cambria" pitchFamily="18" charset="0"/>
              </a:rPr>
              <a:t> та </a:t>
            </a:r>
            <a:r>
              <a:rPr lang="ru-RU" sz="2800" b="1" dirty="0" err="1" smtClean="0">
                <a:latin typeface="Cambria" pitchFamily="18" charset="0"/>
              </a:rPr>
              <a:t>індивідуальні</a:t>
            </a:r>
            <a:r>
              <a:rPr lang="ru-RU" sz="2800" dirty="0" smtClean="0">
                <a:latin typeface="Cambria" pitchFamily="18" charset="0"/>
              </a:rPr>
              <a:t> (за формою </a:t>
            </a:r>
            <a:r>
              <a:rPr lang="ru-RU" sz="2800" dirty="0" err="1" smtClean="0">
                <a:latin typeface="Cambria" pitchFamily="18" charset="0"/>
              </a:rPr>
              <a:t>процедури</a:t>
            </a:r>
            <a:r>
              <a:rPr lang="ru-RU" sz="2800" dirty="0" smtClean="0">
                <a:latin typeface="Cambria" pitchFamily="18" charset="0"/>
              </a:rPr>
              <a:t>);</a:t>
            </a:r>
          </a:p>
          <a:p>
            <a:pPr>
              <a:buNone/>
            </a:pPr>
            <a:r>
              <a:rPr lang="ru-RU" sz="2800" dirty="0" smtClean="0">
                <a:latin typeface="Cambria" pitchFamily="18" charset="0"/>
              </a:rPr>
              <a:t>3) </a:t>
            </a:r>
            <a:r>
              <a:rPr lang="ru-RU" sz="2800" b="1" dirty="0" err="1" smtClean="0">
                <a:latin typeface="Cambria" pitchFamily="18" charset="0"/>
              </a:rPr>
              <a:t>інтелектуальні</a:t>
            </a:r>
            <a:r>
              <a:rPr lang="ru-RU" sz="2800" dirty="0" smtClean="0">
                <a:latin typeface="Cambria" pitchFamily="18" charset="0"/>
              </a:rPr>
              <a:t> та </a:t>
            </a:r>
            <a:r>
              <a:rPr lang="ru-RU" sz="2800" b="1" dirty="0" err="1" smtClean="0">
                <a:latin typeface="Cambria" pitchFamily="18" charset="0"/>
              </a:rPr>
              <a:t>особистісні</a:t>
            </a:r>
            <a:r>
              <a:rPr lang="ru-RU" sz="2800" dirty="0" smtClean="0">
                <a:latin typeface="Cambria" pitchFamily="18" charset="0"/>
              </a:rPr>
              <a:t> (за </a:t>
            </a:r>
            <a:r>
              <a:rPr lang="ru-RU" sz="2800" dirty="0" err="1" smtClean="0">
                <a:latin typeface="Cambria" pitchFamily="18" charset="0"/>
              </a:rPr>
              <a:t>спрямованістю</a:t>
            </a:r>
            <a:r>
              <a:rPr lang="ru-RU" sz="2800" dirty="0" smtClean="0">
                <a:latin typeface="Cambria" pitchFamily="18" charset="0"/>
              </a:rPr>
              <a:t>);</a:t>
            </a:r>
          </a:p>
          <a:p>
            <a:pPr>
              <a:buNone/>
            </a:pPr>
            <a:r>
              <a:rPr lang="ru-RU" sz="2800" dirty="0" smtClean="0">
                <a:latin typeface="Cambria" pitchFamily="18" charset="0"/>
              </a:rPr>
              <a:t>4) </a:t>
            </a:r>
            <a:r>
              <a:rPr lang="ru-RU" sz="2800" b="1" dirty="0" smtClean="0">
                <a:latin typeface="Cambria" pitchFamily="18" charset="0"/>
              </a:rPr>
              <a:t>тести </a:t>
            </a:r>
            <a:r>
              <a:rPr lang="ru-RU" sz="2800" b="1" dirty="0" err="1" smtClean="0">
                <a:latin typeface="Cambria" pitchFamily="18" charset="0"/>
              </a:rPr>
              <a:t>швидкості</a:t>
            </a:r>
            <a:r>
              <a:rPr lang="ru-RU" sz="2800" b="1" dirty="0" smtClean="0">
                <a:latin typeface="Cambria" pitchFamily="18" charset="0"/>
              </a:rPr>
              <a:t> і тести </a:t>
            </a:r>
            <a:r>
              <a:rPr lang="ru-RU" sz="2800" b="1" dirty="0" err="1" smtClean="0">
                <a:latin typeface="Cambria" pitchFamily="18" charset="0"/>
              </a:rPr>
              <a:t>результативності</a:t>
            </a:r>
            <a:r>
              <a:rPr lang="ru-RU" sz="2800" dirty="0" smtClean="0">
                <a:latin typeface="Cambria" pitchFamily="18" charset="0"/>
              </a:rPr>
              <a:t> (за </a:t>
            </a:r>
            <a:r>
              <a:rPr lang="ru-RU" sz="2800" dirty="0" err="1" smtClean="0">
                <a:latin typeface="Cambria" pitchFamily="18" charset="0"/>
              </a:rPr>
              <a:t>часовими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обмеженнями</a:t>
            </a:r>
            <a:r>
              <a:rPr lang="ru-RU" sz="2800" dirty="0" smtClean="0">
                <a:latin typeface="Cambria" pitchFamily="18" charset="0"/>
              </a:rPr>
              <a:t>)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332656"/>
            <a:ext cx="7772400" cy="495029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 </a:t>
            </a:r>
            <a:r>
              <a:rPr lang="ru-RU" sz="2800" b="1" dirty="0" smtClean="0">
                <a:latin typeface="Cambria" pitchFamily="18" charset="0"/>
              </a:rPr>
              <a:t>Тести </a:t>
            </a:r>
            <a:r>
              <a:rPr lang="ru-RU" sz="2800" b="1" dirty="0" err="1" smtClean="0">
                <a:latin typeface="Cambria" pitchFamily="18" charset="0"/>
              </a:rPr>
              <a:t>вербальні</a:t>
            </a:r>
            <a:r>
              <a:rPr lang="ru-RU" sz="2800" b="1" dirty="0" smtClean="0">
                <a:latin typeface="Cambria" pitchFamily="18" charset="0"/>
              </a:rPr>
              <a:t> </a:t>
            </a:r>
            <a:r>
              <a:rPr lang="ru-RU" sz="2800" dirty="0" smtClean="0">
                <a:latin typeface="Cambria" pitchFamily="18" charset="0"/>
              </a:rPr>
              <a:t>– тип методик, в </a:t>
            </a:r>
            <a:r>
              <a:rPr lang="ru-RU" sz="2800" dirty="0" err="1" smtClean="0">
                <a:latin typeface="Cambria" pitchFamily="18" charset="0"/>
              </a:rPr>
              <a:t>яких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матеріал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завдань</a:t>
            </a:r>
            <a:r>
              <a:rPr lang="ru-RU" sz="2800" dirty="0" smtClean="0">
                <a:latin typeface="Cambria" pitchFamily="18" charset="0"/>
              </a:rPr>
              <a:t> представлений в </a:t>
            </a:r>
            <a:r>
              <a:rPr lang="ru-RU" sz="2800" dirty="0" err="1" smtClean="0">
                <a:latin typeface="Cambria" pitchFamily="18" charset="0"/>
              </a:rPr>
              <a:t>вербальній</a:t>
            </a:r>
            <a:r>
              <a:rPr lang="ru-RU" sz="2800" dirty="0" smtClean="0">
                <a:latin typeface="Cambria" pitchFamily="18" charset="0"/>
              </a:rPr>
              <a:t>, </a:t>
            </a:r>
            <a:r>
              <a:rPr lang="ru-RU" sz="2800" dirty="0" err="1" smtClean="0">
                <a:latin typeface="Cambria" pitchFamily="18" charset="0"/>
              </a:rPr>
              <a:t>тобто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мовній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формі</a:t>
            </a:r>
            <a:r>
              <a:rPr lang="ru-RU" sz="2800" dirty="0" smtClean="0">
                <a:latin typeface="Cambria" pitchFamily="18" charset="0"/>
              </a:rPr>
              <a:t>. </a:t>
            </a:r>
          </a:p>
          <a:p>
            <a:pPr algn="ctr">
              <a:buNone/>
            </a:pPr>
            <a:r>
              <a:rPr lang="ru-RU" sz="2800" dirty="0" smtClean="0">
                <a:latin typeface="Cambria" pitchFamily="18" charset="0"/>
              </a:rPr>
              <a:t>   </a:t>
            </a:r>
            <a:r>
              <a:rPr lang="ru-RU" sz="2800" dirty="0" err="1" smtClean="0">
                <a:latin typeface="Cambria" pitchFamily="18" charset="0"/>
              </a:rPr>
              <a:t>Основним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змістом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роботи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досліджуваного</a:t>
            </a:r>
            <a:r>
              <a:rPr lang="ru-RU" sz="2800" dirty="0" smtClean="0">
                <a:latin typeface="Cambria" pitchFamily="18" charset="0"/>
              </a:rPr>
              <a:t> є </a:t>
            </a:r>
            <a:r>
              <a:rPr lang="ru-RU" sz="2800" dirty="0" err="1" smtClean="0">
                <a:latin typeface="Cambria" pitchFamily="18" charset="0"/>
              </a:rPr>
              <a:t>операції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>
                <a:latin typeface="Cambria" pitchFamily="18" charset="0"/>
              </a:rPr>
              <a:t>з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поняттями</a:t>
            </a:r>
            <a:r>
              <a:rPr lang="ru-RU" sz="2800" dirty="0" smtClean="0">
                <a:latin typeface="Cambria" pitchFamily="18" charset="0"/>
              </a:rPr>
              <a:t>, </a:t>
            </a:r>
            <a:r>
              <a:rPr lang="ru-RU" sz="2800" dirty="0" err="1" smtClean="0">
                <a:latin typeface="Cambria" pitchFamily="18" charset="0"/>
              </a:rPr>
              <a:t>мисленнєві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дії</a:t>
            </a:r>
            <a:r>
              <a:rPr lang="ru-RU" sz="2800" dirty="0" smtClean="0">
                <a:latin typeface="Cambria" pitchFamily="18" charset="0"/>
              </a:rPr>
              <a:t> в словесно-</a:t>
            </a:r>
            <a:r>
              <a:rPr lang="ru-RU" sz="2800" dirty="0" err="1" smtClean="0">
                <a:latin typeface="Cambria" pitchFamily="18" charset="0"/>
              </a:rPr>
              <a:t>логічній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формі</a:t>
            </a:r>
            <a:r>
              <a:rPr lang="ru-RU" sz="2800" dirty="0" smtClean="0">
                <a:latin typeface="Cambria" pitchFamily="18" charset="0"/>
              </a:rPr>
              <a:t>; </a:t>
            </a:r>
          </a:p>
          <a:p>
            <a:pPr algn="ctr">
              <a:buNone/>
            </a:pPr>
            <a:r>
              <a:rPr lang="ru-RU" sz="2800" dirty="0" err="1" smtClean="0">
                <a:latin typeface="Cambria" pitchFamily="18" charset="0"/>
              </a:rPr>
              <a:t>Результати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вербальних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тестів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залежать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від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загальної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>
                <a:latin typeface="Cambria" pitchFamily="18" charset="0"/>
              </a:rPr>
              <a:t>т</a:t>
            </a:r>
            <a:r>
              <a:rPr lang="ru-RU" sz="2800" dirty="0" smtClean="0">
                <a:latin typeface="Cambria" pitchFamily="18" charset="0"/>
              </a:rPr>
              <a:t>а </a:t>
            </a:r>
            <a:r>
              <a:rPr lang="ru-RU" sz="2800" dirty="0" err="1" smtClean="0">
                <a:latin typeface="Cambria" pitchFamily="18" charset="0"/>
              </a:rPr>
              <a:t>мовної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культури</a:t>
            </a:r>
            <a:r>
              <a:rPr lang="ru-RU" sz="2800" dirty="0" smtClean="0">
                <a:latin typeface="Cambria" pitchFamily="18" charset="0"/>
              </a:rPr>
              <a:t>, </a:t>
            </a:r>
            <a:r>
              <a:rPr lang="ru-RU" sz="2800" dirty="0" err="1" smtClean="0">
                <a:latin typeface="Cambria" pitchFamily="18" charset="0"/>
              </a:rPr>
              <a:t>поінформованості</a:t>
            </a:r>
            <a:r>
              <a:rPr lang="ru-RU" sz="2800" dirty="0" smtClean="0">
                <a:latin typeface="Cambria" pitchFamily="18" charset="0"/>
              </a:rPr>
              <a:t>, </a:t>
            </a:r>
            <a:r>
              <a:rPr lang="ru-RU" sz="2800" dirty="0" err="1" smtClean="0">
                <a:latin typeface="Cambria" pitchFamily="18" charset="0"/>
              </a:rPr>
              <a:t>академічної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успішності</a:t>
            </a:r>
            <a:r>
              <a:rPr lang="ru-RU" sz="2800" dirty="0" smtClean="0">
                <a:latin typeface="Cambria" pitchFamily="18" charset="0"/>
              </a:rPr>
              <a:t>, </a:t>
            </a:r>
            <a:r>
              <a:rPr lang="ru-RU" sz="2800" dirty="0" err="1" smtClean="0">
                <a:latin typeface="Cambria" pitchFamily="18" charset="0"/>
              </a:rPr>
              <a:t>професійної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діяльності</a:t>
            </a:r>
            <a:endParaRPr lang="ru-RU" sz="2800" dirty="0" smtClean="0">
              <a:latin typeface="Cambria" pitchFamily="18" charset="0"/>
            </a:endParaRPr>
          </a:p>
          <a:p>
            <a:endParaRPr lang="ru-RU" sz="2800" dirty="0">
              <a:latin typeface="Cambria" pitchFamily="18" charset="0"/>
            </a:endParaRPr>
          </a:p>
        </p:txBody>
      </p:sp>
    </p:spTree>
  </p:cSld>
  <p:clrMapOvr>
    <a:masterClrMapping/>
  </p:clrMapOvr>
  <p:transition spd="med">
    <p:diamond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Приклади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: 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348880"/>
            <a:ext cx="7772400" cy="195185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600" b="1" dirty="0" smtClean="0"/>
              <a:t>1) тести </a:t>
            </a:r>
            <a:r>
              <a:rPr lang="ru-RU" sz="3600" b="1" dirty="0" err="1" smtClean="0"/>
              <a:t>інтелекту</a:t>
            </a:r>
            <a:r>
              <a:rPr lang="ru-RU" sz="3600" b="1" dirty="0" smtClean="0"/>
              <a:t>;</a:t>
            </a:r>
          </a:p>
          <a:p>
            <a:pPr algn="ctr">
              <a:buNone/>
            </a:pPr>
            <a:r>
              <a:rPr lang="ru-RU" sz="3600" b="1" dirty="0" smtClean="0"/>
              <a:t>2) тести </a:t>
            </a:r>
            <a:r>
              <a:rPr lang="ru-RU" sz="3600" b="1" dirty="0" err="1" smtClean="0"/>
              <a:t>спеціальних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здібностей</a:t>
            </a:r>
            <a:r>
              <a:rPr lang="ru-RU" sz="3600" b="1" dirty="0" smtClean="0"/>
              <a:t>;</a:t>
            </a:r>
          </a:p>
          <a:p>
            <a:pPr algn="ctr">
              <a:buNone/>
            </a:pPr>
            <a:r>
              <a:rPr lang="ru-RU" sz="3600" b="1" dirty="0" smtClean="0"/>
              <a:t>3) тести </a:t>
            </a:r>
            <a:r>
              <a:rPr lang="ru-RU" sz="3600" b="1" dirty="0" err="1" smtClean="0"/>
              <a:t>досягнень</a:t>
            </a:r>
            <a:endParaRPr lang="ru-RU" sz="3600" b="1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strips dir="r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8158" y="547027"/>
            <a:ext cx="4608512" cy="540060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Cambria" pitchFamily="18" charset="0"/>
              </a:rPr>
              <a:t>    </a:t>
            </a:r>
            <a:r>
              <a:rPr lang="ru-RU" sz="3200" b="1" dirty="0" smtClean="0">
                <a:latin typeface="Cambria" pitchFamily="18" charset="0"/>
              </a:rPr>
              <a:t>Тести </a:t>
            </a:r>
            <a:r>
              <a:rPr lang="ru-RU" sz="3200" b="1" dirty="0" err="1" smtClean="0">
                <a:latin typeface="Cambria" pitchFamily="18" charset="0"/>
              </a:rPr>
              <a:t>практичні</a:t>
            </a:r>
            <a:r>
              <a:rPr lang="ru-RU" sz="3200" b="1" dirty="0" smtClean="0">
                <a:latin typeface="Cambria" pitchFamily="18" charset="0"/>
              </a:rPr>
              <a:t> </a:t>
            </a:r>
            <a:r>
              <a:rPr lang="ru-RU" sz="3200" dirty="0" smtClean="0">
                <a:latin typeface="Cambria" pitchFamily="18" charset="0"/>
              </a:rPr>
              <a:t>– тип </a:t>
            </a:r>
            <a:r>
              <a:rPr lang="ru-RU" sz="3200" dirty="0" err="1" smtClean="0">
                <a:latin typeface="Cambria" pitchFamily="18" charset="0"/>
              </a:rPr>
              <a:t>тестів</a:t>
            </a:r>
            <a:r>
              <a:rPr lang="ru-RU" sz="3200" dirty="0" smtClean="0">
                <a:latin typeface="Cambria" pitchFamily="18" charset="0"/>
              </a:rPr>
              <a:t>, в </a:t>
            </a:r>
            <a:r>
              <a:rPr lang="ru-RU" sz="3200" dirty="0" err="1" smtClean="0">
                <a:latin typeface="Cambria" pitchFamily="18" charset="0"/>
              </a:rPr>
              <a:t>яких</a:t>
            </a:r>
            <a:r>
              <a:rPr lang="ru-RU" sz="3200" dirty="0" smtClean="0">
                <a:latin typeface="Cambria" pitchFamily="18" charset="0"/>
              </a:rPr>
              <a:t> </a:t>
            </a:r>
            <a:r>
              <a:rPr lang="ru-RU" sz="3200" dirty="0" err="1" smtClean="0">
                <a:latin typeface="Cambria" pitchFamily="18" charset="0"/>
              </a:rPr>
              <a:t>матеріал</a:t>
            </a:r>
            <a:r>
              <a:rPr lang="ru-RU" sz="3200" dirty="0" smtClean="0">
                <a:latin typeface="Cambria" pitchFamily="18" charset="0"/>
              </a:rPr>
              <a:t> </a:t>
            </a:r>
            <a:r>
              <a:rPr lang="ru-RU" sz="3200" dirty="0" err="1" smtClean="0">
                <a:latin typeface="Cambria" pitchFamily="18" charset="0"/>
              </a:rPr>
              <a:t>тестових</a:t>
            </a:r>
            <a:r>
              <a:rPr lang="ru-RU" sz="3200" dirty="0" smtClean="0">
                <a:latin typeface="Cambria" pitchFamily="18" charset="0"/>
              </a:rPr>
              <a:t> </a:t>
            </a:r>
            <a:r>
              <a:rPr lang="ru-RU" sz="3200" dirty="0" err="1" smtClean="0">
                <a:latin typeface="Cambria" pitchFamily="18" charset="0"/>
              </a:rPr>
              <a:t>завдань</a:t>
            </a:r>
            <a:r>
              <a:rPr lang="ru-RU" sz="3200" dirty="0" smtClean="0">
                <a:latin typeface="Cambria" pitchFamily="18" charset="0"/>
              </a:rPr>
              <a:t> представлений </a:t>
            </a:r>
            <a:r>
              <a:rPr lang="ru-RU" sz="3200" dirty="0" err="1" smtClean="0">
                <a:latin typeface="Cambria" pitchFamily="18" charset="0"/>
              </a:rPr>
              <a:t>невербальними</a:t>
            </a:r>
            <a:r>
              <a:rPr lang="ru-RU" sz="3200" dirty="0" smtClean="0">
                <a:latin typeface="Cambria" pitchFamily="18" charset="0"/>
              </a:rPr>
              <a:t> </a:t>
            </a:r>
            <a:r>
              <a:rPr lang="ru-RU" sz="3200" dirty="0" err="1" smtClean="0">
                <a:latin typeface="Cambria" pitchFamily="18" charset="0"/>
              </a:rPr>
              <a:t>завданнями</a:t>
            </a:r>
            <a:endParaRPr lang="ru-RU" sz="3200" dirty="0" smtClean="0">
              <a:latin typeface="Cambria" pitchFamily="18" charset="0"/>
            </a:endParaRPr>
          </a:p>
          <a:p>
            <a:pPr>
              <a:buNone/>
            </a:pPr>
            <a:r>
              <a:rPr lang="ru-RU" sz="3200" b="1" dirty="0" smtClean="0">
                <a:latin typeface="Cambria" pitchFamily="18" charset="0"/>
              </a:rPr>
              <a:t>    Приклад: </a:t>
            </a:r>
            <a:r>
              <a:rPr lang="ru-RU" sz="3200" dirty="0" err="1" smtClean="0">
                <a:latin typeface="Cambria" pitchFamily="18" charset="0"/>
              </a:rPr>
              <a:t>прогресивні</a:t>
            </a:r>
            <a:r>
              <a:rPr lang="ru-RU" sz="3200" dirty="0" smtClean="0">
                <a:latin typeface="Cambria" pitchFamily="18" charset="0"/>
              </a:rPr>
              <a:t> </a:t>
            </a:r>
            <a:r>
              <a:rPr lang="ru-RU" sz="3200" dirty="0" err="1" smtClean="0">
                <a:latin typeface="Cambria" pitchFamily="18" charset="0"/>
              </a:rPr>
              <a:t>матриці</a:t>
            </a:r>
            <a:r>
              <a:rPr lang="ru-RU" sz="3200" dirty="0" smtClean="0">
                <a:latin typeface="Cambria" pitchFamily="18" charset="0"/>
              </a:rPr>
              <a:t> </a:t>
            </a:r>
            <a:r>
              <a:rPr lang="ru-RU" sz="3200" dirty="0" err="1" smtClean="0">
                <a:latin typeface="Cambria" pitchFamily="18" charset="0"/>
              </a:rPr>
              <a:t>Равена</a:t>
            </a:r>
            <a:endParaRPr lang="ru-RU" sz="3200" dirty="0" smtClean="0">
              <a:latin typeface="Cambria" pitchFamily="18" charset="0"/>
            </a:endParaRPr>
          </a:p>
          <a:p>
            <a:endParaRPr lang="ru-RU" dirty="0"/>
          </a:p>
        </p:txBody>
      </p:sp>
      <p:pic>
        <p:nvPicPr>
          <p:cNvPr id="47108" name="Picture 4" descr="http://www.psychological.ru/LoadFile.aspx?file_id=5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56567">
            <a:off x="5201170" y="1658892"/>
            <a:ext cx="2840196" cy="3166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908720"/>
            <a:ext cx="7488832" cy="37338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b="1" dirty="0" smtClean="0">
                <a:latin typeface="Cambria" pitchFamily="18" charset="0"/>
              </a:rPr>
              <a:t>Тести </a:t>
            </a:r>
            <a:r>
              <a:rPr lang="ru-RU" b="1" dirty="0" err="1" smtClean="0">
                <a:latin typeface="Cambria" pitchFamily="18" charset="0"/>
              </a:rPr>
              <a:t>групові</a:t>
            </a:r>
            <a:r>
              <a:rPr lang="ru-RU" b="1" dirty="0" smtClean="0">
                <a:latin typeface="Cambria" pitchFamily="18" charset="0"/>
              </a:rPr>
              <a:t> </a:t>
            </a:r>
            <a:r>
              <a:rPr lang="ru-RU" dirty="0" smtClean="0">
                <a:latin typeface="Cambria" pitchFamily="18" charset="0"/>
              </a:rPr>
              <a:t>– тип методик, </a:t>
            </a:r>
            <a:r>
              <a:rPr lang="ru-RU" dirty="0" err="1" smtClean="0">
                <a:latin typeface="Cambria" pitchFamily="18" charset="0"/>
              </a:rPr>
              <a:t>що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призначені</a:t>
            </a:r>
            <a:r>
              <a:rPr lang="ru-RU" dirty="0" smtClean="0">
                <a:latin typeface="Cambria" pitchFamily="18" charset="0"/>
              </a:rPr>
              <a:t> для </a:t>
            </a:r>
            <a:r>
              <a:rPr lang="ru-RU" dirty="0" err="1" smtClean="0">
                <a:latin typeface="Cambria" pitchFamily="18" charset="0"/>
              </a:rPr>
              <a:t>одночасного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обстеження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групи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досліджуваних</a:t>
            </a:r>
            <a:r>
              <a:rPr lang="ru-RU" dirty="0" smtClean="0">
                <a:latin typeface="Cambria" pitchFamily="18" charset="0"/>
              </a:rPr>
              <a:t>. </a:t>
            </a:r>
            <a:r>
              <a:rPr lang="ru-RU" dirty="0" err="1">
                <a:latin typeface="Cambria" pitchFamily="18" charset="0"/>
              </a:rPr>
              <a:t>Ї</a:t>
            </a:r>
            <a:r>
              <a:rPr lang="ru-RU" dirty="0" err="1" smtClean="0">
                <a:latin typeface="Cambria" pitchFamily="18" charset="0"/>
              </a:rPr>
              <a:t>х</a:t>
            </a:r>
            <a:r>
              <a:rPr lang="ru-RU" dirty="0" smtClean="0">
                <a:latin typeface="Cambria" pitchFamily="18" charset="0"/>
              </a:rPr>
              <a:t> не </a:t>
            </a:r>
            <a:r>
              <a:rPr lang="ru-RU" dirty="0" err="1" smtClean="0">
                <a:latin typeface="Cambria" pitchFamily="18" charset="0"/>
              </a:rPr>
              <a:t>можна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змішувати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із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засобами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діагностики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соціально-психологічних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особливостей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груп</a:t>
            </a:r>
            <a:r>
              <a:rPr lang="ru-RU" dirty="0" smtClean="0">
                <a:latin typeface="Cambria" pitchFamily="18" charset="0"/>
              </a:rPr>
              <a:t>;</a:t>
            </a:r>
          </a:p>
          <a:p>
            <a:pPr>
              <a:buNone/>
            </a:pPr>
            <a:endParaRPr lang="ru-RU" dirty="0" smtClean="0">
              <a:latin typeface="Cambria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Групові</a:t>
            </a:r>
            <a:r>
              <a:rPr lang="ru-RU" dirty="0" smtClean="0">
                <a:latin typeface="Cambria" pitchFamily="18" charset="0"/>
              </a:rPr>
              <a:t> тести </a:t>
            </a:r>
            <a:r>
              <a:rPr lang="ru-RU" dirty="0" err="1" smtClean="0">
                <a:latin typeface="Cambria" pitchFamily="18" charset="0"/>
              </a:rPr>
              <a:t>переважно</a:t>
            </a:r>
            <a:r>
              <a:rPr lang="ru-RU" dirty="0" smtClean="0">
                <a:latin typeface="Cambria" pitchFamily="18" charset="0"/>
              </a:rPr>
              <a:t> є </a:t>
            </a:r>
            <a:r>
              <a:rPr lang="ru-RU" dirty="0" err="1" smtClean="0">
                <a:latin typeface="Cambria" pitchFamily="18" charset="0"/>
              </a:rPr>
              <a:t>бланковими</a:t>
            </a:r>
            <a:endParaRPr lang="ru-RU" dirty="0">
              <a:latin typeface="Cambria" pitchFamily="18" charset="0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836712"/>
            <a:ext cx="7344816" cy="4248472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r>
              <a:rPr lang="ru-RU" sz="3600" b="1" i="0" dirty="0" err="1" smtClean="0">
                <a:latin typeface="Cambria" pitchFamily="18" charset="0"/>
              </a:rPr>
              <a:t>Особливості</a:t>
            </a:r>
            <a:r>
              <a:rPr lang="ru-RU" sz="3600" b="1" i="0" dirty="0" smtClean="0">
                <a:latin typeface="Cambria" pitchFamily="18" charset="0"/>
              </a:rPr>
              <a:t> </a:t>
            </a:r>
            <a:r>
              <a:rPr lang="ru-RU" sz="3600" b="1" i="0" dirty="0" err="1" smtClean="0">
                <a:latin typeface="Cambria" pitchFamily="18" charset="0"/>
              </a:rPr>
              <a:t>застосування</a:t>
            </a:r>
            <a:r>
              <a:rPr lang="ru-RU" sz="3600" b="1" i="0" dirty="0" smtClean="0">
                <a:latin typeface="Cambria" pitchFamily="18" charset="0"/>
              </a:rPr>
              <a:t>:</a:t>
            </a:r>
          </a:p>
          <a:p>
            <a:pPr algn="r">
              <a:buNone/>
            </a:pPr>
            <a:endParaRPr lang="ru-RU" b="1" i="0" dirty="0" smtClean="0">
              <a:latin typeface="Cambria" pitchFamily="18" charset="0"/>
            </a:endParaRPr>
          </a:p>
          <a:p>
            <a:pPr>
              <a:buNone/>
            </a:pPr>
            <a:r>
              <a:rPr lang="ru-RU" sz="2800" i="0" dirty="0" smtClean="0">
                <a:latin typeface="Cambria" pitchFamily="18" charset="0"/>
              </a:rPr>
              <a:t>1) </a:t>
            </a:r>
            <a:r>
              <a:rPr lang="ru-RU" sz="2800" i="0" dirty="0" err="1" smtClean="0">
                <a:latin typeface="Cambria" pitchFamily="18" charset="0"/>
              </a:rPr>
              <a:t>жорстка</a:t>
            </a:r>
            <a:r>
              <a:rPr lang="ru-RU" sz="2800" i="0" dirty="0" smtClean="0">
                <a:latin typeface="Cambria" pitchFamily="18" charset="0"/>
              </a:rPr>
              <a:t> </a:t>
            </a:r>
            <a:r>
              <a:rPr lang="ru-RU" sz="2800" i="0" dirty="0" err="1" smtClean="0">
                <a:latin typeface="Cambria" pitchFamily="18" charset="0"/>
              </a:rPr>
              <a:t>регламентація</a:t>
            </a:r>
            <a:r>
              <a:rPr lang="ru-RU" sz="2800" i="0" dirty="0" smtClean="0">
                <a:latin typeface="Cambria" pitchFamily="18" charset="0"/>
              </a:rPr>
              <a:t> </a:t>
            </a:r>
            <a:r>
              <a:rPr lang="ru-RU" sz="2800" i="0" dirty="0" err="1" smtClean="0">
                <a:latin typeface="Cambria" pitchFamily="18" charset="0"/>
              </a:rPr>
              <a:t>процедури</a:t>
            </a:r>
            <a:r>
              <a:rPr lang="ru-RU" sz="2800" i="0" dirty="0" smtClean="0">
                <a:latin typeface="Cambria" pitchFamily="18" charset="0"/>
              </a:rPr>
              <a:t>;</a:t>
            </a:r>
          </a:p>
          <a:p>
            <a:pPr>
              <a:buNone/>
            </a:pPr>
            <a:r>
              <a:rPr lang="ru-RU" sz="2800" i="0" dirty="0" smtClean="0">
                <a:latin typeface="Cambria" pitchFamily="18" charset="0"/>
              </a:rPr>
              <a:t>2) коротка </a:t>
            </a:r>
            <a:r>
              <a:rPr lang="ru-RU" sz="2800" i="0" dirty="0" err="1" smtClean="0">
                <a:latin typeface="Cambria" pitchFamily="18" charset="0"/>
              </a:rPr>
              <a:t>інструкція</a:t>
            </a:r>
            <a:r>
              <a:rPr lang="ru-RU" sz="2800" i="0" dirty="0" smtClean="0">
                <a:latin typeface="Cambria" pitchFamily="18" charset="0"/>
              </a:rPr>
              <a:t>, яка не </a:t>
            </a:r>
            <a:r>
              <a:rPr lang="ru-RU" sz="2800" i="0" dirty="0" err="1" smtClean="0">
                <a:latin typeface="Cambria" pitchFamily="18" charset="0"/>
              </a:rPr>
              <a:t>вимагає</a:t>
            </a:r>
            <a:r>
              <a:rPr lang="ru-RU" sz="2800" i="0" dirty="0" smtClean="0">
                <a:latin typeface="Cambria" pitchFamily="18" charset="0"/>
              </a:rPr>
              <a:t> </a:t>
            </a:r>
            <a:r>
              <a:rPr lang="ru-RU" sz="2800" i="0" dirty="0" err="1" smtClean="0">
                <a:latin typeface="Cambria" pitchFamily="18" charset="0"/>
              </a:rPr>
              <a:t>додаткового</a:t>
            </a:r>
            <a:r>
              <a:rPr lang="ru-RU" sz="2800" i="0" dirty="0" smtClean="0">
                <a:latin typeface="Cambria" pitchFamily="18" charset="0"/>
              </a:rPr>
              <a:t> </a:t>
            </a:r>
            <a:r>
              <a:rPr lang="ru-RU" sz="2800" i="0" dirty="0" err="1" smtClean="0">
                <a:latin typeface="Cambria" pitchFamily="18" charset="0"/>
              </a:rPr>
              <a:t>пояснення</a:t>
            </a:r>
            <a:r>
              <a:rPr lang="ru-RU" sz="2800" i="0" dirty="0" smtClean="0">
                <a:latin typeface="Cambria" pitchFamily="18" charset="0"/>
              </a:rPr>
              <a:t>;</a:t>
            </a:r>
          </a:p>
          <a:p>
            <a:pPr>
              <a:buNone/>
            </a:pPr>
            <a:r>
              <a:rPr lang="ru-RU" sz="2800" i="0" dirty="0" smtClean="0">
                <a:latin typeface="Cambria" pitchFamily="18" charset="0"/>
              </a:rPr>
              <a:t>3) </a:t>
            </a:r>
            <a:r>
              <a:rPr lang="ru-RU" sz="2800" i="0" dirty="0" err="1" smtClean="0">
                <a:latin typeface="Cambria" pitchFamily="18" charset="0"/>
              </a:rPr>
              <a:t>Суворе</a:t>
            </a:r>
            <a:r>
              <a:rPr lang="ru-RU" sz="2800" i="0" dirty="0" smtClean="0">
                <a:latin typeface="Cambria" pitchFamily="18" charset="0"/>
              </a:rPr>
              <a:t> </a:t>
            </a:r>
            <a:r>
              <a:rPr lang="ru-RU" sz="2800" i="0" dirty="0" err="1" smtClean="0">
                <a:latin typeface="Cambria" pitchFamily="18" charset="0"/>
              </a:rPr>
              <a:t>дотримання</a:t>
            </a:r>
            <a:r>
              <a:rPr lang="ru-RU" sz="2800" i="0" dirty="0" smtClean="0">
                <a:latin typeface="Cambria" pitchFamily="18" charset="0"/>
              </a:rPr>
              <a:t> </a:t>
            </a:r>
            <a:r>
              <a:rPr lang="ru-RU" sz="2800" i="0" dirty="0" err="1" smtClean="0">
                <a:latin typeface="Cambria" pitchFamily="18" charset="0"/>
              </a:rPr>
              <a:t>самостійності</a:t>
            </a:r>
            <a:r>
              <a:rPr lang="ru-RU" sz="2800" i="0" dirty="0" smtClean="0">
                <a:latin typeface="Cambria" pitchFamily="18" charset="0"/>
              </a:rPr>
              <a:t> </a:t>
            </a:r>
            <a:r>
              <a:rPr lang="ru-RU" sz="2800" i="0" dirty="0" err="1" smtClean="0">
                <a:latin typeface="Cambria" pitchFamily="18" charset="0"/>
              </a:rPr>
              <a:t>роботи</a:t>
            </a:r>
            <a:r>
              <a:rPr lang="ru-RU" sz="2800" i="0" dirty="0" smtClean="0">
                <a:latin typeface="Cambria" pitchFamily="18" charset="0"/>
              </a:rPr>
              <a:t> </a:t>
            </a:r>
            <a:r>
              <a:rPr lang="ru-RU" sz="2800" i="0" dirty="0" err="1" smtClean="0">
                <a:latin typeface="Cambria" pitchFamily="18" charset="0"/>
              </a:rPr>
              <a:t>досліджуваного</a:t>
            </a:r>
            <a:r>
              <a:rPr lang="ru-RU" sz="2800" i="0" dirty="0" smtClean="0">
                <a:latin typeface="Cambria" pitchFamily="18" charset="0"/>
              </a:rPr>
              <a:t>;</a:t>
            </a:r>
          </a:p>
          <a:p>
            <a:pPr>
              <a:buNone/>
            </a:pPr>
            <a:r>
              <a:rPr lang="ru-RU" sz="2800" i="0" dirty="0" smtClean="0">
                <a:latin typeface="Cambria" pitchFamily="18" charset="0"/>
              </a:rPr>
              <a:t>4) </a:t>
            </a:r>
            <a:r>
              <a:rPr lang="ru-RU" sz="2800" i="0" dirty="0" err="1" smtClean="0">
                <a:latin typeface="Cambria" pitchFamily="18" charset="0"/>
              </a:rPr>
              <a:t>Кількість</a:t>
            </a:r>
            <a:r>
              <a:rPr lang="ru-RU" sz="2800" i="0" dirty="0" smtClean="0">
                <a:latin typeface="Cambria" pitchFamily="18" charset="0"/>
              </a:rPr>
              <a:t> </a:t>
            </a:r>
            <a:r>
              <a:rPr lang="ru-RU" sz="2800" i="0" dirty="0" err="1" smtClean="0">
                <a:latin typeface="Cambria" pitchFamily="18" charset="0"/>
              </a:rPr>
              <a:t>досліджуваних</a:t>
            </a:r>
            <a:r>
              <a:rPr lang="ru-RU" sz="2800" i="0" dirty="0" smtClean="0">
                <a:latin typeface="Cambria" pitchFamily="18" charset="0"/>
              </a:rPr>
              <a:t>– 20-25 </a:t>
            </a:r>
            <a:r>
              <a:rPr lang="ru-RU" sz="2800" i="0" dirty="0" err="1" smtClean="0">
                <a:latin typeface="Cambria" pitchFamily="18" charset="0"/>
              </a:rPr>
              <a:t>осіб</a:t>
            </a:r>
            <a:endParaRPr lang="ru-RU" sz="2800" i="0" dirty="0" smtClean="0">
              <a:latin typeface="Cambr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spli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7556376" cy="5328592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ru-RU" sz="3200" dirty="0" smtClean="0"/>
              <a:t>     </a:t>
            </a:r>
            <a:r>
              <a:rPr lang="ru-RU" sz="3200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Переваги</a:t>
            </a:r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ru-RU" sz="3200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групових</a:t>
            </a:r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ru-RU" sz="3200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тестів</a:t>
            </a:r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: </a:t>
            </a:r>
          </a:p>
          <a:p>
            <a:pPr algn="r">
              <a:spcBef>
                <a:spcPts val="0"/>
              </a:spcBef>
              <a:buFontTx/>
              <a:buChar char="-"/>
            </a:pPr>
            <a:r>
              <a:rPr lang="ru-RU" sz="3200" dirty="0" smtClean="0">
                <a:latin typeface="Cambria" pitchFamily="18" charset="0"/>
              </a:rPr>
              <a:t>простота </a:t>
            </a:r>
            <a:r>
              <a:rPr lang="ru-RU" sz="3200" dirty="0" err="1" smtClean="0">
                <a:latin typeface="Cambria" pitchFamily="18" charset="0"/>
              </a:rPr>
              <a:t>застосування</a:t>
            </a:r>
            <a:r>
              <a:rPr lang="ru-RU" sz="3200" dirty="0" smtClean="0">
                <a:latin typeface="Cambria" pitchFamily="18" charset="0"/>
              </a:rPr>
              <a:t>; </a:t>
            </a:r>
          </a:p>
          <a:p>
            <a:pPr algn="r">
              <a:spcBef>
                <a:spcPts val="0"/>
              </a:spcBef>
              <a:buFontTx/>
              <a:buChar char="-"/>
            </a:pPr>
            <a:r>
              <a:rPr lang="ru-RU" sz="3200" dirty="0" err="1" smtClean="0">
                <a:latin typeface="Cambria" pitchFamily="18" charset="0"/>
              </a:rPr>
              <a:t>Необов’язкова</a:t>
            </a:r>
            <a:r>
              <a:rPr lang="ru-RU" sz="3200" dirty="0" smtClean="0">
                <a:latin typeface="Cambria" pitchFamily="18" charset="0"/>
              </a:rPr>
              <a:t> </a:t>
            </a:r>
            <a:r>
              <a:rPr lang="ru-RU" sz="3200" dirty="0" err="1" smtClean="0">
                <a:latin typeface="Cambria" pitchFamily="18" charset="0"/>
              </a:rPr>
              <a:t>високопрофесійна</a:t>
            </a:r>
            <a:r>
              <a:rPr lang="ru-RU" sz="3200" dirty="0" smtClean="0">
                <a:latin typeface="Cambria" pitchFamily="18" charset="0"/>
              </a:rPr>
              <a:t> </a:t>
            </a:r>
            <a:r>
              <a:rPr lang="ru-RU" sz="3200" dirty="0" err="1" smtClean="0">
                <a:latin typeface="Cambria" pitchFamily="18" charset="0"/>
              </a:rPr>
              <a:t>підготовка</a:t>
            </a:r>
            <a:r>
              <a:rPr lang="ru-RU" sz="3200" dirty="0" smtClean="0">
                <a:latin typeface="Cambria" pitchFamily="18" charset="0"/>
              </a:rPr>
              <a:t> </a:t>
            </a:r>
            <a:r>
              <a:rPr lang="ru-RU" sz="3200" dirty="0" err="1" smtClean="0">
                <a:latin typeface="Cambria" pitchFamily="18" charset="0"/>
              </a:rPr>
              <a:t>людини</a:t>
            </a:r>
            <a:r>
              <a:rPr lang="ru-RU" sz="3200" dirty="0" smtClean="0">
                <a:latin typeface="Cambria" pitchFamily="18" charset="0"/>
              </a:rPr>
              <a:t>, яка проводить </a:t>
            </a:r>
            <a:r>
              <a:rPr lang="ru-RU" sz="3200" dirty="0" err="1" smtClean="0">
                <a:latin typeface="Cambria" pitchFamily="18" charset="0"/>
              </a:rPr>
              <a:t>обстеження</a:t>
            </a:r>
            <a:r>
              <a:rPr lang="ru-RU" sz="3200" dirty="0" smtClean="0">
                <a:latin typeface="Cambria" pitchFamily="18" charset="0"/>
              </a:rPr>
              <a:t>;</a:t>
            </a:r>
          </a:p>
          <a:p>
            <a:pPr algn="r">
              <a:spcBef>
                <a:spcPts val="0"/>
              </a:spcBef>
              <a:buNone/>
            </a:pPr>
            <a:r>
              <a:rPr lang="ru-RU" sz="3200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Недоліки</a:t>
            </a:r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: </a:t>
            </a:r>
          </a:p>
          <a:p>
            <a:pPr algn="r">
              <a:spcBef>
                <a:spcPts val="0"/>
              </a:spcBef>
              <a:buNone/>
            </a:pPr>
            <a:r>
              <a:rPr lang="ru-RU" sz="3200" dirty="0" smtClean="0">
                <a:latin typeface="Cambria" pitchFamily="18" charset="0"/>
              </a:rPr>
              <a:t>-</a:t>
            </a:r>
            <a:r>
              <a:rPr lang="ru-RU" sz="3200" dirty="0" err="1" smtClean="0">
                <a:latin typeface="Cambria" pitchFamily="18" charset="0"/>
              </a:rPr>
              <a:t>відсутність</a:t>
            </a:r>
            <a:r>
              <a:rPr lang="ru-RU" sz="3200" dirty="0" smtClean="0">
                <a:latin typeface="Cambria" pitchFamily="18" charset="0"/>
              </a:rPr>
              <a:t> контакту з </a:t>
            </a:r>
            <a:r>
              <a:rPr lang="ru-RU" sz="3200" dirty="0" err="1" smtClean="0">
                <a:latin typeface="Cambria" pitchFamily="18" charset="0"/>
              </a:rPr>
              <a:t>досліджуваним</a:t>
            </a:r>
            <a:r>
              <a:rPr lang="ru-RU" sz="3200" dirty="0" smtClean="0">
                <a:latin typeface="Cambria" pitchFamily="18" charset="0"/>
              </a:rPr>
              <a:t>;</a:t>
            </a:r>
          </a:p>
          <a:p>
            <a:pPr algn="r">
              <a:spcBef>
                <a:spcPts val="0"/>
              </a:spcBef>
              <a:buFontTx/>
              <a:buChar char="-"/>
            </a:pPr>
            <a:r>
              <a:rPr lang="ru-RU" sz="3200" dirty="0" err="1" smtClean="0">
                <a:latin typeface="Cambria" pitchFamily="18" charset="0"/>
              </a:rPr>
              <a:t>неможливість</a:t>
            </a:r>
            <a:r>
              <a:rPr lang="ru-RU" sz="3200" dirty="0" smtClean="0">
                <a:latin typeface="Cambria" pitchFamily="18" charset="0"/>
              </a:rPr>
              <a:t> </a:t>
            </a:r>
            <a:r>
              <a:rPr lang="ru-RU" sz="3200" dirty="0" err="1" smtClean="0">
                <a:latin typeface="Cambria" pitchFamily="18" charset="0"/>
              </a:rPr>
              <a:t>якісного</a:t>
            </a:r>
            <a:r>
              <a:rPr lang="ru-RU" sz="3200" dirty="0" smtClean="0">
                <a:latin typeface="Cambria" pitchFamily="18" charset="0"/>
              </a:rPr>
              <a:t> </a:t>
            </a:r>
            <a:r>
              <a:rPr lang="ru-RU" sz="3200" dirty="0" err="1" smtClean="0">
                <a:latin typeface="Cambria" pitchFamily="18" charset="0"/>
              </a:rPr>
              <a:t>аналізу</a:t>
            </a:r>
            <a:r>
              <a:rPr lang="ru-RU" sz="3200" dirty="0" smtClean="0">
                <a:latin typeface="Cambria" pitchFamily="18" charset="0"/>
              </a:rPr>
              <a:t> </a:t>
            </a:r>
            <a:r>
              <a:rPr lang="ru-RU" sz="3200" dirty="0" err="1" smtClean="0">
                <a:latin typeface="Cambria" pitchFamily="18" charset="0"/>
              </a:rPr>
              <a:t>інформації</a:t>
            </a:r>
            <a:endParaRPr lang="ru-RU" sz="3200" dirty="0" smtClean="0">
              <a:latin typeface="Cambria" pitchFamily="18" charset="0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772400" cy="1143000"/>
          </a:xfrm>
        </p:spPr>
        <p:txBody>
          <a:bodyPr/>
          <a:lstStyle/>
          <a:p>
            <a:pPr algn="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412776"/>
            <a:ext cx="7772400" cy="3733800"/>
          </a:xfrm>
        </p:spPr>
        <p:txBody>
          <a:bodyPr/>
          <a:lstStyle/>
          <a:p>
            <a:pPr>
              <a:buNone/>
            </a:pPr>
            <a:endParaRPr lang="ru-RU" sz="2800" i="0" dirty="0" smtClean="0">
              <a:latin typeface="Cambria" pitchFamily="18" charset="0"/>
            </a:endParaRPr>
          </a:p>
          <a:p>
            <a:pPr>
              <a:buNone/>
            </a:pPr>
            <a:endParaRPr lang="ru-RU" sz="2800" dirty="0">
              <a:latin typeface="Cambria" pitchFamily="18" charset="0"/>
            </a:endParaRPr>
          </a:p>
          <a:p>
            <a:pPr algn="ctr">
              <a:buNone/>
            </a:pPr>
            <a:r>
              <a:rPr lang="ru-RU" sz="2800" i="0" dirty="0" smtClean="0">
                <a:latin typeface="Cambria" pitchFamily="18" charset="0"/>
              </a:rPr>
              <a:t>1. </a:t>
            </a:r>
            <a:r>
              <a:rPr lang="ru-RU" sz="3200" b="1" i="1" dirty="0" err="1" smtClean="0">
                <a:latin typeface="Cambria" pitchFamily="18" charset="0"/>
              </a:rPr>
              <a:t>Класифікації</a:t>
            </a:r>
            <a:r>
              <a:rPr lang="ru-RU" sz="3200" b="1" i="1" dirty="0" smtClean="0">
                <a:latin typeface="Cambria" pitchFamily="18" charset="0"/>
              </a:rPr>
              <a:t> </a:t>
            </a:r>
            <a:r>
              <a:rPr lang="ru-RU" sz="3200" b="1" i="1" dirty="0" err="1" smtClean="0">
                <a:latin typeface="Cambria" pitchFamily="18" charset="0"/>
              </a:rPr>
              <a:t>методів</a:t>
            </a:r>
            <a:r>
              <a:rPr lang="ru-RU" sz="3200" b="1" i="1" dirty="0" smtClean="0">
                <a:latin typeface="Cambria" pitchFamily="18" charset="0"/>
              </a:rPr>
              <a:t> за </a:t>
            </a:r>
            <a:r>
              <a:rPr lang="ru-RU" sz="3200" b="1" i="1" dirty="0" err="1" smtClean="0">
                <a:latin typeface="Cambria" pitchFamily="18" charset="0"/>
              </a:rPr>
              <a:t>Й.Шванцарою</a:t>
            </a:r>
            <a:endParaRPr lang="ru-RU" sz="3200" b="1" i="1" dirty="0" smtClean="0">
              <a:latin typeface="Cambria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978008"/>
      </p:ext>
    </p:extLst>
  </p:cSld>
  <p:clrMapOvr>
    <a:masterClrMapping/>
  </p:clrMapOvr>
  <p:transition spd="med"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620688"/>
            <a:ext cx="7486600" cy="509431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     </a:t>
            </a:r>
            <a:r>
              <a:rPr lang="ru-RU" b="1" dirty="0" smtClean="0">
                <a:latin typeface="Cambria" pitchFamily="18" charset="0"/>
              </a:rPr>
              <a:t>Тести </a:t>
            </a:r>
            <a:r>
              <a:rPr lang="ru-RU" b="1" dirty="0" err="1" smtClean="0">
                <a:latin typeface="Cambria" pitchFamily="18" charset="0"/>
              </a:rPr>
              <a:t>інтелекту</a:t>
            </a:r>
            <a:r>
              <a:rPr lang="ru-RU" b="1" dirty="0" smtClean="0">
                <a:latin typeface="Cambria" pitchFamily="18" charset="0"/>
              </a:rPr>
              <a:t>:</a:t>
            </a:r>
          </a:p>
          <a:p>
            <a:pPr algn="ctr">
              <a:buNone/>
            </a:pPr>
            <a:endParaRPr lang="ru-RU" b="1" dirty="0" smtClean="0">
              <a:latin typeface="Cambria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Cambria" pitchFamily="18" charset="0"/>
              </a:rPr>
              <a:t>    </a:t>
            </a:r>
            <a:r>
              <a:rPr lang="ru-RU" sz="3200" dirty="0" err="1" smtClean="0">
                <a:latin typeface="Cambria" pitchFamily="18" charset="0"/>
              </a:rPr>
              <a:t>Інтелект</a:t>
            </a:r>
            <a:r>
              <a:rPr lang="ru-RU" sz="3200" dirty="0" smtClean="0">
                <a:latin typeface="Cambria" pitchFamily="18" charset="0"/>
              </a:rPr>
              <a:t> – </a:t>
            </a:r>
            <a:r>
              <a:rPr lang="ru-RU" sz="3200" dirty="0" err="1" smtClean="0">
                <a:latin typeface="Cambria" pitchFamily="18" charset="0"/>
              </a:rPr>
              <a:t>це</a:t>
            </a:r>
            <a:r>
              <a:rPr lang="ru-RU" sz="3200" dirty="0" smtClean="0">
                <a:latin typeface="Cambria" pitchFamily="18" charset="0"/>
              </a:rPr>
              <a:t> </a:t>
            </a:r>
            <a:r>
              <a:rPr lang="ru-RU" sz="3200" dirty="0" err="1" smtClean="0">
                <a:latin typeface="Cambria" pitchFamily="18" charset="0"/>
              </a:rPr>
              <a:t>інтегрована</a:t>
            </a:r>
            <a:r>
              <a:rPr lang="ru-RU" sz="3200" dirty="0" smtClean="0">
                <a:latin typeface="Cambria" pitchFamily="18" charset="0"/>
              </a:rPr>
              <a:t> характеристика </a:t>
            </a:r>
            <a:r>
              <a:rPr lang="ru-RU" sz="3200" dirty="0" err="1" smtClean="0">
                <a:latin typeface="Cambria" pitchFamily="18" charset="0"/>
              </a:rPr>
              <a:t>особистості</a:t>
            </a:r>
            <a:r>
              <a:rPr lang="ru-RU" sz="3200" dirty="0" smtClean="0">
                <a:latin typeface="Cambria" pitchFamily="18" charset="0"/>
              </a:rPr>
              <a:t>, яка </a:t>
            </a:r>
            <a:r>
              <a:rPr lang="ru-RU" sz="3200" dirty="0" err="1" smtClean="0">
                <a:latin typeface="Cambria" pitchFamily="18" charset="0"/>
              </a:rPr>
              <a:t>проявляється</a:t>
            </a:r>
            <a:r>
              <a:rPr lang="ru-RU" sz="3200" dirty="0" smtClean="0">
                <a:latin typeface="Cambria" pitchFamily="18" charset="0"/>
              </a:rPr>
              <a:t> в </a:t>
            </a:r>
            <a:r>
              <a:rPr lang="ru-RU" sz="3200" dirty="0" err="1" smtClean="0">
                <a:latin typeface="Cambria" pitchFamily="18" charset="0"/>
              </a:rPr>
              <a:t>активізації</a:t>
            </a:r>
            <a:r>
              <a:rPr lang="ru-RU" sz="3200" dirty="0" smtClean="0">
                <a:latin typeface="Cambria" pitchFamily="18" charset="0"/>
              </a:rPr>
              <a:t> </a:t>
            </a:r>
            <a:r>
              <a:rPr lang="ru-RU" sz="3200" dirty="0" err="1" smtClean="0">
                <a:latin typeface="Cambria" pitchFamily="18" charset="0"/>
              </a:rPr>
              <a:t>всіх</a:t>
            </a:r>
            <a:r>
              <a:rPr lang="ru-RU" sz="3200" dirty="0" smtClean="0">
                <a:latin typeface="Cambria" pitchFamily="18" charset="0"/>
              </a:rPr>
              <a:t> </a:t>
            </a:r>
            <a:r>
              <a:rPr lang="ru-RU" sz="3200" dirty="0" err="1" smtClean="0">
                <a:latin typeface="Cambria" pitchFamily="18" charset="0"/>
              </a:rPr>
              <a:t>психічних</a:t>
            </a:r>
            <a:r>
              <a:rPr lang="ru-RU" sz="3200" dirty="0" smtClean="0">
                <a:latin typeface="Cambria" pitchFamily="18" charset="0"/>
              </a:rPr>
              <a:t> </a:t>
            </a:r>
            <a:r>
              <a:rPr lang="ru-RU" sz="3200" dirty="0" err="1" smtClean="0">
                <a:latin typeface="Cambria" pitchFamily="18" charset="0"/>
              </a:rPr>
              <a:t>функцій</a:t>
            </a:r>
            <a:r>
              <a:rPr lang="ru-RU" sz="3200" dirty="0" smtClean="0">
                <a:latin typeface="Cambria" pitchFamily="18" charset="0"/>
              </a:rPr>
              <a:t>, </a:t>
            </a:r>
            <a:r>
              <a:rPr lang="ru-RU" sz="3200" dirty="0" err="1" smtClean="0">
                <a:latin typeface="Cambria" pitchFamily="18" charset="0"/>
              </a:rPr>
              <a:t>процесів</a:t>
            </a:r>
            <a:r>
              <a:rPr lang="ru-RU" sz="3200" dirty="0" smtClean="0">
                <a:latin typeface="Cambria" pitchFamily="18" charset="0"/>
              </a:rPr>
              <a:t> (</a:t>
            </a:r>
            <a:r>
              <a:rPr lang="ru-RU" sz="3200" dirty="0" err="1" smtClean="0">
                <a:latin typeface="Cambria" pitchFamily="18" charset="0"/>
              </a:rPr>
              <a:t>мислення</a:t>
            </a:r>
            <a:r>
              <a:rPr lang="ru-RU" sz="3200" dirty="0">
                <a:latin typeface="Cambria" pitchFamily="18" charset="0"/>
              </a:rPr>
              <a:t>, </a:t>
            </a:r>
            <a:r>
              <a:rPr lang="ru-RU" sz="3200" dirty="0" err="1" smtClean="0">
                <a:latin typeface="Cambria" pitchFamily="18" charset="0"/>
              </a:rPr>
              <a:t>пам’ять</a:t>
            </a:r>
            <a:r>
              <a:rPr lang="ru-RU" sz="3200" dirty="0" smtClean="0">
                <a:latin typeface="Cambria" pitchFamily="18" charset="0"/>
              </a:rPr>
              <a:t>, </a:t>
            </a:r>
            <a:r>
              <a:rPr lang="ru-RU" sz="3200" dirty="0" err="1" smtClean="0">
                <a:latin typeface="Cambria" pitchFamily="18" charset="0"/>
              </a:rPr>
              <a:t>уява</a:t>
            </a:r>
            <a:r>
              <a:rPr lang="ru-RU" sz="3200" dirty="0" smtClean="0">
                <a:latin typeface="Cambria" pitchFamily="18" charset="0"/>
              </a:rPr>
              <a:t>), </a:t>
            </a:r>
            <a:r>
              <a:rPr lang="ru-RU" sz="3200" dirty="0" err="1" smtClean="0">
                <a:latin typeface="Cambria" pitchFamily="18" charset="0"/>
              </a:rPr>
              <a:t>які</a:t>
            </a:r>
            <a:r>
              <a:rPr lang="ru-RU" sz="3200" dirty="0" smtClean="0">
                <a:latin typeface="Cambria" pitchFamily="18" charset="0"/>
              </a:rPr>
              <a:t> </a:t>
            </a:r>
            <a:r>
              <a:rPr lang="ru-RU" sz="3200" dirty="0" err="1" smtClean="0">
                <a:latin typeface="Cambria" pitchFamily="18" charset="0"/>
              </a:rPr>
              <a:t>забезпечують</a:t>
            </a:r>
            <a:r>
              <a:rPr lang="ru-RU" sz="3200" dirty="0" smtClean="0">
                <a:latin typeface="Cambria" pitchFamily="18" charset="0"/>
              </a:rPr>
              <a:t> </a:t>
            </a:r>
            <a:r>
              <a:rPr lang="ru-RU" sz="3200" dirty="0" err="1" smtClean="0">
                <a:latin typeface="Cambria" pitchFamily="18" charset="0"/>
              </a:rPr>
              <a:t>пізнання</a:t>
            </a:r>
            <a:r>
              <a:rPr lang="ru-RU" sz="3200" dirty="0" smtClean="0">
                <a:latin typeface="Cambria" pitchFamily="18" charset="0"/>
              </a:rPr>
              <a:t> </a:t>
            </a:r>
            <a:r>
              <a:rPr lang="ru-RU" sz="3200" dirty="0" err="1" smtClean="0">
                <a:latin typeface="Cambria" pitchFamily="18" charset="0"/>
              </a:rPr>
              <a:t>навколишнього</a:t>
            </a:r>
            <a:r>
              <a:rPr lang="ru-RU" sz="3200" dirty="0" smtClean="0">
                <a:latin typeface="Cambria" pitchFamily="18" charset="0"/>
              </a:rPr>
              <a:t> </a:t>
            </a:r>
            <a:r>
              <a:rPr lang="ru-RU" sz="3200" dirty="0" err="1" smtClean="0">
                <a:latin typeface="Cambria" pitchFamily="18" charset="0"/>
              </a:rPr>
              <a:t>світу</a:t>
            </a:r>
            <a:endParaRPr lang="ru-RU" sz="3200" dirty="0" smtClean="0">
              <a:latin typeface="Cambr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548680"/>
            <a:ext cx="7772400" cy="5184576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latin typeface="Cambria" pitchFamily="18" charset="0"/>
              </a:rPr>
              <a:t>Тести </a:t>
            </a:r>
            <a:r>
              <a:rPr lang="ru-RU" sz="2800" b="1" dirty="0" err="1" smtClean="0">
                <a:latin typeface="Cambria" pitchFamily="18" charset="0"/>
              </a:rPr>
              <a:t>спеціальних</a:t>
            </a:r>
            <a:r>
              <a:rPr lang="ru-RU" sz="2800" b="1" dirty="0" smtClean="0">
                <a:latin typeface="Cambria" pitchFamily="18" charset="0"/>
              </a:rPr>
              <a:t> </a:t>
            </a:r>
            <a:r>
              <a:rPr lang="ru-RU" sz="2800" b="1" dirty="0" err="1" smtClean="0">
                <a:latin typeface="Cambria" pitchFamily="18" charset="0"/>
              </a:rPr>
              <a:t>здібностей</a:t>
            </a:r>
            <a:r>
              <a:rPr lang="ru-RU" sz="2800" b="1" dirty="0" smtClean="0">
                <a:latin typeface="Cambria" pitchFamily="18" charset="0"/>
              </a:rPr>
              <a:t> </a:t>
            </a:r>
            <a:r>
              <a:rPr lang="ru-RU" sz="2800" dirty="0" smtClean="0">
                <a:latin typeface="Cambria" pitchFamily="18" charset="0"/>
              </a:rPr>
              <a:t>– </a:t>
            </a:r>
            <a:r>
              <a:rPr lang="ru-RU" sz="2800" dirty="0" err="1" smtClean="0">
                <a:latin typeface="Cambria" pitchFamily="18" charset="0"/>
              </a:rPr>
              <a:t>група</a:t>
            </a:r>
            <a:r>
              <a:rPr lang="ru-RU" sz="2800" dirty="0" smtClean="0">
                <a:latin typeface="Cambria" pitchFamily="18" charset="0"/>
              </a:rPr>
              <a:t> методик, </a:t>
            </a:r>
            <a:r>
              <a:rPr lang="ru-RU" sz="2800" dirty="0" err="1" smtClean="0">
                <a:latin typeface="Cambria" pitchFamily="18" charset="0"/>
              </a:rPr>
              <a:t>що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призначені</a:t>
            </a:r>
            <a:r>
              <a:rPr lang="ru-RU" sz="2800" dirty="0" smtClean="0">
                <a:latin typeface="Cambria" pitchFamily="18" charset="0"/>
              </a:rPr>
              <a:t> для </a:t>
            </a:r>
            <a:r>
              <a:rPr lang="ru-RU" sz="2800" dirty="0" err="1" smtClean="0">
                <a:latin typeface="Cambria" pitchFamily="18" charset="0"/>
              </a:rPr>
              <a:t>вимірювання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рівня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розвитку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окремих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аспектів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інтелекту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>
                <a:latin typeface="Cambria" pitchFamily="18" charset="0"/>
              </a:rPr>
              <a:t>і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психомоторних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функцій</a:t>
            </a:r>
            <a:r>
              <a:rPr lang="ru-RU" sz="2800" dirty="0" smtClean="0">
                <a:latin typeface="Cambria" pitchFamily="18" charset="0"/>
              </a:rPr>
              <a:t>, </a:t>
            </a:r>
            <a:r>
              <a:rPr lang="ru-RU" sz="2800" dirty="0" err="1" smtClean="0">
                <a:latin typeface="Cambria" pitchFamily="18" charset="0"/>
              </a:rPr>
              <a:t>що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забезпечують</a:t>
            </a:r>
            <a:r>
              <a:rPr lang="ru-RU" sz="2800" dirty="0" smtClean="0">
                <a:latin typeface="Cambria" pitchFamily="18" charset="0"/>
              </a:rPr>
              <a:t>  </a:t>
            </a:r>
            <a:r>
              <a:rPr lang="ru-RU" sz="2800" dirty="0" err="1" smtClean="0">
                <a:latin typeface="Cambria" pitchFamily="18" charset="0"/>
              </a:rPr>
              <a:t>ефективність</a:t>
            </a:r>
            <a:r>
              <a:rPr lang="ru-RU" sz="2800" dirty="0" smtClean="0">
                <a:latin typeface="Cambria" pitchFamily="18" charset="0"/>
              </a:rPr>
              <a:t> в </a:t>
            </a:r>
            <a:r>
              <a:rPr lang="ru-RU" sz="2800" dirty="0" err="1" smtClean="0">
                <a:latin typeface="Cambria" pitchFamily="18" charset="0"/>
              </a:rPr>
              <a:t>конкретних</a:t>
            </a:r>
            <a:r>
              <a:rPr lang="ru-RU" sz="2800" dirty="0" smtClean="0">
                <a:latin typeface="Cambria" pitchFamily="18" charset="0"/>
              </a:rPr>
              <a:t>, </a:t>
            </a:r>
            <a:r>
              <a:rPr lang="ru-RU" sz="2800" dirty="0" err="1" smtClean="0">
                <a:latin typeface="Cambria" pitchFamily="18" charset="0"/>
              </a:rPr>
              <a:t>достатньо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вузьких</a:t>
            </a:r>
            <a:r>
              <a:rPr lang="ru-RU" sz="2800" dirty="0" smtClean="0">
                <a:latin typeface="Cambria" pitchFamily="18" charset="0"/>
              </a:rPr>
              <a:t> областях </a:t>
            </a:r>
            <a:r>
              <a:rPr lang="ru-RU" sz="2800" dirty="0" err="1" smtClean="0">
                <a:latin typeface="Cambria" pitchFamily="18" charset="0"/>
              </a:rPr>
              <a:t>діяльності</a:t>
            </a:r>
            <a:r>
              <a:rPr lang="ru-RU" sz="2800" dirty="0" smtClean="0">
                <a:latin typeface="Cambria" pitchFamily="18" charset="0"/>
              </a:rPr>
              <a:t>. </a:t>
            </a:r>
            <a:r>
              <a:rPr lang="ru-RU" sz="2800" dirty="0" err="1" smtClean="0">
                <a:latin typeface="Cambria" pitchFamily="18" charset="0"/>
              </a:rPr>
              <a:t>Застосовуються</a:t>
            </a:r>
            <a:r>
              <a:rPr lang="ru-RU" sz="2800" dirty="0" smtClean="0">
                <a:latin typeface="Cambria" pitchFamily="18" charset="0"/>
              </a:rPr>
              <a:t> при </a:t>
            </a:r>
            <a:r>
              <a:rPr lang="ru-RU" sz="2800" dirty="0" err="1" smtClean="0">
                <a:latin typeface="Cambria" pitchFamily="18" charset="0"/>
              </a:rPr>
              <a:t>профвідборі</a:t>
            </a:r>
            <a:r>
              <a:rPr lang="ru-RU" sz="2800" dirty="0" smtClean="0">
                <a:latin typeface="Cambria" pitchFamily="18" charset="0"/>
              </a:rPr>
              <a:t> і </a:t>
            </a:r>
            <a:r>
              <a:rPr lang="ru-RU" sz="2800" dirty="0" err="1" smtClean="0">
                <a:latin typeface="Cambria" pitchFamily="18" charset="0"/>
              </a:rPr>
              <a:t>профорієнтації</a:t>
            </a:r>
            <a:r>
              <a:rPr lang="ru-RU" sz="2800" dirty="0" smtClean="0">
                <a:latin typeface="Cambria" pitchFamily="18" charset="0"/>
              </a:rPr>
              <a:t>;</a:t>
            </a:r>
          </a:p>
          <a:p>
            <a:pPr>
              <a:buNone/>
            </a:pPr>
            <a:r>
              <a:rPr lang="ru-RU" sz="2800" b="1" dirty="0" err="1" smtClean="0">
                <a:latin typeface="Cambria" pitchFamily="18" charset="0"/>
              </a:rPr>
              <a:t>Приклади</a:t>
            </a:r>
            <a:r>
              <a:rPr lang="ru-RU" sz="2800" b="1" dirty="0" smtClean="0">
                <a:latin typeface="Cambria" pitchFamily="18" charset="0"/>
              </a:rPr>
              <a:t>: </a:t>
            </a:r>
            <a:r>
              <a:rPr lang="ru-RU" sz="2800" dirty="0" smtClean="0">
                <a:latin typeface="Cambria" pitchFamily="18" charset="0"/>
              </a:rPr>
              <a:t>тести </a:t>
            </a:r>
            <a:r>
              <a:rPr lang="ru-RU" sz="2800" dirty="0" err="1" smtClean="0">
                <a:latin typeface="Cambria" pitchFamily="18" charset="0"/>
              </a:rPr>
              <a:t>музичних</a:t>
            </a:r>
            <a:r>
              <a:rPr lang="ru-RU" sz="2800" dirty="0" smtClean="0">
                <a:latin typeface="Cambria" pitchFamily="18" charset="0"/>
              </a:rPr>
              <a:t>, </a:t>
            </a:r>
            <a:r>
              <a:rPr lang="ru-RU" sz="2800" dirty="0" err="1" smtClean="0">
                <a:latin typeface="Cambria" pitchFamily="18" charset="0"/>
              </a:rPr>
              <a:t>математичних</a:t>
            </a:r>
            <a:r>
              <a:rPr lang="ru-RU" sz="2800" dirty="0" smtClean="0">
                <a:latin typeface="Cambria" pitchFamily="18" charset="0"/>
              </a:rPr>
              <a:t>, </a:t>
            </a:r>
            <a:r>
              <a:rPr lang="ru-RU" sz="2800" dirty="0" err="1" smtClean="0">
                <a:latin typeface="Cambria" pitchFamily="18" charset="0"/>
              </a:rPr>
              <a:t>психомоторних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здібностей</a:t>
            </a:r>
            <a:endParaRPr lang="ru-RU" sz="2800" dirty="0" smtClean="0">
              <a:latin typeface="Cambr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blinds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476672"/>
            <a:ext cx="7772400" cy="468052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200" b="1" dirty="0" smtClean="0">
                <a:latin typeface="Cambria" pitchFamily="18" charset="0"/>
              </a:rPr>
              <a:t>Тести </a:t>
            </a:r>
            <a:r>
              <a:rPr lang="ru-RU" sz="3200" b="1" dirty="0" err="1" smtClean="0">
                <a:latin typeface="Cambria" pitchFamily="18" charset="0"/>
              </a:rPr>
              <a:t>особистості</a:t>
            </a:r>
            <a:r>
              <a:rPr lang="ru-RU" sz="3200" b="1" dirty="0" smtClean="0">
                <a:latin typeface="Cambria" pitchFamily="18" charset="0"/>
              </a:rPr>
              <a:t> </a:t>
            </a:r>
            <a:r>
              <a:rPr lang="ru-RU" sz="3200" dirty="0" smtClean="0">
                <a:latin typeface="Cambria" pitchFamily="18" charset="0"/>
              </a:rPr>
              <a:t>– </a:t>
            </a:r>
            <a:r>
              <a:rPr lang="ru-RU" sz="3200" dirty="0" err="1" smtClean="0">
                <a:latin typeface="Cambria" pitchFamily="18" charset="0"/>
              </a:rPr>
              <a:t>група</a:t>
            </a:r>
            <a:r>
              <a:rPr lang="ru-RU" sz="3200" dirty="0" smtClean="0">
                <a:latin typeface="Cambria" pitchFamily="18" charset="0"/>
              </a:rPr>
              <a:t> методик, </a:t>
            </a:r>
            <a:r>
              <a:rPr lang="ru-RU" sz="3200" dirty="0" err="1" smtClean="0">
                <a:latin typeface="Cambria" pitchFamily="18" charset="0"/>
              </a:rPr>
              <a:t>що</a:t>
            </a:r>
            <a:r>
              <a:rPr lang="ru-RU" sz="3200" dirty="0" smtClean="0">
                <a:latin typeface="Cambria" pitchFamily="18" charset="0"/>
              </a:rPr>
              <a:t> </a:t>
            </a:r>
            <a:r>
              <a:rPr lang="ru-RU" sz="3200" dirty="0" err="1" smtClean="0">
                <a:latin typeface="Cambria" pitchFamily="18" charset="0"/>
              </a:rPr>
              <a:t>спрямовані</a:t>
            </a:r>
            <a:r>
              <a:rPr lang="ru-RU" sz="3200" dirty="0" smtClean="0">
                <a:latin typeface="Cambria" pitchFamily="18" charset="0"/>
              </a:rPr>
              <a:t> на </a:t>
            </a:r>
            <a:r>
              <a:rPr lang="ru-RU" sz="3200" dirty="0" err="1" smtClean="0">
                <a:latin typeface="Cambria" pitchFamily="18" charset="0"/>
              </a:rPr>
              <a:t>вимірювання</a:t>
            </a:r>
            <a:r>
              <a:rPr lang="ru-RU" sz="3200" dirty="0" smtClean="0">
                <a:latin typeface="Cambria" pitchFamily="18" charset="0"/>
              </a:rPr>
              <a:t> </a:t>
            </a:r>
            <a:r>
              <a:rPr lang="ru-RU" sz="3200" dirty="0" err="1" smtClean="0">
                <a:latin typeface="Cambria" pitchFamily="18" charset="0"/>
              </a:rPr>
              <a:t>неінтелектуальних</a:t>
            </a:r>
            <a:r>
              <a:rPr lang="ru-RU" sz="3200" dirty="0" smtClean="0">
                <a:latin typeface="Cambria" pitchFamily="18" charset="0"/>
              </a:rPr>
              <a:t> </a:t>
            </a:r>
            <a:r>
              <a:rPr lang="ru-RU" sz="3200" dirty="0" err="1" smtClean="0">
                <a:latin typeface="Cambria" pitchFamily="18" charset="0"/>
              </a:rPr>
              <a:t>проявів</a:t>
            </a:r>
            <a:r>
              <a:rPr lang="ru-RU" sz="3200" dirty="0" smtClean="0">
                <a:latin typeface="Cambria" pitchFamily="18" charset="0"/>
              </a:rPr>
              <a:t> </a:t>
            </a:r>
            <a:r>
              <a:rPr lang="ru-RU" sz="3200" dirty="0" err="1" smtClean="0">
                <a:latin typeface="Cambria" pitchFamily="18" charset="0"/>
              </a:rPr>
              <a:t>особистості</a:t>
            </a:r>
            <a:r>
              <a:rPr lang="ru-RU" sz="3200" dirty="0" smtClean="0">
                <a:latin typeface="Cambria" pitchFamily="18" charset="0"/>
              </a:rPr>
              <a:t>;</a:t>
            </a:r>
          </a:p>
          <a:p>
            <a:pPr>
              <a:buNone/>
            </a:pPr>
            <a:r>
              <a:rPr lang="ru-RU" sz="3200" b="1" dirty="0" err="1" smtClean="0">
                <a:latin typeface="Cambria" pitchFamily="18" charset="0"/>
              </a:rPr>
              <a:t>Приклади</a:t>
            </a:r>
            <a:r>
              <a:rPr lang="ru-RU" sz="3200" b="1" dirty="0" smtClean="0">
                <a:latin typeface="Cambria" pitchFamily="18" charset="0"/>
              </a:rPr>
              <a:t>: </a:t>
            </a:r>
          </a:p>
          <a:p>
            <a:pPr>
              <a:buNone/>
            </a:pPr>
            <a:r>
              <a:rPr lang="ru-RU" sz="3200" dirty="0" smtClean="0">
                <a:latin typeface="Cambria" pitchFamily="18" charset="0"/>
              </a:rPr>
              <a:t>1) </a:t>
            </a:r>
            <a:r>
              <a:rPr lang="ru-RU" sz="3200" dirty="0" err="1" smtClean="0">
                <a:latin typeface="Cambria" pitchFamily="18" charset="0"/>
              </a:rPr>
              <a:t>Особистісні</a:t>
            </a:r>
            <a:r>
              <a:rPr lang="ru-RU" sz="3200" dirty="0" smtClean="0">
                <a:latin typeface="Cambria" pitchFamily="18" charset="0"/>
              </a:rPr>
              <a:t> </a:t>
            </a:r>
            <a:r>
              <a:rPr lang="ru-RU" sz="3200" dirty="0" err="1" smtClean="0">
                <a:latin typeface="Cambria" pitchFamily="18" charset="0"/>
              </a:rPr>
              <a:t>опитувальники</a:t>
            </a:r>
            <a:r>
              <a:rPr lang="ru-RU" sz="3200" dirty="0" smtClean="0">
                <a:latin typeface="Cambria" pitchFamily="18" charset="0"/>
              </a:rPr>
              <a:t>;</a:t>
            </a:r>
          </a:p>
          <a:p>
            <a:pPr>
              <a:buNone/>
            </a:pPr>
            <a:r>
              <a:rPr lang="ru-RU" sz="3200" dirty="0" smtClean="0">
                <a:latin typeface="Cambria" pitchFamily="18" charset="0"/>
              </a:rPr>
              <a:t>2) Будь-</a:t>
            </a:r>
            <a:r>
              <a:rPr lang="ru-RU" sz="3200" dirty="0" err="1" smtClean="0">
                <a:latin typeface="Cambria" pitchFamily="18" charset="0"/>
              </a:rPr>
              <a:t>які</a:t>
            </a:r>
            <a:r>
              <a:rPr lang="ru-RU" sz="3200" dirty="0" smtClean="0">
                <a:latin typeface="Cambria" pitchFamily="18" charset="0"/>
              </a:rPr>
              <a:t> методики, </a:t>
            </a:r>
            <a:r>
              <a:rPr lang="ru-RU" sz="3200" dirty="0" err="1" smtClean="0">
                <a:latin typeface="Cambria" pitchFamily="18" charset="0"/>
              </a:rPr>
              <a:t>що</a:t>
            </a:r>
            <a:r>
              <a:rPr lang="ru-RU" sz="3200" dirty="0" smtClean="0">
                <a:latin typeface="Cambria" pitchFamily="18" charset="0"/>
              </a:rPr>
              <a:t> </a:t>
            </a:r>
            <a:r>
              <a:rPr lang="ru-RU" sz="3200" dirty="0" err="1" smtClean="0">
                <a:latin typeface="Cambria" pitchFamily="18" charset="0"/>
              </a:rPr>
              <a:t>спрямовані</a:t>
            </a:r>
            <a:r>
              <a:rPr lang="ru-RU" sz="3200" dirty="0" smtClean="0">
                <a:latin typeface="Cambria" pitchFamily="18" charset="0"/>
              </a:rPr>
              <a:t> на </a:t>
            </a:r>
            <a:r>
              <a:rPr lang="ru-RU" sz="3200" dirty="0" err="1" smtClean="0">
                <a:latin typeface="Cambria" pitchFamily="18" charset="0"/>
              </a:rPr>
              <a:t>діагностику</a:t>
            </a:r>
            <a:r>
              <a:rPr lang="ru-RU" sz="3200" dirty="0" smtClean="0">
                <a:latin typeface="Cambria" pitchFamily="18" charset="0"/>
              </a:rPr>
              <a:t> </a:t>
            </a:r>
            <a:r>
              <a:rPr lang="ru-RU" sz="3200" dirty="0" err="1" smtClean="0">
                <a:latin typeface="Cambria" pitchFamily="18" charset="0"/>
              </a:rPr>
              <a:t>емоційних</a:t>
            </a:r>
            <a:r>
              <a:rPr lang="ru-RU" sz="3200" dirty="0" smtClean="0">
                <a:latin typeface="Cambria" pitchFamily="18" charset="0"/>
              </a:rPr>
              <a:t>, </a:t>
            </a:r>
            <a:r>
              <a:rPr lang="ru-RU" sz="3200" dirty="0" err="1" smtClean="0">
                <a:latin typeface="Cambria" pitchFamily="18" charset="0"/>
              </a:rPr>
              <a:t>мотиваційних</a:t>
            </a:r>
            <a:r>
              <a:rPr lang="ru-RU" sz="3200" dirty="0" smtClean="0">
                <a:latin typeface="Cambria" pitchFamily="18" charset="0"/>
              </a:rPr>
              <a:t>, </a:t>
            </a:r>
            <a:r>
              <a:rPr lang="ru-RU" sz="3200" dirty="0" err="1" smtClean="0">
                <a:latin typeface="Cambria" pitchFamily="18" charset="0"/>
              </a:rPr>
              <a:t>міжособистісних</a:t>
            </a:r>
            <a:r>
              <a:rPr lang="ru-RU" sz="3200" dirty="0" smtClean="0">
                <a:latin typeface="Cambria" pitchFamily="18" charset="0"/>
              </a:rPr>
              <a:t> </a:t>
            </a:r>
            <a:r>
              <a:rPr lang="ru-RU" sz="3200" dirty="0" err="1" smtClean="0">
                <a:latin typeface="Cambria" pitchFamily="18" charset="0"/>
              </a:rPr>
              <a:t>властивостей</a:t>
            </a:r>
            <a:r>
              <a:rPr lang="ru-RU" sz="3200" dirty="0" smtClean="0">
                <a:latin typeface="Cambria" pitchFamily="18" charset="0"/>
              </a:rPr>
              <a:t> </a:t>
            </a:r>
            <a:r>
              <a:rPr lang="ru-RU" sz="3200" dirty="0" err="1" smtClean="0">
                <a:latin typeface="Cambria" pitchFamily="18" charset="0"/>
              </a:rPr>
              <a:t>індивіда</a:t>
            </a:r>
            <a:endParaRPr lang="ru-RU" sz="3200" dirty="0" smtClean="0">
              <a:latin typeface="Cambr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wheel spokes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7772400" cy="3733800"/>
          </a:xfrm>
        </p:spPr>
        <p:txBody>
          <a:bodyPr>
            <a:normAutofit fontScale="92500"/>
          </a:bodyPr>
          <a:lstStyle/>
          <a:p>
            <a:pPr algn="r">
              <a:buNone/>
            </a:pPr>
            <a:r>
              <a:rPr lang="ru-RU" sz="3200" dirty="0" smtClean="0"/>
              <a:t>     </a:t>
            </a:r>
            <a:r>
              <a:rPr lang="ru-RU" sz="3200" b="1" dirty="0" smtClean="0">
                <a:latin typeface="Cambria" pitchFamily="18" charset="0"/>
              </a:rPr>
              <a:t>Тести </a:t>
            </a:r>
            <a:r>
              <a:rPr lang="ru-RU" sz="3200" b="1" dirty="0" err="1" smtClean="0">
                <a:latin typeface="Cambria" pitchFamily="18" charset="0"/>
              </a:rPr>
              <a:t>результативності</a:t>
            </a:r>
            <a:r>
              <a:rPr lang="ru-RU" sz="3200" b="1" dirty="0" smtClean="0">
                <a:latin typeface="Cambria" pitchFamily="18" charset="0"/>
              </a:rPr>
              <a:t> </a:t>
            </a:r>
            <a:r>
              <a:rPr lang="ru-RU" sz="3200" dirty="0" smtClean="0">
                <a:latin typeface="Cambria" pitchFamily="18" charset="0"/>
              </a:rPr>
              <a:t>– тип методик, </a:t>
            </a:r>
            <a:r>
              <a:rPr lang="ru-RU" sz="3200" dirty="0" err="1" smtClean="0">
                <a:latin typeface="Cambria" pitchFamily="18" charset="0"/>
              </a:rPr>
              <a:t>які</a:t>
            </a:r>
            <a:r>
              <a:rPr lang="ru-RU" sz="3200" dirty="0" smtClean="0">
                <a:latin typeface="Cambria" pitchFamily="18" charset="0"/>
              </a:rPr>
              <a:t> </a:t>
            </a:r>
            <a:r>
              <a:rPr lang="ru-RU" sz="3200" dirty="0" err="1" smtClean="0">
                <a:latin typeface="Cambria" pitchFamily="18" charset="0"/>
              </a:rPr>
              <a:t>орієнтовані</a:t>
            </a:r>
            <a:r>
              <a:rPr lang="ru-RU" sz="3200" dirty="0" smtClean="0">
                <a:latin typeface="Cambria" pitchFamily="18" charset="0"/>
              </a:rPr>
              <a:t> на </a:t>
            </a:r>
            <a:r>
              <a:rPr lang="ru-RU" sz="3200" dirty="0" err="1" smtClean="0">
                <a:latin typeface="Cambria" pitchFamily="18" charset="0"/>
              </a:rPr>
              <a:t>вимірювання</a:t>
            </a:r>
            <a:r>
              <a:rPr lang="ru-RU" sz="3200" dirty="0" smtClean="0">
                <a:latin typeface="Cambria" pitchFamily="18" charset="0"/>
              </a:rPr>
              <a:t> </a:t>
            </a:r>
            <a:r>
              <a:rPr lang="ru-RU" sz="3200" dirty="0" err="1" smtClean="0">
                <a:latin typeface="Cambria" pitchFamily="18" charset="0"/>
              </a:rPr>
              <a:t>або</a:t>
            </a:r>
            <a:r>
              <a:rPr lang="ru-RU" sz="3200" dirty="0" smtClean="0">
                <a:latin typeface="Cambria" pitchFamily="18" charset="0"/>
              </a:rPr>
              <a:t> </a:t>
            </a:r>
            <a:r>
              <a:rPr lang="ru-RU" sz="3200" dirty="0" err="1" smtClean="0">
                <a:latin typeface="Cambria" pitchFamily="18" charset="0"/>
              </a:rPr>
              <a:t>констатацію</a:t>
            </a:r>
            <a:r>
              <a:rPr lang="ru-RU" sz="3200" dirty="0" smtClean="0">
                <a:latin typeface="Cambria" pitchFamily="18" charset="0"/>
              </a:rPr>
              <a:t> </a:t>
            </a:r>
            <a:r>
              <a:rPr lang="ru-RU" sz="3200" dirty="0" err="1" smtClean="0">
                <a:latin typeface="Cambria" pitchFamily="18" charset="0"/>
              </a:rPr>
              <a:t>досягнутого</a:t>
            </a:r>
            <a:r>
              <a:rPr lang="ru-RU" sz="3200" dirty="0" smtClean="0">
                <a:latin typeface="Cambria" pitchFamily="18" charset="0"/>
              </a:rPr>
              <a:t> </a:t>
            </a:r>
            <a:r>
              <a:rPr lang="ru-RU" sz="3200" dirty="0" err="1" smtClean="0">
                <a:latin typeface="Cambria" pitchFamily="18" charset="0"/>
              </a:rPr>
              <a:t>досліджуваним</a:t>
            </a:r>
            <a:r>
              <a:rPr lang="ru-RU" sz="3200" dirty="0" smtClean="0">
                <a:latin typeface="Cambria" pitchFamily="18" charset="0"/>
              </a:rPr>
              <a:t>  результата при </a:t>
            </a:r>
            <a:r>
              <a:rPr lang="ru-RU" sz="3200" dirty="0" err="1" smtClean="0">
                <a:latin typeface="Cambria" pitchFamily="18" charset="0"/>
              </a:rPr>
              <a:t>виконанні</a:t>
            </a:r>
            <a:r>
              <a:rPr lang="ru-RU" sz="3200" dirty="0" smtClean="0">
                <a:latin typeface="Cambria" pitchFamily="18" charset="0"/>
              </a:rPr>
              <a:t> тестового </a:t>
            </a:r>
            <a:r>
              <a:rPr lang="ru-RU" sz="3200" dirty="0" err="1" smtClean="0">
                <a:latin typeface="Cambria" pitchFamily="18" charset="0"/>
              </a:rPr>
              <a:t>завдання</a:t>
            </a:r>
            <a:r>
              <a:rPr lang="ru-RU" sz="3200" dirty="0" smtClean="0">
                <a:latin typeface="Cambria" pitchFamily="18" charset="0"/>
              </a:rPr>
              <a:t>; </a:t>
            </a:r>
          </a:p>
          <a:p>
            <a:pPr algn="r">
              <a:buNone/>
            </a:pPr>
            <a:r>
              <a:rPr lang="ru-RU" sz="3200" dirty="0" err="1" smtClean="0">
                <a:latin typeface="Cambria" pitchFamily="18" charset="0"/>
              </a:rPr>
              <a:t>Швидкість</a:t>
            </a:r>
            <a:r>
              <a:rPr lang="ru-RU" sz="3200" dirty="0" smtClean="0">
                <a:latin typeface="Cambria" pitchFamily="18" charset="0"/>
              </a:rPr>
              <a:t> не </a:t>
            </a:r>
            <a:r>
              <a:rPr lang="ru-RU" sz="3200" dirty="0" err="1" smtClean="0">
                <a:latin typeface="Cambria" pitchFamily="18" charset="0"/>
              </a:rPr>
              <a:t>враховується</a:t>
            </a:r>
            <a:r>
              <a:rPr lang="ru-RU" sz="3200" dirty="0" smtClean="0">
                <a:latin typeface="Cambria" pitchFamily="18" charset="0"/>
              </a:rPr>
              <a:t> </a:t>
            </a:r>
            <a:r>
              <a:rPr lang="ru-RU" sz="3200" dirty="0" err="1" smtClean="0">
                <a:latin typeface="Cambria" pitchFamily="18" charset="0"/>
              </a:rPr>
              <a:t>або</a:t>
            </a:r>
            <a:r>
              <a:rPr lang="ru-RU" sz="3200" dirty="0" smtClean="0">
                <a:latin typeface="Cambria" pitchFamily="18" charset="0"/>
              </a:rPr>
              <a:t> </a:t>
            </a:r>
            <a:r>
              <a:rPr lang="ru-RU" sz="3200" dirty="0" err="1" smtClean="0">
                <a:latin typeface="Cambria" pitchFamily="18" charset="0"/>
              </a:rPr>
              <a:t>має</a:t>
            </a:r>
            <a:r>
              <a:rPr lang="ru-RU" sz="3200" dirty="0" smtClean="0">
                <a:latin typeface="Cambria" pitchFamily="18" charset="0"/>
              </a:rPr>
              <a:t> </a:t>
            </a:r>
            <a:r>
              <a:rPr lang="ru-RU" sz="3200" dirty="0" err="1" smtClean="0">
                <a:latin typeface="Cambria" pitchFamily="18" charset="0"/>
              </a:rPr>
              <a:t>допоміжний</a:t>
            </a:r>
            <a:r>
              <a:rPr lang="ru-RU" sz="3200" dirty="0" smtClean="0">
                <a:latin typeface="Cambria" pitchFamily="18" charset="0"/>
              </a:rPr>
              <a:t> характер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push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836712"/>
            <a:ext cx="7772400" cy="48245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Cambria" pitchFamily="18" charset="0"/>
              </a:rPr>
              <a:t>    </a:t>
            </a:r>
            <a:r>
              <a:rPr lang="ru-RU" sz="3200" b="1" dirty="0" smtClean="0">
                <a:latin typeface="Cambria" pitchFamily="18" charset="0"/>
              </a:rPr>
              <a:t>Тесты </a:t>
            </a:r>
            <a:r>
              <a:rPr lang="ru-RU" sz="3200" b="1" dirty="0" err="1" smtClean="0">
                <a:latin typeface="Cambria" pitchFamily="18" charset="0"/>
              </a:rPr>
              <a:t>швидкості</a:t>
            </a:r>
            <a:r>
              <a:rPr lang="ru-RU" sz="3200" b="1" dirty="0" smtClean="0">
                <a:latin typeface="Cambria" pitchFamily="18" charset="0"/>
              </a:rPr>
              <a:t> </a:t>
            </a:r>
            <a:r>
              <a:rPr lang="ru-RU" sz="3200" dirty="0" smtClean="0">
                <a:latin typeface="Cambria" pitchFamily="18" charset="0"/>
              </a:rPr>
              <a:t>– тип методик, в </a:t>
            </a:r>
            <a:r>
              <a:rPr lang="ru-RU" sz="3200" dirty="0" err="1" smtClean="0">
                <a:latin typeface="Cambria" pitchFamily="18" charset="0"/>
              </a:rPr>
              <a:t>яких</a:t>
            </a:r>
            <a:r>
              <a:rPr lang="ru-RU" sz="3200" dirty="0" smtClean="0">
                <a:latin typeface="Cambria" pitchFamily="18" charset="0"/>
              </a:rPr>
              <a:t> </a:t>
            </a:r>
            <a:r>
              <a:rPr lang="ru-RU" sz="3200" dirty="0" err="1" smtClean="0">
                <a:latin typeface="Cambria" pitchFamily="18" charset="0"/>
              </a:rPr>
              <a:t>основним</a:t>
            </a:r>
            <a:r>
              <a:rPr lang="ru-RU" sz="3200" dirty="0" smtClean="0">
                <a:latin typeface="Cambria" pitchFamily="18" charset="0"/>
              </a:rPr>
              <a:t> </a:t>
            </a:r>
            <a:r>
              <a:rPr lang="ru-RU" sz="3200" dirty="0" err="1" smtClean="0">
                <a:latin typeface="Cambria" pitchFamily="18" charset="0"/>
              </a:rPr>
              <a:t>показником</a:t>
            </a:r>
            <a:r>
              <a:rPr lang="ru-RU" sz="3200" dirty="0" smtClean="0">
                <a:latin typeface="Cambria" pitchFamily="18" charset="0"/>
              </a:rPr>
              <a:t> </a:t>
            </a:r>
            <a:r>
              <a:rPr lang="ru-RU" sz="3200" dirty="0" err="1" smtClean="0">
                <a:latin typeface="Cambria" pitchFamily="18" charset="0"/>
              </a:rPr>
              <a:t>продуктивності</a:t>
            </a:r>
            <a:r>
              <a:rPr lang="ru-RU" sz="3200" dirty="0" smtClean="0">
                <a:latin typeface="Cambria" pitchFamily="18" charset="0"/>
              </a:rPr>
              <a:t> </a:t>
            </a:r>
            <a:r>
              <a:rPr lang="ru-RU" sz="3200" dirty="0" err="1" smtClean="0">
                <a:latin typeface="Cambria" pitchFamily="18" charset="0"/>
              </a:rPr>
              <a:t>роботи</a:t>
            </a:r>
            <a:r>
              <a:rPr lang="ru-RU" sz="3200" dirty="0" smtClean="0">
                <a:latin typeface="Cambria" pitchFamily="18" charset="0"/>
              </a:rPr>
              <a:t> </a:t>
            </a:r>
            <a:r>
              <a:rPr lang="ru-RU" sz="3200" dirty="0" err="1" smtClean="0">
                <a:latin typeface="Cambria" pitchFamily="18" charset="0"/>
              </a:rPr>
              <a:t>досліджуваних</a:t>
            </a:r>
            <a:r>
              <a:rPr lang="ru-RU" sz="3200" dirty="0" smtClean="0">
                <a:latin typeface="Cambria" pitchFamily="18" charset="0"/>
              </a:rPr>
              <a:t> є час </a:t>
            </a:r>
            <a:r>
              <a:rPr lang="ru-RU" sz="3200" dirty="0" err="1" smtClean="0">
                <a:latin typeface="Cambria" pitchFamily="18" charset="0"/>
              </a:rPr>
              <a:t>виконання</a:t>
            </a:r>
            <a:r>
              <a:rPr lang="ru-RU" sz="3200" dirty="0" smtClean="0">
                <a:latin typeface="Cambria" pitchFamily="18" charset="0"/>
              </a:rPr>
              <a:t> (</a:t>
            </a:r>
            <a:r>
              <a:rPr lang="ru-RU" sz="3200" dirty="0" err="1" smtClean="0">
                <a:latin typeface="Cambria" pitchFamily="18" charset="0"/>
              </a:rPr>
              <a:t>обсяг</a:t>
            </a:r>
            <a:r>
              <a:rPr lang="ru-RU" sz="3200" dirty="0" smtClean="0">
                <a:latin typeface="Cambria" pitchFamily="18" charset="0"/>
              </a:rPr>
              <a:t>) </a:t>
            </a:r>
            <a:r>
              <a:rPr lang="ru-RU" sz="3200" dirty="0" err="1" smtClean="0">
                <a:latin typeface="Cambria" pitchFamily="18" charset="0"/>
              </a:rPr>
              <a:t>тестових</a:t>
            </a:r>
            <a:r>
              <a:rPr lang="ru-RU" sz="3200" dirty="0" smtClean="0">
                <a:latin typeface="Cambria" pitchFamily="18" charset="0"/>
              </a:rPr>
              <a:t> </a:t>
            </a:r>
            <a:r>
              <a:rPr lang="ru-RU" sz="3200" dirty="0" err="1" smtClean="0">
                <a:latin typeface="Cambria" pitchFamily="18" charset="0"/>
              </a:rPr>
              <a:t>завдань</a:t>
            </a:r>
            <a:r>
              <a:rPr lang="ru-RU" sz="3200" dirty="0" smtClean="0">
                <a:latin typeface="Cambria" pitchFamily="18" charset="0"/>
              </a:rPr>
              <a:t>;</a:t>
            </a:r>
          </a:p>
          <a:p>
            <a:pPr>
              <a:buNone/>
            </a:pPr>
            <a:r>
              <a:rPr lang="ru-RU" sz="3200" b="1" dirty="0" err="1" smtClean="0">
                <a:latin typeface="Cambria" pitchFamily="18" charset="0"/>
              </a:rPr>
              <a:t>Приклади</a:t>
            </a:r>
            <a:r>
              <a:rPr lang="ru-RU" sz="3200" b="1" dirty="0" smtClean="0">
                <a:latin typeface="Cambria" pitchFamily="18" charset="0"/>
              </a:rPr>
              <a:t>: </a:t>
            </a:r>
          </a:p>
          <a:p>
            <a:pPr>
              <a:buNone/>
            </a:pPr>
            <a:r>
              <a:rPr lang="ru-RU" sz="3200" dirty="0" smtClean="0">
                <a:latin typeface="Cambria" pitchFamily="18" charset="0"/>
              </a:rPr>
              <a:t>1) </a:t>
            </a:r>
            <a:r>
              <a:rPr lang="ru-RU" sz="3200" dirty="0" err="1" smtClean="0">
                <a:latin typeface="Cambria" pitchFamily="18" charset="0"/>
              </a:rPr>
              <a:t>коректурна</a:t>
            </a:r>
            <a:r>
              <a:rPr lang="ru-RU" sz="3200" dirty="0" smtClean="0">
                <a:latin typeface="Cambria" pitchFamily="18" charset="0"/>
              </a:rPr>
              <a:t> проба;</a:t>
            </a:r>
          </a:p>
          <a:p>
            <a:pPr>
              <a:buNone/>
            </a:pPr>
            <a:r>
              <a:rPr lang="ru-RU" sz="3200" dirty="0" smtClean="0">
                <a:latin typeface="Cambria" pitchFamily="18" charset="0"/>
              </a:rPr>
              <a:t>2) </a:t>
            </a:r>
            <a:r>
              <a:rPr lang="ru-RU" sz="3200" dirty="0" err="1">
                <a:latin typeface="Cambria" pitchFamily="18" charset="0"/>
              </a:rPr>
              <a:t>б</a:t>
            </a:r>
            <a:r>
              <a:rPr lang="ru-RU" sz="3200" dirty="0" err="1" smtClean="0">
                <a:latin typeface="Cambria" pitchFamily="18" charset="0"/>
              </a:rPr>
              <a:t>ільшість</a:t>
            </a:r>
            <a:r>
              <a:rPr lang="ru-RU" sz="3200" dirty="0" smtClean="0">
                <a:latin typeface="Cambria" pitchFamily="18" charset="0"/>
              </a:rPr>
              <a:t> </a:t>
            </a:r>
            <a:r>
              <a:rPr lang="ru-RU" sz="3200" dirty="0" err="1" smtClean="0">
                <a:latin typeface="Cambria" pitchFamily="18" charset="0"/>
              </a:rPr>
              <a:t>тестів</a:t>
            </a:r>
            <a:r>
              <a:rPr lang="ru-RU" sz="3200" dirty="0" smtClean="0">
                <a:latin typeface="Cambria" pitchFamily="18" charset="0"/>
              </a:rPr>
              <a:t> </a:t>
            </a:r>
            <a:r>
              <a:rPr lang="ru-RU" sz="3200" dirty="0" err="1" smtClean="0">
                <a:latin typeface="Cambria" pitchFamily="18" charset="0"/>
              </a:rPr>
              <a:t>інтелекту</a:t>
            </a:r>
            <a:r>
              <a:rPr lang="ru-RU" sz="3200" dirty="0" smtClean="0">
                <a:latin typeface="Cambria" pitchFamily="18" charset="0"/>
              </a:rPr>
              <a:t>, </a:t>
            </a:r>
            <a:r>
              <a:rPr lang="ru-RU" sz="3200" dirty="0" err="1" smtClean="0">
                <a:latin typeface="Cambria" pitchFamily="18" charset="0"/>
              </a:rPr>
              <a:t>тестів</a:t>
            </a:r>
            <a:r>
              <a:rPr lang="ru-RU" sz="3200" dirty="0" smtClean="0">
                <a:latin typeface="Cambria" pitchFamily="18" charset="0"/>
              </a:rPr>
              <a:t> </a:t>
            </a:r>
            <a:r>
              <a:rPr lang="ru-RU" sz="3200" dirty="0" err="1" smtClean="0">
                <a:latin typeface="Cambria" pitchFamily="18" charset="0"/>
              </a:rPr>
              <a:t>досягнень</a:t>
            </a:r>
            <a:endParaRPr lang="ru-RU" sz="3200" dirty="0" smtClean="0">
              <a:latin typeface="Cambr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cover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Опитувальники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8134672" cy="3888432"/>
          </a:xfrm>
        </p:spPr>
        <p:txBody>
          <a:bodyPr>
            <a:normAutofit fontScale="92500" lnSpcReduction="20000"/>
          </a:bodyPr>
          <a:lstStyle/>
          <a:p>
            <a:pPr algn="r">
              <a:buNone/>
            </a:pPr>
            <a:r>
              <a:rPr lang="ru-RU" dirty="0" smtClean="0">
                <a:latin typeface="Cambria" pitchFamily="18" charset="0"/>
              </a:rPr>
              <a:t>    </a:t>
            </a:r>
            <a:endParaRPr lang="ru-RU" dirty="0" smtClean="0">
              <a:latin typeface="Cambria" pitchFamily="18" charset="0"/>
            </a:endParaRPr>
          </a:p>
          <a:p>
            <a:pPr algn="r">
              <a:buNone/>
            </a:pPr>
            <a:r>
              <a:rPr lang="ru-RU" sz="2800" b="1" dirty="0" err="1" smtClean="0">
                <a:latin typeface="Cambria" pitchFamily="18" charset="0"/>
              </a:rPr>
              <a:t>Опитувальники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smtClean="0">
                <a:latin typeface="Cambria" pitchFamily="18" charset="0"/>
              </a:rPr>
              <a:t>– </a:t>
            </a:r>
            <a:endParaRPr lang="ru-RU" sz="2800" dirty="0" smtClean="0">
              <a:latin typeface="Cambria" pitchFamily="18" charset="0"/>
            </a:endParaRPr>
          </a:p>
          <a:p>
            <a:pPr algn="r">
              <a:buNone/>
            </a:pPr>
            <a:r>
              <a:rPr lang="ru-RU" sz="2800" dirty="0" err="1" smtClean="0">
                <a:latin typeface="Cambria" pitchFamily="18" charset="0"/>
              </a:rPr>
              <a:t>це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smtClean="0">
                <a:latin typeface="Cambria" pitchFamily="18" charset="0"/>
              </a:rPr>
              <a:t>тип методик, </a:t>
            </a:r>
            <a:r>
              <a:rPr lang="ru-RU" sz="2800" dirty="0" err="1" smtClean="0">
                <a:latin typeface="Cambria" pitchFamily="18" charset="0"/>
              </a:rPr>
              <a:t>що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складаються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із</a:t>
            </a:r>
            <a:r>
              <a:rPr lang="ru-RU" sz="2800" dirty="0" smtClean="0">
                <a:latin typeface="Cambria" pitchFamily="18" charset="0"/>
              </a:rPr>
              <a:t> набору </a:t>
            </a:r>
            <a:r>
              <a:rPr lang="ru-RU" sz="2800" dirty="0" err="1" smtClean="0">
                <a:latin typeface="Cambria" pitchFamily="18" charset="0"/>
              </a:rPr>
              <a:t>пунктів</a:t>
            </a:r>
            <a:r>
              <a:rPr lang="ru-RU" sz="2800" dirty="0" smtClean="0">
                <a:latin typeface="Cambria" pitchFamily="18" charset="0"/>
              </a:rPr>
              <a:t>, </a:t>
            </a:r>
            <a:r>
              <a:rPr lang="ru-RU" sz="2800" dirty="0" err="1" smtClean="0">
                <a:latin typeface="Cambria" pitchFamily="18" charset="0"/>
              </a:rPr>
              <a:t>які</a:t>
            </a:r>
            <a:r>
              <a:rPr lang="ru-RU" sz="2800" dirty="0" smtClean="0">
                <a:latin typeface="Cambria" pitchFamily="18" charset="0"/>
              </a:rPr>
              <a:t> не </a:t>
            </a:r>
            <a:r>
              <a:rPr lang="ru-RU" sz="2800" dirty="0" err="1" smtClean="0">
                <a:latin typeface="Cambria" pitchFamily="18" charset="0"/>
              </a:rPr>
              <a:t>мають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правильної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відповіді</a:t>
            </a:r>
            <a:r>
              <a:rPr lang="ru-RU" sz="2800" dirty="0" smtClean="0">
                <a:latin typeface="Cambria" pitchFamily="18" charset="0"/>
              </a:rPr>
              <a:t> та </a:t>
            </a:r>
            <a:r>
              <a:rPr lang="ru-RU" sz="2800" dirty="0" err="1" smtClean="0">
                <a:latin typeface="Cambria" pitchFamily="18" charset="0"/>
              </a:rPr>
              <a:t>характеризуються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тільки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>
                <a:latin typeface="Cambria" pitchFamily="18" charset="0"/>
              </a:rPr>
              <a:t>ї</a:t>
            </a:r>
            <a:r>
              <a:rPr lang="ru-RU" sz="2800" dirty="0" err="1" smtClean="0">
                <a:latin typeface="Cambria" pitchFamily="18" charset="0"/>
              </a:rPr>
              <a:t>х</a:t>
            </a:r>
            <a:r>
              <a:rPr lang="ru-RU" sz="2800" dirty="0" smtClean="0">
                <a:latin typeface="Cambria" pitchFamily="18" charset="0"/>
              </a:rPr>
              <a:t> частотою та </a:t>
            </a:r>
            <a:r>
              <a:rPr lang="ru-RU" sz="2800" dirty="0" err="1" smtClean="0">
                <a:latin typeface="Cambria" pitchFamily="18" charset="0"/>
              </a:rPr>
              <a:t>спрямованістю</a:t>
            </a:r>
            <a:r>
              <a:rPr lang="ru-RU" sz="2800" dirty="0" smtClean="0">
                <a:latin typeface="Cambria" pitchFamily="18" charset="0"/>
              </a:rPr>
              <a:t>;</a:t>
            </a:r>
          </a:p>
          <a:p>
            <a:pPr algn="r">
              <a:buNone/>
            </a:pPr>
            <a:endParaRPr lang="ru-RU" dirty="0" smtClean="0">
              <a:latin typeface="Cambria" pitchFamily="18" charset="0"/>
            </a:endParaRPr>
          </a:p>
          <a:p>
            <a:pPr algn="r">
              <a:buNone/>
            </a:pPr>
            <a:r>
              <a:rPr lang="ru-RU" sz="2800" dirty="0" err="1" smtClean="0">
                <a:latin typeface="Cambria" pitchFamily="18" charset="0"/>
              </a:rPr>
              <a:t>Основними</a:t>
            </a:r>
            <a:r>
              <a:rPr lang="ru-RU" sz="2800" dirty="0" smtClean="0">
                <a:latin typeface="Cambria" pitchFamily="18" charset="0"/>
              </a:rPr>
              <a:t> видами </a:t>
            </a:r>
            <a:r>
              <a:rPr lang="ru-RU" sz="2800" dirty="0" err="1" smtClean="0">
                <a:latin typeface="Cambria" pitchFamily="18" charset="0"/>
              </a:rPr>
              <a:t>опитувальників</a:t>
            </a:r>
            <a:r>
              <a:rPr lang="ru-RU" sz="2800" dirty="0" smtClean="0">
                <a:latin typeface="Cambria" pitchFamily="18" charset="0"/>
              </a:rPr>
              <a:t> є </a:t>
            </a:r>
            <a:r>
              <a:rPr lang="ru-RU" sz="2800" b="1" dirty="0" err="1" smtClean="0">
                <a:latin typeface="Cambria" pitchFamily="18" charset="0"/>
              </a:rPr>
              <a:t>опитувальники-анкети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>
                <a:latin typeface="Cambria" pitchFamily="18" charset="0"/>
              </a:rPr>
              <a:t>і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b="1" dirty="0" err="1" smtClean="0">
                <a:latin typeface="Cambria" pitchFamily="18" charset="0"/>
              </a:rPr>
              <a:t>особистісні</a:t>
            </a:r>
            <a:r>
              <a:rPr lang="ru-RU" sz="2800" b="1" dirty="0" smtClean="0">
                <a:latin typeface="Cambria" pitchFamily="18" charset="0"/>
              </a:rPr>
              <a:t> </a:t>
            </a:r>
            <a:r>
              <a:rPr lang="ru-RU" sz="2800" b="1" dirty="0" err="1" smtClean="0">
                <a:latin typeface="Cambria" pitchFamily="18" charset="0"/>
              </a:rPr>
              <a:t>опитувальники</a:t>
            </a:r>
            <a:endParaRPr lang="ru-RU" sz="2800" b="1" dirty="0" smtClean="0">
              <a:latin typeface="Cambr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plus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476672"/>
            <a:ext cx="7772400" cy="5238328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sz="2800" b="1" dirty="0" smtClean="0">
                <a:latin typeface="Cambria" pitchFamily="18" charset="0"/>
              </a:rPr>
              <a:t>    </a:t>
            </a:r>
            <a:r>
              <a:rPr lang="ru-RU" sz="2800" b="1" dirty="0" err="1" smtClean="0">
                <a:latin typeface="Cambria" pitchFamily="18" charset="0"/>
              </a:rPr>
              <a:t>Опитувальники-анкети</a:t>
            </a:r>
            <a:r>
              <a:rPr lang="ru-RU" sz="2800" dirty="0" smtClean="0">
                <a:latin typeface="Cambria" pitchFamily="18" charset="0"/>
              </a:rPr>
              <a:t> – </a:t>
            </a:r>
            <a:r>
              <a:rPr lang="ru-RU" sz="2800" dirty="0" err="1" smtClean="0">
                <a:latin typeface="Cambria" pitchFamily="18" charset="0"/>
              </a:rPr>
              <a:t>група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опитувальників</a:t>
            </a:r>
            <a:r>
              <a:rPr lang="ru-RU" sz="2800" dirty="0" smtClean="0">
                <a:latin typeface="Cambria" pitchFamily="18" charset="0"/>
              </a:rPr>
              <a:t> для </a:t>
            </a:r>
            <a:r>
              <a:rPr lang="ru-RU" sz="2800" dirty="0" err="1" smtClean="0">
                <a:latin typeface="Cambria" pitchFamily="18" charset="0"/>
              </a:rPr>
              <a:t>отримання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певної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інформації</a:t>
            </a:r>
            <a:r>
              <a:rPr lang="ru-RU" sz="2800" dirty="0" smtClean="0">
                <a:latin typeface="Cambria" pitchFamily="18" charset="0"/>
              </a:rPr>
              <a:t> про </a:t>
            </a:r>
            <a:r>
              <a:rPr lang="ru-RU" sz="2800" dirty="0" err="1" smtClean="0">
                <a:latin typeface="Cambria" pitchFamily="18" charset="0"/>
              </a:rPr>
              <a:t>досліджуваного</a:t>
            </a:r>
            <a:r>
              <a:rPr lang="ru-RU" sz="2800" dirty="0" smtClean="0">
                <a:latin typeface="Cambria" pitchFamily="18" charset="0"/>
              </a:rPr>
              <a:t>, яка не </a:t>
            </a:r>
            <a:r>
              <a:rPr lang="ru-RU" sz="2800" dirty="0" err="1" smtClean="0">
                <a:latin typeface="Cambria" pitchFamily="18" charset="0"/>
              </a:rPr>
              <a:t>має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безпосереднього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відношення</a:t>
            </a:r>
            <a:r>
              <a:rPr lang="ru-RU" sz="2800" dirty="0" smtClean="0">
                <a:latin typeface="Cambria" pitchFamily="18" charset="0"/>
              </a:rPr>
              <a:t> до </a:t>
            </a:r>
            <a:r>
              <a:rPr lang="ru-RU" sz="2800" dirty="0" err="1" smtClean="0">
                <a:latin typeface="Cambria" pitchFamily="18" charset="0"/>
              </a:rPr>
              <a:t>його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особистісних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особливостей</a:t>
            </a:r>
            <a:r>
              <a:rPr lang="ru-RU" sz="2800" dirty="0" smtClean="0">
                <a:latin typeface="Cambria" pitchFamily="18" charset="0"/>
              </a:rPr>
              <a:t>;</a:t>
            </a:r>
          </a:p>
          <a:p>
            <a:pPr>
              <a:spcBef>
                <a:spcPts val="0"/>
              </a:spcBef>
              <a:buNone/>
            </a:pPr>
            <a:endParaRPr lang="ru-RU" sz="2800" dirty="0" smtClean="0">
              <a:latin typeface="Cambria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800" b="1" dirty="0" err="1" smtClean="0">
                <a:latin typeface="Cambria" pitchFamily="18" charset="0"/>
              </a:rPr>
              <a:t>Наприклад</a:t>
            </a:r>
            <a:r>
              <a:rPr lang="ru-RU" sz="2800" b="1" dirty="0" smtClean="0">
                <a:latin typeface="Cambria" pitchFamily="18" charset="0"/>
              </a:rPr>
              <a:t>: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біографічні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опитувальники</a:t>
            </a:r>
            <a:r>
              <a:rPr lang="ru-RU" sz="2800" dirty="0" smtClean="0">
                <a:latin typeface="Cambria" pitchFamily="18" charset="0"/>
              </a:rPr>
              <a:t> – </a:t>
            </a:r>
            <a:r>
              <a:rPr lang="ru-RU" sz="2800" dirty="0" err="1" smtClean="0">
                <a:latin typeface="Cambria" pitchFamily="18" charset="0"/>
              </a:rPr>
              <a:t>група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опитувальників</a:t>
            </a:r>
            <a:r>
              <a:rPr lang="ru-RU" sz="2800" dirty="0" smtClean="0">
                <a:latin typeface="Cambria" pitchFamily="18" charset="0"/>
              </a:rPr>
              <a:t>-анкет для </a:t>
            </a:r>
            <a:r>
              <a:rPr lang="ru-RU" sz="2800" dirty="0" err="1" smtClean="0">
                <a:latin typeface="Cambria" pitchFamily="18" charset="0"/>
              </a:rPr>
              <a:t>отримання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даних</a:t>
            </a:r>
            <a:r>
              <a:rPr lang="ru-RU" sz="2800" dirty="0" smtClean="0">
                <a:latin typeface="Cambria" pitchFamily="18" charset="0"/>
              </a:rPr>
              <a:t> про </a:t>
            </a:r>
            <a:r>
              <a:rPr lang="ru-RU" sz="2800" dirty="0" err="1" smtClean="0">
                <a:latin typeface="Cambria" pitchFamily="18" charset="0"/>
              </a:rPr>
              <a:t>історію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життя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людини</a:t>
            </a:r>
            <a:r>
              <a:rPr lang="ru-RU" sz="2800" dirty="0" smtClean="0">
                <a:latin typeface="Cambria" pitchFamily="18" charset="0"/>
              </a:rPr>
              <a:t> (</a:t>
            </a:r>
            <a:r>
              <a:rPr lang="ru-RU" sz="2800" dirty="0" err="1" smtClean="0">
                <a:latin typeface="Cambria" pitchFamily="18" charset="0"/>
              </a:rPr>
              <a:t>рівень</a:t>
            </a:r>
            <a:r>
              <a:rPr lang="ru-RU" sz="2800" dirty="0" smtClean="0">
                <a:latin typeface="Cambria" pitchFamily="18" charset="0"/>
              </a:rPr>
              <a:t> і характер </a:t>
            </a:r>
            <a:r>
              <a:rPr lang="ru-RU" sz="2800" dirty="0" err="1" smtClean="0">
                <a:latin typeface="Cambria" pitchFamily="18" charset="0"/>
              </a:rPr>
              <a:t>освіти</a:t>
            </a:r>
            <a:r>
              <a:rPr lang="ru-RU" sz="2800" dirty="0" smtClean="0">
                <a:latin typeface="Cambria" pitchFamily="18" charset="0"/>
              </a:rPr>
              <a:t>, </a:t>
            </a:r>
            <a:r>
              <a:rPr lang="ru-RU" sz="2800" dirty="0" err="1" smtClean="0">
                <a:latin typeface="Cambria" pitchFamily="18" charset="0"/>
              </a:rPr>
              <a:t>спеціальні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навички</a:t>
            </a:r>
            <a:r>
              <a:rPr lang="ru-RU" sz="2800" dirty="0" smtClean="0">
                <a:latin typeface="Cambria" pitchFamily="18" charset="0"/>
              </a:rPr>
              <a:t> та </a:t>
            </a:r>
            <a:r>
              <a:rPr lang="ru-RU" sz="2800" dirty="0" err="1" smtClean="0">
                <a:latin typeface="Cambria" pitchFamily="18" charset="0"/>
              </a:rPr>
              <a:t>інші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відносно</a:t>
            </a:r>
            <a:r>
              <a:rPr lang="ru-RU" sz="2800" dirty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об’єктивні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показники</a:t>
            </a:r>
            <a:r>
              <a:rPr lang="ru-RU" sz="2800" dirty="0" smtClean="0">
                <a:latin typeface="Cambria" pitchFamily="18" charset="0"/>
              </a:rPr>
              <a:t>)</a:t>
            </a:r>
          </a:p>
          <a:p>
            <a:pPr>
              <a:spcBef>
                <a:spcPts val="0"/>
              </a:spcBef>
            </a:pPr>
            <a:endParaRPr lang="ru-RU" sz="2800" dirty="0">
              <a:latin typeface="Cambria" pitchFamily="18" charset="0"/>
            </a:endParaRPr>
          </a:p>
        </p:txBody>
      </p:sp>
    </p:spTree>
  </p:cSld>
  <p:clrMapOvr>
    <a:masterClrMapping/>
  </p:clrMapOvr>
  <p:transition spd="med">
    <p:circl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620688"/>
            <a:ext cx="7772400" cy="46805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3600" b="1" dirty="0" err="1" smtClean="0">
                <a:latin typeface="Cambria" pitchFamily="18" charset="0"/>
              </a:rPr>
              <a:t>Особистісні</a:t>
            </a:r>
            <a:r>
              <a:rPr lang="ru-RU" sz="3600" b="1" dirty="0" smtClean="0">
                <a:latin typeface="Cambria" pitchFamily="18" charset="0"/>
              </a:rPr>
              <a:t> </a:t>
            </a:r>
            <a:r>
              <a:rPr lang="ru-RU" sz="3600" b="1" dirty="0" err="1" smtClean="0">
                <a:latin typeface="Cambria" pitchFamily="18" charset="0"/>
              </a:rPr>
              <a:t>опитувальники</a:t>
            </a:r>
            <a:r>
              <a:rPr lang="ru-RU" sz="3600" b="1" dirty="0" smtClean="0">
                <a:latin typeface="Cambria" pitchFamily="18" charset="0"/>
              </a:rPr>
              <a:t> </a:t>
            </a:r>
            <a:r>
              <a:rPr lang="ru-RU" sz="3600" dirty="0" err="1" smtClean="0">
                <a:latin typeface="Cambria" pitchFamily="18" charset="0"/>
              </a:rPr>
              <a:t>спрямовані</a:t>
            </a:r>
            <a:r>
              <a:rPr lang="ru-RU" sz="3600" b="1" dirty="0" smtClean="0">
                <a:latin typeface="Cambria" pitchFamily="18" charset="0"/>
              </a:rPr>
              <a:t> </a:t>
            </a:r>
            <a:r>
              <a:rPr lang="ru-RU" sz="3600" dirty="0" smtClean="0">
                <a:latin typeface="Cambria" pitchFamily="18" charset="0"/>
              </a:rPr>
              <a:t>на </a:t>
            </a:r>
            <a:r>
              <a:rPr lang="ru-RU" sz="3600" dirty="0" err="1" smtClean="0">
                <a:latin typeface="Cambria" pitchFamily="18" charset="0"/>
              </a:rPr>
              <a:t>вимірювання</a:t>
            </a:r>
            <a:r>
              <a:rPr lang="ru-RU" sz="3600" dirty="0" smtClean="0">
                <a:latin typeface="Cambria" pitchFamily="18" charset="0"/>
              </a:rPr>
              <a:t> </a:t>
            </a:r>
            <a:r>
              <a:rPr lang="ru-RU" sz="3600" dirty="0" err="1" smtClean="0">
                <a:latin typeface="Cambria" pitchFamily="18" charset="0"/>
              </a:rPr>
              <a:t>різних</a:t>
            </a:r>
            <a:r>
              <a:rPr lang="ru-RU" sz="3600" dirty="0" smtClean="0">
                <a:latin typeface="Cambria" pitchFamily="18" charset="0"/>
              </a:rPr>
              <a:t> </a:t>
            </a:r>
            <a:r>
              <a:rPr lang="ru-RU" sz="3600" dirty="0" err="1" smtClean="0">
                <a:latin typeface="Cambria" pitchFamily="18" charset="0"/>
              </a:rPr>
              <a:t>особливостей</a:t>
            </a:r>
            <a:r>
              <a:rPr lang="ru-RU" sz="3600" dirty="0" smtClean="0">
                <a:latin typeface="Cambria" pitchFamily="18" charset="0"/>
              </a:rPr>
              <a:t> та рис </a:t>
            </a:r>
            <a:r>
              <a:rPr lang="ru-RU" sz="3600" dirty="0" err="1" smtClean="0">
                <a:latin typeface="Cambria" pitchFamily="18" charset="0"/>
              </a:rPr>
              <a:t>особистості</a:t>
            </a:r>
            <a:r>
              <a:rPr lang="ru-RU" sz="3600" dirty="0" smtClean="0">
                <a:latin typeface="Cambria" pitchFamily="18" charset="0"/>
              </a:rPr>
              <a:t>. </a:t>
            </a:r>
          </a:p>
          <a:p>
            <a:pPr>
              <a:buNone/>
            </a:pPr>
            <a:r>
              <a:rPr lang="ru-RU" sz="3600" dirty="0" smtClean="0">
                <a:latin typeface="Cambria" pitchFamily="18" charset="0"/>
              </a:rPr>
              <a:t>    </a:t>
            </a:r>
            <a:r>
              <a:rPr lang="ru-RU" sz="3600" b="1" dirty="0" err="1" smtClean="0">
                <a:latin typeface="Cambria" pitchFamily="18" charset="0"/>
              </a:rPr>
              <a:t>Недоліки</a:t>
            </a:r>
            <a:r>
              <a:rPr lang="ru-RU" sz="3600" dirty="0" smtClean="0">
                <a:latin typeface="Cambria" pitchFamily="18" charset="0"/>
              </a:rPr>
              <a:t> </a:t>
            </a:r>
            <a:r>
              <a:rPr lang="ru-RU" sz="3600" dirty="0" err="1" smtClean="0">
                <a:latin typeface="Cambria" pitchFamily="18" charset="0"/>
              </a:rPr>
              <a:t>особистісних</a:t>
            </a:r>
            <a:r>
              <a:rPr lang="ru-RU" sz="3600" dirty="0" smtClean="0">
                <a:latin typeface="Cambria" pitchFamily="18" charset="0"/>
              </a:rPr>
              <a:t> </a:t>
            </a:r>
            <a:r>
              <a:rPr lang="ru-RU" sz="3600" dirty="0" err="1" smtClean="0">
                <a:latin typeface="Cambria" pitchFamily="18" charset="0"/>
              </a:rPr>
              <a:t>опитувальників</a:t>
            </a:r>
            <a:r>
              <a:rPr lang="ru-RU" sz="3600" dirty="0" smtClean="0">
                <a:latin typeface="Cambria" pitchFamily="18" charset="0"/>
              </a:rPr>
              <a:t>: - </a:t>
            </a:r>
            <a:r>
              <a:rPr lang="ru-RU" sz="3600" dirty="0" err="1" smtClean="0">
                <a:latin typeface="Cambria" pitchFamily="18" charset="0"/>
              </a:rPr>
              <a:t>можливість</a:t>
            </a:r>
            <a:r>
              <a:rPr lang="ru-RU" sz="3600" dirty="0" smtClean="0">
                <a:latin typeface="Cambria" pitchFamily="18" charset="0"/>
              </a:rPr>
              <a:t> </a:t>
            </a:r>
            <a:r>
              <a:rPr lang="ru-RU" sz="3600" dirty="0" err="1" smtClean="0">
                <a:latin typeface="Cambria" pitchFamily="18" charset="0"/>
              </a:rPr>
              <a:t>фальсифікації</a:t>
            </a:r>
            <a:r>
              <a:rPr lang="ru-RU" sz="3600" dirty="0" smtClean="0">
                <a:latin typeface="Cambria" pitchFamily="18" charset="0"/>
              </a:rPr>
              <a:t> </a:t>
            </a:r>
            <a:r>
              <a:rPr lang="ru-RU" sz="3600" dirty="0" err="1" smtClean="0">
                <a:latin typeface="Cambria" pitchFamily="18" charset="0"/>
              </a:rPr>
              <a:t>відповідей</a:t>
            </a:r>
            <a:r>
              <a:rPr lang="ru-RU" sz="3600" dirty="0" smtClean="0">
                <a:latin typeface="Cambria" pitchFamily="18" charset="0"/>
              </a:rPr>
              <a:t>; </a:t>
            </a:r>
          </a:p>
          <a:p>
            <a:pPr>
              <a:buFontTx/>
              <a:buChar char="-"/>
            </a:pPr>
            <a:r>
              <a:rPr lang="ru-RU" sz="3600" dirty="0" err="1" smtClean="0">
                <a:latin typeface="Cambria" pitchFamily="18" charset="0"/>
              </a:rPr>
              <a:t>низька</a:t>
            </a:r>
            <a:r>
              <a:rPr lang="ru-RU" sz="3600" dirty="0" smtClean="0">
                <a:latin typeface="Cambria" pitchFamily="18" charset="0"/>
              </a:rPr>
              <a:t> </a:t>
            </a:r>
            <a:r>
              <a:rPr lang="ru-RU" sz="3600" dirty="0" err="1" smtClean="0">
                <a:latin typeface="Cambria" pitchFamily="18" charset="0"/>
              </a:rPr>
              <a:t>достовірність</a:t>
            </a:r>
            <a:r>
              <a:rPr lang="ru-RU" sz="3600" dirty="0" smtClean="0">
                <a:latin typeface="Cambria" pitchFamily="18" charset="0"/>
              </a:rPr>
              <a:t> </a:t>
            </a:r>
            <a:r>
              <a:rPr lang="ru-RU" sz="3600" dirty="0" err="1" smtClean="0">
                <a:latin typeface="Cambria" pitchFamily="18" charset="0"/>
              </a:rPr>
              <a:t>результатів</a:t>
            </a:r>
            <a:r>
              <a:rPr lang="ru-RU" sz="3600" dirty="0" smtClean="0">
                <a:latin typeface="Cambria" pitchFamily="18" charset="0"/>
              </a:rPr>
              <a:t> </a:t>
            </a:r>
            <a:r>
              <a:rPr lang="ru-RU" sz="3600" dirty="0" err="1" smtClean="0">
                <a:latin typeface="Cambria" pitchFamily="18" charset="0"/>
              </a:rPr>
              <a:t>внаслідок</a:t>
            </a:r>
            <a:r>
              <a:rPr lang="ru-RU" sz="3600" dirty="0" smtClean="0">
                <a:latin typeface="Cambria" pitchFamily="18" charset="0"/>
              </a:rPr>
              <a:t> установок </a:t>
            </a:r>
            <a:r>
              <a:rPr lang="ru-RU" sz="3600" dirty="0" err="1" smtClean="0">
                <a:latin typeface="Cambria" pitchFamily="18" charset="0"/>
              </a:rPr>
              <a:t>досліджуваних</a:t>
            </a:r>
            <a:r>
              <a:rPr lang="ru-RU" sz="3600" dirty="0" smtClean="0">
                <a:latin typeface="Cambria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3600" dirty="0" err="1">
                <a:latin typeface="Cambria" pitchFamily="18" charset="0"/>
              </a:rPr>
              <a:t>в</a:t>
            </a:r>
            <a:r>
              <a:rPr lang="ru-RU" sz="3600" dirty="0" err="1" smtClean="0">
                <a:latin typeface="Cambria" pitchFamily="18" charset="0"/>
              </a:rPr>
              <a:t>ідмінності</a:t>
            </a:r>
            <a:r>
              <a:rPr lang="ru-RU" sz="3600" dirty="0" smtClean="0">
                <a:latin typeface="Cambria" pitchFamily="18" charset="0"/>
              </a:rPr>
              <a:t> у </a:t>
            </a:r>
            <a:r>
              <a:rPr lang="ru-RU" sz="3600" dirty="0" err="1" smtClean="0">
                <a:latin typeface="Cambria" pitchFamily="18" charset="0"/>
              </a:rPr>
              <a:t>розумінні</a:t>
            </a:r>
            <a:r>
              <a:rPr lang="ru-RU" sz="3600" dirty="0" smtClean="0">
                <a:latin typeface="Cambria" pitchFamily="18" charset="0"/>
              </a:rPr>
              <a:t> </a:t>
            </a:r>
            <a:r>
              <a:rPr lang="ru-RU" sz="3600" dirty="0" err="1" smtClean="0">
                <a:latin typeface="Cambria" pitchFamily="18" charset="0"/>
              </a:rPr>
              <a:t>питань</a:t>
            </a:r>
            <a:endParaRPr lang="ru-RU" sz="3600" dirty="0" smtClean="0">
              <a:latin typeface="Cambr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wheel spokes="3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Характеристика </a:t>
            </a:r>
            <a:r>
              <a:rPr lang="ru-RU" sz="4000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опитувальників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/>
            </a:r>
            <a:b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</a:b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7772400" cy="4248472"/>
          </a:xfrm>
        </p:spPr>
        <p:txBody>
          <a:bodyPr>
            <a:normAutofit fontScale="92500"/>
          </a:bodyPr>
          <a:lstStyle/>
          <a:p>
            <a:pPr algn="r"/>
            <a:endParaRPr lang="ru-RU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r"/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  <a:p>
            <a:pPr algn="r"/>
            <a:r>
              <a:rPr lang="ru-RU" sz="2800" b="1" dirty="0" err="1" smtClean="0">
                <a:solidFill>
                  <a:srgbClr val="002060"/>
                </a:solidFill>
                <a:latin typeface="Cambria" pitchFamily="18" charset="0"/>
              </a:rPr>
              <a:t>Опитувальники</a:t>
            </a:r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рис </a:t>
            </a:r>
            <a:r>
              <a:rPr lang="ru-RU" sz="2800" b="1" dirty="0" err="1" smtClean="0">
                <a:solidFill>
                  <a:srgbClr val="002060"/>
                </a:solidFill>
                <a:latin typeface="Cambria" pitchFamily="18" charset="0"/>
              </a:rPr>
              <a:t>особистості</a:t>
            </a:r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розроблені</a:t>
            </a:r>
            <a:r>
              <a:rPr lang="ru-RU" sz="2800" dirty="0" smtClean="0">
                <a:latin typeface="Cambria" pitchFamily="18" charset="0"/>
              </a:rPr>
              <a:t> на </a:t>
            </a:r>
            <a:r>
              <a:rPr lang="ru-RU" sz="2800" dirty="0" err="1" smtClean="0">
                <a:latin typeface="Cambria" pitchFamily="18" charset="0"/>
              </a:rPr>
              <a:t>основі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виокремлення</a:t>
            </a:r>
            <a:r>
              <a:rPr lang="ru-RU" sz="2800" dirty="0" smtClean="0">
                <a:latin typeface="Cambria" pitchFamily="18" charset="0"/>
              </a:rPr>
              <a:t> рис </a:t>
            </a:r>
            <a:r>
              <a:rPr lang="ru-RU" sz="2800" dirty="0" err="1" smtClean="0">
                <a:latin typeface="Cambria" pitchFamily="18" charset="0"/>
              </a:rPr>
              <a:t>особистості</a:t>
            </a:r>
            <a:r>
              <a:rPr lang="ru-RU" sz="2800" dirty="0" smtClean="0">
                <a:latin typeface="Cambria" pitchFamily="18" charset="0"/>
              </a:rPr>
              <a:t>. Проводиться </a:t>
            </a:r>
            <a:r>
              <a:rPr lang="ru-RU" sz="2800" dirty="0" err="1" smtClean="0">
                <a:latin typeface="Cambria" pitchFamily="18" charset="0"/>
              </a:rPr>
              <a:t>групування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особистісних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ознак</a:t>
            </a:r>
            <a:r>
              <a:rPr lang="ru-RU" sz="2800" dirty="0" smtClean="0">
                <a:latin typeface="Cambria" pitchFamily="18" charset="0"/>
              </a:rPr>
              <a:t>, а не </a:t>
            </a:r>
            <a:r>
              <a:rPr lang="ru-RU" sz="2800" dirty="0" err="1" smtClean="0">
                <a:latin typeface="Cambria" pitchFamily="18" charset="0"/>
              </a:rPr>
              <a:t>досліджуваних</a:t>
            </a:r>
            <a:r>
              <a:rPr lang="ru-RU" sz="2800" dirty="0" smtClean="0">
                <a:latin typeface="Cambria" pitchFamily="18" charset="0"/>
              </a:rPr>
              <a:t>. </a:t>
            </a:r>
            <a:r>
              <a:rPr lang="ru-RU" sz="2800" dirty="0" err="1" smtClean="0">
                <a:latin typeface="Cambria" pitchFamily="18" charset="0"/>
              </a:rPr>
              <a:t>Діагностика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здійснюється</a:t>
            </a:r>
            <a:r>
              <a:rPr lang="ru-RU" sz="2800" dirty="0" smtClean="0">
                <a:latin typeface="Cambria" pitchFamily="18" charset="0"/>
              </a:rPr>
              <a:t> за </a:t>
            </a:r>
            <a:r>
              <a:rPr lang="ru-RU" sz="2800" dirty="0" err="1" smtClean="0">
                <a:latin typeface="Cambria" pitchFamily="18" charset="0"/>
              </a:rPr>
              <a:t>мірою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виразності</a:t>
            </a:r>
            <a:r>
              <a:rPr lang="ru-RU" sz="2800" dirty="0" smtClean="0">
                <a:latin typeface="Cambria" pitchFamily="18" charset="0"/>
              </a:rPr>
              <a:t> рис;</a:t>
            </a:r>
          </a:p>
          <a:p>
            <a:pPr algn="r"/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Приклад</a:t>
            </a:r>
            <a:r>
              <a:rPr lang="ru-RU" sz="2800" dirty="0" smtClean="0">
                <a:latin typeface="Cambria" pitchFamily="18" charset="0"/>
              </a:rPr>
              <a:t>: 16-факторный </a:t>
            </a:r>
            <a:r>
              <a:rPr lang="ru-RU" sz="2800" dirty="0" err="1" smtClean="0">
                <a:latin typeface="Cambria" pitchFamily="18" charset="0"/>
              </a:rPr>
              <a:t>опитувальник</a:t>
            </a:r>
            <a:r>
              <a:rPr lang="ru-RU" sz="2800" dirty="0" smtClean="0">
                <a:latin typeface="Cambria" pitchFamily="18" charset="0"/>
              </a:rPr>
              <a:t> </a:t>
            </a:r>
          </a:p>
          <a:p>
            <a:pPr algn="r">
              <a:buNone/>
            </a:pPr>
            <a:r>
              <a:rPr lang="ru-RU" sz="2800" dirty="0" smtClean="0">
                <a:latin typeface="Cambria" pitchFamily="18" charset="0"/>
              </a:rPr>
              <a:t>Р. </a:t>
            </a:r>
            <a:r>
              <a:rPr lang="ru-RU" sz="2800" dirty="0" err="1" smtClean="0">
                <a:latin typeface="Cambria" pitchFamily="18" charset="0"/>
              </a:rPr>
              <a:t>Кеттелла</a:t>
            </a:r>
            <a:r>
              <a:rPr lang="ru-RU" sz="2800" dirty="0" smtClean="0">
                <a:latin typeface="Cambria" pitchFamily="18" charset="0"/>
              </a:rPr>
              <a:t> 16</a:t>
            </a:r>
            <a:r>
              <a:rPr lang="en-US" sz="2800" dirty="0" smtClean="0">
                <a:latin typeface="Cambria" pitchFamily="18" charset="0"/>
              </a:rPr>
              <a:t>PF</a:t>
            </a:r>
            <a:endParaRPr lang="ru-RU" sz="2800" dirty="0" smtClean="0">
              <a:latin typeface="Cambr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cover dir="r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7772400" cy="3733800"/>
          </a:xfrm>
        </p:spPr>
        <p:txBody>
          <a:bodyPr>
            <a:normAutofit fontScale="85000" lnSpcReduction="10000"/>
          </a:bodyPr>
          <a:lstStyle/>
          <a:p>
            <a:pPr algn="r">
              <a:spcBef>
                <a:spcPts val="0"/>
              </a:spcBef>
            </a:pPr>
            <a:r>
              <a:rPr lang="ru-RU" sz="3000" b="1" dirty="0" err="1" smtClean="0">
                <a:solidFill>
                  <a:srgbClr val="002060"/>
                </a:solidFill>
                <a:latin typeface="Cambria" pitchFamily="18" charset="0"/>
              </a:rPr>
              <a:t>Опитувальники</a:t>
            </a:r>
            <a:r>
              <a:rPr lang="ru-RU" sz="300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sz="3000" b="1" dirty="0" err="1" smtClean="0">
                <a:solidFill>
                  <a:srgbClr val="002060"/>
                </a:solidFill>
                <a:latin typeface="Cambria" pitchFamily="18" charset="0"/>
              </a:rPr>
              <a:t>типологічні</a:t>
            </a:r>
            <a:r>
              <a:rPr lang="ru-RU" sz="3000" dirty="0" smtClean="0">
                <a:latin typeface="Cambria" pitchFamily="18" charset="0"/>
              </a:rPr>
              <a:t> </a:t>
            </a:r>
            <a:r>
              <a:rPr lang="ru-RU" sz="3000" dirty="0" err="1" smtClean="0">
                <a:latin typeface="Cambria" pitchFamily="18" charset="0"/>
              </a:rPr>
              <a:t>розроблені</a:t>
            </a:r>
            <a:r>
              <a:rPr lang="ru-RU" sz="3000" dirty="0" smtClean="0">
                <a:latin typeface="Cambria" pitchFamily="18" charset="0"/>
              </a:rPr>
              <a:t> на </a:t>
            </a:r>
            <a:r>
              <a:rPr lang="ru-RU" sz="3000" dirty="0" err="1" smtClean="0">
                <a:latin typeface="Cambria" pitchFamily="18" charset="0"/>
              </a:rPr>
              <a:t>основі</a:t>
            </a:r>
            <a:r>
              <a:rPr lang="ru-RU" sz="3000" dirty="0" smtClean="0">
                <a:latin typeface="Cambria" pitchFamily="18" charset="0"/>
              </a:rPr>
              <a:t> </a:t>
            </a:r>
            <a:r>
              <a:rPr lang="ru-RU" sz="3000" dirty="0" err="1" smtClean="0">
                <a:latin typeface="Cambria" pitchFamily="18" charset="0"/>
              </a:rPr>
              <a:t>виокремлення</a:t>
            </a:r>
            <a:r>
              <a:rPr lang="ru-RU" sz="3000" dirty="0" smtClean="0">
                <a:latin typeface="Cambria" pitchFamily="18" charset="0"/>
              </a:rPr>
              <a:t> </a:t>
            </a:r>
            <a:r>
              <a:rPr lang="ru-RU" sz="3000" dirty="0" err="1" smtClean="0">
                <a:latin typeface="Cambria" pitchFamily="18" charset="0"/>
              </a:rPr>
              <a:t>типів</a:t>
            </a:r>
            <a:r>
              <a:rPr lang="ru-RU" sz="3000" dirty="0" smtClean="0">
                <a:latin typeface="Cambria" pitchFamily="18" charset="0"/>
              </a:rPr>
              <a:t> </a:t>
            </a:r>
            <a:r>
              <a:rPr lang="ru-RU" sz="3000" dirty="0" err="1" smtClean="0">
                <a:latin typeface="Cambria" pitchFamily="18" charset="0"/>
              </a:rPr>
              <a:t>особистості</a:t>
            </a:r>
            <a:r>
              <a:rPr lang="ru-RU" sz="3000" dirty="0" smtClean="0">
                <a:latin typeface="Cambria" pitchFamily="18" charset="0"/>
              </a:rPr>
              <a:t> як </a:t>
            </a:r>
            <a:r>
              <a:rPr lang="ru-RU" sz="3000" dirty="0" err="1" smtClean="0">
                <a:latin typeface="Cambria" pitchFamily="18" charset="0"/>
              </a:rPr>
              <a:t>цілісних</a:t>
            </a:r>
            <a:r>
              <a:rPr lang="ru-RU" sz="3000" dirty="0" smtClean="0">
                <a:latin typeface="Cambria" pitchFamily="18" charset="0"/>
              </a:rPr>
              <a:t> </a:t>
            </a:r>
            <a:r>
              <a:rPr lang="ru-RU" sz="3000" dirty="0" err="1" smtClean="0">
                <a:latin typeface="Cambria" pitchFamily="18" charset="0"/>
              </a:rPr>
              <a:t>утворень</a:t>
            </a:r>
            <a:r>
              <a:rPr lang="ru-RU" sz="3000" dirty="0" smtClean="0">
                <a:latin typeface="Cambria" pitchFamily="18" charset="0"/>
              </a:rPr>
              <a:t>, </a:t>
            </a:r>
            <a:r>
              <a:rPr lang="ru-RU" sz="3000" dirty="0" err="1" smtClean="0">
                <a:latin typeface="Cambria" pitchFamily="18" charset="0"/>
              </a:rPr>
              <a:t>які</a:t>
            </a:r>
            <a:r>
              <a:rPr lang="ru-RU" sz="3000" dirty="0" smtClean="0">
                <a:latin typeface="Cambria" pitchFamily="18" charset="0"/>
              </a:rPr>
              <a:t> не </a:t>
            </a:r>
            <a:r>
              <a:rPr lang="ru-RU" sz="3000" dirty="0" err="1" smtClean="0">
                <a:latin typeface="Cambria" pitchFamily="18" charset="0"/>
              </a:rPr>
              <a:t>зводяться</a:t>
            </a:r>
            <a:r>
              <a:rPr lang="ru-RU" sz="3000" dirty="0" smtClean="0">
                <a:latin typeface="Cambria" pitchFamily="18" charset="0"/>
              </a:rPr>
              <a:t> до набору рис (</a:t>
            </a:r>
            <a:r>
              <a:rPr lang="ru-RU" sz="3000" dirty="0" err="1" smtClean="0">
                <a:latin typeface="Cambria" pitchFamily="18" charset="0"/>
              </a:rPr>
              <a:t>або</a:t>
            </a:r>
            <a:r>
              <a:rPr lang="ru-RU" sz="3000" dirty="0" smtClean="0">
                <a:latin typeface="Cambria" pitchFamily="18" charset="0"/>
              </a:rPr>
              <a:t> факторов). </a:t>
            </a:r>
            <a:r>
              <a:rPr lang="ru-RU" sz="3000" dirty="0" err="1" smtClean="0">
                <a:latin typeface="Cambria" pitchFamily="18" charset="0"/>
              </a:rPr>
              <a:t>Діагностика</a:t>
            </a:r>
            <a:r>
              <a:rPr lang="ru-RU" sz="3000" dirty="0" smtClean="0">
                <a:latin typeface="Cambria" pitchFamily="18" charset="0"/>
              </a:rPr>
              <a:t> </a:t>
            </a:r>
            <a:r>
              <a:rPr lang="ru-RU" sz="3000" dirty="0" err="1" smtClean="0">
                <a:latin typeface="Cambria" pitchFamily="18" charset="0"/>
              </a:rPr>
              <a:t>здійснюється</a:t>
            </a:r>
            <a:r>
              <a:rPr lang="ru-RU" sz="3000" dirty="0" smtClean="0">
                <a:latin typeface="Cambria" pitchFamily="18" charset="0"/>
              </a:rPr>
              <a:t> на </a:t>
            </a:r>
            <a:r>
              <a:rPr lang="ru-RU" sz="3000" dirty="0" err="1" smtClean="0">
                <a:latin typeface="Cambria" pitchFamily="18" charset="0"/>
              </a:rPr>
              <a:t>основі</a:t>
            </a:r>
            <a:r>
              <a:rPr lang="ru-RU" sz="3000" dirty="0" smtClean="0">
                <a:latin typeface="Cambria" pitchFamily="18" charset="0"/>
              </a:rPr>
              <a:t> </a:t>
            </a:r>
            <a:r>
              <a:rPr lang="ru-RU" sz="3000" dirty="0" err="1" smtClean="0">
                <a:latin typeface="Cambria" pitchFamily="18" charset="0"/>
              </a:rPr>
              <a:t>співставлення</a:t>
            </a:r>
            <a:r>
              <a:rPr lang="ru-RU" sz="3000" dirty="0" smtClean="0">
                <a:latin typeface="Cambria" pitchFamily="18" charset="0"/>
              </a:rPr>
              <a:t> </a:t>
            </a:r>
            <a:r>
              <a:rPr lang="ru-RU" sz="3000" dirty="0" err="1" smtClean="0">
                <a:latin typeface="Cambria" pitchFamily="18" charset="0"/>
              </a:rPr>
              <a:t>із</a:t>
            </a:r>
            <a:r>
              <a:rPr lang="ru-RU" sz="3000" dirty="0" smtClean="0">
                <a:latin typeface="Cambria" pitchFamily="18" charset="0"/>
              </a:rPr>
              <a:t> </a:t>
            </a:r>
            <a:r>
              <a:rPr lang="ru-RU" sz="3000" dirty="0" err="1" smtClean="0">
                <a:latin typeface="Cambria" pitchFamily="18" charset="0"/>
              </a:rPr>
              <a:t>відповідним</a:t>
            </a:r>
            <a:r>
              <a:rPr lang="ru-RU" sz="3000" dirty="0" smtClean="0">
                <a:latin typeface="Cambria" pitchFamily="18" charset="0"/>
              </a:rPr>
              <a:t> (</a:t>
            </a:r>
            <a:r>
              <a:rPr lang="ru-RU" sz="3000" dirty="0" err="1" smtClean="0">
                <a:latin typeface="Cambria" pitchFamily="18" charset="0"/>
              </a:rPr>
              <a:t>усередненим</a:t>
            </a:r>
            <a:r>
              <a:rPr lang="ru-RU" sz="3000" dirty="0" smtClean="0">
                <a:latin typeface="Cambria" pitchFamily="18" charset="0"/>
              </a:rPr>
              <a:t>) типом </a:t>
            </a:r>
            <a:r>
              <a:rPr lang="ru-RU" sz="3000" dirty="0" err="1" smtClean="0">
                <a:latin typeface="Cambria" pitchFamily="18" charset="0"/>
              </a:rPr>
              <a:t>особистості</a:t>
            </a:r>
            <a:r>
              <a:rPr lang="ru-RU" sz="3000" dirty="0" smtClean="0">
                <a:latin typeface="Cambria" pitchFamily="18" charset="0"/>
              </a:rPr>
              <a:t>;</a:t>
            </a:r>
          </a:p>
          <a:p>
            <a:pPr algn="r">
              <a:spcBef>
                <a:spcPts val="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Приклад</a:t>
            </a:r>
            <a:r>
              <a:rPr lang="ru-RU" sz="2800" dirty="0" smtClean="0">
                <a:latin typeface="Cambria" pitchFamily="18" charset="0"/>
              </a:rPr>
              <a:t> 1) </a:t>
            </a:r>
            <a:r>
              <a:rPr lang="ru-RU" sz="2800" dirty="0" err="1" smtClean="0">
                <a:latin typeface="Cambria" pitchFamily="18" charset="0"/>
              </a:rPr>
              <a:t>особистісний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опитувальник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Айзенка</a:t>
            </a:r>
            <a:r>
              <a:rPr lang="ru-RU" sz="2800" dirty="0" smtClean="0">
                <a:latin typeface="Cambria" pitchFamily="18" charset="0"/>
              </a:rPr>
              <a:t>;</a:t>
            </a:r>
          </a:p>
          <a:p>
            <a:pPr algn="r">
              <a:spcBef>
                <a:spcPts val="0"/>
              </a:spcBef>
              <a:buNone/>
            </a:pPr>
            <a:r>
              <a:rPr lang="ru-RU" sz="2800" dirty="0" smtClean="0">
                <a:latin typeface="Cambria" pitchFamily="18" charset="0"/>
              </a:rPr>
              <a:t>2) </a:t>
            </a:r>
            <a:r>
              <a:rPr lang="en-US" sz="2800" dirty="0" smtClean="0">
                <a:latin typeface="Cambria" pitchFamily="18" charset="0"/>
              </a:rPr>
              <a:t>MMPI</a:t>
            </a:r>
            <a:r>
              <a:rPr lang="ru-RU" sz="2800" dirty="0" smtClean="0">
                <a:latin typeface="Cambria" pitchFamily="18" charset="0"/>
              </a:rPr>
              <a:t> – </a:t>
            </a:r>
            <a:r>
              <a:rPr lang="ru-RU" sz="2800" dirty="0" err="1" smtClean="0">
                <a:latin typeface="Cambria" pitchFamily="18" charset="0"/>
              </a:rPr>
              <a:t>Міннесотський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багатофакторний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особистісний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опитувальник</a:t>
            </a:r>
            <a:endParaRPr lang="ru-RU" sz="2800" dirty="0" smtClean="0">
              <a:latin typeface="Cambr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cover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egraphic.ru/images/drawing/392/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8214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1.  За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матеріалом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, 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який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використовується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: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00808"/>
            <a:ext cx="7772400" cy="2736304"/>
          </a:xfrm>
        </p:spPr>
        <p:txBody>
          <a:bodyPr>
            <a:noAutofit/>
          </a:bodyPr>
          <a:lstStyle/>
          <a:p>
            <a:r>
              <a:rPr lang="ru-RU" sz="4000" b="1" dirty="0" err="1">
                <a:solidFill>
                  <a:schemeClr val="tx1"/>
                </a:solidFill>
              </a:rPr>
              <a:t>в</a:t>
            </a:r>
            <a:r>
              <a:rPr lang="ru-RU" sz="4000" b="1" dirty="0" err="1" smtClean="0">
                <a:solidFill>
                  <a:schemeClr val="tx1"/>
                </a:solidFill>
              </a:rPr>
              <a:t>ербальні</a:t>
            </a:r>
            <a:r>
              <a:rPr lang="ru-RU" sz="4000" b="1" dirty="0" smtClean="0">
                <a:solidFill>
                  <a:schemeClr val="tx1"/>
                </a:solidFill>
              </a:rPr>
              <a:t>;   </a:t>
            </a:r>
            <a:r>
              <a:rPr lang="ru-RU" sz="4000" b="1" dirty="0" err="1" smtClean="0">
                <a:solidFill>
                  <a:schemeClr val="tx1"/>
                </a:solidFill>
              </a:rPr>
              <a:t>невербальні</a:t>
            </a:r>
            <a:r>
              <a:rPr lang="ru-RU" sz="4000" b="1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sz="4000" b="1" dirty="0" err="1" smtClean="0">
                <a:solidFill>
                  <a:schemeClr val="tx1"/>
                </a:solidFill>
              </a:rPr>
              <a:t>маніпуляційні</a:t>
            </a:r>
            <a:r>
              <a:rPr lang="ru-RU" sz="4000" b="1" dirty="0" smtClean="0">
                <a:solidFill>
                  <a:schemeClr val="tx1"/>
                </a:solidFill>
              </a:rPr>
              <a:t>;   тести «</a:t>
            </a:r>
            <a:r>
              <a:rPr lang="ru-RU" sz="4000" b="1" dirty="0" err="1" smtClean="0">
                <a:solidFill>
                  <a:schemeClr val="tx1"/>
                </a:solidFill>
              </a:rPr>
              <a:t>паперу</a:t>
            </a:r>
            <a:r>
              <a:rPr lang="ru-RU" sz="4000" b="1" dirty="0" smtClean="0">
                <a:solidFill>
                  <a:schemeClr val="tx1"/>
                </a:solidFill>
              </a:rPr>
              <a:t>  та </a:t>
            </a:r>
            <a:r>
              <a:rPr lang="ru-RU" sz="4000" b="1" dirty="0" err="1" smtClean="0">
                <a:solidFill>
                  <a:schemeClr val="tx1"/>
                </a:solidFill>
              </a:rPr>
              <a:t>олівця</a:t>
            </a:r>
            <a:r>
              <a:rPr lang="ru-RU" sz="4000" b="1" dirty="0" smtClean="0">
                <a:solidFill>
                  <a:schemeClr val="tx1"/>
                </a:solidFill>
              </a:rPr>
              <a:t>» 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</p:spTree>
  </p:cSld>
  <p:clrMapOvr>
    <a:masterClrMapping/>
  </p:clrMapOvr>
  <p:transition spd="med">
    <p:wedg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7772400" cy="37338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2800" b="1" dirty="0" err="1" smtClean="0">
                <a:solidFill>
                  <a:srgbClr val="002060"/>
                </a:solidFill>
                <a:latin typeface="Cambria" pitchFamily="18" charset="0"/>
              </a:rPr>
              <a:t>Опитувальники</a:t>
            </a:r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mbria" pitchFamily="18" charset="0"/>
              </a:rPr>
              <a:t>мотивів</a:t>
            </a:r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призначені</a:t>
            </a:r>
            <a:r>
              <a:rPr lang="ru-RU" sz="2800" dirty="0" smtClean="0">
                <a:latin typeface="Cambria" pitchFamily="18" charset="0"/>
              </a:rPr>
              <a:t> для </a:t>
            </a:r>
            <a:r>
              <a:rPr lang="ru-RU" sz="2800" dirty="0" err="1" smtClean="0">
                <a:latin typeface="Cambria" pitchFamily="18" charset="0"/>
              </a:rPr>
              <a:t>діагностики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мотиваційно-потребової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сфери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особистості</a:t>
            </a:r>
            <a:r>
              <a:rPr lang="ru-RU" sz="2800" dirty="0" smtClean="0">
                <a:latin typeface="Cambria" pitchFamily="18" charset="0"/>
              </a:rPr>
              <a:t>. </a:t>
            </a:r>
            <a:r>
              <a:rPr lang="ru-RU" sz="2800" dirty="0" err="1" smtClean="0">
                <a:latin typeface="Cambria" pitchFamily="18" charset="0"/>
              </a:rPr>
              <a:t>Дозволяють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встановити</a:t>
            </a:r>
            <a:r>
              <a:rPr lang="ru-RU" sz="2800" dirty="0" smtClean="0">
                <a:latin typeface="Cambria" pitchFamily="18" charset="0"/>
              </a:rPr>
              <a:t>, на </a:t>
            </a:r>
            <a:r>
              <a:rPr lang="ru-RU" sz="2800" dirty="0" err="1">
                <a:latin typeface="Cambria" pitchFamily="18" charset="0"/>
              </a:rPr>
              <a:t>щ</a:t>
            </a:r>
            <a:r>
              <a:rPr lang="ru-RU" sz="2800" dirty="0" err="1" smtClean="0">
                <a:latin typeface="Cambria" pitchFamily="18" charset="0"/>
              </a:rPr>
              <a:t>о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спрямована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активність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людини</a:t>
            </a:r>
            <a:r>
              <a:rPr lang="ru-RU" sz="2800" dirty="0" smtClean="0">
                <a:latin typeface="Cambria" pitchFamily="18" charset="0"/>
              </a:rPr>
              <a:t> і як </a:t>
            </a:r>
            <a:r>
              <a:rPr lang="ru-RU" sz="2800" dirty="0" err="1" smtClean="0">
                <a:latin typeface="Cambria" pitchFamily="18" charset="0"/>
              </a:rPr>
              <a:t>здійснюється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регуляція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динаміки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поведінки</a:t>
            </a:r>
            <a:r>
              <a:rPr lang="ru-RU" sz="2800" dirty="0" smtClean="0">
                <a:latin typeface="Cambria" pitchFamily="18" charset="0"/>
              </a:rPr>
              <a:t>. </a:t>
            </a:r>
            <a:r>
              <a:rPr lang="ru-RU" sz="2800" dirty="0" err="1" smtClean="0">
                <a:latin typeface="Cambria" pitchFamily="18" charset="0"/>
              </a:rPr>
              <a:t>Недолік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даного</a:t>
            </a:r>
            <a:r>
              <a:rPr lang="ru-RU" sz="2800" dirty="0" smtClean="0">
                <a:latin typeface="Cambria" pitchFamily="18" charset="0"/>
              </a:rPr>
              <a:t> типу </a:t>
            </a:r>
            <a:r>
              <a:rPr lang="ru-RU" sz="2800" dirty="0" err="1" smtClean="0">
                <a:latin typeface="Cambria" pitchFamily="18" charset="0"/>
              </a:rPr>
              <a:t>опитувальників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полягає</a:t>
            </a:r>
            <a:r>
              <a:rPr lang="ru-RU" sz="2800" dirty="0" smtClean="0">
                <a:latin typeface="Cambria" pitchFamily="18" charset="0"/>
              </a:rPr>
              <a:t> у </a:t>
            </a:r>
            <a:r>
              <a:rPr lang="ru-RU" sz="2800" dirty="0" err="1" smtClean="0">
                <a:latin typeface="Cambria" pitchFamily="18" charset="0"/>
              </a:rPr>
              <a:t>можливому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впливі</a:t>
            </a:r>
            <a:r>
              <a:rPr lang="ru-RU" sz="2800" dirty="0" smtClean="0">
                <a:latin typeface="Cambria" pitchFamily="18" charset="0"/>
              </a:rPr>
              <a:t> фактора «</a:t>
            </a:r>
            <a:r>
              <a:rPr lang="ru-RU" sz="2800" dirty="0" err="1" smtClean="0">
                <a:latin typeface="Cambria" pitchFamily="18" charset="0"/>
              </a:rPr>
              <a:t>соціальної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бажаності</a:t>
            </a:r>
            <a:r>
              <a:rPr lang="ru-RU" sz="2800" dirty="0" smtClean="0">
                <a:latin typeface="Cambria" pitchFamily="18" charset="0"/>
              </a:rPr>
              <a:t>». </a:t>
            </a:r>
            <a:r>
              <a:rPr lang="ru-RU" sz="2800" dirty="0" err="1" smtClean="0">
                <a:latin typeface="Cambria" pitchFamily="18" charset="0"/>
              </a:rPr>
              <a:t>Відмічається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висока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надійність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даних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опитувальників</a:t>
            </a:r>
            <a:r>
              <a:rPr lang="ru-RU" sz="2800" dirty="0" smtClean="0">
                <a:latin typeface="Cambria" pitchFamily="18" charset="0"/>
              </a:rPr>
              <a:t>, але при </a:t>
            </a:r>
            <a:r>
              <a:rPr lang="ru-RU" sz="2800" dirty="0" err="1" smtClean="0">
                <a:latin typeface="Cambria" pitchFamily="18" charset="0"/>
              </a:rPr>
              <a:t>цьому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дані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щодо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валідності</a:t>
            </a:r>
            <a:r>
              <a:rPr lang="ru-RU" sz="2800" dirty="0" smtClean="0">
                <a:latin typeface="Cambria" pitchFamily="18" charset="0"/>
              </a:rPr>
              <a:t> є </a:t>
            </a:r>
            <a:r>
              <a:rPr lang="ru-RU" sz="2800" dirty="0" err="1" smtClean="0">
                <a:latin typeface="Cambria" pitchFamily="18" charset="0"/>
              </a:rPr>
              <a:t>суперечливими</a:t>
            </a:r>
            <a:endParaRPr lang="ru-RU" sz="2800" dirty="0" smtClean="0">
              <a:latin typeface="Cambria" pitchFamily="18" charset="0"/>
            </a:endParaRPr>
          </a:p>
        </p:txBody>
      </p:sp>
    </p:spTree>
  </p:cSld>
  <p:clrMapOvr>
    <a:masterClrMapping/>
  </p:clrMapOvr>
  <p:transition spd="med">
    <p:zo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7772400" cy="4320480"/>
          </a:xfrm>
        </p:spPr>
        <p:txBody>
          <a:bodyPr/>
          <a:lstStyle/>
          <a:p>
            <a:pPr algn="r"/>
            <a:r>
              <a:rPr lang="ru-RU" sz="3200" b="1" dirty="0" err="1" smtClean="0">
                <a:solidFill>
                  <a:srgbClr val="002060"/>
                </a:solidFill>
                <a:latin typeface="Cambria" pitchFamily="18" charset="0"/>
              </a:rPr>
              <a:t>Опитувальники</a:t>
            </a: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Cambria" pitchFamily="18" charset="0"/>
              </a:rPr>
              <a:t>інтересів</a:t>
            </a: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. </a:t>
            </a:r>
            <a:r>
              <a:rPr lang="ru-RU" sz="3200" dirty="0" err="1" smtClean="0">
                <a:latin typeface="Cambria" pitchFamily="18" charset="0"/>
              </a:rPr>
              <a:t>Розробка</a:t>
            </a:r>
            <a:r>
              <a:rPr lang="ru-RU" sz="3200" dirty="0" smtClean="0">
                <a:latin typeface="Cambria" pitchFamily="18" charset="0"/>
              </a:rPr>
              <a:t> перших </a:t>
            </a:r>
            <a:r>
              <a:rPr lang="ru-RU" sz="3200" dirty="0" err="1" smtClean="0">
                <a:latin typeface="Cambria" pitchFamily="18" charset="0"/>
              </a:rPr>
              <a:t>опитувальників</a:t>
            </a:r>
            <a:r>
              <a:rPr lang="ru-RU" sz="3200" dirty="0" smtClean="0">
                <a:latin typeface="Cambria" pitchFamily="18" charset="0"/>
              </a:rPr>
              <a:t> </a:t>
            </a:r>
            <a:r>
              <a:rPr lang="ru-RU" sz="3200" dirty="0" err="1" smtClean="0">
                <a:latin typeface="Cambria" pitchFamily="18" charset="0"/>
              </a:rPr>
              <a:t>була</a:t>
            </a:r>
            <a:r>
              <a:rPr lang="ru-RU" sz="3200" dirty="0">
                <a:latin typeface="Cambria" pitchFamily="18" charset="0"/>
              </a:rPr>
              <a:t> </a:t>
            </a:r>
            <a:r>
              <a:rPr lang="ru-RU" sz="3200" dirty="0" err="1" smtClean="0">
                <a:latin typeface="Cambria" pitchFamily="18" charset="0"/>
              </a:rPr>
              <a:t>пов’язана</a:t>
            </a:r>
            <a:r>
              <a:rPr lang="ru-RU" sz="3200" dirty="0" smtClean="0">
                <a:latin typeface="Cambria" pitchFamily="18" charset="0"/>
              </a:rPr>
              <a:t> </a:t>
            </a:r>
            <a:r>
              <a:rPr lang="ru-RU" sz="3200" dirty="0" err="1" smtClean="0">
                <a:latin typeface="Cambria" pitchFamily="18" charset="0"/>
              </a:rPr>
              <a:t>із</a:t>
            </a:r>
            <a:r>
              <a:rPr lang="ru-RU" sz="3200" dirty="0" smtClean="0">
                <a:latin typeface="Cambria" pitchFamily="18" charset="0"/>
              </a:rPr>
              <a:t> </a:t>
            </a:r>
            <a:r>
              <a:rPr lang="ru-RU" sz="3200" dirty="0" err="1" smtClean="0">
                <a:latin typeface="Cambria" pitchFamily="18" charset="0"/>
              </a:rPr>
              <a:t>вирішенням</a:t>
            </a:r>
            <a:r>
              <a:rPr lang="ru-RU" sz="3200" dirty="0" smtClean="0">
                <a:latin typeface="Cambria" pitchFamily="18" charset="0"/>
              </a:rPr>
              <a:t> </a:t>
            </a:r>
            <a:r>
              <a:rPr lang="ru-RU" sz="3200" dirty="0" err="1" smtClean="0">
                <a:latin typeface="Cambria" pitchFamily="18" charset="0"/>
              </a:rPr>
              <a:t>вузьких</a:t>
            </a:r>
            <a:r>
              <a:rPr lang="ru-RU" sz="3200" dirty="0" smtClean="0">
                <a:latin typeface="Cambria" pitchFamily="18" charset="0"/>
              </a:rPr>
              <a:t> </a:t>
            </a:r>
            <a:r>
              <a:rPr lang="ru-RU" sz="3200" dirty="0" err="1" smtClean="0">
                <a:latin typeface="Cambria" pitchFamily="18" charset="0"/>
              </a:rPr>
              <a:t>завдань</a:t>
            </a:r>
            <a:r>
              <a:rPr lang="ru-RU" sz="3200" dirty="0" smtClean="0">
                <a:latin typeface="Cambria" pitchFamily="18" charset="0"/>
              </a:rPr>
              <a:t> – </a:t>
            </a:r>
            <a:r>
              <a:rPr lang="ru-RU" sz="3200" dirty="0" err="1" smtClean="0">
                <a:latin typeface="Cambria" pitchFamily="18" charset="0"/>
              </a:rPr>
              <a:t>визначеням</a:t>
            </a:r>
            <a:r>
              <a:rPr lang="ru-RU" sz="3200" dirty="0" smtClean="0">
                <a:latin typeface="Cambria" pitchFamily="18" charset="0"/>
              </a:rPr>
              <a:t> </a:t>
            </a:r>
            <a:r>
              <a:rPr lang="ru-RU" sz="3200" dirty="0" err="1" smtClean="0">
                <a:latin typeface="Cambria" pitchFamily="18" charset="0"/>
              </a:rPr>
              <a:t>професійних</a:t>
            </a:r>
            <a:r>
              <a:rPr lang="ru-RU" sz="3200" dirty="0" smtClean="0">
                <a:latin typeface="Cambria" pitchFamily="18" charset="0"/>
              </a:rPr>
              <a:t> </a:t>
            </a:r>
            <a:r>
              <a:rPr lang="ru-RU" sz="3200" dirty="0" err="1" smtClean="0">
                <a:latin typeface="Cambria" pitchFamily="18" charset="0"/>
              </a:rPr>
              <a:t>інтересів</a:t>
            </a:r>
            <a:r>
              <a:rPr lang="ru-RU" sz="3200" dirty="0" smtClean="0">
                <a:latin typeface="Cambria" pitchFamily="18" charset="0"/>
              </a:rPr>
              <a:t>. </a:t>
            </a:r>
            <a:r>
              <a:rPr lang="ru-RU" sz="3200" dirty="0" err="1" smtClean="0">
                <a:latin typeface="Cambria" pitchFamily="18" charset="0"/>
              </a:rPr>
              <a:t>Відмічається</a:t>
            </a:r>
            <a:r>
              <a:rPr lang="ru-RU" sz="3200" dirty="0" smtClean="0">
                <a:latin typeface="Cambria" pitchFamily="18" charset="0"/>
              </a:rPr>
              <a:t> </a:t>
            </a:r>
            <a:r>
              <a:rPr lang="ru-RU" sz="3200" dirty="0" err="1">
                <a:latin typeface="Cambria" pitchFamily="18" charset="0"/>
              </a:rPr>
              <a:t>ї</a:t>
            </a:r>
            <a:r>
              <a:rPr lang="ru-RU" sz="3200" dirty="0" err="1" smtClean="0">
                <a:latin typeface="Cambria" pitchFamily="18" charset="0"/>
              </a:rPr>
              <a:t>х</a:t>
            </a:r>
            <a:r>
              <a:rPr lang="ru-RU" sz="3200" dirty="0" smtClean="0">
                <a:latin typeface="Cambria" pitchFamily="18" charset="0"/>
              </a:rPr>
              <a:t> </a:t>
            </a:r>
            <a:r>
              <a:rPr lang="ru-RU" sz="3200" dirty="0" err="1" smtClean="0">
                <a:latin typeface="Cambria" pitchFamily="18" charset="0"/>
              </a:rPr>
              <a:t>висока</a:t>
            </a:r>
            <a:r>
              <a:rPr lang="ru-RU" sz="3200" dirty="0" smtClean="0">
                <a:latin typeface="Cambria" pitchFamily="18" charset="0"/>
              </a:rPr>
              <a:t> </a:t>
            </a:r>
            <a:r>
              <a:rPr lang="ru-RU" sz="3200" dirty="0" err="1" smtClean="0">
                <a:latin typeface="Cambria" pitchFamily="18" charset="0"/>
              </a:rPr>
              <a:t>надійність</a:t>
            </a:r>
            <a:r>
              <a:rPr lang="ru-RU" sz="3200" dirty="0" smtClean="0">
                <a:latin typeface="Cambria" pitchFamily="18" charset="0"/>
              </a:rPr>
              <a:t> та </a:t>
            </a:r>
            <a:r>
              <a:rPr lang="ru-RU" sz="3200" dirty="0" err="1" smtClean="0">
                <a:latin typeface="Cambria" pitchFamily="18" charset="0"/>
              </a:rPr>
              <a:t>валідніть</a:t>
            </a:r>
            <a:r>
              <a:rPr lang="ru-RU" sz="3200" dirty="0" smtClean="0">
                <a:latin typeface="Cambria" pitchFamily="18" charset="0"/>
              </a:rPr>
              <a:t>;</a:t>
            </a:r>
          </a:p>
          <a:p>
            <a:pPr algn="r"/>
            <a:r>
              <a:rPr lang="ru-RU" sz="3200" dirty="0" err="1" smtClean="0">
                <a:latin typeface="Cambria" pitchFamily="18" charset="0"/>
              </a:rPr>
              <a:t>Наприклад</a:t>
            </a:r>
            <a:r>
              <a:rPr lang="ru-RU" sz="3200" dirty="0" smtClean="0">
                <a:latin typeface="Cambria" pitchFamily="18" charset="0"/>
              </a:rPr>
              <a:t>: бланк </a:t>
            </a:r>
            <a:r>
              <a:rPr lang="ru-RU" sz="3200" dirty="0" err="1" smtClean="0">
                <a:latin typeface="Cambria" pitchFamily="18" charset="0"/>
              </a:rPr>
              <a:t>професійних</a:t>
            </a:r>
            <a:r>
              <a:rPr lang="ru-RU" sz="3200" dirty="0" smtClean="0">
                <a:latin typeface="Cambria" pitchFamily="18" charset="0"/>
              </a:rPr>
              <a:t>  </a:t>
            </a:r>
            <a:r>
              <a:rPr lang="ru-RU" sz="3200" dirty="0" err="1" smtClean="0">
                <a:latin typeface="Cambria" pitchFamily="18" charset="0"/>
              </a:rPr>
              <a:t>інтересів</a:t>
            </a:r>
            <a:r>
              <a:rPr lang="ru-RU" sz="3200" dirty="0" smtClean="0">
                <a:latin typeface="Cambria" pitchFamily="18" charset="0"/>
              </a:rPr>
              <a:t> </a:t>
            </a:r>
            <a:r>
              <a:rPr lang="ru-RU" sz="3200" dirty="0">
                <a:latin typeface="Cambria" pitchFamily="18" charset="0"/>
              </a:rPr>
              <a:t>Е</a:t>
            </a:r>
            <a:r>
              <a:rPr lang="ru-RU" sz="3200" dirty="0" smtClean="0">
                <a:latin typeface="Cambria" pitchFamily="18" charset="0"/>
              </a:rPr>
              <a:t>. </a:t>
            </a:r>
            <a:r>
              <a:rPr lang="ru-RU" sz="3200" dirty="0" err="1" smtClean="0">
                <a:latin typeface="Cambria" pitchFamily="18" charset="0"/>
              </a:rPr>
              <a:t>Стронга</a:t>
            </a:r>
            <a:endParaRPr lang="ru-RU" sz="3200" dirty="0" smtClean="0">
              <a:latin typeface="Cambr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196752"/>
            <a:ext cx="7268344" cy="3733800"/>
          </a:xfrm>
        </p:spPr>
        <p:txBody>
          <a:bodyPr>
            <a:normAutofit fontScale="92500"/>
          </a:bodyPr>
          <a:lstStyle/>
          <a:p>
            <a:pPr algn="r"/>
            <a:r>
              <a:rPr lang="ru-RU" sz="2800" b="1" dirty="0" err="1" smtClean="0">
                <a:solidFill>
                  <a:srgbClr val="002060"/>
                </a:solidFill>
                <a:latin typeface="Cambria" pitchFamily="18" charset="0"/>
              </a:rPr>
              <a:t>Опитувальники</a:t>
            </a:r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mbria" pitchFamily="18" charset="0"/>
              </a:rPr>
              <a:t>цінності</a:t>
            </a:r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sz="2800" dirty="0" smtClean="0">
                <a:latin typeface="Cambria" pitchFamily="18" charset="0"/>
              </a:rPr>
              <a:t>є </a:t>
            </a:r>
            <a:r>
              <a:rPr lang="ru-RU" sz="2800" dirty="0" err="1" smtClean="0">
                <a:latin typeface="Cambria" pitchFamily="18" charset="0"/>
              </a:rPr>
              <a:t>близькими</a:t>
            </a:r>
            <a:r>
              <a:rPr lang="ru-RU" sz="2800" dirty="0" smtClean="0">
                <a:latin typeface="Cambria" pitchFamily="18" charset="0"/>
              </a:rPr>
              <a:t> до </a:t>
            </a:r>
            <a:r>
              <a:rPr lang="ru-RU" sz="2800" dirty="0" err="1" smtClean="0">
                <a:latin typeface="Cambria" pitchFamily="18" charset="0"/>
              </a:rPr>
              <a:t>опитувальників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інтересів</a:t>
            </a:r>
            <a:r>
              <a:rPr lang="ru-RU" sz="2800" dirty="0" smtClean="0">
                <a:latin typeface="Cambria" pitchFamily="18" charset="0"/>
              </a:rPr>
              <a:t>, </a:t>
            </a:r>
            <a:r>
              <a:rPr lang="ru-RU" sz="2800" dirty="0" err="1" smtClean="0">
                <a:latin typeface="Cambria" pitchFamily="18" charset="0"/>
              </a:rPr>
              <a:t>опитувальників</a:t>
            </a:r>
            <a:r>
              <a:rPr lang="ru-RU" sz="2800" dirty="0" smtClean="0">
                <a:latin typeface="Cambria" pitchFamily="18" charset="0"/>
              </a:rPr>
              <a:t> установок, </a:t>
            </a:r>
            <a:r>
              <a:rPr lang="ru-RU" sz="2800" dirty="0" err="1" smtClean="0">
                <a:latin typeface="Cambria" pitchFamily="18" charset="0"/>
              </a:rPr>
              <a:t>опитувальників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мотивів</a:t>
            </a:r>
            <a:r>
              <a:rPr lang="ru-RU" sz="2800" dirty="0" smtClean="0">
                <a:latin typeface="Cambria" pitchFamily="18" charset="0"/>
              </a:rPr>
              <a:t>;</a:t>
            </a:r>
          </a:p>
          <a:p>
            <a:pPr algn="r"/>
            <a:r>
              <a:rPr lang="ru-RU" sz="2800" b="1" dirty="0" err="1" smtClean="0">
                <a:solidFill>
                  <a:srgbClr val="002060"/>
                </a:solidFill>
                <a:latin typeface="Cambria" pitchFamily="18" charset="0"/>
              </a:rPr>
              <a:t>Опитувальники</a:t>
            </a:r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 установок </a:t>
            </a:r>
            <a:r>
              <a:rPr lang="ru-RU" sz="2800" dirty="0" err="1" smtClean="0">
                <a:latin typeface="Cambria" pitchFamily="18" charset="0"/>
              </a:rPr>
              <a:t>призначені</a:t>
            </a:r>
            <a:r>
              <a:rPr lang="ru-RU" sz="2800" dirty="0" smtClean="0">
                <a:latin typeface="Cambria" pitchFamily="18" charset="0"/>
              </a:rPr>
              <a:t> для </a:t>
            </a:r>
            <a:r>
              <a:rPr lang="ru-RU" sz="2800" dirty="0" err="1" smtClean="0">
                <a:latin typeface="Cambria" pitchFamily="18" charset="0"/>
              </a:rPr>
              <a:t>вимірювання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відносної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орієнтировки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людини</a:t>
            </a:r>
            <a:r>
              <a:rPr lang="ru-RU" sz="2800" dirty="0" smtClean="0">
                <a:latin typeface="Cambria" pitchFamily="18" charset="0"/>
              </a:rPr>
              <a:t> в </a:t>
            </a:r>
            <a:r>
              <a:rPr lang="ru-RU" sz="2800" dirty="0" err="1" smtClean="0">
                <a:latin typeface="Cambria" pitchFamily="18" charset="0"/>
              </a:rPr>
              <a:t>структурі</a:t>
            </a:r>
            <a:r>
              <a:rPr lang="ru-RU" sz="2800" dirty="0" smtClean="0">
                <a:latin typeface="Cambria" pitchFamily="18" charset="0"/>
              </a:rPr>
              <a:t> установок. </a:t>
            </a:r>
            <a:r>
              <a:rPr lang="ru-RU" sz="2800" dirty="0" err="1" smtClean="0">
                <a:latin typeface="Cambria" pitchFamily="18" charset="0"/>
              </a:rPr>
              <a:t>Застосовуються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переважно</a:t>
            </a:r>
            <a:r>
              <a:rPr lang="ru-RU" sz="2800" dirty="0" smtClean="0">
                <a:latin typeface="Cambria" pitchFamily="18" charset="0"/>
              </a:rPr>
              <a:t> в </a:t>
            </a:r>
            <a:r>
              <a:rPr lang="ru-RU" sz="2800" dirty="0" err="1" smtClean="0">
                <a:latin typeface="Cambria" pitchFamily="18" charset="0"/>
              </a:rPr>
              <a:t>соціально</a:t>
            </a:r>
            <a:r>
              <a:rPr lang="ru-RU" sz="2800" dirty="0" smtClean="0">
                <a:latin typeface="Cambria" pitchFamily="18" charset="0"/>
              </a:rPr>
              <a:t>- </a:t>
            </a:r>
            <a:r>
              <a:rPr lang="ru-RU" sz="2800" dirty="0" err="1" smtClean="0">
                <a:latin typeface="Cambria" pitchFamily="18" charset="0"/>
              </a:rPr>
              <a:t>психологічних</a:t>
            </a:r>
            <a:r>
              <a:rPr lang="ru-RU" sz="2800" dirty="0" smtClean="0">
                <a:latin typeface="Cambria" pitchFamily="18" charset="0"/>
              </a:rPr>
              <a:t> і </a:t>
            </a:r>
            <a:r>
              <a:rPr lang="ru-RU" sz="2800" dirty="0" err="1" smtClean="0">
                <a:latin typeface="Cambria" pitchFamily="18" charset="0"/>
              </a:rPr>
              <a:t>соціологічних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дослідженнях</a:t>
            </a:r>
            <a:endParaRPr lang="ru-RU" sz="2800" dirty="0" smtClean="0">
              <a:latin typeface="Cambr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plus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hqoboi.com/img/other/red-background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3691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sz="4800" dirty="0" err="1" smtClean="0"/>
              <a:t>Любительські</a:t>
            </a:r>
            <a:r>
              <a:rPr lang="ru-RU" sz="4800" dirty="0" smtClean="0"/>
              <a:t> і </a:t>
            </a:r>
            <a:r>
              <a:rPr lang="ru-RU" sz="4800" dirty="0" err="1" smtClean="0"/>
              <a:t>професійні</a:t>
            </a:r>
            <a:r>
              <a:rPr lang="ru-RU" sz="4800" dirty="0" smtClean="0"/>
              <a:t> тести</a:t>
            </a:r>
            <a:endParaRPr lang="ru-RU" sz="4800" dirty="0"/>
          </a:p>
        </p:txBody>
      </p:sp>
    </p:spTree>
  </p:cSld>
  <p:clrMapOvr>
    <a:masterClrMapping/>
  </p:clrMapOvr>
  <p:transition spd="med">
    <p:newsflash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7772400" cy="3733800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ru-RU" sz="2800" b="1" dirty="0" smtClean="0">
                <a:latin typeface="Cambria" pitchFamily="18" charset="0"/>
              </a:rPr>
              <a:t>«</a:t>
            </a:r>
            <a:r>
              <a:rPr lang="ru-RU" sz="2800" b="1" dirty="0" err="1" smtClean="0">
                <a:latin typeface="Cambria" pitchFamily="18" charset="0"/>
              </a:rPr>
              <a:t>Любительські</a:t>
            </a:r>
            <a:r>
              <a:rPr lang="ru-RU" sz="2800" b="1" dirty="0" smtClean="0">
                <a:latin typeface="Cambria" pitchFamily="18" charset="0"/>
              </a:rPr>
              <a:t>» </a:t>
            </a:r>
            <a:r>
              <a:rPr lang="ru-RU" sz="2800" b="1" dirty="0" smtClean="0">
                <a:latin typeface="Cambria" pitchFamily="18" charset="0"/>
              </a:rPr>
              <a:t>тести </a:t>
            </a:r>
            <a:r>
              <a:rPr lang="ru-RU" sz="2800" dirty="0" err="1" smtClean="0">
                <a:latin typeface="Cambria" pitchFamily="18" charset="0"/>
              </a:rPr>
              <a:t>створюються</a:t>
            </a:r>
            <a:r>
              <a:rPr lang="ru-RU" sz="2800" dirty="0" smtClean="0">
                <a:latin typeface="Cambria" pitchFamily="18" charset="0"/>
              </a:rPr>
              <a:t> для </a:t>
            </a:r>
            <a:r>
              <a:rPr lang="ru-RU" sz="2800" dirty="0" err="1" smtClean="0">
                <a:latin typeface="Cambria" pitchFamily="18" charset="0"/>
              </a:rPr>
              <a:t>масової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аудиторії</a:t>
            </a:r>
            <a:r>
              <a:rPr lang="ru-RU" sz="2800" dirty="0" smtClean="0">
                <a:latin typeface="Cambria" pitchFamily="18" charset="0"/>
              </a:rPr>
              <a:t>, широко </a:t>
            </a:r>
            <a:r>
              <a:rPr lang="ru-RU" sz="2800" dirty="0" err="1" smtClean="0">
                <a:latin typeface="Cambria" pitchFamily="18" charset="0"/>
              </a:rPr>
              <a:t>публікуються</a:t>
            </a:r>
            <a:r>
              <a:rPr lang="ru-RU" sz="2800" dirty="0" smtClean="0">
                <a:latin typeface="Cambria" pitchFamily="18" charset="0"/>
              </a:rPr>
              <a:t>. </a:t>
            </a:r>
            <a:r>
              <a:rPr lang="ru-RU" sz="2800" dirty="0">
                <a:latin typeface="Cambria" pitchFamily="18" charset="0"/>
              </a:rPr>
              <a:t>Я</a:t>
            </a:r>
            <a:r>
              <a:rPr lang="ru-RU" sz="2800" dirty="0" smtClean="0">
                <a:latin typeface="Cambria" pitchFamily="18" charset="0"/>
              </a:rPr>
              <a:t>к </a:t>
            </a:r>
            <a:r>
              <a:rPr lang="ru-RU" sz="2800" dirty="0">
                <a:latin typeface="Cambria" pitchFamily="18" charset="0"/>
              </a:rPr>
              <a:t>і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професійні</a:t>
            </a:r>
            <a:r>
              <a:rPr lang="ru-RU" sz="2800" dirty="0" smtClean="0">
                <a:latin typeface="Cambria" pitchFamily="18" charset="0"/>
              </a:rPr>
              <a:t>, вони </a:t>
            </a:r>
            <a:r>
              <a:rPr lang="ru-RU" sz="2800" dirty="0" err="1" smtClean="0">
                <a:latin typeface="Cambria" pitchFamily="18" charset="0"/>
              </a:rPr>
              <a:t>мають</a:t>
            </a:r>
            <a:r>
              <a:rPr lang="ru-RU" sz="2800" dirty="0" smtClean="0">
                <a:latin typeface="Cambria" pitchFamily="18" charset="0"/>
              </a:rPr>
              <a:t> весь </a:t>
            </a:r>
            <a:r>
              <a:rPr lang="ru-RU" sz="2800" dirty="0" err="1" smtClean="0">
                <a:latin typeface="Cambria" pitchFamily="18" charset="0"/>
              </a:rPr>
              <a:t>необхідний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інструментарій</a:t>
            </a:r>
            <a:r>
              <a:rPr lang="ru-RU" sz="2800" dirty="0" smtClean="0">
                <a:latin typeface="Cambria" pitchFamily="18" charset="0"/>
              </a:rPr>
              <a:t>: </a:t>
            </a:r>
            <a:r>
              <a:rPr lang="ru-RU" sz="2800" dirty="0" err="1" smtClean="0">
                <a:latin typeface="Cambria" pitchFamily="18" charset="0"/>
              </a:rPr>
              <a:t>інструкцію</a:t>
            </a:r>
            <a:r>
              <a:rPr lang="ru-RU" sz="2800" dirty="0" smtClean="0">
                <a:latin typeface="Cambria" pitchFamily="18" charset="0"/>
              </a:rPr>
              <a:t>, </a:t>
            </a:r>
            <a:r>
              <a:rPr lang="ru-RU" sz="2800" dirty="0" err="1" smtClean="0">
                <a:latin typeface="Cambria" pitchFamily="18" charset="0"/>
              </a:rPr>
              <a:t>стимульний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матеріал</a:t>
            </a:r>
            <a:r>
              <a:rPr lang="ru-RU" sz="2800" dirty="0" smtClean="0">
                <a:latin typeface="Cambria" pitchFamily="18" charset="0"/>
              </a:rPr>
              <a:t> (</a:t>
            </a:r>
            <a:r>
              <a:rPr lang="ru-RU" sz="2800" dirty="0" err="1" smtClean="0">
                <a:latin typeface="Cambria" pitchFamily="18" charset="0"/>
              </a:rPr>
              <a:t>завдання</a:t>
            </a:r>
            <a:r>
              <a:rPr lang="ru-RU" sz="2800" dirty="0" smtClean="0">
                <a:latin typeface="Cambria" pitchFamily="18" charset="0"/>
              </a:rPr>
              <a:t>, алгоритм </a:t>
            </a:r>
            <a:r>
              <a:rPr lang="ru-RU" sz="2800" dirty="0" err="1" smtClean="0">
                <a:latin typeface="Cambria" pitchFamily="18" charset="0"/>
              </a:rPr>
              <a:t>обробки</a:t>
            </a:r>
            <a:r>
              <a:rPr lang="ru-RU" sz="2800" dirty="0" smtClean="0">
                <a:latin typeface="Cambria" pitchFamily="18" charset="0"/>
              </a:rPr>
              <a:t> та </a:t>
            </a:r>
            <a:r>
              <a:rPr lang="ru-RU" sz="2800" dirty="0" err="1" smtClean="0">
                <a:latin typeface="Cambria" pitchFamily="18" charset="0"/>
              </a:rPr>
              <a:t>розшифрування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b="1" dirty="0" smtClean="0">
                <a:latin typeface="Cambria" pitchFamily="18" charset="0"/>
              </a:rPr>
              <a:t>(</a:t>
            </a:r>
            <a:r>
              <a:rPr lang="ru-RU" sz="2800" b="1" dirty="0" err="1" smtClean="0">
                <a:latin typeface="Cambria" pitchFamily="18" charset="0"/>
              </a:rPr>
              <a:t>інтерпретації</a:t>
            </a:r>
            <a:r>
              <a:rPr lang="ru-RU" sz="2800" b="1" dirty="0" smtClean="0">
                <a:latin typeface="Cambria" pitchFamily="18" charset="0"/>
              </a:rPr>
              <a:t>). </a:t>
            </a:r>
            <a:r>
              <a:rPr lang="ru-RU" sz="2800" b="1" i="0" dirty="0" err="1" smtClean="0">
                <a:latin typeface="Cambria" pitchFamily="18" charset="0"/>
              </a:rPr>
              <a:t>Проте</a:t>
            </a:r>
            <a:r>
              <a:rPr lang="ru-RU" sz="2800" i="0" dirty="0" smtClean="0">
                <a:latin typeface="Cambria" pitchFamily="18" charset="0"/>
              </a:rPr>
              <a:t> </a:t>
            </a:r>
            <a:r>
              <a:rPr lang="ru-RU" sz="2800" dirty="0" smtClean="0">
                <a:latin typeface="Cambria" pitchFamily="18" charset="0"/>
              </a:rPr>
              <a:t>вони</a:t>
            </a:r>
            <a:r>
              <a:rPr lang="ru-RU" sz="2800" i="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орієнтовані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переважно</a:t>
            </a:r>
            <a:r>
              <a:rPr lang="ru-RU" sz="2800" dirty="0" smtClean="0">
                <a:latin typeface="Cambria" pitchFamily="18" charset="0"/>
              </a:rPr>
              <a:t> на </a:t>
            </a:r>
            <a:r>
              <a:rPr lang="ru-RU" sz="2800" dirty="0" err="1" smtClean="0">
                <a:latin typeface="Cambria" pitchFamily="18" charset="0"/>
              </a:rPr>
              <a:t>зовнішні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форми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прояву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сутності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явищ</a:t>
            </a:r>
            <a:r>
              <a:rPr lang="ru-RU" sz="2800" dirty="0" smtClean="0">
                <a:latin typeface="Cambria" pitchFamily="18" charset="0"/>
              </a:rPr>
              <a:t> в </a:t>
            </a:r>
            <a:r>
              <a:rPr lang="ru-RU" sz="2800" dirty="0" err="1" smtClean="0">
                <a:latin typeface="Cambria" pitchFamily="18" charset="0"/>
              </a:rPr>
              <a:t>поведінці</a:t>
            </a:r>
            <a:r>
              <a:rPr lang="ru-RU" sz="2800" dirty="0" smtClean="0">
                <a:latin typeface="Cambria" pitchFamily="18" charset="0"/>
              </a:rPr>
              <a:t>, </a:t>
            </a:r>
            <a:r>
              <a:rPr lang="ru-RU" sz="2800" dirty="0" err="1" smtClean="0">
                <a:latin typeface="Cambria" pitchFamily="18" charset="0"/>
              </a:rPr>
              <a:t>спілкуванні</a:t>
            </a:r>
            <a:r>
              <a:rPr lang="ru-RU" sz="2800" dirty="0" smtClean="0">
                <a:latin typeface="Cambria" pitchFamily="18" charset="0"/>
              </a:rPr>
              <a:t>, </a:t>
            </a:r>
            <a:r>
              <a:rPr lang="ru-RU" sz="2800" dirty="0" err="1" smtClean="0">
                <a:latin typeface="Cambria" pitchFamily="18" charset="0"/>
              </a:rPr>
              <a:t>спеціальної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діяльності</a:t>
            </a:r>
            <a:r>
              <a:rPr lang="ru-RU" sz="2800" dirty="0" smtClean="0">
                <a:latin typeface="Cambria" pitchFamily="18" charset="0"/>
              </a:rPr>
              <a:t> і не </a:t>
            </a:r>
            <a:r>
              <a:rPr lang="ru-RU" sz="2800" dirty="0" err="1" smtClean="0">
                <a:latin typeface="Cambria" pitchFamily="18" charset="0"/>
              </a:rPr>
              <a:t>розкривають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глибинних</a:t>
            </a:r>
            <a:r>
              <a:rPr lang="ru-RU" sz="2800" dirty="0" smtClean="0">
                <a:latin typeface="Cambria" pitchFamily="18" charset="0"/>
              </a:rPr>
              <a:t> основ </a:t>
            </a:r>
            <a:r>
              <a:rPr lang="ru-RU" sz="2800" dirty="0" err="1" smtClean="0">
                <a:latin typeface="Cambria" pitchFamily="18" charset="0"/>
              </a:rPr>
              <a:t>психіки</a:t>
            </a:r>
            <a:r>
              <a:rPr lang="ru-RU" sz="2800" dirty="0" smtClean="0">
                <a:latin typeface="Cambria" pitchFamily="18" charset="0"/>
              </a:rPr>
              <a:t>, </a:t>
            </a:r>
            <a:r>
              <a:rPr lang="ru-RU" sz="2800" dirty="0" err="1" smtClean="0">
                <a:latin typeface="Cambria" pitchFamily="18" charset="0"/>
              </a:rPr>
              <a:t>її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організації</a:t>
            </a:r>
            <a:r>
              <a:rPr lang="ru-RU" sz="2800" dirty="0" smtClean="0">
                <a:latin typeface="Cambria" pitchFamily="18" charset="0"/>
              </a:rPr>
              <a:t> та </a:t>
            </a:r>
            <a:r>
              <a:rPr lang="ru-RU" sz="2800" dirty="0" err="1" smtClean="0">
                <a:latin typeface="Cambria" pitchFamily="18" charset="0"/>
              </a:rPr>
              <a:t>закономірностей</a:t>
            </a:r>
            <a:endParaRPr lang="ru-RU" sz="2800" dirty="0">
              <a:latin typeface="Cambria" pitchFamily="18" charset="0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76672"/>
            <a:ext cx="7772400" cy="3733800"/>
          </a:xfrm>
        </p:spPr>
        <p:txBody>
          <a:bodyPr>
            <a:normAutofit fontScale="92500" lnSpcReduction="10000"/>
          </a:bodyPr>
          <a:lstStyle/>
          <a:p>
            <a:pPr algn="r">
              <a:buNone/>
            </a:pPr>
            <a:r>
              <a:rPr lang="ru-RU" dirty="0" smtClean="0"/>
              <a:t>     </a:t>
            </a:r>
            <a:r>
              <a:rPr lang="ru-RU" sz="2800" b="1" dirty="0" err="1" smtClean="0">
                <a:latin typeface="Cambria" pitchFamily="18" charset="0"/>
              </a:rPr>
              <a:t>Любительські</a:t>
            </a:r>
            <a:r>
              <a:rPr lang="ru-RU" sz="2800" b="1" dirty="0" smtClean="0">
                <a:latin typeface="Cambria" pitchFamily="18" charset="0"/>
              </a:rPr>
              <a:t> тести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відображають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найбільш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загальні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явища</a:t>
            </a:r>
            <a:r>
              <a:rPr lang="ru-RU" sz="2800" dirty="0" smtClean="0">
                <a:latin typeface="Cambria" pitchFamily="18" charset="0"/>
              </a:rPr>
              <a:t>, </a:t>
            </a:r>
            <a:r>
              <a:rPr lang="ru-RU" sz="2800" dirty="0" err="1" smtClean="0">
                <a:latin typeface="Cambria" pitchFamily="18" charset="0"/>
              </a:rPr>
              <a:t>які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спостерігаються</a:t>
            </a:r>
            <a:r>
              <a:rPr lang="ru-RU" sz="2800" dirty="0" smtClean="0">
                <a:latin typeface="Cambria" pitchFamily="18" charset="0"/>
              </a:rPr>
              <a:t> у </a:t>
            </a:r>
            <a:r>
              <a:rPr lang="ru-RU" sz="2800" dirty="0" err="1" smtClean="0">
                <a:latin typeface="Cambria" pitchFamily="18" charset="0"/>
              </a:rPr>
              <a:t>досвіді</a:t>
            </a:r>
            <a:r>
              <a:rPr lang="ru-RU" sz="2800" dirty="0" smtClean="0">
                <a:latin typeface="Cambria" pitchFamily="18" charset="0"/>
              </a:rPr>
              <a:t>, тому вони є </a:t>
            </a:r>
            <a:r>
              <a:rPr lang="ru-RU" sz="2800" dirty="0" err="1" smtClean="0">
                <a:latin typeface="Cambria" pitchFamily="18" charset="0"/>
              </a:rPr>
              <a:t>простими</a:t>
            </a:r>
            <a:r>
              <a:rPr lang="ru-RU" sz="2800" dirty="0" smtClean="0">
                <a:latin typeface="Cambria" pitchFamily="18" charset="0"/>
              </a:rPr>
              <a:t> і </a:t>
            </a:r>
            <a:r>
              <a:rPr lang="ru-RU" sz="2800" dirty="0" err="1" smtClean="0">
                <a:latin typeface="Cambria" pitchFamily="18" charset="0"/>
              </a:rPr>
              <a:t>доступними</a:t>
            </a:r>
            <a:r>
              <a:rPr lang="ru-RU" sz="2800" dirty="0" smtClean="0">
                <a:latin typeface="Cambria" pitchFamily="18" charset="0"/>
              </a:rPr>
              <a:t> у </a:t>
            </a:r>
            <a:r>
              <a:rPr lang="ru-RU" sz="2800" dirty="0" err="1" smtClean="0">
                <a:latin typeface="Cambria" pitchFamily="18" charset="0"/>
              </a:rPr>
              <a:t>користуванні</a:t>
            </a:r>
            <a:r>
              <a:rPr lang="ru-RU" sz="2800" dirty="0" smtClean="0">
                <a:latin typeface="Cambria" pitchFamily="18" charset="0"/>
              </a:rPr>
              <a:t>;</a:t>
            </a:r>
          </a:p>
          <a:p>
            <a:pPr algn="r">
              <a:buNone/>
            </a:pPr>
            <a:r>
              <a:rPr lang="ru-RU" sz="2800" dirty="0" smtClean="0">
                <a:latin typeface="Cambria" pitchFamily="18" charset="0"/>
              </a:rPr>
              <a:t>Разом </a:t>
            </a:r>
            <a:r>
              <a:rPr lang="ru-RU" sz="2800" dirty="0" err="1" smtClean="0">
                <a:latin typeface="Cambria" pitchFamily="18" charset="0"/>
              </a:rPr>
              <a:t>із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тим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виявляють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загальні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тенденції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психіки</a:t>
            </a:r>
            <a:r>
              <a:rPr lang="ru-RU" sz="2800" dirty="0" smtClean="0">
                <a:latin typeface="Cambria" pitchFamily="18" charset="0"/>
              </a:rPr>
              <a:t>, </a:t>
            </a:r>
            <a:r>
              <a:rPr lang="ru-RU" sz="2800" dirty="0" err="1">
                <a:latin typeface="Cambria" pitchFamily="18" charset="0"/>
              </a:rPr>
              <a:t>щ</a:t>
            </a:r>
            <a:r>
              <a:rPr lang="ru-RU" sz="2800" dirty="0" err="1" smtClean="0">
                <a:latin typeface="Cambria" pitchFamily="18" charset="0"/>
              </a:rPr>
              <a:t>о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викликає</a:t>
            </a:r>
            <a:r>
              <a:rPr lang="ru-RU" sz="2800" dirty="0" smtClean="0">
                <a:latin typeface="Cambria" pitchFamily="18" charset="0"/>
              </a:rPr>
              <a:t> до них </a:t>
            </a:r>
            <a:r>
              <a:rPr lang="ru-RU" sz="2800" dirty="0" err="1" smtClean="0">
                <a:latin typeface="Cambria" pitchFamily="18" charset="0"/>
              </a:rPr>
              <a:t>довіру</a:t>
            </a:r>
            <a:r>
              <a:rPr lang="ru-RU" sz="2800" dirty="0" smtClean="0">
                <a:latin typeface="Cambria" pitchFamily="18" charset="0"/>
              </a:rPr>
              <a:t>;</a:t>
            </a:r>
          </a:p>
          <a:p>
            <a:pPr algn="r">
              <a:buNone/>
            </a:pPr>
            <a:r>
              <a:rPr lang="ru-RU" sz="2800" dirty="0" err="1" smtClean="0">
                <a:latin typeface="Cambria" pitchFamily="18" charset="0"/>
              </a:rPr>
              <a:t>Спираючись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тільки</a:t>
            </a:r>
            <a:r>
              <a:rPr lang="ru-RU" sz="2800" dirty="0" smtClean="0">
                <a:latin typeface="Cambria" pitchFamily="18" charset="0"/>
              </a:rPr>
              <a:t> на </a:t>
            </a:r>
            <a:r>
              <a:rPr lang="ru-RU" sz="2800" dirty="0" err="1" smtClean="0">
                <a:latin typeface="Cambria" pitchFamily="18" charset="0"/>
              </a:rPr>
              <a:t>матеріали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любительських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тестів</a:t>
            </a:r>
            <a:r>
              <a:rPr lang="ru-RU" sz="2800" dirty="0" smtClean="0">
                <a:latin typeface="Cambria" pitchFamily="18" charset="0"/>
              </a:rPr>
              <a:t>, </a:t>
            </a:r>
            <a:r>
              <a:rPr lang="ru-RU" sz="2800" dirty="0" err="1" smtClean="0">
                <a:latin typeface="Cambria" pitchFamily="18" charset="0"/>
              </a:rPr>
              <a:t>неможливо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проводити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глибинну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корекційну</a:t>
            </a:r>
            <a:r>
              <a:rPr lang="ru-RU" sz="2800" dirty="0" smtClean="0">
                <a:latin typeface="Cambria" pitchFamily="18" charset="0"/>
              </a:rPr>
              <a:t> роботу.  </a:t>
            </a:r>
            <a:endParaRPr lang="ru-RU" sz="2800" dirty="0">
              <a:latin typeface="Cambria" pitchFamily="18" charset="0"/>
            </a:endParaRPr>
          </a:p>
        </p:txBody>
      </p:sp>
    </p:spTree>
  </p:cSld>
  <p:clrMapOvr>
    <a:masterClrMapping/>
  </p:clrMapOvr>
  <p:transition spd="med">
    <p:wheel spokes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028098">
            <a:off x="-146918" y="1656971"/>
            <a:ext cx="7772400" cy="1143000"/>
          </a:xfrm>
        </p:spPr>
        <p:txBody>
          <a:bodyPr/>
          <a:lstStyle/>
          <a:p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увагу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2. За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кількістю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отриманих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показників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: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636912"/>
            <a:ext cx="7772400" cy="2448272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тести </a:t>
            </a:r>
            <a:r>
              <a:rPr lang="ru-RU" sz="3600" b="1" dirty="0">
                <a:solidFill>
                  <a:schemeClr val="tx1"/>
                </a:solidFill>
              </a:rPr>
              <a:t>з</a:t>
            </a:r>
            <a:r>
              <a:rPr lang="ru-RU" sz="3600" b="1" dirty="0" smtClean="0">
                <a:solidFill>
                  <a:schemeClr val="tx1"/>
                </a:solidFill>
              </a:rPr>
              <a:t> «</a:t>
            </a:r>
            <a:r>
              <a:rPr lang="ru-RU" sz="3600" b="1" dirty="0" err="1" smtClean="0">
                <a:solidFill>
                  <a:schemeClr val="tx1"/>
                </a:solidFill>
              </a:rPr>
              <a:t>правильним</a:t>
            </a:r>
            <a:r>
              <a:rPr lang="ru-RU" sz="3600" b="1" dirty="0" smtClean="0">
                <a:solidFill>
                  <a:schemeClr val="tx1"/>
                </a:solidFill>
              </a:rPr>
              <a:t>» </a:t>
            </a:r>
            <a:r>
              <a:rPr lang="ru-RU" sz="3600" b="1" dirty="0" err="1" smtClean="0">
                <a:solidFill>
                  <a:schemeClr val="tx1"/>
                </a:solidFill>
              </a:rPr>
              <a:t>рішенням</a:t>
            </a:r>
            <a:r>
              <a:rPr lang="ru-RU" sz="3600" b="1" dirty="0" smtClean="0">
                <a:solidFill>
                  <a:schemeClr val="tx1"/>
                </a:solidFill>
              </a:rPr>
              <a:t> ;</a:t>
            </a:r>
          </a:p>
          <a:p>
            <a:r>
              <a:rPr lang="ru-RU" sz="3600" b="1" dirty="0" smtClean="0">
                <a:solidFill>
                  <a:schemeClr val="tx1"/>
                </a:solidFill>
              </a:rPr>
              <a:t>тести </a:t>
            </a:r>
            <a:r>
              <a:rPr lang="ru-RU" sz="3600" b="1" dirty="0">
                <a:solidFill>
                  <a:schemeClr val="tx1"/>
                </a:solidFill>
              </a:rPr>
              <a:t>з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</a:rPr>
              <a:t>можливістю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</a:rPr>
              <a:t>різних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</a:rPr>
              <a:t>відповідей</a:t>
            </a:r>
            <a:endParaRPr lang="ru-RU" sz="3600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8194" name="Picture 2" descr="http://a2.tcdn.ru/assets/att/f4/6f/7024282_25221_9381708_yes-n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3645024"/>
            <a:ext cx="2898697" cy="194198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3. За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психічною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активністю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досліджуваних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: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348880"/>
            <a:ext cx="7772400" cy="37338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Cambria" pitchFamily="18" charset="0"/>
              </a:rPr>
              <a:t>а) </a:t>
            </a:r>
            <a:r>
              <a:rPr lang="ru-RU" sz="3600" b="1" dirty="0" err="1" smtClean="0">
                <a:latin typeface="Cambria" pitchFamily="18" charset="0"/>
              </a:rPr>
              <a:t>інтроспективні</a:t>
            </a:r>
            <a:r>
              <a:rPr lang="ru-RU" sz="3600" b="1" dirty="0" smtClean="0">
                <a:latin typeface="Cambria" pitchFamily="18" charset="0"/>
              </a:rPr>
              <a:t> </a:t>
            </a:r>
            <a:r>
              <a:rPr lang="ru-RU" sz="3600" dirty="0" smtClean="0">
                <a:latin typeface="Cambria" pitchFamily="18" charset="0"/>
              </a:rPr>
              <a:t>(</a:t>
            </a:r>
            <a:r>
              <a:rPr lang="ru-RU" sz="3600" dirty="0" err="1" smtClean="0">
                <a:latin typeface="Cambria" pitchFamily="18" charset="0"/>
              </a:rPr>
              <a:t>повідомлення</a:t>
            </a:r>
            <a:r>
              <a:rPr lang="ru-RU" sz="3600" dirty="0" smtClean="0">
                <a:latin typeface="Cambria" pitchFamily="18" charset="0"/>
              </a:rPr>
              <a:t>  </a:t>
            </a:r>
            <a:r>
              <a:rPr lang="ru-RU" sz="3600" dirty="0" err="1" smtClean="0">
                <a:latin typeface="Cambria" pitchFamily="18" charset="0"/>
              </a:rPr>
              <a:t>досліджуваного</a:t>
            </a:r>
            <a:r>
              <a:rPr lang="ru-RU" sz="3600" dirty="0" smtClean="0">
                <a:latin typeface="Cambria" pitchFamily="18" charset="0"/>
              </a:rPr>
              <a:t> про </a:t>
            </a:r>
            <a:r>
              <a:rPr lang="ru-RU" sz="3600" dirty="0" err="1" smtClean="0">
                <a:latin typeface="Cambria" pitchFamily="18" charset="0"/>
              </a:rPr>
              <a:t>особистий</a:t>
            </a:r>
            <a:r>
              <a:rPr lang="ru-RU" sz="3600" dirty="0" smtClean="0">
                <a:latin typeface="Cambria" pitchFamily="18" charset="0"/>
              </a:rPr>
              <a:t> </a:t>
            </a:r>
            <a:r>
              <a:rPr lang="ru-RU" sz="3600" dirty="0" err="1" smtClean="0">
                <a:latin typeface="Cambria" pitchFamily="18" charset="0"/>
              </a:rPr>
              <a:t>досвід</a:t>
            </a:r>
            <a:r>
              <a:rPr lang="ru-RU" sz="3600" dirty="0" smtClean="0">
                <a:latin typeface="Cambria" pitchFamily="18" charset="0"/>
              </a:rPr>
              <a:t>, </a:t>
            </a:r>
            <a:r>
              <a:rPr lang="ru-RU" sz="3600" dirty="0" err="1" smtClean="0">
                <a:latin typeface="Cambria" pitchFamily="18" charset="0"/>
              </a:rPr>
              <a:t>стосунки</a:t>
            </a:r>
            <a:r>
              <a:rPr lang="ru-RU" sz="3600" dirty="0" smtClean="0">
                <a:latin typeface="Cambria" pitchFamily="18" charset="0"/>
              </a:rPr>
              <a:t>): </a:t>
            </a:r>
            <a:r>
              <a:rPr lang="ru-RU" sz="3600" dirty="0" err="1" smtClean="0">
                <a:latin typeface="Cambria" pitchFamily="18" charset="0"/>
              </a:rPr>
              <a:t>анкети</a:t>
            </a:r>
            <a:r>
              <a:rPr lang="ru-RU" sz="3600" dirty="0" smtClean="0">
                <a:latin typeface="Cambria" pitchFamily="18" charset="0"/>
              </a:rPr>
              <a:t>, </a:t>
            </a:r>
            <a:r>
              <a:rPr lang="ru-RU" sz="3600" dirty="0" err="1" smtClean="0">
                <a:latin typeface="Cambria" pitchFamily="18" charset="0"/>
              </a:rPr>
              <a:t>бесіда</a:t>
            </a:r>
            <a:r>
              <a:rPr lang="ru-RU" sz="3600" dirty="0" smtClean="0">
                <a:latin typeface="Cambria" pitchFamily="18" charset="0"/>
              </a:rPr>
              <a:t>;</a:t>
            </a:r>
          </a:p>
          <a:p>
            <a:pPr>
              <a:buNone/>
            </a:pPr>
            <a:r>
              <a:rPr lang="ru-RU" sz="3600" dirty="0" smtClean="0">
                <a:latin typeface="Cambria" pitchFamily="18" charset="0"/>
              </a:rPr>
              <a:t>б</a:t>
            </a:r>
            <a:r>
              <a:rPr lang="ru-RU" sz="3600" b="1" dirty="0" smtClean="0">
                <a:latin typeface="Cambria" pitchFamily="18" charset="0"/>
              </a:rPr>
              <a:t>) </a:t>
            </a:r>
            <a:r>
              <a:rPr lang="ru-RU" sz="3600" b="1" dirty="0" err="1" smtClean="0">
                <a:latin typeface="Cambria" pitchFamily="18" charset="0"/>
              </a:rPr>
              <a:t>екстраспективні</a:t>
            </a:r>
            <a:r>
              <a:rPr lang="ru-RU" sz="3600" b="1" dirty="0" smtClean="0">
                <a:latin typeface="Cambria" pitchFamily="18" charset="0"/>
              </a:rPr>
              <a:t> </a:t>
            </a:r>
            <a:r>
              <a:rPr lang="ru-RU" sz="3600" dirty="0" smtClean="0">
                <a:latin typeface="Cambria" pitchFamily="18" charset="0"/>
              </a:rPr>
              <a:t>(</a:t>
            </a:r>
            <a:r>
              <a:rPr lang="ru-RU" sz="3600" dirty="0" err="1" smtClean="0">
                <a:latin typeface="Cambria" pitchFamily="18" charset="0"/>
              </a:rPr>
              <a:t>спостереження</a:t>
            </a:r>
            <a:r>
              <a:rPr lang="ru-RU" sz="3600" dirty="0" smtClean="0">
                <a:latin typeface="Cambria" pitchFamily="18" charset="0"/>
              </a:rPr>
              <a:t> та </a:t>
            </a:r>
            <a:r>
              <a:rPr lang="ru-RU" sz="3600" dirty="0" err="1" smtClean="0">
                <a:latin typeface="Cambria" pitchFamily="18" charset="0"/>
              </a:rPr>
              <a:t>оцінка</a:t>
            </a:r>
            <a:r>
              <a:rPr lang="ru-RU" sz="3600" dirty="0" smtClean="0">
                <a:latin typeface="Cambria" pitchFamily="18" charset="0"/>
              </a:rPr>
              <a:t> </a:t>
            </a:r>
            <a:r>
              <a:rPr lang="ru-RU" sz="3600" dirty="0" err="1" smtClean="0">
                <a:latin typeface="Cambria" pitchFamily="18" charset="0"/>
              </a:rPr>
              <a:t>різноманітних</a:t>
            </a:r>
            <a:r>
              <a:rPr lang="ru-RU" sz="3600" dirty="0" smtClean="0">
                <a:latin typeface="Cambria" pitchFamily="18" charset="0"/>
              </a:rPr>
              <a:t> </a:t>
            </a:r>
            <a:r>
              <a:rPr lang="ru-RU" sz="3600" dirty="0" err="1" smtClean="0">
                <a:latin typeface="Cambria" pitchFamily="18" charset="0"/>
              </a:rPr>
              <a:t>проявів</a:t>
            </a:r>
            <a:r>
              <a:rPr lang="ru-RU" sz="3600" dirty="0" smtClean="0">
                <a:latin typeface="Cambria" pitchFamily="18" charset="0"/>
              </a:rPr>
              <a:t>); </a:t>
            </a:r>
          </a:p>
        </p:txBody>
      </p:sp>
    </p:spTree>
  </p:cSld>
  <p:clrMapOvr>
    <a:masterClrMapping/>
  </p:clrMapOvr>
  <p:transition spd="med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404664"/>
            <a:ext cx="7772400" cy="5400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dirty="0" smtClean="0">
                <a:latin typeface="Cambria" pitchFamily="18" charset="0"/>
              </a:rPr>
              <a:t>в) </a:t>
            </a:r>
            <a:r>
              <a:rPr lang="ru-RU" sz="3500" b="1" dirty="0" err="1" smtClean="0">
                <a:latin typeface="Cambria" pitchFamily="18" charset="0"/>
              </a:rPr>
              <a:t>проективні</a:t>
            </a:r>
            <a:r>
              <a:rPr lang="ru-RU" sz="3500" b="1" dirty="0" smtClean="0">
                <a:latin typeface="Cambria" pitchFamily="18" charset="0"/>
              </a:rPr>
              <a:t>: </a:t>
            </a:r>
            <a:r>
              <a:rPr lang="ru-RU" sz="3500" dirty="0" err="1" smtClean="0">
                <a:latin typeface="Cambria" pitchFamily="18" charset="0"/>
              </a:rPr>
              <a:t>досліджуваний</a:t>
            </a:r>
            <a:r>
              <a:rPr lang="ru-RU" sz="3500" b="1" dirty="0" smtClean="0">
                <a:latin typeface="Cambria" pitchFamily="18" charset="0"/>
              </a:rPr>
              <a:t> </a:t>
            </a:r>
            <a:r>
              <a:rPr lang="ru-RU" sz="3500" dirty="0" err="1" smtClean="0">
                <a:latin typeface="Cambria" pitchFamily="18" charset="0"/>
              </a:rPr>
              <a:t>проецирує</a:t>
            </a:r>
            <a:r>
              <a:rPr lang="ru-RU" sz="3500" dirty="0" smtClean="0">
                <a:latin typeface="Cambria" pitchFamily="18" charset="0"/>
              </a:rPr>
              <a:t> </a:t>
            </a:r>
            <a:r>
              <a:rPr lang="ru-RU" sz="3500" dirty="0" err="1" smtClean="0">
                <a:latin typeface="Cambria" pitchFamily="18" charset="0"/>
              </a:rPr>
              <a:t>неусвідомлені</a:t>
            </a:r>
            <a:r>
              <a:rPr lang="ru-RU" sz="3500" dirty="0" smtClean="0">
                <a:latin typeface="Cambria" pitchFamily="18" charset="0"/>
              </a:rPr>
              <a:t> </a:t>
            </a:r>
            <a:r>
              <a:rPr lang="ru-RU" sz="3500" dirty="0" err="1" smtClean="0">
                <a:latin typeface="Cambria" pitchFamily="18" charset="0"/>
              </a:rPr>
              <a:t>властивості</a:t>
            </a:r>
            <a:r>
              <a:rPr lang="ru-RU" sz="3500" dirty="0" smtClean="0">
                <a:latin typeface="Cambria" pitchFamily="18" charset="0"/>
              </a:rPr>
              <a:t> </a:t>
            </a:r>
            <a:r>
              <a:rPr lang="ru-RU" sz="3500" dirty="0" err="1" smtClean="0">
                <a:latin typeface="Cambria" pitchFamily="18" charset="0"/>
              </a:rPr>
              <a:t>особистості</a:t>
            </a:r>
            <a:r>
              <a:rPr lang="ru-RU" sz="3500" dirty="0" smtClean="0">
                <a:latin typeface="Cambria" pitchFamily="18" charset="0"/>
              </a:rPr>
              <a:t> (</a:t>
            </a:r>
            <a:r>
              <a:rPr lang="ru-RU" sz="3500" dirty="0" err="1" smtClean="0">
                <a:latin typeface="Cambria" pitchFamily="18" charset="0"/>
              </a:rPr>
              <a:t>внутрішні</a:t>
            </a:r>
            <a:r>
              <a:rPr lang="ru-RU" sz="3500" dirty="0" smtClean="0">
                <a:latin typeface="Cambria" pitchFamily="18" charset="0"/>
              </a:rPr>
              <a:t> </a:t>
            </a:r>
            <a:r>
              <a:rPr lang="ru-RU" sz="3500" dirty="0" err="1" smtClean="0">
                <a:latin typeface="Cambria" pitchFamily="18" charset="0"/>
              </a:rPr>
              <a:t>конфлікти</a:t>
            </a:r>
            <a:r>
              <a:rPr lang="ru-RU" sz="3500" dirty="0" smtClean="0">
                <a:latin typeface="Cambria" pitchFamily="18" charset="0"/>
              </a:rPr>
              <a:t>, </a:t>
            </a:r>
            <a:r>
              <a:rPr lang="ru-RU" sz="3500" dirty="0" err="1" smtClean="0">
                <a:latin typeface="Cambria" pitchFamily="18" charset="0"/>
              </a:rPr>
              <a:t>сховані</a:t>
            </a:r>
            <a:r>
              <a:rPr lang="ru-RU" sz="3500" dirty="0" smtClean="0">
                <a:latin typeface="Cambria" pitchFamily="18" charset="0"/>
              </a:rPr>
              <a:t> </a:t>
            </a:r>
            <a:r>
              <a:rPr lang="ru-RU" sz="3500" dirty="0" err="1" smtClean="0">
                <a:latin typeface="Cambria" pitchFamily="18" charset="0"/>
              </a:rPr>
              <a:t>мотиви</a:t>
            </a:r>
            <a:r>
              <a:rPr lang="ru-RU" sz="3500" dirty="0" smtClean="0">
                <a:latin typeface="Cambria" pitchFamily="18" charset="0"/>
              </a:rPr>
              <a:t> та </a:t>
            </a:r>
            <a:r>
              <a:rPr lang="ru-RU" sz="3500" dirty="0" err="1" smtClean="0">
                <a:latin typeface="Cambria" pitchFamily="18" charset="0"/>
              </a:rPr>
              <a:t>ін</a:t>
            </a:r>
            <a:r>
              <a:rPr lang="ru-RU" sz="3500" dirty="0" smtClean="0">
                <a:latin typeface="Cambria" pitchFamily="18" charset="0"/>
              </a:rPr>
              <a:t>.) на </a:t>
            </a:r>
            <a:r>
              <a:rPr lang="ru-RU" sz="3500" dirty="0" err="1" smtClean="0">
                <a:latin typeface="Cambria" pitchFamily="18" charset="0"/>
              </a:rPr>
              <a:t>малоструктуровані</a:t>
            </a:r>
            <a:r>
              <a:rPr lang="ru-RU" sz="3500" dirty="0" smtClean="0">
                <a:latin typeface="Cambria" pitchFamily="18" charset="0"/>
              </a:rPr>
              <a:t>, </a:t>
            </a:r>
            <a:r>
              <a:rPr lang="ru-RU" sz="3500" dirty="0" err="1" smtClean="0">
                <a:latin typeface="Cambria" pitchFamily="18" charset="0"/>
              </a:rPr>
              <a:t>багатозначні</a:t>
            </a:r>
            <a:r>
              <a:rPr lang="ru-RU" sz="3500" dirty="0" smtClean="0">
                <a:latin typeface="Cambria" pitchFamily="18" charset="0"/>
              </a:rPr>
              <a:t> </a:t>
            </a:r>
            <a:r>
              <a:rPr lang="ru-RU" sz="3500" dirty="0" err="1" smtClean="0">
                <a:latin typeface="Cambria" pitchFamily="18" charset="0"/>
              </a:rPr>
              <a:t>стимули</a:t>
            </a:r>
            <a:r>
              <a:rPr lang="ru-RU" sz="3500" dirty="0" smtClean="0">
                <a:latin typeface="Cambria" pitchFamily="18" charset="0"/>
              </a:rPr>
              <a:t>; </a:t>
            </a:r>
          </a:p>
          <a:p>
            <a:pPr>
              <a:buNone/>
            </a:pPr>
            <a:r>
              <a:rPr lang="ru-RU" sz="3500" dirty="0" smtClean="0">
                <a:latin typeface="Cambria" pitchFamily="18" charset="0"/>
              </a:rPr>
              <a:t>г) </a:t>
            </a:r>
            <a:r>
              <a:rPr lang="ru-RU" sz="3500" b="1" dirty="0" err="1" smtClean="0">
                <a:latin typeface="Cambria" pitchFamily="18" charset="0"/>
              </a:rPr>
              <a:t>виконавчі</a:t>
            </a:r>
            <a:r>
              <a:rPr lang="ru-RU" sz="3500" b="1" dirty="0" smtClean="0">
                <a:latin typeface="Cambria" pitchFamily="18" charset="0"/>
              </a:rPr>
              <a:t>: </a:t>
            </a:r>
            <a:r>
              <a:rPr lang="ru-RU" sz="3500" dirty="0" err="1" smtClean="0">
                <a:latin typeface="Cambria" pitchFamily="18" charset="0"/>
              </a:rPr>
              <a:t>досліджуваний</a:t>
            </a:r>
            <a:r>
              <a:rPr lang="ru-RU" sz="3500" b="1" dirty="0" smtClean="0">
                <a:latin typeface="Cambria" pitchFamily="18" charset="0"/>
              </a:rPr>
              <a:t> </a:t>
            </a:r>
            <a:r>
              <a:rPr lang="ru-RU" sz="3500" dirty="0" err="1" smtClean="0">
                <a:latin typeface="Cambria" pitchFamily="18" charset="0"/>
              </a:rPr>
              <a:t>здійснює</a:t>
            </a:r>
            <a:r>
              <a:rPr lang="ru-RU" sz="3500" b="1" dirty="0" smtClean="0">
                <a:latin typeface="Cambria" pitchFamily="18" charset="0"/>
              </a:rPr>
              <a:t>  </a:t>
            </a:r>
            <a:r>
              <a:rPr lang="ru-RU" sz="3500" dirty="0" err="1" smtClean="0">
                <a:latin typeface="Cambria" pitchFamily="18" charset="0"/>
              </a:rPr>
              <a:t>певну</a:t>
            </a:r>
            <a:r>
              <a:rPr lang="ru-RU" sz="3500" dirty="0" smtClean="0">
                <a:latin typeface="Cambria" pitchFamily="18" charset="0"/>
              </a:rPr>
              <a:t> </a:t>
            </a:r>
            <a:r>
              <a:rPr lang="ru-RU" sz="3500" dirty="0" err="1" smtClean="0">
                <a:latin typeface="Cambria" pitchFamily="18" charset="0"/>
              </a:rPr>
              <a:t>дію</a:t>
            </a:r>
            <a:r>
              <a:rPr lang="ru-RU" sz="3500" dirty="0" smtClean="0">
                <a:latin typeface="Cambria" pitchFamily="18" charset="0"/>
              </a:rPr>
              <a:t> (</a:t>
            </a:r>
            <a:r>
              <a:rPr lang="ru-RU" sz="3500" dirty="0" err="1" smtClean="0">
                <a:latin typeface="Cambria" pitchFamily="18" charset="0"/>
              </a:rPr>
              <a:t>перцептивну</a:t>
            </a:r>
            <a:r>
              <a:rPr lang="ru-RU" sz="3500" dirty="0" smtClean="0">
                <a:latin typeface="Cambria" pitchFamily="18" charset="0"/>
              </a:rPr>
              <a:t>, </a:t>
            </a:r>
            <a:r>
              <a:rPr lang="ru-RU" sz="3500" dirty="0" err="1" smtClean="0">
                <a:latin typeface="Cambria" pitchFamily="18" charset="0"/>
              </a:rPr>
              <a:t>мисленнєву</a:t>
            </a:r>
            <a:r>
              <a:rPr lang="ru-RU" sz="3500" dirty="0" smtClean="0">
                <a:latin typeface="Cambria" pitchFamily="18" charset="0"/>
              </a:rPr>
              <a:t>, </a:t>
            </a:r>
            <a:r>
              <a:rPr lang="ru-RU" sz="3500" dirty="0" err="1" smtClean="0">
                <a:latin typeface="Cambria" pitchFamily="18" charset="0"/>
              </a:rPr>
              <a:t>моторну</a:t>
            </a:r>
            <a:r>
              <a:rPr lang="ru-RU" sz="3500" dirty="0" smtClean="0">
                <a:latin typeface="Cambria" pitchFamily="18" charset="0"/>
              </a:rPr>
              <a:t>), </a:t>
            </a:r>
            <a:r>
              <a:rPr lang="ru-RU" sz="3500" dirty="0" err="1" smtClean="0">
                <a:latin typeface="Cambria" pitchFamily="18" charset="0"/>
              </a:rPr>
              <a:t>кількісний</a:t>
            </a:r>
            <a:r>
              <a:rPr lang="ru-RU" sz="3500" dirty="0" smtClean="0">
                <a:latin typeface="Cambria" pitchFamily="18" charset="0"/>
              </a:rPr>
              <a:t> </a:t>
            </a:r>
            <a:r>
              <a:rPr lang="ru-RU" sz="3500" dirty="0" err="1" smtClean="0">
                <a:latin typeface="Cambria" pitchFamily="18" charset="0"/>
              </a:rPr>
              <a:t>рівень</a:t>
            </a:r>
            <a:r>
              <a:rPr lang="ru-RU" sz="3500" dirty="0" smtClean="0">
                <a:latin typeface="Cambria" pitchFamily="18" charset="0"/>
              </a:rPr>
              <a:t> та </a:t>
            </a:r>
            <a:r>
              <a:rPr lang="ru-RU" sz="3500" dirty="0" err="1" smtClean="0">
                <a:latin typeface="Cambria" pitchFamily="18" charset="0"/>
              </a:rPr>
              <a:t>якісні</a:t>
            </a:r>
            <a:r>
              <a:rPr lang="ru-RU" sz="3500" dirty="0" smtClean="0">
                <a:latin typeface="Cambria" pitchFamily="18" charset="0"/>
              </a:rPr>
              <a:t> </a:t>
            </a:r>
            <a:r>
              <a:rPr lang="ru-RU" sz="3500" dirty="0" err="1" smtClean="0">
                <a:latin typeface="Cambria" pitchFamily="18" charset="0"/>
              </a:rPr>
              <a:t>особливості</a:t>
            </a:r>
            <a:r>
              <a:rPr lang="ru-RU" sz="3500" dirty="0" smtClean="0">
                <a:latin typeface="Cambria" pitchFamily="18" charset="0"/>
              </a:rPr>
              <a:t> </a:t>
            </a:r>
            <a:r>
              <a:rPr lang="ru-RU" sz="3500" dirty="0" err="1" smtClean="0">
                <a:latin typeface="Cambria" pitchFamily="18" charset="0"/>
              </a:rPr>
              <a:t>якої</a:t>
            </a:r>
            <a:r>
              <a:rPr lang="ru-RU" sz="3500" dirty="0" smtClean="0">
                <a:latin typeface="Cambria" pitchFamily="18" charset="0"/>
              </a:rPr>
              <a:t> є </a:t>
            </a:r>
            <a:r>
              <a:rPr lang="ru-RU" sz="3500" dirty="0" err="1" smtClean="0">
                <a:latin typeface="Cambria" pitchFamily="18" charset="0"/>
              </a:rPr>
              <a:t>показником</a:t>
            </a:r>
            <a:r>
              <a:rPr lang="ru-RU" sz="3500" dirty="0" smtClean="0">
                <a:latin typeface="Cambria" pitchFamily="18" charset="0"/>
              </a:rPr>
              <a:t> </a:t>
            </a:r>
            <a:r>
              <a:rPr lang="ru-RU" sz="3500" dirty="0" err="1" smtClean="0">
                <a:latin typeface="Cambria" pitchFamily="18" charset="0"/>
              </a:rPr>
              <a:t>інтелектуальних</a:t>
            </a:r>
            <a:r>
              <a:rPr lang="ru-RU" sz="3500" dirty="0" smtClean="0">
                <a:latin typeface="Cambria" pitchFamily="18" charset="0"/>
              </a:rPr>
              <a:t> і </a:t>
            </a:r>
            <a:r>
              <a:rPr lang="ru-RU" sz="3500" dirty="0" err="1" smtClean="0">
                <a:latin typeface="Cambria" pitchFamily="18" charset="0"/>
              </a:rPr>
              <a:t>особистісних</a:t>
            </a:r>
            <a:r>
              <a:rPr lang="ru-RU" sz="3500" dirty="0" smtClean="0">
                <a:latin typeface="Cambria" pitchFamily="18" charset="0"/>
              </a:rPr>
              <a:t> рис. 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wipe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1.liveinternet.ru/images/attach/c/4/79/679/79679723_Chocolate__44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00" y="0"/>
            <a:ext cx="9347200" cy="7010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140968"/>
            <a:ext cx="8311952" cy="1143000"/>
          </a:xfrm>
        </p:spPr>
        <p:txBody>
          <a:bodyPr>
            <a:normAutofit fontScale="90000"/>
          </a:bodyPr>
          <a:lstStyle/>
          <a:p>
            <a:r>
              <a:rPr lang="ru-RU" i="0" dirty="0" err="1" smtClean="0">
                <a:solidFill>
                  <a:schemeClr val="bg1"/>
                </a:solidFill>
              </a:rPr>
              <a:t>Класифікація</a:t>
            </a:r>
            <a:r>
              <a:rPr lang="ru-RU" i="0" dirty="0" smtClean="0">
                <a:solidFill>
                  <a:schemeClr val="bg1"/>
                </a:solidFill>
              </a:rPr>
              <a:t> </a:t>
            </a:r>
            <a:r>
              <a:rPr lang="ru-RU" i="0" dirty="0" err="1" smtClean="0">
                <a:solidFill>
                  <a:schemeClr val="bg1"/>
                </a:solidFill>
              </a:rPr>
              <a:t>психодіагностичних</a:t>
            </a:r>
            <a:r>
              <a:rPr lang="ru-RU" i="0" dirty="0" smtClean="0">
                <a:solidFill>
                  <a:schemeClr val="bg1"/>
                </a:solidFill>
              </a:rPr>
              <a:t> </a:t>
            </a:r>
            <a:r>
              <a:rPr lang="ru-RU" i="0" dirty="0" err="1" smtClean="0">
                <a:solidFill>
                  <a:schemeClr val="bg1"/>
                </a:solidFill>
              </a:rPr>
              <a:t>методів</a:t>
            </a:r>
            <a:r>
              <a:rPr lang="ru-RU" i="0" dirty="0" smtClean="0">
                <a:solidFill>
                  <a:schemeClr val="bg1"/>
                </a:solidFill>
              </a:rPr>
              <a:t> за </a:t>
            </a:r>
            <a:r>
              <a:rPr lang="ru-RU" i="0" dirty="0" err="1" smtClean="0">
                <a:solidFill>
                  <a:schemeClr val="bg1"/>
                </a:solidFill>
              </a:rPr>
              <a:t>В.К.Гайдою</a:t>
            </a:r>
            <a:r>
              <a:rPr lang="ru-RU" i="0" dirty="0" smtClean="0">
                <a:solidFill>
                  <a:schemeClr val="bg1"/>
                </a:solidFill>
              </a:rPr>
              <a:t>, </a:t>
            </a:r>
            <a:r>
              <a:rPr lang="ru-RU" i="0" dirty="0" err="1" smtClean="0">
                <a:solidFill>
                  <a:schemeClr val="bg1"/>
                </a:solidFill>
              </a:rPr>
              <a:t>В.П.Захаровим</a:t>
            </a:r>
            <a:r>
              <a:rPr lang="ru-RU" i="0" dirty="0" smtClean="0">
                <a:solidFill>
                  <a:schemeClr val="bg1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772400" cy="1143000"/>
          </a:xfrm>
        </p:spPr>
        <p:txBody>
          <a:bodyPr/>
          <a:lstStyle/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1)  За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якістю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: 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636912"/>
            <a:ext cx="7772400" cy="1591816"/>
          </a:xfrm>
        </p:spPr>
        <p:txBody>
          <a:bodyPr>
            <a:normAutofit/>
          </a:bodyPr>
          <a:lstStyle/>
          <a:p>
            <a:r>
              <a:rPr lang="ru-RU" sz="3600" b="1" dirty="0" err="1" smtClean="0"/>
              <a:t>стандартизовані</a:t>
            </a:r>
            <a:r>
              <a:rPr lang="ru-RU" sz="3600" b="1" dirty="0" smtClean="0"/>
              <a:t>, </a:t>
            </a:r>
          </a:p>
          <a:p>
            <a:r>
              <a:rPr lang="ru-RU" sz="3600" b="1" dirty="0" err="1" smtClean="0"/>
              <a:t>нестандартизовані</a:t>
            </a:r>
            <a:endParaRPr lang="ru-RU" sz="3600" b="1" dirty="0"/>
          </a:p>
        </p:txBody>
      </p:sp>
    </p:spTree>
  </p:cSld>
  <p:clrMapOvr>
    <a:masterClrMapping/>
  </p:clrMapOvr>
  <p:transition spd="med">
    <p:cover dir="ld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224</TotalTime>
  <Words>1377</Words>
  <Application>Microsoft Office PowerPoint</Application>
  <PresentationFormat>Экран (4:3)</PresentationFormat>
  <Paragraphs>139</Paragraphs>
  <Slides>47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2" baseType="lpstr">
      <vt:lpstr>Arial</vt:lpstr>
      <vt:lpstr>Calibri</vt:lpstr>
      <vt:lpstr>Cambria</vt:lpstr>
      <vt:lpstr>Garamond</vt:lpstr>
      <vt:lpstr>Натуральные материалы</vt:lpstr>
      <vt:lpstr>Лекція  4</vt:lpstr>
      <vt:lpstr>План:</vt:lpstr>
      <vt:lpstr>Презентация PowerPoint</vt:lpstr>
      <vt:lpstr>1.  За матеріалом,  який використовується:</vt:lpstr>
      <vt:lpstr>2. За кількістю отриманих показників:</vt:lpstr>
      <vt:lpstr>3. За психічною активністю досліджуваних:</vt:lpstr>
      <vt:lpstr>Презентация PowerPoint</vt:lpstr>
      <vt:lpstr>Класифікація психодіагностичних методів за В.К.Гайдою, В.П.Захаровим  </vt:lpstr>
      <vt:lpstr>1)  За якістю: </vt:lpstr>
      <vt:lpstr>2)  За призначенням:  </vt:lpstr>
      <vt:lpstr>3. За матеріалом, яким оперує досліджуваний:  </vt:lpstr>
      <vt:lpstr>4)  За кількістю  обстежуваних:  </vt:lpstr>
      <vt:lpstr>5)  За формою відповіді:</vt:lpstr>
      <vt:lpstr>6) За провідною  орієнтацією:</vt:lpstr>
      <vt:lpstr>Презентация PowerPoint</vt:lpstr>
      <vt:lpstr>Презентация PowerPoint</vt:lpstr>
      <vt:lpstr>7)  За комплексністю:</vt:lpstr>
      <vt:lpstr>8) За характером  відповідей на завдання:</vt:lpstr>
      <vt:lpstr>9) За областю  охоплення психічного:</vt:lpstr>
      <vt:lpstr>10) За характером   розумових дій:</vt:lpstr>
      <vt:lpstr>Характеристика основних методів психодіагностики</vt:lpstr>
      <vt:lpstr>Тести: </vt:lpstr>
      <vt:lpstr>Презентация PowerPoint</vt:lpstr>
      <vt:lpstr>Презентация PowerPoint</vt:lpstr>
      <vt:lpstr>Приклади: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Опитувальники </vt:lpstr>
      <vt:lpstr>Презентация PowerPoint</vt:lpstr>
      <vt:lpstr>Презентация PowerPoint</vt:lpstr>
      <vt:lpstr>Характеристика опитувальників </vt:lpstr>
      <vt:lpstr>Презентация PowerPoint</vt:lpstr>
      <vt:lpstr>Презентация PowerPoint</vt:lpstr>
      <vt:lpstr>Презентация PowerPoint</vt:lpstr>
      <vt:lpstr>Презентация PowerPoint</vt:lpstr>
      <vt:lpstr>Любительські і професійні тести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*Питер-Company*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№5</dc:title>
  <dc:creator>Дмитрий Каленюк</dc:creator>
  <cp:lastModifiedBy>Елена Блинова</cp:lastModifiedBy>
  <cp:revision>63</cp:revision>
  <dcterms:created xsi:type="dcterms:W3CDTF">2013-03-18T12:47:40Z</dcterms:created>
  <dcterms:modified xsi:type="dcterms:W3CDTF">2020-11-22T17:47:23Z</dcterms:modified>
</cp:coreProperties>
</file>