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14" r:id="rId4"/>
  </p:sldMasterIdLst>
  <p:notesMasterIdLst>
    <p:notesMasterId r:id="rId39"/>
  </p:notesMasterIdLst>
  <p:handoutMasterIdLst>
    <p:handoutMasterId r:id="rId40"/>
  </p:handoutMasterIdLst>
  <p:sldIdLst>
    <p:sldId id="267" r:id="rId5"/>
    <p:sldId id="301" r:id="rId6"/>
    <p:sldId id="302" r:id="rId7"/>
    <p:sldId id="282" r:id="rId8"/>
    <p:sldId id="336" r:id="rId9"/>
    <p:sldId id="335" r:id="rId10"/>
    <p:sldId id="337" r:id="rId11"/>
    <p:sldId id="303" r:id="rId12"/>
    <p:sldId id="318" r:id="rId13"/>
    <p:sldId id="320" r:id="rId14"/>
    <p:sldId id="319" r:id="rId15"/>
    <p:sldId id="321" r:id="rId16"/>
    <p:sldId id="322" r:id="rId17"/>
    <p:sldId id="325" r:id="rId18"/>
    <p:sldId id="323" r:id="rId19"/>
    <p:sldId id="324" r:id="rId20"/>
    <p:sldId id="304" r:id="rId21"/>
    <p:sldId id="313" r:id="rId22"/>
    <p:sldId id="314" r:id="rId23"/>
    <p:sldId id="326" r:id="rId24"/>
    <p:sldId id="331" r:id="rId25"/>
    <p:sldId id="315" r:id="rId26"/>
    <p:sldId id="334" r:id="rId27"/>
    <p:sldId id="305" r:id="rId28"/>
    <p:sldId id="327" r:id="rId29"/>
    <p:sldId id="306" r:id="rId30"/>
    <p:sldId id="328" r:id="rId31"/>
    <p:sldId id="329" r:id="rId32"/>
    <p:sldId id="307" r:id="rId33"/>
    <p:sldId id="308" r:id="rId34"/>
    <p:sldId id="332" r:id="rId35"/>
    <p:sldId id="295" r:id="rId36"/>
    <p:sldId id="333" r:id="rId37"/>
    <p:sldId id="33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2" autoAdjust="0"/>
  </p:normalViewPr>
  <p:slideViewPr>
    <p:cSldViewPr snapToGrid="0">
      <p:cViewPr varScale="1">
        <p:scale>
          <a:sx n="62" d="100"/>
          <a:sy n="62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94FFE89-DD1A-434A-B46E-FC0161681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5BBA22-1009-4062-B497-20D4D1F420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003D6EC-8D86-40AE-BCDD-CB01875363F0}" type="datetime1">
              <a:rPr lang="ru-RU" smtClean="0"/>
              <a:t>01.09.2022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5305A3-EF7C-4109-870C-75957F87F8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65183E6-2BF7-4148-8288-DCAD651FB9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CA6C9-E2E2-4922-B1A7-E6462166C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96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BC66B-B4AC-4633-A1A7-233B774CF881}" type="datetime1">
              <a:rPr lang="ru-RU" smtClean="0"/>
              <a:pPr/>
              <a:t>01.09.2022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C70E52-1238-4A7F-867E-2F90BFCA0D6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458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49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Екскурсії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 метод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форма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організації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занять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зародилися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початку XX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століття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екскурсія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вчить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учнів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читати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тільки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друковані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книжки, але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книгу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життя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екскурсіях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одержують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зв’язки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науки і практики, науки 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виробничої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діяльності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людини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науки 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мистецтва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екскурсії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сприяють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вихованню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учнів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культури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поведінки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громадських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місцях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розширюють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світогляд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дозволяють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пізнати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тільки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місцевість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проживають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але і свою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Батьківщину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2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Екскурсії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 метод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форма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організації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занять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зародилися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початку XX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століття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екскурсія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вчить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учнів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читати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тільки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друковані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книжки, але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книгу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життя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екскурсіях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одержують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зв’язки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науки і практики, науки 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виробничої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діяльності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людини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науки 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мистецтва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екскурсії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сприяють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вихованню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учнів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культури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поведінки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громадських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місцях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розширюють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світогляд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дозволяють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пізнати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тільки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місцевість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проживають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але і свою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Батьківщину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66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Екскурсії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 метод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форма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організації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занять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зародилися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початку XX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століття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екскурсія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вчить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учнів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читати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тільки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друковані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книжки, але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книгу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життя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екскурсіях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одержують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зв’язки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науки і практики, науки 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виробничої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діяльності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людини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науки 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мистецтва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екскурсії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сприяють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вихованню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учнів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культури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поведінки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громадських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місцях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розширюють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світогляд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дозволяють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пізнати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тільки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місцевість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проживають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але і свою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Батьківщину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83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Екскурсії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 метод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форма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організації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занять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зародилися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початку XX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століття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екскурсія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вчить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учнів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читати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тільки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друковані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книжки, але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книгу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життя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екскурсіях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одержують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зв’язки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науки і практики, науки 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виробничої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діяльності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людини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науки 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мистецтва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екскурсії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сприяють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вихованню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учнів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культури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поведінки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громадських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місцях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розширюють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світогляд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дозволяють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пізнати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тільки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місцевість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проживають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але і свою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Батьківщину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91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90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05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825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8996FA-BFC3-4EAC-AAB9-45C2EF3838CE}" type="datetime1">
              <a:rPr lang="ru-RU" noProof="0" smtClean="0"/>
              <a:t>01.09.2022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3382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C311F64-DBA9-4949-B98F-AC0ACC89C4D6}" type="datetime1">
              <a:rPr lang="ru-RU" noProof="0" smtClean="0"/>
              <a:t>01.09.2022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62947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C311F64-DBA9-4949-B98F-AC0ACC89C4D6}" type="datetime1">
              <a:rPr lang="ru-RU" noProof="0" smtClean="0"/>
              <a:t>01.09.2022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335184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C311F64-DBA9-4949-B98F-AC0ACC89C4D6}" type="datetime1">
              <a:rPr lang="ru-RU" noProof="0" smtClean="0"/>
              <a:t>01.09.2022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0855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C311F64-DBA9-4949-B98F-AC0ACC89C4D6}" type="datetime1">
              <a:rPr lang="ru-RU" noProof="0" smtClean="0"/>
              <a:t>01.09.2022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067867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C311F64-DBA9-4949-B98F-AC0ACC89C4D6}" type="datetime1">
              <a:rPr lang="ru-RU" noProof="0" smtClean="0"/>
              <a:t>01.09.2022</a:t>
            </a:fld>
            <a:endParaRPr lang="ru-R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36419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C311F64-DBA9-4949-B98F-AC0ACC89C4D6}" type="datetime1">
              <a:rPr lang="ru-RU" noProof="0" smtClean="0"/>
              <a:t>01.09.2022</a:t>
            </a:fld>
            <a:endParaRPr lang="ru-R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9593059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C311F64-DBA9-4949-B98F-AC0ACC89C4D6}" type="datetime1">
              <a:rPr lang="ru-RU" noProof="0" smtClean="0"/>
              <a:t>01.09.2022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8656377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C311F64-DBA9-4949-B98F-AC0ACC89C4D6}" type="datetime1">
              <a:rPr lang="ru-RU" noProof="0" smtClean="0"/>
              <a:t>01.09.2022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743950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исание заголовк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276643-78B9-443D-A21B-5D8D71E872B6}" type="datetime1">
              <a:rPr lang="ru-RU" noProof="0" smtClean="0"/>
              <a:t>01.09.2022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Текст 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 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 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 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Текст 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 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4" name="Прямая соединительная линия 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Рисунок 2"/>
          <p:cNvSpPr>
            <a:spLocks noGrp="1" noChangeAspect="1"/>
          </p:cNvSpPr>
          <p:nvPr>
            <p:ph type="pic" idx="1" hasCustomPrompt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ADD9B9-C473-4B24-8BB0-CAA4E6C33546}" type="datetime1">
              <a:rPr lang="ru-RU" noProof="0" smtClean="0"/>
              <a:t>01.09.2022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FC2C154-9245-4EAA-8ADE-33D1A7EC5680}" type="datetime1">
              <a:rPr lang="ru-RU" noProof="0" smtClean="0"/>
              <a:t>01.09.2022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 7">
            <a:extLst>
              <a:ext uri="{FF2B5EF4-FFF2-40B4-BE49-F238E27FC236}">
                <a16:creationId xmlns:a16="http://schemas.microsoft.com/office/drawing/2014/main" id="{A81ABC17-75BA-4BC3-90F9-7E0BC030B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228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прав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rtlCol="0" anchor="ctr" anchorCtr="0">
            <a:normAutofit/>
          </a:bodyPr>
          <a:lstStyle>
            <a:lvl1pPr algn="l">
              <a:defRPr sz="30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Рисунок 2"/>
          <p:cNvSpPr>
            <a:spLocks noGrp="1" noChangeAspect="1"/>
          </p:cNvSpPr>
          <p:nvPr>
            <p:ph type="pic" idx="1" hasCustomPrompt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38CDBD-D89E-4D27-9D3E-D8C8B6B71053}" type="datetime1">
              <a:rPr lang="ru-RU" noProof="0" smtClean="0"/>
              <a:t>01.09.2022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70F7E0-5A37-4C1B-B001-12D253A333A6}" type="datetime1">
              <a:rPr lang="ru-RU" noProof="0" smtClean="0"/>
              <a:t>01.09.2022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0404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0D5F7A5-016A-40DC-9267-CD570A4FFE11}" type="datetime1">
              <a:rPr lang="ru-RU" noProof="0" smtClean="0"/>
              <a:t>01.09.2022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: Скругленные углы 8">
            <a:extLst>
              <a:ext uri="{FF2B5EF4-FFF2-40B4-BE49-F238E27FC236}">
                <a16:creationId xmlns:a16="http://schemas.microsoft.com/office/drawing/2014/main" id="{A93479CC-FE2B-4633-9462-0CD1BD934866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5528606-A051-4828-B897-3E5B3E983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76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31448E-31CF-4ED5-B8E5-44B98EED9B66}" type="datetime1">
              <a:rPr lang="ru-RU" noProof="0" smtClean="0"/>
              <a:t>01.09.2022</a:t>
            </a:fld>
            <a:endParaRPr lang="ru-R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0" name="Рисунок 9" descr="Celestia-R1---OverlayContentHD.png">
            <a:extLst>
              <a:ext uri="{FF2B5EF4-FFF2-40B4-BE49-F238E27FC236}">
                <a16:creationId xmlns:a16="http://schemas.microsoft.com/office/drawing/2014/main" id="{479F762B-2A19-4264-A666-9B7D67603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1" name="Прямая соединительная линия 11">
            <a:extLst>
              <a:ext uri="{FF2B5EF4-FFF2-40B4-BE49-F238E27FC236}">
                <a16:creationId xmlns:a16="http://schemas.microsoft.com/office/drawing/2014/main" id="{94DC6C83-01DD-4EE6-B4D6-264BEE715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73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E4AE4C-9F8E-41E2-89BA-C86A7744736A}" type="datetime1">
              <a:rPr lang="ru-RU" noProof="0" smtClean="0"/>
              <a:t>01.09.2022</a:t>
            </a:fld>
            <a:endParaRPr lang="ru-R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461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C311F64-DBA9-4949-B98F-AC0ACC89C4D6}" type="datetime1">
              <a:rPr lang="ru-RU" noProof="0" smtClean="0"/>
              <a:t>01.09.2022</a:t>
            </a:fld>
            <a:endParaRPr lang="ru-RU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01827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064A484-6A61-465E-A582-FF16A82B5833}" type="datetime1">
              <a:rPr lang="ru-RU" noProof="0" smtClean="0"/>
              <a:t>01.09.2022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390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ADD9B9-C473-4B24-8BB0-CAA4E6C33546}" type="datetime1">
              <a:rPr lang="ru-RU" noProof="0" smtClean="0"/>
              <a:t>01.09.2022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2475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C311F64-DBA9-4949-B98F-AC0ACC89C4D6}" type="datetime1">
              <a:rPr lang="ru-RU" noProof="0" smtClean="0"/>
              <a:t>01.09.2022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46749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679" r:id="rId18"/>
    <p:sldLayoutId id="2147483669" r:id="rId19"/>
    <p:sldLayoutId id="2147483680" r:id="rId20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305F2-4D75-4D76-BA59-F00627AB8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349" y="1394846"/>
            <a:ext cx="5656882" cy="4091553"/>
          </a:xfrm>
        </p:spPr>
        <p:txBody>
          <a:bodyPr rtlCol="0">
            <a:normAutofit/>
          </a:bodyPr>
          <a:lstStyle/>
          <a:p>
            <a:r>
              <a:rPr lang="ru-RU" dirty="0" err="1">
                <a:effectLst/>
              </a:rPr>
              <a:t>Сутність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процесу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виховання</a:t>
            </a:r>
            <a:br>
              <a:rPr lang="ru-RU" dirty="0">
                <a:effectLst/>
              </a:rPr>
            </a:b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</a:t>
            </a:r>
            <a:endParaRPr lang="ru-RU" sz="1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42D441-7BE9-4211-ACC2-3824FE852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60" y="1584486"/>
            <a:ext cx="5533540" cy="3689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2656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3B6E43A-9EC8-4892-BBE1-77D29E0C5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09" y="565437"/>
            <a:ext cx="8349474" cy="51396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Виховує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- писав Антон Семенович Макаренко, - все: люди,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люди. З них на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батьки і педагоги. З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усім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навколишньої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у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незліченні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неминуче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переплітається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стосунками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ускладнюється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моральним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зростанням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LID4096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История Антона Макаренко, педагога, который превращал трудных подростков в ярких и умных взрослых">
            <a:extLst>
              <a:ext uri="{FF2B5EF4-FFF2-40B4-BE49-F238E27FC236}">
                <a16:creationId xmlns:a16="http://schemas.microsoft.com/office/drawing/2014/main" id="{671BC0C3-6FDF-497D-BCFC-7BE3A6E8A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219" y="1630018"/>
            <a:ext cx="2660820" cy="328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19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C505C-5448-40EE-A5F7-DD07F716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2513"/>
            <a:ext cx="10353761" cy="1326321"/>
          </a:xfrm>
        </p:spPr>
        <p:txBody>
          <a:bodyPr/>
          <a:lstStyle/>
          <a:p>
            <a:r>
              <a:rPr lang="uk-UA" dirty="0"/>
              <a:t>Специфіка процесу виховання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9B8E69-0B6C-4275-AA36-4EF5AF250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18834"/>
            <a:ext cx="10353762" cy="45565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двосторонній</a:t>
            </a:r>
            <a:r>
              <a:rPr lang="ru-R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endParaRPr lang="ru-RU" sz="3600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двостороннім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обов'язкова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і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вихованця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ID4096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62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C505C-5448-40EE-A5F7-DD07F716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2513"/>
            <a:ext cx="10353761" cy="1326321"/>
          </a:xfrm>
        </p:spPr>
        <p:txBody>
          <a:bodyPr/>
          <a:lstStyle/>
          <a:p>
            <a:r>
              <a:rPr lang="uk-UA" dirty="0"/>
              <a:t>Специфіка процесу виховання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9B8E69-0B6C-4275-AA36-4EF5AF250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32452"/>
            <a:ext cx="10353762" cy="48428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трудність</a:t>
            </a:r>
            <a:r>
              <a:rPr lang="ru-R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розкритті</a:t>
            </a:r>
            <a:r>
              <a:rPr lang="ru-R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проникнути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актуалізує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методик,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давали б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погляди,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вихованця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збагачувати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вносити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корективи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792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C505C-5448-40EE-A5F7-DD07F716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2513"/>
            <a:ext cx="10353761" cy="1326321"/>
          </a:xfrm>
        </p:spPr>
        <p:txBody>
          <a:bodyPr/>
          <a:lstStyle/>
          <a:p>
            <a:r>
              <a:rPr lang="uk-UA" dirty="0"/>
              <a:t>Специфіка процесу виховання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9B8E69-0B6C-4275-AA36-4EF5AF250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32452"/>
            <a:ext cx="10364410" cy="514847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розмаїття</a:t>
            </a:r>
            <a:r>
              <a:rPr lang="ru-R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реалізувати</a:t>
            </a:r>
            <a:r>
              <a:rPr lang="ru-R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переслідує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розгортається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напрямами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здатне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передбачити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виховних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2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C505C-5448-40EE-A5F7-DD07F716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2513"/>
            <a:ext cx="10353761" cy="1326321"/>
          </a:xfrm>
        </p:spPr>
        <p:txBody>
          <a:bodyPr/>
          <a:lstStyle/>
          <a:p>
            <a:r>
              <a:rPr lang="uk-UA" dirty="0"/>
              <a:t>Специфіка процесу виховання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9B8E69-0B6C-4275-AA36-4EF5AF250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32452"/>
            <a:ext cx="6580309" cy="514847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неперервність</a:t>
            </a:r>
            <a:r>
              <a:rPr lang="ru-R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неперервним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канікул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заповнюють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формуванню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позитивних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рис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15D5E9-B7EC-40E7-90CA-6A51791DB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454" y="1981199"/>
            <a:ext cx="4311928" cy="28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89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C505C-5448-40EE-A5F7-DD07F716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2513"/>
            <a:ext cx="10353761" cy="1326321"/>
          </a:xfrm>
        </p:spPr>
        <p:txBody>
          <a:bodyPr/>
          <a:lstStyle/>
          <a:p>
            <a:r>
              <a:rPr lang="uk-UA" dirty="0"/>
              <a:t>Специфіка процесу виховання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9B8E69-0B6C-4275-AA36-4EF5AF250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496" y="1232452"/>
            <a:ext cx="6460434" cy="543303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довготривалість</a:t>
            </a:r>
            <a:r>
              <a:rPr lang="ru-RU" sz="3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3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тривалим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Людина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виховується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зрілості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"Я </a:t>
            </a:r>
            <a:r>
              <a:rPr lang="ru-RU" sz="28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продовжую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вчитися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писав Клод-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Адріан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Гельвецій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(1715-1771), - </a:t>
            </a:r>
            <a:r>
              <a:rPr lang="ru-RU" sz="28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завершене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Коли ж </a:t>
            </a:r>
            <a:r>
              <a:rPr lang="ru-RU" sz="28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закінчиться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Коли я не буду </a:t>
            </a:r>
            <a:r>
              <a:rPr lang="ru-RU" sz="28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здатним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моєї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Все </a:t>
            </a:r>
            <a:r>
              <a:rPr lang="ru-RU" sz="28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є, </a:t>
            </a:r>
            <a:r>
              <a:rPr lang="ru-RU" sz="28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тривалим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вихованням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sz="2800" b="1" i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лод Адриан Гельвеций">
            <a:extLst>
              <a:ext uri="{FF2B5EF4-FFF2-40B4-BE49-F238E27FC236}">
                <a16:creationId xmlns:a16="http://schemas.microsoft.com/office/drawing/2014/main" id="{269C1297-A89A-47A8-B234-A98C0319B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26" y="1818861"/>
            <a:ext cx="4848225" cy="322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810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C505C-5448-40EE-A5F7-DD07F716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2513"/>
            <a:ext cx="10353761" cy="1326321"/>
          </a:xfrm>
        </p:spPr>
        <p:txBody>
          <a:bodyPr/>
          <a:lstStyle/>
          <a:p>
            <a:r>
              <a:rPr lang="uk-UA" dirty="0"/>
              <a:t>Специфіка процесу виховання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9B8E69-0B6C-4275-AA36-4EF5AF250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232452"/>
            <a:ext cx="11171582" cy="4750905"/>
          </a:xfrm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r>
              <a:rPr lang="ru-RU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поступове</a:t>
            </a:r>
            <a:r>
              <a:rPr lang="ru-R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b="1" i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E1067F-453B-4102-97F8-EB2FC3379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640" y="2318298"/>
            <a:ext cx="5334000" cy="35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92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3C7AE-FCC7-4ABE-90F5-2FB66C65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294468"/>
            <a:ext cx="10456571" cy="957862"/>
          </a:xfrm>
        </p:spPr>
        <p:txBody>
          <a:bodyPr>
            <a:normAutofit fontScale="90000"/>
          </a:bodyPr>
          <a:lstStyle/>
          <a:p>
            <a:r>
              <a:rPr lang="uk-UA" dirty="0"/>
              <a:t>Структурні елементи процесу виховання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AB277D-7D54-4529-8367-99B5F0EEA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8" y="1252330"/>
            <a:ext cx="11064778" cy="53112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мети і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методики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виховного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і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 algn="just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спрямованого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емоційно-почуттєву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сферу,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звички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Провідну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відіграє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ID4096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8B8DF3-80FA-40D0-846F-81C58947C398}"/>
              </a:ext>
            </a:extLst>
          </p:cNvPr>
          <p:cNvSpPr/>
          <p:nvPr/>
        </p:nvSpPr>
        <p:spPr>
          <a:xfrm>
            <a:off x="2716513" y="4007322"/>
            <a:ext cx="2266728" cy="178904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 особистості</a:t>
            </a:r>
            <a:endParaRPr lang="LID4096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B51427-9BC0-41B8-9DDA-7087C3E54359}"/>
              </a:ext>
            </a:extLst>
          </p:cNvPr>
          <p:cNvSpPr/>
          <p:nvPr/>
        </p:nvSpPr>
        <p:spPr>
          <a:xfrm>
            <a:off x="5400079" y="4007322"/>
            <a:ext cx="2266728" cy="178904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Емоції та почуття</a:t>
            </a:r>
            <a:endParaRPr lang="LID4096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97B55B4-17BD-42B2-998E-B63236C45701}"/>
              </a:ext>
            </a:extLst>
          </p:cNvPr>
          <p:cNvSpPr/>
          <p:nvPr/>
        </p:nvSpPr>
        <p:spPr>
          <a:xfrm>
            <a:off x="8083645" y="4007322"/>
            <a:ext cx="2266728" cy="178904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 та звички поведінки</a:t>
            </a:r>
            <a:endParaRPr lang="LID4096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D85DF97E-E67C-4217-BF67-6285C8F9D725}"/>
              </a:ext>
            </a:extLst>
          </p:cNvPr>
          <p:cNvSpPr/>
          <p:nvPr/>
        </p:nvSpPr>
        <p:spPr>
          <a:xfrm>
            <a:off x="4983241" y="4770783"/>
            <a:ext cx="416838" cy="477078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CC21BCED-100F-44F2-BC6E-FA7A079B5879}"/>
              </a:ext>
            </a:extLst>
          </p:cNvPr>
          <p:cNvSpPr/>
          <p:nvPr/>
        </p:nvSpPr>
        <p:spPr>
          <a:xfrm>
            <a:off x="7666807" y="4790661"/>
            <a:ext cx="416838" cy="477078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795BFE8-DC35-4984-AD2E-4103E3F1C166}"/>
              </a:ext>
            </a:extLst>
          </p:cNvPr>
          <p:cNvSpPr/>
          <p:nvPr/>
        </p:nvSpPr>
        <p:spPr>
          <a:xfrm>
            <a:off x="3710729" y="6122167"/>
            <a:ext cx="5307496" cy="47707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особистості</a:t>
            </a:r>
            <a:endParaRPr lang="LID4096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96D0FFD-0870-4181-BEE2-03CF4514FF4F}"/>
              </a:ext>
            </a:extLst>
          </p:cNvPr>
          <p:cNvCxnSpPr>
            <a:endCxn id="5" idx="2"/>
          </p:cNvCxnSpPr>
          <p:nvPr/>
        </p:nvCxnSpPr>
        <p:spPr>
          <a:xfrm flipV="1">
            <a:off x="6533443" y="5796366"/>
            <a:ext cx="0" cy="325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2EE98F70-1072-4650-A7B4-EBDE6C73C3E9}"/>
              </a:ext>
            </a:extLst>
          </p:cNvPr>
          <p:cNvCxnSpPr>
            <a:endCxn id="6" idx="2"/>
          </p:cNvCxnSpPr>
          <p:nvPr/>
        </p:nvCxnSpPr>
        <p:spPr>
          <a:xfrm flipV="1">
            <a:off x="6533443" y="5796366"/>
            <a:ext cx="2683566" cy="325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B5F2E86-0FEE-40B6-862B-46CD4CD5667F}"/>
              </a:ext>
            </a:extLst>
          </p:cNvPr>
          <p:cNvCxnSpPr>
            <a:endCxn id="4" idx="2"/>
          </p:cNvCxnSpPr>
          <p:nvPr/>
        </p:nvCxnSpPr>
        <p:spPr>
          <a:xfrm flipH="1" flipV="1">
            <a:off x="3849877" y="5796366"/>
            <a:ext cx="2683566" cy="325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105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CE84F-528F-4F80-9ED1-C13D7FCB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31913"/>
            <a:ext cx="10353761" cy="785247"/>
          </a:xfrm>
        </p:spPr>
        <p:txBody>
          <a:bodyPr/>
          <a:lstStyle/>
          <a:p>
            <a:r>
              <a:rPr lang="uk-UA" dirty="0"/>
              <a:t>свідомість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A3EC59-14DC-4DD7-9A47-023AF0299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747174"/>
            <a:ext cx="5645426" cy="3468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властива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відображенні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об'єктивних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попередньому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мисленому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накресленні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передбаченні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регулюванні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соціальною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дійсністю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ID4096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library.nlu.edu.ua/POLN_TEXT/4%20KURS/4/1/06H2R6_2.files/image005.jpg">
            <a:extLst>
              <a:ext uri="{FF2B5EF4-FFF2-40B4-BE49-F238E27FC236}">
                <a16:creationId xmlns:a16="http://schemas.microsoft.com/office/drawing/2014/main" id="{98AB5DDD-0F79-4D9C-AB79-12A5481EA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39" y="1427508"/>
            <a:ext cx="6188765" cy="432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971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9EF1E-A692-42A5-87DA-132273A9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66" y="154983"/>
            <a:ext cx="11158780" cy="1435277"/>
          </a:xfrm>
        </p:spPr>
        <p:txBody>
          <a:bodyPr>
            <a:noAutofit/>
          </a:bodyPr>
          <a:lstStyle/>
          <a:p>
            <a:r>
              <a:rPr lang="uk-UA" sz="2800" dirty="0"/>
              <a:t>Свідомість особистості</a:t>
            </a:r>
            <a:endParaRPr lang="LID4096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8CEF38-232F-4DC1-B179-F993F38BC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169" y="1326902"/>
            <a:ext cx="6693662" cy="493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0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3EF2A-BB72-48D4-8BAF-372E9E75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86720"/>
            <a:ext cx="10353761" cy="844657"/>
          </a:xfrm>
        </p:spPr>
        <p:txBody>
          <a:bodyPr>
            <a:normAutofit/>
          </a:bodyPr>
          <a:lstStyle/>
          <a:p>
            <a:r>
              <a:rPr lang="uk-UA" dirty="0"/>
              <a:t>План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E4E4F0-F1A5-4604-AF04-7DEF8826E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131378"/>
            <a:ext cx="10353762" cy="4613440"/>
          </a:xfrm>
        </p:spPr>
        <p:txBody>
          <a:bodyPr>
            <a:normAutofit/>
          </a:bodyPr>
          <a:lstStyle/>
          <a:p>
            <a:pPr marL="800100" lvl="1" indent="-342900">
              <a:buAutoNum type="arabicPeriod"/>
            </a:pP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buAutoNum type="arabicPeriod"/>
            </a:pP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AutoNum type="arabicPeriod"/>
            </a:pP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Рушійні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buAutoNum type="arabicPeriod"/>
            </a:pP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endParaRPr lang="uk-UA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031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9EF1E-A692-42A5-87DA-132273A9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80926"/>
            <a:ext cx="10353761" cy="857348"/>
          </a:xfrm>
        </p:spPr>
        <p:txBody>
          <a:bodyPr>
            <a:noAutofit/>
          </a:bodyPr>
          <a:lstStyle/>
          <a:p>
            <a:r>
              <a:rPr lang="uk-UA" sz="2800" dirty="0"/>
              <a:t>Свідомість особистості</a:t>
            </a:r>
            <a:endParaRPr lang="LID4096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183FEF-FFB8-4E15-A864-3AB6A420A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217" y="5935224"/>
            <a:ext cx="8309113" cy="642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 сучасного українського художника  Олега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Шупляка</a:t>
            </a:r>
            <a:endParaRPr lang="LID4096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BC3D57-5D9E-4485-9301-71F6545DD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21" y="911974"/>
            <a:ext cx="3528895" cy="50232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860BFA-7A9B-4EE5-8887-4C4419542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685" y="911975"/>
            <a:ext cx="3714509" cy="502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6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9EF1E-A692-42A5-87DA-132273A9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80926"/>
            <a:ext cx="10353761" cy="857348"/>
          </a:xfrm>
        </p:spPr>
        <p:txBody>
          <a:bodyPr>
            <a:noAutofit/>
          </a:bodyPr>
          <a:lstStyle/>
          <a:p>
            <a:r>
              <a:rPr lang="uk-UA" sz="2800" dirty="0"/>
              <a:t>Свідомість особистості</a:t>
            </a:r>
            <a:endParaRPr lang="LID4096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183FEF-FFB8-4E15-A864-3AB6A420A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217" y="5935224"/>
            <a:ext cx="8309113" cy="642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 сучасного українського художника  Олега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Шупляка</a:t>
            </a:r>
            <a:endParaRPr lang="LID4096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DD7EFB-4AF9-4661-BFBC-E3E7526B8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057" y="1014357"/>
            <a:ext cx="3717883" cy="494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76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B2EA8-6DA6-4FA2-90E8-3D567A46C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56" y="139486"/>
            <a:ext cx="11174277" cy="1115877"/>
          </a:xfrm>
        </p:spPr>
        <p:txBody>
          <a:bodyPr>
            <a:normAutofit/>
          </a:bodyPr>
          <a:lstStyle/>
          <a:p>
            <a:r>
              <a:rPr lang="uk-UA" sz="2800" dirty="0"/>
              <a:t>Емоції та почуття</a:t>
            </a:r>
            <a:endParaRPr lang="LID4096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1B13EF-EF6D-4C4A-A874-C043092EE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574" y="1255363"/>
            <a:ext cx="6163496" cy="5238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ID4096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FA2ED4-3467-4E5D-BE6D-3EF796F9C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30" y="2047778"/>
            <a:ext cx="5377836" cy="2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14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B2EA8-6DA6-4FA2-90E8-3D567A46C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56" y="139486"/>
            <a:ext cx="11174277" cy="1115877"/>
          </a:xfrm>
        </p:spPr>
        <p:txBody>
          <a:bodyPr>
            <a:normAutofit/>
          </a:bodyPr>
          <a:lstStyle/>
          <a:p>
            <a:r>
              <a:rPr lang="uk-UA" sz="2800" dirty="0"/>
              <a:t>Емоції та почуття</a:t>
            </a:r>
            <a:endParaRPr lang="LID4096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6AA9FD-EC9F-423D-B1B9-15B5C2652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56" y="1097878"/>
            <a:ext cx="5506917" cy="34121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FAA479-DFAB-4161-A400-24FD6168D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8507"/>
            <a:ext cx="5806139" cy="329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44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70366A9-6AFA-45D8-A7E0-CAC580E55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40964"/>
            <a:ext cx="10353761" cy="945396"/>
          </a:xfrm>
        </p:spPr>
        <p:txBody>
          <a:bodyPr>
            <a:noAutofit/>
          </a:bodyPr>
          <a:lstStyle/>
          <a:p>
            <a:r>
              <a:rPr lang="uk-UA" sz="2800" dirty="0"/>
              <a:t>Навички та звички поведінки</a:t>
            </a:r>
            <a:endParaRPr lang="LID4096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996322-A421-402E-911A-D96056B57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43" y="1286361"/>
            <a:ext cx="11112285" cy="5052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новоутворення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зайвих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затрат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нервово-психічної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планомірних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багаторазових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вправлянь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усталених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ID4096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5E8D82-51E8-4C81-B137-53AB11C79ABF}"/>
              </a:ext>
            </a:extLst>
          </p:cNvPr>
          <p:cNvSpPr/>
          <p:nvPr/>
        </p:nvSpPr>
        <p:spPr>
          <a:xfrm>
            <a:off x="2738033" y="498113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38917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70366A9-6AFA-45D8-A7E0-CAC580E55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6495"/>
            <a:ext cx="10353761" cy="945396"/>
          </a:xfrm>
        </p:spPr>
        <p:txBody>
          <a:bodyPr>
            <a:noAutofit/>
          </a:bodyPr>
          <a:lstStyle/>
          <a:p>
            <a:r>
              <a:rPr lang="uk-UA" sz="2800" dirty="0"/>
              <a:t>Навички та звички поведінки</a:t>
            </a:r>
            <a:endParaRPr lang="LID4096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996322-A421-402E-911A-D96056B57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4" y="775252"/>
            <a:ext cx="11748053" cy="57448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надбання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вправляння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педагогами і батьками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хибного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ненормальному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в силу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викорінення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з'ясуванням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ID4096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5E8D82-51E8-4C81-B137-53AB11C79ABF}"/>
              </a:ext>
            </a:extLst>
          </p:cNvPr>
          <p:cNvSpPr/>
          <p:nvPr/>
        </p:nvSpPr>
        <p:spPr>
          <a:xfrm>
            <a:off x="2738033" y="498113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859621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908B0-8DA0-439E-99DE-9ABA7A8A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9878"/>
            <a:ext cx="10353761" cy="95415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2700" dirty="0" err="1"/>
              <a:t>Рушійні</a:t>
            </a:r>
            <a:r>
              <a:rPr lang="ru-RU" sz="2700" dirty="0"/>
              <a:t> </a:t>
            </a:r>
            <a:r>
              <a:rPr lang="ru-RU" sz="2700" dirty="0" err="1"/>
              <a:t>сили</a:t>
            </a:r>
            <a:r>
              <a:rPr lang="ru-RU" sz="2700" dirty="0"/>
              <a:t>  </a:t>
            </a:r>
            <a:r>
              <a:rPr lang="ru-RU" sz="2700" dirty="0" err="1"/>
              <a:t>процесу</a:t>
            </a:r>
            <a:r>
              <a:rPr lang="ru-RU" sz="2700" dirty="0"/>
              <a:t> </a:t>
            </a:r>
            <a:r>
              <a:rPr lang="ru-RU" sz="2700" dirty="0" err="1"/>
              <a:t>виховання</a:t>
            </a:r>
            <a:br>
              <a:rPr lang="ru-RU" dirty="0"/>
            </a:b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8FB879-AE8F-45E2-B0AE-1456DD70F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815009"/>
            <a:ext cx="11708295" cy="5744817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рушійними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силами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належать: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зростаючими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призупинитися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нею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так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вибудовуватися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спротив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ID4096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1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908B0-8DA0-439E-99DE-9ABA7A8A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9878"/>
            <a:ext cx="10353761" cy="95415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2700" dirty="0" err="1"/>
              <a:t>Рушійні</a:t>
            </a:r>
            <a:r>
              <a:rPr lang="ru-RU" sz="2700" dirty="0"/>
              <a:t> </a:t>
            </a:r>
            <a:r>
              <a:rPr lang="ru-RU" sz="2700" dirty="0" err="1"/>
              <a:t>сили</a:t>
            </a:r>
            <a:r>
              <a:rPr lang="ru-RU" sz="2700" dirty="0"/>
              <a:t>  </a:t>
            </a:r>
            <a:r>
              <a:rPr lang="ru-RU" sz="2700" dirty="0" err="1"/>
              <a:t>процесу</a:t>
            </a:r>
            <a:r>
              <a:rPr lang="ru-RU" sz="2700" dirty="0"/>
              <a:t> </a:t>
            </a:r>
            <a:r>
              <a:rPr lang="ru-RU" sz="2700" dirty="0" err="1"/>
              <a:t>виховання</a:t>
            </a:r>
            <a:br>
              <a:rPr lang="ru-RU" dirty="0"/>
            </a:b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8FB879-AE8F-45E2-B0AE-1456DD70F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815009"/>
            <a:ext cx="11708295" cy="57448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невідповідність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батьки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висуває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таких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низькопробні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протистояти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13356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908B0-8DA0-439E-99DE-9ABA7A8A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9878"/>
            <a:ext cx="10353761" cy="95415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2700" dirty="0" err="1"/>
              <a:t>Рушійні</a:t>
            </a:r>
            <a:r>
              <a:rPr lang="ru-RU" sz="2700" dirty="0"/>
              <a:t> </a:t>
            </a:r>
            <a:r>
              <a:rPr lang="ru-RU" sz="2700" dirty="0" err="1"/>
              <a:t>сили</a:t>
            </a:r>
            <a:r>
              <a:rPr lang="ru-RU" sz="2700" dirty="0"/>
              <a:t>  </a:t>
            </a:r>
            <a:r>
              <a:rPr lang="ru-RU" sz="2700" dirty="0" err="1"/>
              <a:t>процесу</a:t>
            </a:r>
            <a:r>
              <a:rPr lang="ru-RU" sz="2700" dirty="0"/>
              <a:t> </a:t>
            </a:r>
            <a:r>
              <a:rPr lang="ru-RU" sz="2700" dirty="0" err="1"/>
              <a:t>виховання</a:t>
            </a:r>
            <a:br>
              <a:rPr lang="ru-RU" dirty="0"/>
            </a:b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8FB879-AE8F-45E2-B0AE-1456DD70F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815009"/>
            <a:ext cx="11708295" cy="57448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неоднакове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пристосовництво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безпринципність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породжена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педагогами,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батьками.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стереотип,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перевихованні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ID4096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18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94296-E5D3-4E07-9A76-7C7D1678A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337" y="191146"/>
            <a:ext cx="11004402" cy="738753"/>
          </a:xfrm>
        </p:spPr>
        <p:txBody>
          <a:bodyPr>
            <a:normAutofit fontScale="90000"/>
          </a:bodyPr>
          <a:lstStyle/>
          <a:p>
            <a:br>
              <a:rPr lang="ru-RU" sz="2700" dirty="0"/>
            </a:br>
            <a:r>
              <a:rPr lang="ru-RU" sz="2700" dirty="0" err="1"/>
              <a:t>Етапи</a:t>
            </a:r>
            <a:r>
              <a:rPr lang="ru-RU" sz="2700" dirty="0"/>
              <a:t> </a:t>
            </a:r>
            <a:r>
              <a:rPr lang="ru-RU" sz="2700" dirty="0" err="1"/>
              <a:t>процесу</a:t>
            </a:r>
            <a:r>
              <a:rPr lang="ru-RU" sz="2700" dirty="0"/>
              <a:t> </a:t>
            </a:r>
            <a:r>
              <a:rPr lang="ru-RU" sz="2700" dirty="0" err="1"/>
              <a:t>виховання</a:t>
            </a:r>
            <a:br>
              <a:rPr lang="ru-RU" dirty="0"/>
            </a:b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E67205-5E3F-495C-9FAB-4F2C54E8F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8" y="775253"/>
            <a:ext cx="11608904" cy="58916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розглядається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педагогу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спланувати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виховну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роботу,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передбачити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методику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кожному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особистсті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rabicParenR"/>
            </a:pP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рис і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ідеалу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AutoNum type="arabicParenR"/>
            </a:pP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колективу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позитивних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рис,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недоліків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характері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поведінці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рис,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зародження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AutoNum type="arabicParenR"/>
            </a:pP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запланованих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виховних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AutoNum type="arabicParenR"/>
            </a:pP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спонукання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самостійної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arenR"/>
            </a:pP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836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6132E-C3DB-428E-BB00-575CD486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Рекомендована література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9CD015-235C-4375-9759-8D02CA2BF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9067113" cy="3695136"/>
          </a:xfrm>
        </p:spPr>
        <p:txBody>
          <a:bodyPr>
            <a:normAutofit lnSpcReduction="10000"/>
          </a:bodyPr>
          <a:lstStyle/>
          <a:p>
            <a:pPr lvl="0"/>
            <a:r>
              <a:rPr lang="uk-UA" dirty="0"/>
              <a:t>1.</a:t>
            </a:r>
            <a:r>
              <a:rPr lang="uk-UA" dirty="0">
                <a:effectLst/>
              </a:rPr>
              <a:t> Волкова Н.П. Педагогіка: Посібник для студентів вищих навчальних закладів. - К.: Видавничий центр; Академія", 2001. - 576 с. </a:t>
            </a:r>
          </a:p>
          <a:p>
            <a:r>
              <a:rPr lang="ru-RU" dirty="0">
                <a:effectLst/>
              </a:rPr>
              <a:t>2. Мельничук С.Г. </a:t>
            </a:r>
            <a:r>
              <a:rPr lang="ru-RU" dirty="0" err="1">
                <a:effectLst/>
              </a:rPr>
              <a:t>Педагогіка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Теорія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виховання</a:t>
            </a:r>
            <a:r>
              <a:rPr lang="ru-RU" dirty="0">
                <a:effectLst/>
              </a:rPr>
              <a:t>). </a:t>
            </a:r>
            <a:r>
              <a:rPr lang="ru-RU" dirty="0" err="1">
                <a:effectLst/>
              </a:rPr>
              <a:t>Навчальний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посібник</a:t>
            </a:r>
            <a:r>
              <a:rPr lang="ru-RU" dirty="0">
                <a:effectLst/>
              </a:rPr>
              <a:t>. – К.: </a:t>
            </a:r>
            <a:r>
              <a:rPr lang="ru-RU" dirty="0" err="1">
                <a:effectLst/>
              </a:rPr>
              <a:t>Видавничий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Дім</a:t>
            </a:r>
            <a:r>
              <a:rPr lang="ru-RU" dirty="0">
                <a:effectLst/>
              </a:rPr>
              <a:t> «Слово», 2012. – 288 с.</a:t>
            </a:r>
          </a:p>
          <a:p>
            <a:r>
              <a:rPr lang="ru-RU" dirty="0">
                <a:effectLst/>
              </a:rPr>
              <a:t>3.</a:t>
            </a:r>
            <a:r>
              <a:rPr lang="uk-UA" dirty="0">
                <a:effectLst/>
              </a:rPr>
              <a:t> </a:t>
            </a:r>
            <a:r>
              <a:rPr lang="uk-UA" dirty="0" err="1">
                <a:effectLst/>
              </a:rPr>
              <a:t>Мойсеюк</a:t>
            </a:r>
            <a:r>
              <a:rPr lang="uk-UA" dirty="0">
                <a:effectLst/>
              </a:rPr>
              <a:t> Н.Є. Педагогіка. Навчальний посібник. 2-е вид. - 1999 р. - 350с. </a:t>
            </a:r>
          </a:p>
          <a:p>
            <a:pPr lvl="0"/>
            <a:r>
              <a:rPr lang="uk-UA" dirty="0">
                <a:effectLst/>
              </a:rPr>
              <a:t>4. Педагогіка: Навчальний посібник / </a:t>
            </a:r>
            <a:r>
              <a:rPr lang="uk-UA" dirty="0" err="1">
                <a:effectLst/>
              </a:rPr>
              <a:t>В.М.Галузяк</a:t>
            </a:r>
            <a:r>
              <a:rPr lang="uk-UA" dirty="0">
                <a:effectLst/>
              </a:rPr>
              <a:t>, </a:t>
            </a:r>
            <a:r>
              <a:rPr lang="uk-UA" dirty="0" err="1">
                <a:effectLst/>
              </a:rPr>
              <a:t>М.І.Сметанський</a:t>
            </a:r>
            <a:r>
              <a:rPr lang="uk-UA" dirty="0">
                <a:effectLst/>
              </a:rPr>
              <a:t>, </a:t>
            </a:r>
            <a:r>
              <a:rPr lang="uk-UA" dirty="0" err="1">
                <a:effectLst/>
              </a:rPr>
              <a:t>В.І.Шахов</a:t>
            </a:r>
            <a:r>
              <a:rPr lang="uk-UA" dirty="0">
                <a:effectLst/>
              </a:rPr>
              <a:t>. - 2-е вид., </a:t>
            </a:r>
            <a:r>
              <a:rPr lang="uk-UA" dirty="0" err="1">
                <a:effectLst/>
              </a:rPr>
              <a:t>випр</a:t>
            </a:r>
            <a:r>
              <a:rPr lang="uk-UA" dirty="0">
                <a:effectLst/>
              </a:rPr>
              <a:t>. і </a:t>
            </a:r>
            <a:r>
              <a:rPr lang="uk-UA" dirty="0" err="1">
                <a:effectLst/>
              </a:rPr>
              <a:t>доп</a:t>
            </a:r>
            <a:r>
              <a:rPr lang="uk-UA" dirty="0">
                <a:effectLst/>
              </a:rPr>
              <a:t>. - Вінниця: Книга - Вега", 2003. - 416с. </a:t>
            </a:r>
          </a:p>
          <a:p>
            <a:pPr lvl="0"/>
            <a:r>
              <a:rPr lang="uk-UA" dirty="0">
                <a:effectLst/>
              </a:rPr>
              <a:t>5. </a:t>
            </a:r>
            <a:r>
              <a:rPr lang="uk-UA" dirty="0" err="1">
                <a:effectLst/>
              </a:rPr>
              <a:t>Фіцула</a:t>
            </a:r>
            <a:r>
              <a:rPr lang="uk-UA" dirty="0">
                <a:effectLst/>
              </a:rPr>
              <a:t> М.М. Педагогіка: Навчальний посібник для студентів вищих педагогічних закладів освіти. - К.: </a:t>
            </a:r>
            <a:r>
              <a:rPr lang="uk-UA" dirty="0" err="1">
                <a:effectLst/>
              </a:rPr>
              <a:t>Академвидав</a:t>
            </a:r>
            <a:r>
              <a:rPr lang="uk-UA" dirty="0">
                <a:effectLst/>
              </a:rPr>
              <a:t>, 2003. - 528 с. </a:t>
            </a:r>
          </a:p>
          <a:p>
            <a:endParaRPr lang="LID4096" dirty="0"/>
          </a:p>
        </p:txBody>
      </p:sp>
      <p:pic>
        <p:nvPicPr>
          <p:cNvPr id="1026" name="Picture 2" descr="https://westudents.com.ua/imag/pedag/fic_ped/_title.jpg">
            <a:extLst>
              <a:ext uri="{FF2B5EF4-FFF2-40B4-BE49-F238E27FC236}">
                <a16:creationId xmlns:a16="http://schemas.microsoft.com/office/drawing/2014/main" id="{DA8F429A-BCF1-4934-926D-E5E2ADCA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39" y="2547045"/>
            <a:ext cx="1614695" cy="248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12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4C6DF-70D0-4AC7-AEF1-2BB69032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808" y="278969"/>
            <a:ext cx="10353761" cy="661261"/>
          </a:xfrm>
        </p:spPr>
        <p:txBody>
          <a:bodyPr/>
          <a:lstStyle/>
          <a:p>
            <a:r>
              <a:rPr lang="uk-UA" dirty="0"/>
              <a:t>Управління процесом виховання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A6E3F-4730-4D33-8643-0E0316165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8" y="1069383"/>
            <a:ext cx="7216481" cy="55096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планомірний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Суть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LID4096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F43BE-9DC9-423E-BEF2-6036A853B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486" y="2216257"/>
            <a:ext cx="4099826" cy="218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61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4C6DF-70D0-4AC7-AEF1-2BB69032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808" y="278969"/>
            <a:ext cx="10353761" cy="661261"/>
          </a:xfrm>
        </p:spPr>
        <p:txBody>
          <a:bodyPr/>
          <a:lstStyle/>
          <a:p>
            <a:r>
              <a:rPr lang="uk-UA" dirty="0"/>
              <a:t>Управління процесом виховання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A6E3F-4730-4D33-8643-0E0316165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55374"/>
            <a:ext cx="5791200" cy="58236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спрямовуватися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доброзичливими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організаторські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вимогливість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себе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товаришів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за межами.</a:t>
            </a:r>
            <a:endParaRPr lang="LID4096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8BF7D2-C1DE-4801-95C2-F00D652D7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45774"/>
            <a:ext cx="5597718" cy="28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4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119" y="103595"/>
            <a:ext cx="10955762" cy="619932"/>
          </a:xfrm>
        </p:spPr>
        <p:txBody>
          <a:bodyPr rtlCol="0">
            <a:normAutofit/>
          </a:bodyPr>
          <a:lstStyle/>
          <a:p>
            <a:pPr rtl="0"/>
            <a:r>
              <a:rPr lang="ru-RU" sz="3200" dirty="0" err="1"/>
              <a:t>Вимоги</a:t>
            </a:r>
            <a:r>
              <a:rPr lang="ru-RU" sz="3200" dirty="0"/>
              <a:t> до </a:t>
            </a:r>
            <a:r>
              <a:rPr lang="uk-UA" sz="3200" dirty="0"/>
              <a:t>ВЧИТЕЛЯ, </a:t>
            </a:r>
            <a:r>
              <a:rPr lang="ru-RU" sz="3200" dirty="0" err="1"/>
              <a:t>вихователя</a:t>
            </a:r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D1CFDC-FE6E-4EE7-8263-954027177FF0}"/>
              </a:ext>
            </a:extLst>
          </p:cNvPr>
          <p:cNvSpPr/>
          <p:nvPr/>
        </p:nvSpPr>
        <p:spPr>
          <a:xfrm>
            <a:off x="309966" y="906650"/>
            <a:ext cx="71137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самосвідомості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характеру народу,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морально-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духовного, культурного і морального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бездоганне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широкий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ерудицію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самовдосконалення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E163AD-4E4E-47AD-89BF-009027D4E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734" y="1983783"/>
            <a:ext cx="4407596" cy="29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97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119" y="103595"/>
            <a:ext cx="10955762" cy="619932"/>
          </a:xfrm>
        </p:spPr>
        <p:txBody>
          <a:bodyPr rtlCol="0">
            <a:normAutofit/>
          </a:bodyPr>
          <a:lstStyle/>
          <a:p>
            <a:pPr rtl="0"/>
            <a:r>
              <a:rPr lang="ru-RU" sz="3200" dirty="0" err="1"/>
              <a:t>Вимоги</a:t>
            </a:r>
            <a:r>
              <a:rPr lang="ru-RU" sz="3200" dirty="0"/>
              <a:t> до </a:t>
            </a:r>
            <a:r>
              <a:rPr lang="uk-UA" sz="3200" dirty="0"/>
              <a:t>ВЧИТЕЛЯ, </a:t>
            </a:r>
            <a:r>
              <a:rPr lang="ru-RU" sz="3200" dirty="0" err="1"/>
              <a:t>вихователя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endParaRPr lang="ru-RU" dirty="0"/>
          </a:p>
          <a:p>
            <a:pPr rtl="0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D1CFDC-FE6E-4EE7-8263-954027177FF0}"/>
              </a:ext>
            </a:extLst>
          </p:cNvPr>
          <p:cNvSpPr/>
          <p:nvPr/>
        </p:nvSpPr>
        <p:spPr>
          <a:xfrm>
            <a:off x="464947" y="906650"/>
            <a:ext cx="63698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культуру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наполегливістю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витримкою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тактом;</a:t>
            </a:r>
          </a:p>
          <a:p>
            <a:pPr marL="342900" indent="-342900" algn="just">
              <a:buFontTx/>
              <a:buChar char="-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організаторськими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перцептивними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сугестивними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науково-пізнавальними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позитивно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точно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дохідливо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образно,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думки.</a:t>
            </a:r>
            <a:endParaRPr lang="LID4096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E1B856-3557-4435-8D49-1BA0CB1BE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833" y="1844324"/>
            <a:ext cx="4835434" cy="322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30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5C20609-4F57-437A-85BA-9C1E7D21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65839"/>
            <a:ext cx="5347858" cy="1326321"/>
          </a:xfrm>
        </p:spPr>
        <p:txBody>
          <a:bodyPr/>
          <a:lstStyle/>
          <a:p>
            <a:r>
              <a:rPr lang="uk-UA" b="0" dirty="0"/>
              <a:t>Дякую за увагу!</a:t>
            </a:r>
            <a:endParaRPr lang="LID4096" b="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E2BDF5-8982-4C15-97A4-AE093C65B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66" y="1441584"/>
            <a:ext cx="5635769" cy="375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15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286" y="420916"/>
            <a:ext cx="11426433" cy="6117770"/>
          </a:xfrm>
        </p:spPr>
        <p:txBody>
          <a:bodyPr rtlCol="0">
            <a:normAutofit fontScale="90000"/>
          </a:bodyPr>
          <a:lstStyle/>
          <a:p>
            <a:pPr algn="l"/>
            <a:br>
              <a:rPr lang="ru-RU" sz="4900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900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900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49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900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900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педагогіці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розглядають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аспектах:</a:t>
            </a:r>
            <a:b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в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соціальному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передача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накопиченого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старших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поколінь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молодшим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духовна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спадщина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створено в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людям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.;</a:t>
            </a:r>
            <a:b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в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педагогічному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спеціальна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цілеспрямованого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організованих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68A4BAFD-52EE-4127-97F0-9901FEB19382}"/>
              </a:ext>
            </a:extLst>
          </p:cNvPr>
          <p:cNvSpPr txBox="1">
            <a:spLocks/>
          </p:cNvSpPr>
          <p:nvPr/>
        </p:nvSpPr>
        <p:spPr bwMode="white">
          <a:xfrm>
            <a:off x="290287" y="420916"/>
            <a:ext cx="10624456" cy="62556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20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6881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956" y="573436"/>
            <a:ext cx="5455403" cy="5965249"/>
          </a:xfrm>
        </p:spPr>
        <p:txBody>
          <a:bodyPr rtlCol="0">
            <a:normAutofit fontScale="90000"/>
          </a:bodyPr>
          <a:lstStyle/>
          <a:p>
            <a:pPr algn="just"/>
            <a:br>
              <a:rPr lang="ru-RU" sz="4900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900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900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49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900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900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цілеспрямоване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організованої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виховуваних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68A4BAFD-52EE-4127-97F0-9901FEB19382}"/>
              </a:ext>
            </a:extLst>
          </p:cNvPr>
          <p:cNvSpPr txBox="1">
            <a:spLocks/>
          </p:cNvSpPr>
          <p:nvPr/>
        </p:nvSpPr>
        <p:spPr bwMode="white">
          <a:xfrm>
            <a:off x="290287" y="420916"/>
            <a:ext cx="10624456" cy="62556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2000" b="1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AF4B90-6C8A-427C-AEC3-593694723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760" y="1609765"/>
            <a:ext cx="5063849" cy="3638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097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286" y="420916"/>
            <a:ext cx="11085470" cy="6117770"/>
          </a:xfrm>
        </p:spPr>
        <p:txBody>
          <a:bodyPr rtlCol="0">
            <a:normAutofit fontScale="90000"/>
          </a:bodyPr>
          <a:lstStyle/>
          <a:p>
            <a:br>
              <a:rPr lang="ru-RU" sz="4900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900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900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49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49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900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900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49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виховних</a:t>
            </a:r>
            <a:r>
              <a:rPr lang="ru-RU" sz="49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49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9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49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9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49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всебічно</a:t>
            </a:r>
            <a:r>
              <a:rPr lang="ru-RU" sz="49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9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гармонійно</a:t>
            </a:r>
            <a:r>
              <a:rPr lang="ru-RU" sz="49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розвиненої</a:t>
            </a:r>
            <a:r>
              <a:rPr lang="ru-RU" sz="49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49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68A4BAFD-52EE-4127-97F0-9901FEB19382}"/>
              </a:ext>
            </a:extLst>
          </p:cNvPr>
          <p:cNvSpPr txBox="1">
            <a:spLocks/>
          </p:cNvSpPr>
          <p:nvPr/>
        </p:nvSpPr>
        <p:spPr bwMode="white">
          <a:xfrm>
            <a:off x="290287" y="420916"/>
            <a:ext cx="10624456" cy="62556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20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264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4847" y="420917"/>
            <a:ext cx="9390990" cy="1996820"/>
          </a:xfrm>
        </p:spPr>
        <p:txBody>
          <a:bodyPr rtlCol="0">
            <a:normAutofit fontScale="90000"/>
          </a:bodyPr>
          <a:lstStyle/>
          <a:p>
            <a:br>
              <a:rPr lang="ru-RU" sz="4900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900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900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49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49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900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900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68A4BAFD-52EE-4127-97F0-9901FEB19382}"/>
              </a:ext>
            </a:extLst>
          </p:cNvPr>
          <p:cNvSpPr txBox="1">
            <a:spLocks/>
          </p:cNvSpPr>
          <p:nvPr/>
        </p:nvSpPr>
        <p:spPr bwMode="white">
          <a:xfrm>
            <a:off x="290287" y="420916"/>
            <a:ext cx="10624456" cy="62556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2000" b="1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55CD8-5FF7-4882-A520-2B0D01C35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77" y="1444030"/>
            <a:ext cx="4479249" cy="29807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9730A0-A612-4CEE-BFD7-92524F367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515" y="3065659"/>
            <a:ext cx="5303228" cy="2980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531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C505C-5448-40EE-A5F7-DD07F716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2513"/>
            <a:ext cx="10353761" cy="1326321"/>
          </a:xfrm>
        </p:spPr>
        <p:txBody>
          <a:bodyPr/>
          <a:lstStyle/>
          <a:p>
            <a:r>
              <a:rPr lang="uk-UA" dirty="0"/>
              <a:t>Специфіка процесу виховання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9B8E69-0B6C-4275-AA36-4EF5AF250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18834"/>
            <a:ext cx="10353762" cy="45565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цілеспрямованість</a:t>
            </a:r>
            <a:endParaRPr lang="ru-RU" sz="3600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систематичним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послідовним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випадковості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епізодичності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хаотичності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виховних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вихованню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закладах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цілеспрямований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позитивних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об'єктивних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ID4096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136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C505C-5448-40EE-A5F7-DD07F716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2513"/>
            <a:ext cx="10353761" cy="900791"/>
          </a:xfrm>
        </p:spPr>
        <p:txBody>
          <a:bodyPr/>
          <a:lstStyle/>
          <a:p>
            <a:r>
              <a:rPr lang="uk-UA" dirty="0"/>
              <a:t>Специфіка процесу виховання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9B8E69-0B6C-4275-AA36-4EF5AF250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6" y="1093305"/>
            <a:ext cx="11489634" cy="557218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об'єктивних</a:t>
            </a:r>
            <a:r>
              <a:rPr lang="ru-RU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суб'єктивних</a:t>
            </a:r>
            <a:r>
              <a:rPr lang="ru-RU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endParaRPr lang="ru-RU" sz="3200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effectLst/>
              </a:rPr>
              <a:t>	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Об'єктивними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чинниками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розбудови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перебудова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засадах,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звичаїв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обрядів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педагогіки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іноземними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громадянами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До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суб'єктивних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соціально-педагогічна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навчально-виховна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цілеспрямована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позашкільних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церкви.</a:t>
            </a:r>
          </a:p>
          <a:p>
            <a:pPr marL="0" indent="0" algn="just">
              <a:buNone/>
            </a:pPr>
            <a:endParaRPr lang="LID4096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53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6|1.4|9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6|1.4|9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6|1.4|9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6|1.4|9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3E21D3-7788-4819-8437-C5C4B0C5D46D}">
  <ds:schemaRefs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fb0879af-3eba-417a-a55a-ffe6dcd6ca77"/>
    <ds:schemaRef ds:uri="6dc4bcd6-49db-4c07-9060-8acfc67cef9f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63CD11F-9FDB-4628-B708-63BFB2D681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BF972C-B81A-46A3-BFB2-A01F0B5DBC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0</TotalTime>
  <Words>1442</Words>
  <Application>Microsoft Office PowerPoint</Application>
  <PresentationFormat>Широкоэкранный</PresentationFormat>
  <Paragraphs>120</Paragraphs>
  <Slides>34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Bookman Old Style</vt:lpstr>
      <vt:lpstr>Calibri</vt:lpstr>
      <vt:lpstr>Rockwell</vt:lpstr>
      <vt:lpstr>Times New Roman</vt:lpstr>
      <vt:lpstr>Damask</vt:lpstr>
      <vt:lpstr>Сутність процесу виховання      Лекція 1</vt:lpstr>
      <vt:lpstr>План</vt:lpstr>
      <vt:lpstr>Рекомендована література</vt:lpstr>
      <vt:lpstr>   Виховання   Виховання в педагогіці розглядають в декількох аспектах:  а) в соціальному - передача накопиченого досвіду старших поколінь молодшим. Під досвідом розуміється духовна спадщина людства, яке створено в процесі його історичного розвитку, а саме: відомі людям знання, вміння, способи мислення, правові, моральні норми і т.д .;  б) в педагогічному - спеціальна діяльність, процес цілеспрямованого формування особистості, що передбачає систему організованих засобів впливу   </vt:lpstr>
      <vt:lpstr>   Виховання   - це цілеспрямоване формування особистості в умовах спеціально організованої системи, що забезпечує взаємодію вихователя і виховуваних в процесі реалізації спільних цілей.    </vt:lpstr>
      <vt:lpstr>   Процес виховання   система виховних заходів, спрямованих на формування всебічно і гармонійно розвиненої особистості.       </vt:lpstr>
      <vt:lpstr>   Процес виховання    </vt:lpstr>
      <vt:lpstr>Специфіка процесу виховання</vt:lpstr>
      <vt:lpstr>Специфіка процесу виховання</vt:lpstr>
      <vt:lpstr>Презентация PowerPoint</vt:lpstr>
      <vt:lpstr>Специфіка процесу виховання</vt:lpstr>
      <vt:lpstr>Специфіка процесу виховання</vt:lpstr>
      <vt:lpstr>Специфіка процесу виховання</vt:lpstr>
      <vt:lpstr>Специфіка процесу виховання</vt:lpstr>
      <vt:lpstr>Специфіка процесу виховання</vt:lpstr>
      <vt:lpstr>Специфіка процесу виховання</vt:lpstr>
      <vt:lpstr>Структурні елементи процесу виховання</vt:lpstr>
      <vt:lpstr>свідомість</vt:lpstr>
      <vt:lpstr>Свідомість особистості</vt:lpstr>
      <vt:lpstr>Свідомість особистості</vt:lpstr>
      <vt:lpstr>Свідомість особистості</vt:lpstr>
      <vt:lpstr>Емоції та почуття</vt:lpstr>
      <vt:lpstr>Емоції та почуття</vt:lpstr>
      <vt:lpstr>Навички та звички поведінки</vt:lpstr>
      <vt:lpstr>Навички та звички поведінки</vt:lpstr>
      <vt:lpstr> Рушійні сили  процесу виховання </vt:lpstr>
      <vt:lpstr> Рушійні сили  процесу виховання </vt:lpstr>
      <vt:lpstr> Рушійні сили  процесу виховання </vt:lpstr>
      <vt:lpstr> Етапи процесу виховання </vt:lpstr>
      <vt:lpstr>Управління процесом виховання</vt:lpstr>
      <vt:lpstr>Управління процесом виховання</vt:lpstr>
      <vt:lpstr>Вимоги до ВЧИТЕЛЯ, вихователя</vt:lpstr>
      <vt:lpstr>Вимоги до ВЧИТЕЛЯ, вихователя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2020-02-04T20:54:03Z</dcterms:created>
  <dcterms:modified xsi:type="dcterms:W3CDTF">2022-08-31T21:35:40Z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