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8" r:id="rId3"/>
    <p:sldId id="261" r:id="rId4"/>
    <p:sldId id="259" r:id="rId5"/>
    <p:sldId id="262" r:id="rId6"/>
    <p:sldId id="263" r:id="rId7"/>
    <p:sldId id="264" r:id="rId8"/>
    <p:sldId id="268" r:id="rId9"/>
    <p:sldId id="265" r:id="rId10"/>
    <p:sldId id="269" r:id="rId11"/>
    <p:sldId id="266" r:id="rId12"/>
    <p:sldId id="270" r:id="rId13"/>
    <p:sldId id="267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BC8F0F-C7FE-4E4B-A601-2DD6782709E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2730E7E-260F-4859-8BA7-5ACD95D09E22}">
      <dgm:prSet phldrT="[Текст]"/>
      <dgm:spPr/>
      <dgm:t>
        <a:bodyPr/>
        <a:lstStyle/>
        <a:p>
          <a:r>
            <a:rPr lang="ru-RU" b="1" smtClean="0">
              <a:effectLst/>
            </a:rPr>
            <a:t>Інтелектуальна готовність</a:t>
          </a:r>
          <a:endParaRPr lang="ru-RU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E47DF28-6420-4991-B8F8-078F93599B55}" type="parTrans" cxnId="{6CB7A029-6AEA-4EF4-9430-3339ABE76FF7}">
      <dgm:prSet/>
      <dgm:spPr/>
      <dgm:t>
        <a:bodyPr/>
        <a:lstStyle/>
        <a:p>
          <a:endParaRPr lang="ru-RU"/>
        </a:p>
      </dgm:t>
    </dgm:pt>
    <dgm:pt modelId="{C80A0C88-C018-4B16-92D0-F4589C7CDCEC}" type="sibTrans" cxnId="{6CB7A029-6AEA-4EF4-9430-3339ABE76FF7}">
      <dgm:prSet/>
      <dgm:spPr/>
      <dgm:t>
        <a:bodyPr/>
        <a:lstStyle/>
        <a:p>
          <a:endParaRPr lang="ru-RU"/>
        </a:p>
      </dgm:t>
    </dgm:pt>
    <dgm:pt modelId="{BFA85E71-DE20-4724-ACBA-8C6F7C8BBCDE}">
      <dgm:prSet phldrT="[Текст]"/>
      <dgm:spPr/>
      <dgm:t>
        <a:bodyPr/>
        <a:lstStyle/>
        <a:p>
          <a:r>
            <a:rPr lang="ru-RU" b="1" dirty="0" err="1" smtClean="0">
              <a:effectLst/>
            </a:rPr>
            <a:t>Вольова</a:t>
          </a:r>
          <a:r>
            <a:rPr lang="ru-RU" b="1" dirty="0" smtClean="0">
              <a:effectLst/>
            </a:rPr>
            <a:t> </a:t>
          </a:r>
          <a:r>
            <a:rPr lang="ru-RU" b="1" dirty="0" err="1" smtClean="0">
              <a:effectLst/>
            </a:rPr>
            <a:t>готовність</a:t>
          </a:r>
          <a:endParaRPr lang="ru-RU" dirty="0"/>
        </a:p>
      </dgm:t>
    </dgm:pt>
    <dgm:pt modelId="{03C95FB1-7E74-46D9-AC49-FF836AC1D6D3}" type="parTrans" cxnId="{96FEB61B-9ECB-4166-A973-B9E719033A86}">
      <dgm:prSet/>
      <dgm:spPr/>
      <dgm:t>
        <a:bodyPr/>
        <a:lstStyle/>
        <a:p>
          <a:endParaRPr lang="ru-RU"/>
        </a:p>
      </dgm:t>
    </dgm:pt>
    <dgm:pt modelId="{B45DAAA8-8C6B-48EE-BD2D-128B8D5E6236}" type="sibTrans" cxnId="{96FEB61B-9ECB-4166-A973-B9E719033A86}">
      <dgm:prSet/>
      <dgm:spPr/>
      <dgm:t>
        <a:bodyPr/>
        <a:lstStyle/>
        <a:p>
          <a:endParaRPr lang="ru-RU"/>
        </a:p>
      </dgm:t>
    </dgm:pt>
    <dgm:pt modelId="{1E3BF16D-7853-4ED7-AD49-4F3D796C5221}">
      <dgm:prSet phldrT="[Текст]"/>
      <dgm:spPr/>
      <dgm:t>
        <a:bodyPr/>
        <a:lstStyle/>
        <a:p>
          <a:r>
            <a:rPr lang="ru-RU" b="1" dirty="0" err="1" smtClean="0">
              <a:effectLst/>
            </a:rPr>
            <a:t>Соціальна</a:t>
          </a:r>
          <a:r>
            <a:rPr lang="ru-RU" b="1" dirty="0" smtClean="0">
              <a:effectLst/>
            </a:rPr>
            <a:t> </a:t>
          </a:r>
          <a:r>
            <a:rPr lang="ru-RU" b="1" dirty="0" err="1" smtClean="0">
              <a:effectLst/>
            </a:rPr>
            <a:t>готовність</a:t>
          </a:r>
          <a:endParaRPr lang="uk-UA" dirty="0" smtClean="0"/>
        </a:p>
      </dgm:t>
    </dgm:pt>
    <dgm:pt modelId="{F81173D2-386F-4A60-923D-4D22E1BDB673}" type="parTrans" cxnId="{D3F085AF-86AF-468D-98C6-100C87F0344B}">
      <dgm:prSet/>
      <dgm:spPr/>
      <dgm:t>
        <a:bodyPr/>
        <a:lstStyle/>
        <a:p>
          <a:endParaRPr lang="ru-RU"/>
        </a:p>
      </dgm:t>
    </dgm:pt>
    <dgm:pt modelId="{A8CE7F4E-75BB-4925-95BA-4AAAAD3F5626}" type="sibTrans" cxnId="{D3F085AF-86AF-468D-98C6-100C87F0344B}">
      <dgm:prSet/>
      <dgm:spPr/>
      <dgm:t>
        <a:bodyPr/>
        <a:lstStyle/>
        <a:p>
          <a:endParaRPr lang="ru-RU"/>
        </a:p>
      </dgm:t>
    </dgm:pt>
    <dgm:pt modelId="{207F1736-32B4-438B-BC09-C791C741497E}">
      <dgm:prSet phldrT="[Текст]"/>
      <dgm:spPr/>
      <dgm:t>
        <a:bodyPr/>
        <a:lstStyle/>
        <a:p>
          <a:r>
            <a:rPr lang="ru-RU" b="1" dirty="0" err="1" smtClean="0">
              <a:effectLst/>
            </a:rPr>
            <a:t>Мотиваційна</a:t>
          </a:r>
          <a:r>
            <a:rPr lang="ru-RU" b="1" dirty="0" smtClean="0">
              <a:effectLst/>
            </a:rPr>
            <a:t> </a:t>
          </a:r>
          <a:r>
            <a:rPr lang="ru-RU" b="1" dirty="0" err="1" smtClean="0">
              <a:effectLst/>
            </a:rPr>
            <a:t>готовність</a:t>
          </a:r>
          <a:endParaRPr lang="uk-UA" dirty="0" smtClean="0"/>
        </a:p>
      </dgm:t>
    </dgm:pt>
    <dgm:pt modelId="{A621BB8B-F7D1-4C7E-A9C2-003524E37511}" type="parTrans" cxnId="{ABDB3E3F-5E31-4A49-9AD7-BD6C99F2FB68}">
      <dgm:prSet/>
      <dgm:spPr/>
      <dgm:t>
        <a:bodyPr/>
        <a:lstStyle/>
        <a:p>
          <a:endParaRPr lang="ru-RU"/>
        </a:p>
      </dgm:t>
    </dgm:pt>
    <dgm:pt modelId="{61491BC2-0251-4D8C-B58E-1F09FEFDAD85}" type="sibTrans" cxnId="{ABDB3E3F-5E31-4A49-9AD7-BD6C99F2FB68}">
      <dgm:prSet/>
      <dgm:spPr/>
      <dgm:t>
        <a:bodyPr/>
        <a:lstStyle/>
        <a:p>
          <a:endParaRPr lang="ru-RU"/>
        </a:p>
      </dgm:t>
    </dgm:pt>
    <dgm:pt modelId="{85258DCC-2CAE-4F22-BB02-F946E504E1BE}">
      <dgm:prSet phldrT="[Текст]"/>
      <dgm:spPr/>
      <dgm:t>
        <a:bodyPr/>
        <a:lstStyle/>
        <a:p>
          <a:r>
            <a:rPr lang="ru-RU" b="1" dirty="0" err="1" smtClean="0">
              <a:effectLst/>
            </a:rPr>
            <a:t>Фізичне</a:t>
          </a:r>
          <a:r>
            <a:rPr lang="ru-RU" b="1" dirty="0" smtClean="0">
              <a:effectLst/>
            </a:rPr>
            <a:t> </a:t>
          </a:r>
          <a:r>
            <a:rPr lang="ru-RU" b="1" dirty="0" err="1" smtClean="0">
              <a:effectLst/>
            </a:rPr>
            <a:t>дозрівання</a:t>
          </a:r>
          <a:endParaRPr lang="uk-UA" dirty="0" smtClean="0"/>
        </a:p>
      </dgm:t>
    </dgm:pt>
    <dgm:pt modelId="{72F73856-3727-455F-89C3-A1D332CC559F}" type="parTrans" cxnId="{D4D042FF-9ECD-4C3C-B16A-46CB968112CA}">
      <dgm:prSet/>
      <dgm:spPr/>
      <dgm:t>
        <a:bodyPr/>
        <a:lstStyle/>
        <a:p>
          <a:endParaRPr lang="ru-RU"/>
        </a:p>
      </dgm:t>
    </dgm:pt>
    <dgm:pt modelId="{87A3D0B8-9E47-4EE8-9B7E-4A02C8C37B71}" type="sibTrans" cxnId="{D4D042FF-9ECD-4C3C-B16A-46CB968112CA}">
      <dgm:prSet/>
      <dgm:spPr/>
      <dgm:t>
        <a:bodyPr/>
        <a:lstStyle/>
        <a:p>
          <a:endParaRPr lang="ru-RU"/>
        </a:p>
      </dgm:t>
    </dgm:pt>
    <dgm:pt modelId="{5834CB1F-0D70-4687-83E8-FFEE66B64611}" type="pres">
      <dgm:prSet presAssocID="{30BC8F0F-C7FE-4E4B-A601-2DD6782709EF}" presName="Name0" presStyleCnt="0">
        <dgm:presLayoutVars>
          <dgm:chMax val="7"/>
          <dgm:chPref val="7"/>
          <dgm:dir/>
        </dgm:presLayoutVars>
      </dgm:prSet>
      <dgm:spPr/>
    </dgm:pt>
    <dgm:pt modelId="{7DCD90AE-82FF-4ABC-A95D-44C3985D2A5B}" type="pres">
      <dgm:prSet presAssocID="{30BC8F0F-C7FE-4E4B-A601-2DD6782709EF}" presName="Name1" presStyleCnt="0"/>
      <dgm:spPr/>
    </dgm:pt>
    <dgm:pt modelId="{9D2ABCA0-5010-447A-8157-233A3B9C8574}" type="pres">
      <dgm:prSet presAssocID="{30BC8F0F-C7FE-4E4B-A601-2DD6782709EF}" presName="cycle" presStyleCnt="0"/>
      <dgm:spPr/>
    </dgm:pt>
    <dgm:pt modelId="{900BF43C-3A79-43D8-8B4F-B1B892F67920}" type="pres">
      <dgm:prSet presAssocID="{30BC8F0F-C7FE-4E4B-A601-2DD6782709EF}" presName="srcNode" presStyleLbl="node1" presStyleIdx="0" presStyleCnt="5"/>
      <dgm:spPr/>
    </dgm:pt>
    <dgm:pt modelId="{1F6D8DF5-7177-4830-8EEF-257DB7953FE6}" type="pres">
      <dgm:prSet presAssocID="{30BC8F0F-C7FE-4E4B-A601-2DD6782709EF}" presName="conn" presStyleLbl="parChTrans1D2" presStyleIdx="0" presStyleCnt="1"/>
      <dgm:spPr/>
    </dgm:pt>
    <dgm:pt modelId="{A6029BE1-E3D9-4D7F-8708-D19A2B68A44F}" type="pres">
      <dgm:prSet presAssocID="{30BC8F0F-C7FE-4E4B-A601-2DD6782709EF}" presName="extraNode" presStyleLbl="node1" presStyleIdx="0" presStyleCnt="5"/>
      <dgm:spPr/>
    </dgm:pt>
    <dgm:pt modelId="{191A1DC8-A39A-4469-A7C1-5D288ECAD352}" type="pres">
      <dgm:prSet presAssocID="{30BC8F0F-C7FE-4E4B-A601-2DD6782709EF}" presName="dstNode" presStyleLbl="node1" presStyleIdx="0" presStyleCnt="5"/>
      <dgm:spPr/>
    </dgm:pt>
    <dgm:pt modelId="{2D50518B-2669-4EC6-81C1-3F8CB9ADE72C}" type="pres">
      <dgm:prSet presAssocID="{52730E7E-260F-4859-8BA7-5ACD95D09E22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64C438-89C7-4DD1-9706-4032B8770896}" type="pres">
      <dgm:prSet presAssocID="{52730E7E-260F-4859-8BA7-5ACD95D09E22}" presName="accent_1" presStyleCnt="0"/>
      <dgm:spPr/>
    </dgm:pt>
    <dgm:pt modelId="{F4A21419-1F8D-417E-AADD-8D3C2677013A}" type="pres">
      <dgm:prSet presAssocID="{52730E7E-260F-4859-8BA7-5ACD95D09E22}" presName="accentRepeatNode" presStyleLbl="solidFgAcc1" presStyleIdx="0" presStyleCnt="5"/>
      <dgm:spPr/>
    </dgm:pt>
    <dgm:pt modelId="{A20BBBA2-7A38-4FFE-8EE1-3DF9B3B80D1C}" type="pres">
      <dgm:prSet presAssocID="{BFA85E71-DE20-4724-ACBA-8C6F7C8BBCDE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294D78-7A84-4A0A-A281-FFD4B6F3881F}" type="pres">
      <dgm:prSet presAssocID="{BFA85E71-DE20-4724-ACBA-8C6F7C8BBCDE}" presName="accent_2" presStyleCnt="0"/>
      <dgm:spPr/>
    </dgm:pt>
    <dgm:pt modelId="{959AB002-EA90-4F46-8EAA-49D2F53262F7}" type="pres">
      <dgm:prSet presAssocID="{BFA85E71-DE20-4724-ACBA-8C6F7C8BBCDE}" presName="accentRepeatNode" presStyleLbl="solidFgAcc1" presStyleIdx="1" presStyleCnt="5"/>
      <dgm:spPr/>
    </dgm:pt>
    <dgm:pt modelId="{B2D7F944-5319-481E-920D-3315FB8C5CAC}" type="pres">
      <dgm:prSet presAssocID="{1E3BF16D-7853-4ED7-AD49-4F3D796C5221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3FED8-DF28-400E-81A7-07AA38FB887B}" type="pres">
      <dgm:prSet presAssocID="{1E3BF16D-7853-4ED7-AD49-4F3D796C5221}" presName="accent_3" presStyleCnt="0"/>
      <dgm:spPr/>
    </dgm:pt>
    <dgm:pt modelId="{667076A7-1084-49F7-B1B7-381AA2FF6605}" type="pres">
      <dgm:prSet presAssocID="{1E3BF16D-7853-4ED7-AD49-4F3D796C5221}" presName="accentRepeatNode" presStyleLbl="solidFgAcc1" presStyleIdx="2" presStyleCnt="5"/>
      <dgm:spPr/>
    </dgm:pt>
    <dgm:pt modelId="{2D77DB63-6C79-47D9-BED4-2AD352B1664B}" type="pres">
      <dgm:prSet presAssocID="{207F1736-32B4-438B-BC09-C791C741497E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C4D9E-7ABB-420F-BB37-1BB287706CFB}" type="pres">
      <dgm:prSet presAssocID="{207F1736-32B4-438B-BC09-C791C741497E}" presName="accent_4" presStyleCnt="0"/>
      <dgm:spPr/>
    </dgm:pt>
    <dgm:pt modelId="{B7E60416-6003-4B11-A60B-D7279FB21971}" type="pres">
      <dgm:prSet presAssocID="{207F1736-32B4-438B-BC09-C791C741497E}" presName="accentRepeatNode" presStyleLbl="solidFgAcc1" presStyleIdx="3" presStyleCnt="5"/>
      <dgm:spPr/>
    </dgm:pt>
    <dgm:pt modelId="{A31B681A-DE75-4DE5-942A-212A96EE729A}" type="pres">
      <dgm:prSet presAssocID="{85258DCC-2CAE-4F22-BB02-F946E504E1BE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8E7D9-8F8A-497E-8733-FCA6927F4617}" type="pres">
      <dgm:prSet presAssocID="{85258DCC-2CAE-4F22-BB02-F946E504E1BE}" presName="accent_5" presStyleCnt="0"/>
      <dgm:spPr/>
    </dgm:pt>
    <dgm:pt modelId="{9AAF8A5D-934F-40A9-A427-F8052BCD9CC5}" type="pres">
      <dgm:prSet presAssocID="{85258DCC-2CAE-4F22-BB02-F946E504E1BE}" presName="accentRepeatNode" presStyleLbl="solidFgAcc1" presStyleIdx="4" presStyleCnt="5"/>
      <dgm:spPr/>
    </dgm:pt>
  </dgm:ptLst>
  <dgm:cxnLst>
    <dgm:cxn modelId="{4ED54125-9C17-4351-8A97-6F8577D9EA37}" type="presOf" srcId="{30BC8F0F-C7FE-4E4B-A601-2DD6782709EF}" destId="{5834CB1F-0D70-4687-83E8-FFEE66B64611}" srcOrd="0" destOrd="0" presId="urn:microsoft.com/office/officeart/2008/layout/VerticalCurvedList"/>
    <dgm:cxn modelId="{ABDB3E3F-5E31-4A49-9AD7-BD6C99F2FB68}" srcId="{30BC8F0F-C7FE-4E4B-A601-2DD6782709EF}" destId="{207F1736-32B4-438B-BC09-C791C741497E}" srcOrd="3" destOrd="0" parTransId="{A621BB8B-F7D1-4C7E-A9C2-003524E37511}" sibTransId="{61491BC2-0251-4D8C-B58E-1F09FEFDAD85}"/>
    <dgm:cxn modelId="{CEE0C752-D3DA-4137-ABAC-35F224E2BEE8}" type="presOf" srcId="{52730E7E-260F-4859-8BA7-5ACD95D09E22}" destId="{2D50518B-2669-4EC6-81C1-3F8CB9ADE72C}" srcOrd="0" destOrd="0" presId="urn:microsoft.com/office/officeart/2008/layout/VerticalCurvedList"/>
    <dgm:cxn modelId="{D7150EFC-C2D9-495A-A850-4C6F8B8FA9D4}" type="presOf" srcId="{85258DCC-2CAE-4F22-BB02-F946E504E1BE}" destId="{A31B681A-DE75-4DE5-942A-212A96EE729A}" srcOrd="0" destOrd="0" presId="urn:microsoft.com/office/officeart/2008/layout/VerticalCurvedList"/>
    <dgm:cxn modelId="{DC020967-411C-4BD5-8FA7-E48BA9BC4E96}" type="presOf" srcId="{1E3BF16D-7853-4ED7-AD49-4F3D796C5221}" destId="{B2D7F944-5319-481E-920D-3315FB8C5CAC}" srcOrd="0" destOrd="0" presId="urn:microsoft.com/office/officeart/2008/layout/VerticalCurvedList"/>
    <dgm:cxn modelId="{6E6FFE09-8277-4724-A167-F9DECCD92794}" type="presOf" srcId="{207F1736-32B4-438B-BC09-C791C741497E}" destId="{2D77DB63-6C79-47D9-BED4-2AD352B1664B}" srcOrd="0" destOrd="0" presId="urn:microsoft.com/office/officeart/2008/layout/VerticalCurvedList"/>
    <dgm:cxn modelId="{6CB7A029-6AEA-4EF4-9430-3339ABE76FF7}" srcId="{30BC8F0F-C7FE-4E4B-A601-2DD6782709EF}" destId="{52730E7E-260F-4859-8BA7-5ACD95D09E22}" srcOrd="0" destOrd="0" parTransId="{1E47DF28-6420-4991-B8F8-078F93599B55}" sibTransId="{C80A0C88-C018-4B16-92D0-F4589C7CDCEC}"/>
    <dgm:cxn modelId="{C4EF7BEA-7E9B-4376-8823-BC4308F4E5BC}" type="presOf" srcId="{BFA85E71-DE20-4724-ACBA-8C6F7C8BBCDE}" destId="{A20BBBA2-7A38-4FFE-8EE1-3DF9B3B80D1C}" srcOrd="0" destOrd="0" presId="urn:microsoft.com/office/officeart/2008/layout/VerticalCurvedList"/>
    <dgm:cxn modelId="{C88056D1-00F6-4DCB-8A46-7129E4228084}" type="presOf" srcId="{C80A0C88-C018-4B16-92D0-F4589C7CDCEC}" destId="{1F6D8DF5-7177-4830-8EEF-257DB7953FE6}" srcOrd="0" destOrd="0" presId="urn:microsoft.com/office/officeart/2008/layout/VerticalCurvedList"/>
    <dgm:cxn modelId="{D4D042FF-9ECD-4C3C-B16A-46CB968112CA}" srcId="{30BC8F0F-C7FE-4E4B-A601-2DD6782709EF}" destId="{85258DCC-2CAE-4F22-BB02-F946E504E1BE}" srcOrd="4" destOrd="0" parTransId="{72F73856-3727-455F-89C3-A1D332CC559F}" sibTransId="{87A3D0B8-9E47-4EE8-9B7E-4A02C8C37B71}"/>
    <dgm:cxn modelId="{96FEB61B-9ECB-4166-A973-B9E719033A86}" srcId="{30BC8F0F-C7FE-4E4B-A601-2DD6782709EF}" destId="{BFA85E71-DE20-4724-ACBA-8C6F7C8BBCDE}" srcOrd="1" destOrd="0" parTransId="{03C95FB1-7E74-46D9-AC49-FF836AC1D6D3}" sibTransId="{B45DAAA8-8C6B-48EE-BD2D-128B8D5E6236}"/>
    <dgm:cxn modelId="{D3F085AF-86AF-468D-98C6-100C87F0344B}" srcId="{30BC8F0F-C7FE-4E4B-A601-2DD6782709EF}" destId="{1E3BF16D-7853-4ED7-AD49-4F3D796C5221}" srcOrd="2" destOrd="0" parTransId="{F81173D2-386F-4A60-923D-4D22E1BDB673}" sibTransId="{A8CE7F4E-75BB-4925-95BA-4AAAAD3F5626}"/>
    <dgm:cxn modelId="{CD2331F6-0025-481A-8609-587E018CDCCA}" type="presParOf" srcId="{5834CB1F-0D70-4687-83E8-FFEE66B64611}" destId="{7DCD90AE-82FF-4ABC-A95D-44C3985D2A5B}" srcOrd="0" destOrd="0" presId="urn:microsoft.com/office/officeart/2008/layout/VerticalCurvedList"/>
    <dgm:cxn modelId="{AFA4B1AD-2A8A-47F5-B909-B0CC6A3651D1}" type="presParOf" srcId="{7DCD90AE-82FF-4ABC-A95D-44C3985D2A5B}" destId="{9D2ABCA0-5010-447A-8157-233A3B9C8574}" srcOrd="0" destOrd="0" presId="urn:microsoft.com/office/officeart/2008/layout/VerticalCurvedList"/>
    <dgm:cxn modelId="{514BC6DA-CDC9-452C-8E58-DCBC414113C9}" type="presParOf" srcId="{9D2ABCA0-5010-447A-8157-233A3B9C8574}" destId="{900BF43C-3A79-43D8-8B4F-B1B892F67920}" srcOrd="0" destOrd="0" presId="urn:microsoft.com/office/officeart/2008/layout/VerticalCurvedList"/>
    <dgm:cxn modelId="{1967224B-8318-4700-B0CD-46C66F55FA0D}" type="presParOf" srcId="{9D2ABCA0-5010-447A-8157-233A3B9C8574}" destId="{1F6D8DF5-7177-4830-8EEF-257DB7953FE6}" srcOrd="1" destOrd="0" presId="urn:microsoft.com/office/officeart/2008/layout/VerticalCurvedList"/>
    <dgm:cxn modelId="{EE413279-99DB-4AAC-B9A2-C719A2A40B09}" type="presParOf" srcId="{9D2ABCA0-5010-447A-8157-233A3B9C8574}" destId="{A6029BE1-E3D9-4D7F-8708-D19A2B68A44F}" srcOrd="2" destOrd="0" presId="urn:microsoft.com/office/officeart/2008/layout/VerticalCurvedList"/>
    <dgm:cxn modelId="{567616D1-98E0-48CA-8DD8-B683E1BABAFB}" type="presParOf" srcId="{9D2ABCA0-5010-447A-8157-233A3B9C8574}" destId="{191A1DC8-A39A-4469-A7C1-5D288ECAD352}" srcOrd="3" destOrd="0" presId="urn:microsoft.com/office/officeart/2008/layout/VerticalCurvedList"/>
    <dgm:cxn modelId="{7AB05CC3-4CB7-4E6B-804C-178AD48A54BF}" type="presParOf" srcId="{7DCD90AE-82FF-4ABC-A95D-44C3985D2A5B}" destId="{2D50518B-2669-4EC6-81C1-3F8CB9ADE72C}" srcOrd="1" destOrd="0" presId="urn:microsoft.com/office/officeart/2008/layout/VerticalCurvedList"/>
    <dgm:cxn modelId="{7E92E1A5-1F49-4808-A469-3476A79C13AE}" type="presParOf" srcId="{7DCD90AE-82FF-4ABC-A95D-44C3985D2A5B}" destId="{7564C438-89C7-4DD1-9706-4032B8770896}" srcOrd="2" destOrd="0" presId="urn:microsoft.com/office/officeart/2008/layout/VerticalCurvedList"/>
    <dgm:cxn modelId="{1230CBF4-550C-4B01-8828-7BD2C8E0E0FC}" type="presParOf" srcId="{7564C438-89C7-4DD1-9706-4032B8770896}" destId="{F4A21419-1F8D-417E-AADD-8D3C2677013A}" srcOrd="0" destOrd="0" presId="urn:microsoft.com/office/officeart/2008/layout/VerticalCurvedList"/>
    <dgm:cxn modelId="{82C2E0CC-0F03-4317-BD05-0099AD6618F2}" type="presParOf" srcId="{7DCD90AE-82FF-4ABC-A95D-44C3985D2A5B}" destId="{A20BBBA2-7A38-4FFE-8EE1-3DF9B3B80D1C}" srcOrd="3" destOrd="0" presId="urn:microsoft.com/office/officeart/2008/layout/VerticalCurvedList"/>
    <dgm:cxn modelId="{FFD33ADD-3B93-44A3-A9B6-DB4C27608121}" type="presParOf" srcId="{7DCD90AE-82FF-4ABC-A95D-44C3985D2A5B}" destId="{81294D78-7A84-4A0A-A281-FFD4B6F3881F}" srcOrd="4" destOrd="0" presId="urn:microsoft.com/office/officeart/2008/layout/VerticalCurvedList"/>
    <dgm:cxn modelId="{A19943A1-28A8-4FCF-B403-52E8753847C3}" type="presParOf" srcId="{81294D78-7A84-4A0A-A281-FFD4B6F3881F}" destId="{959AB002-EA90-4F46-8EAA-49D2F53262F7}" srcOrd="0" destOrd="0" presId="urn:microsoft.com/office/officeart/2008/layout/VerticalCurvedList"/>
    <dgm:cxn modelId="{2E606029-A9D0-43A2-A274-8E2FA5BF6D5E}" type="presParOf" srcId="{7DCD90AE-82FF-4ABC-A95D-44C3985D2A5B}" destId="{B2D7F944-5319-481E-920D-3315FB8C5CAC}" srcOrd="5" destOrd="0" presId="urn:microsoft.com/office/officeart/2008/layout/VerticalCurvedList"/>
    <dgm:cxn modelId="{04F29D5D-FEB3-46EB-B087-82D7F03BFE79}" type="presParOf" srcId="{7DCD90AE-82FF-4ABC-A95D-44C3985D2A5B}" destId="{8FB3FED8-DF28-400E-81A7-07AA38FB887B}" srcOrd="6" destOrd="0" presId="urn:microsoft.com/office/officeart/2008/layout/VerticalCurvedList"/>
    <dgm:cxn modelId="{1E15E312-6E60-4C42-AF96-1E9FB3341AF4}" type="presParOf" srcId="{8FB3FED8-DF28-400E-81A7-07AA38FB887B}" destId="{667076A7-1084-49F7-B1B7-381AA2FF6605}" srcOrd="0" destOrd="0" presId="urn:microsoft.com/office/officeart/2008/layout/VerticalCurvedList"/>
    <dgm:cxn modelId="{8609DD1A-AC88-48DE-B6D5-BA481AF4A548}" type="presParOf" srcId="{7DCD90AE-82FF-4ABC-A95D-44C3985D2A5B}" destId="{2D77DB63-6C79-47D9-BED4-2AD352B1664B}" srcOrd="7" destOrd="0" presId="urn:microsoft.com/office/officeart/2008/layout/VerticalCurvedList"/>
    <dgm:cxn modelId="{EECC6B9B-6A7D-4D3E-AA89-6B033548B12B}" type="presParOf" srcId="{7DCD90AE-82FF-4ABC-A95D-44C3985D2A5B}" destId="{9B9C4D9E-7ABB-420F-BB37-1BB287706CFB}" srcOrd="8" destOrd="0" presId="urn:microsoft.com/office/officeart/2008/layout/VerticalCurvedList"/>
    <dgm:cxn modelId="{5DB1C8CE-9379-4EB6-8BD9-DC6F3DFF9A94}" type="presParOf" srcId="{9B9C4D9E-7ABB-420F-BB37-1BB287706CFB}" destId="{B7E60416-6003-4B11-A60B-D7279FB21971}" srcOrd="0" destOrd="0" presId="urn:microsoft.com/office/officeart/2008/layout/VerticalCurvedList"/>
    <dgm:cxn modelId="{1A9A6655-2F3D-458E-A8CD-A4B7E9F2EF36}" type="presParOf" srcId="{7DCD90AE-82FF-4ABC-A95D-44C3985D2A5B}" destId="{A31B681A-DE75-4DE5-942A-212A96EE729A}" srcOrd="9" destOrd="0" presId="urn:microsoft.com/office/officeart/2008/layout/VerticalCurvedList"/>
    <dgm:cxn modelId="{965ADD66-7356-4122-897D-E3E3FC6E67D7}" type="presParOf" srcId="{7DCD90AE-82FF-4ABC-A95D-44C3985D2A5B}" destId="{2A18E7D9-8F8A-497E-8733-FCA6927F4617}" srcOrd="10" destOrd="0" presId="urn:microsoft.com/office/officeart/2008/layout/VerticalCurvedList"/>
    <dgm:cxn modelId="{B7141905-936D-4FE3-A974-809731647E4B}" type="presParOf" srcId="{2A18E7D9-8F8A-497E-8733-FCA6927F4617}" destId="{9AAF8A5D-934F-40A9-A427-F8052BCD9CC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D8DF5-7177-4830-8EEF-257DB7953FE6}">
      <dsp:nvSpPr>
        <dsp:cNvPr id="0" name=""/>
        <dsp:cNvSpPr/>
      </dsp:nvSpPr>
      <dsp:spPr>
        <a:xfrm>
          <a:off x="-5488316" y="-840316"/>
          <a:ext cx="6534800" cy="6534800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0518B-2669-4EC6-81C1-3F8CB9ADE72C}">
      <dsp:nvSpPr>
        <dsp:cNvPr id="0" name=""/>
        <dsp:cNvSpPr/>
      </dsp:nvSpPr>
      <dsp:spPr>
        <a:xfrm>
          <a:off x="457554" y="303288"/>
          <a:ext cx="9286391" cy="6069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779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smtClean="0">
              <a:effectLst/>
            </a:rPr>
            <a:t>Інтелектуальна готовність</a:t>
          </a:r>
          <a:endParaRPr lang="ru-RU" sz="33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57554" y="303288"/>
        <a:ext cx="9286391" cy="606965"/>
      </dsp:txXfrm>
    </dsp:sp>
    <dsp:sp modelId="{F4A21419-1F8D-417E-AADD-8D3C2677013A}">
      <dsp:nvSpPr>
        <dsp:cNvPr id="0" name=""/>
        <dsp:cNvSpPr/>
      </dsp:nvSpPr>
      <dsp:spPr>
        <a:xfrm>
          <a:off x="78201" y="227417"/>
          <a:ext cx="758706" cy="758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0BBBA2-7A38-4FFE-8EE1-3DF9B3B80D1C}">
      <dsp:nvSpPr>
        <dsp:cNvPr id="0" name=""/>
        <dsp:cNvSpPr/>
      </dsp:nvSpPr>
      <dsp:spPr>
        <a:xfrm>
          <a:off x="892487" y="1213444"/>
          <a:ext cx="8851457" cy="606965"/>
        </a:xfrm>
        <a:prstGeom prst="rect">
          <a:avLst/>
        </a:prstGeom>
        <a:solidFill>
          <a:schemeClr val="accent3">
            <a:hueOff val="-353548"/>
            <a:satOff val="1606"/>
            <a:lumOff val="-186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779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err="1" smtClean="0">
              <a:effectLst/>
            </a:rPr>
            <a:t>Вольова</a:t>
          </a:r>
          <a:r>
            <a:rPr lang="ru-RU" sz="3300" b="1" kern="1200" dirty="0" smtClean="0">
              <a:effectLst/>
            </a:rPr>
            <a:t> </a:t>
          </a:r>
          <a:r>
            <a:rPr lang="ru-RU" sz="3300" b="1" kern="1200" dirty="0" err="1" smtClean="0">
              <a:effectLst/>
            </a:rPr>
            <a:t>готовність</a:t>
          </a:r>
          <a:endParaRPr lang="ru-RU" sz="3300" kern="1200" dirty="0"/>
        </a:p>
      </dsp:txBody>
      <dsp:txXfrm>
        <a:off x="892487" y="1213444"/>
        <a:ext cx="8851457" cy="606965"/>
      </dsp:txXfrm>
    </dsp:sp>
    <dsp:sp modelId="{959AB002-EA90-4F46-8EAA-49D2F53262F7}">
      <dsp:nvSpPr>
        <dsp:cNvPr id="0" name=""/>
        <dsp:cNvSpPr/>
      </dsp:nvSpPr>
      <dsp:spPr>
        <a:xfrm>
          <a:off x="513134" y="1137574"/>
          <a:ext cx="758706" cy="758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-353548"/>
              <a:satOff val="1606"/>
              <a:lumOff val="-1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D7F944-5319-481E-920D-3315FB8C5CAC}">
      <dsp:nvSpPr>
        <dsp:cNvPr id="0" name=""/>
        <dsp:cNvSpPr/>
      </dsp:nvSpPr>
      <dsp:spPr>
        <a:xfrm>
          <a:off x="1025977" y="2123600"/>
          <a:ext cx="8717968" cy="606965"/>
        </a:xfrm>
        <a:prstGeom prst="rect">
          <a:avLst/>
        </a:prstGeom>
        <a:solidFill>
          <a:schemeClr val="accent3">
            <a:hueOff val="-707096"/>
            <a:satOff val="3212"/>
            <a:lumOff val="-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779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err="1" smtClean="0">
              <a:effectLst/>
            </a:rPr>
            <a:t>Соціальна</a:t>
          </a:r>
          <a:r>
            <a:rPr lang="ru-RU" sz="3300" b="1" kern="1200" dirty="0" smtClean="0">
              <a:effectLst/>
            </a:rPr>
            <a:t> </a:t>
          </a:r>
          <a:r>
            <a:rPr lang="ru-RU" sz="3300" b="1" kern="1200" dirty="0" err="1" smtClean="0">
              <a:effectLst/>
            </a:rPr>
            <a:t>готовність</a:t>
          </a:r>
          <a:endParaRPr lang="uk-UA" sz="3300" kern="1200" dirty="0" smtClean="0"/>
        </a:p>
      </dsp:txBody>
      <dsp:txXfrm>
        <a:off x="1025977" y="2123600"/>
        <a:ext cx="8717968" cy="606965"/>
      </dsp:txXfrm>
    </dsp:sp>
    <dsp:sp modelId="{667076A7-1084-49F7-B1B7-381AA2FF6605}">
      <dsp:nvSpPr>
        <dsp:cNvPr id="0" name=""/>
        <dsp:cNvSpPr/>
      </dsp:nvSpPr>
      <dsp:spPr>
        <a:xfrm>
          <a:off x="646624" y="2047730"/>
          <a:ext cx="758706" cy="758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-707096"/>
              <a:satOff val="321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7DB63-6C79-47D9-BED4-2AD352B1664B}">
      <dsp:nvSpPr>
        <dsp:cNvPr id="0" name=""/>
        <dsp:cNvSpPr/>
      </dsp:nvSpPr>
      <dsp:spPr>
        <a:xfrm>
          <a:off x="892487" y="3033757"/>
          <a:ext cx="8851457" cy="606965"/>
        </a:xfrm>
        <a:prstGeom prst="rect">
          <a:avLst/>
        </a:prstGeom>
        <a:solidFill>
          <a:schemeClr val="accent3">
            <a:hueOff val="-1060644"/>
            <a:satOff val="4819"/>
            <a:lumOff val="-558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779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err="1" smtClean="0">
              <a:effectLst/>
            </a:rPr>
            <a:t>Мотиваційна</a:t>
          </a:r>
          <a:r>
            <a:rPr lang="ru-RU" sz="3300" b="1" kern="1200" dirty="0" smtClean="0">
              <a:effectLst/>
            </a:rPr>
            <a:t> </a:t>
          </a:r>
          <a:r>
            <a:rPr lang="ru-RU" sz="3300" b="1" kern="1200" dirty="0" err="1" smtClean="0">
              <a:effectLst/>
            </a:rPr>
            <a:t>готовність</a:t>
          </a:r>
          <a:endParaRPr lang="uk-UA" sz="3300" kern="1200" dirty="0" smtClean="0"/>
        </a:p>
      </dsp:txBody>
      <dsp:txXfrm>
        <a:off x="892487" y="3033757"/>
        <a:ext cx="8851457" cy="606965"/>
      </dsp:txXfrm>
    </dsp:sp>
    <dsp:sp modelId="{B7E60416-6003-4B11-A60B-D7279FB21971}">
      <dsp:nvSpPr>
        <dsp:cNvPr id="0" name=""/>
        <dsp:cNvSpPr/>
      </dsp:nvSpPr>
      <dsp:spPr>
        <a:xfrm>
          <a:off x="513134" y="2957886"/>
          <a:ext cx="758706" cy="758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-1060644"/>
              <a:satOff val="4819"/>
              <a:lumOff val="-5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1B681A-DE75-4DE5-942A-212A96EE729A}">
      <dsp:nvSpPr>
        <dsp:cNvPr id="0" name=""/>
        <dsp:cNvSpPr/>
      </dsp:nvSpPr>
      <dsp:spPr>
        <a:xfrm>
          <a:off x="457554" y="3943913"/>
          <a:ext cx="9286391" cy="606965"/>
        </a:xfrm>
        <a:prstGeom prst="rect">
          <a:avLst/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779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err="1" smtClean="0">
              <a:effectLst/>
            </a:rPr>
            <a:t>Фізичне</a:t>
          </a:r>
          <a:r>
            <a:rPr lang="ru-RU" sz="3300" b="1" kern="1200" dirty="0" smtClean="0">
              <a:effectLst/>
            </a:rPr>
            <a:t> </a:t>
          </a:r>
          <a:r>
            <a:rPr lang="ru-RU" sz="3300" b="1" kern="1200" dirty="0" err="1" smtClean="0">
              <a:effectLst/>
            </a:rPr>
            <a:t>дозрівання</a:t>
          </a:r>
          <a:endParaRPr lang="uk-UA" sz="3300" kern="1200" dirty="0" smtClean="0"/>
        </a:p>
      </dsp:txBody>
      <dsp:txXfrm>
        <a:off x="457554" y="3943913"/>
        <a:ext cx="9286391" cy="606965"/>
      </dsp:txXfrm>
    </dsp:sp>
    <dsp:sp modelId="{9AAF8A5D-934F-40A9-A427-F8052BCD9CC5}">
      <dsp:nvSpPr>
        <dsp:cNvPr id="0" name=""/>
        <dsp:cNvSpPr/>
      </dsp:nvSpPr>
      <dsp:spPr>
        <a:xfrm>
          <a:off x="78201" y="3868042"/>
          <a:ext cx="758706" cy="758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-1414192"/>
              <a:satOff val="6425"/>
              <a:lumOff val="-7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1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8168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73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6229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85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28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5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0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8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8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2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74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2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8975" y="2561288"/>
            <a:ext cx="9086910" cy="164630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uk-UA" sz="8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Готовність дитини до школи</a:t>
            </a:r>
            <a:endParaRPr lang="ru-RU" sz="8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8324" y="4664787"/>
            <a:ext cx="7766936" cy="1096899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Студентка 251 групи</a:t>
            </a:r>
          </a:p>
          <a:p>
            <a:r>
              <a:rPr lang="uk-UA" sz="2400" dirty="0" smtClean="0"/>
              <a:t>Браун Юлія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461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451" y="122311"/>
            <a:ext cx="34496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>
                <a:solidFill>
                  <a:srgbClr val="333333"/>
                </a:solidFill>
                <a:latin typeface="Roboto"/>
              </a:rPr>
              <a:t>Якщо</a:t>
            </a:r>
            <a:r>
              <a:rPr lang="ru-RU" sz="4000" dirty="0">
                <a:solidFill>
                  <a:srgbClr val="333333"/>
                </a:solidFill>
                <a:latin typeface="Roboto"/>
              </a:rPr>
              <a:t> ж </a:t>
            </a:r>
            <a:r>
              <a:rPr lang="ru-RU" sz="4000" dirty="0" err="1">
                <a:solidFill>
                  <a:srgbClr val="333333"/>
                </a:solidFill>
                <a:latin typeface="Roboto"/>
              </a:rPr>
              <a:t>ні</a:t>
            </a:r>
            <a:r>
              <a:rPr lang="ru-RU" sz="4000" dirty="0">
                <a:solidFill>
                  <a:srgbClr val="333333"/>
                </a:solidFill>
                <a:latin typeface="Roboto"/>
              </a:rPr>
              <a:t>, то: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2183" y="1399791"/>
            <a:ext cx="87346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333333"/>
                </a:solidFill>
                <a:latin typeface="Roboto"/>
              </a:rPr>
              <a:t>Батькам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бажано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простежити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,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чи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має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дитина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досить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досвіду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спілкування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з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малознайомими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людьми у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різних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ситуаціях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9119" y="3014395"/>
            <a:ext cx="93486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Також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до початку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шкільного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навчання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добре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вирішити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питання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відокремлення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від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батьків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9119" y="4365061"/>
            <a:ext cx="846037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 err="1">
                <a:solidFill>
                  <a:srgbClr val="333333"/>
                </a:solidFill>
                <a:latin typeface="Roboto"/>
              </a:rPr>
              <a:t>Пам’ятати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,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що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будь-яка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дитина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адаптується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до нового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соціального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середовища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легко,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якщо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в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неї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адекватно сформована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прив’язаність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до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батьків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576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152" y="111169"/>
            <a:ext cx="10448365" cy="14465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Чинники</a:t>
            </a:r>
            <a:r>
              <a:rPr lang="ru-RU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фізичної</a:t>
            </a:r>
            <a: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готовності</a:t>
            </a:r>
            <a: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до </a:t>
            </a:r>
            <a:r>
              <a:rPr lang="ru-RU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школи</a:t>
            </a:r>
            <a:endParaRPr lang="ru-RU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622" y="1783807"/>
            <a:ext cx="91004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333333"/>
                </a:solidFill>
                <a:latin typeface="Roboto"/>
              </a:rPr>
              <a:t>Парадоксально,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скільки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малечі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не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готові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до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школи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саме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фізично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,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тоді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як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навчання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із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6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років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запроваджувалося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спочатку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саме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через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акселерацію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(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пришвидшене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дозрівання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)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дітей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2181" y="3999300"/>
            <a:ext cx="827749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rgbClr val="333333"/>
                </a:solidFill>
                <a:latin typeface="Roboto"/>
              </a:rPr>
              <a:t>Ці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зміни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сигналізують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,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що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внутрішні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органи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доформовані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й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організм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дитини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готовий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пустити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енергію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в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мозок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і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витримати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навчальні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навантаження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406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706" y="945271"/>
            <a:ext cx="60822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 smtClean="0">
                <a:solidFill>
                  <a:srgbClr val="333333"/>
                </a:solidFill>
                <a:latin typeface="Roboto"/>
              </a:rPr>
              <a:t>Що</a:t>
            </a:r>
            <a:r>
              <a:rPr lang="ru-RU" sz="36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 smtClean="0">
                <a:solidFill>
                  <a:srgbClr val="333333"/>
                </a:solidFill>
                <a:latin typeface="Roboto"/>
              </a:rPr>
              <a:t>можуть</a:t>
            </a:r>
            <a:r>
              <a:rPr lang="ru-RU" sz="36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 smtClean="0">
                <a:solidFill>
                  <a:srgbClr val="333333"/>
                </a:solidFill>
                <a:latin typeface="Roboto"/>
              </a:rPr>
              <a:t>зробити</a:t>
            </a:r>
            <a:r>
              <a:rPr lang="ru-RU" sz="3600" dirty="0" smtClean="0">
                <a:solidFill>
                  <a:srgbClr val="333333"/>
                </a:solidFill>
                <a:latin typeface="Roboto"/>
              </a:rPr>
              <a:t> батьки: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2183" y="2301129"/>
            <a:ext cx="91135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3200" dirty="0" err="1">
                <a:solidFill>
                  <a:srgbClr val="333333"/>
                </a:solidFill>
                <a:latin typeface="Roboto"/>
              </a:rPr>
              <a:t>Давати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дитині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адекватні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фізичні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навантаження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: спортивна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секція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або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багато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рухливих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ігор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із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батьками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або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дітьми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1370" y="4307618"/>
            <a:ext cx="84603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3200" dirty="0" err="1">
                <a:solidFill>
                  <a:srgbClr val="333333"/>
                </a:solidFill>
                <a:latin typeface="Roboto"/>
              </a:rPr>
              <a:t>Простежити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,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що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всі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навички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самообслуговування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сформовані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3156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33" y="259087"/>
            <a:ext cx="11776172" cy="76944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Roboto"/>
              </a:rPr>
              <a:t>Топ-12 </a:t>
            </a:r>
            <a:r>
              <a:rPr lang="ru-RU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Roboto"/>
              </a:rPr>
              <a:t>ознак</a:t>
            </a:r>
            <a:r>
              <a:rPr lang="ru-RU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Roboto"/>
              </a:rPr>
              <a:t> </a:t>
            </a:r>
            <a:r>
              <a:rPr lang="ru-RU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Roboto"/>
              </a:rPr>
              <a:t>готовності</a:t>
            </a:r>
            <a:r>
              <a:rPr lang="ru-RU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Roboto"/>
              </a:rPr>
              <a:t> </a:t>
            </a:r>
            <a:r>
              <a:rPr lang="ru-RU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Roboto"/>
              </a:rPr>
              <a:t>дитини</a:t>
            </a:r>
            <a:r>
              <a:rPr lang="ru-RU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Roboto"/>
              </a:rPr>
              <a:t> до </a:t>
            </a:r>
            <a:r>
              <a:rPr lang="ru-RU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Roboto"/>
              </a:rPr>
              <a:t>школи</a:t>
            </a:r>
            <a:endParaRPr lang="ru-RU" sz="4400" b="1" i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Robot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7330" y="1334468"/>
            <a:ext cx="68300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>
                <a:solidFill>
                  <a:srgbClr val="333333"/>
                </a:solidFill>
                <a:latin typeface="Roboto"/>
              </a:rPr>
              <a:t>Дитина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готова до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школи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,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якщо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: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9901" y="2276146"/>
            <a:ext cx="93683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333333"/>
                </a:solidFill>
                <a:latin typeface="Roboto"/>
              </a:rPr>
              <a:t>Її</a:t>
            </a:r>
            <a:r>
              <a:rPr lang="ru-RU" sz="32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багато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що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цікавить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, вона ставить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запитання</a:t>
            </a:r>
            <a:r>
              <a:rPr lang="ru-RU" sz="2000" dirty="0">
                <a:solidFill>
                  <a:srgbClr val="333333"/>
                </a:solidFill>
                <a:latin typeface="Roboto"/>
              </a:rPr>
              <a:t>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7379" y="2988840"/>
            <a:ext cx="96030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333333"/>
                </a:solidFill>
                <a:latin typeface="Roboto"/>
              </a:rPr>
              <a:t> Любить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робити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щось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,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може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зайняти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себе сама.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1955" y="3701534"/>
            <a:ext cx="5268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333333"/>
                </a:solidFill>
                <a:latin typeface="Roboto"/>
              </a:rPr>
              <a:t>Їй</a:t>
            </a:r>
            <a:r>
              <a:rPr lang="ru-RU" sz="32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цікаво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пізнавати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нове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.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8745" y="4360440"/>
            <a:ext cx="7511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333333"/>
                </a:solidFill>
                <a:latin typeface="Roboto"/>
              </a:rPr>
              <a:t>Вона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робить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висновки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й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умовиводи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.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6751" y="5019344"/>
            <a:ext cx="102703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333333"/>
                </a:solidFill>
                <a:latin typeface="Roboto"/>
              </a:rPr>
              <a:t>Вона просить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читати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їй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книжки й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уважно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слухає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їх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.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2096" y="5745487"/>
            <a:ext cx="75750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err="1">
                <a:solidFill>
                  <a:srgbClr val="333333"/>
                </a:solidFill>
                <a:latin typeface="Roboto"/>
              </a:rPr>
              <a:t>Може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спокійно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почекати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деякий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час.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7734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3270" y="514196"/>
            <a:ext cx="75023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rgbClr val="333333"/>
                </a:solidFill>
                <a:latin typeface="Roboto"/>
              </a:rPr>
              <a:t>Може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цілеспрямовано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йти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до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своєї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мети.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7608" y="1271843"/>
            <a:ext cx="8005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rgbClr val="333333"/>
                </a:solidFill>
                <a:latin typeface="Roboto"/>
              </a:rPr>
              <a:t>Дитину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цікавить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школа, вона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хоче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піти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туди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8754" y="2060806"/>
            <a:ext cx="78072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rgbClr val="333333"/>
                </a:solidFill>
                <a:latin typeface="Roboto"/>
              </a:rPr>
              <a:t>Дитина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легко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встановлює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контакт і нормально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спілкується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з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іншими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людьми.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31816" y="3327904"/>
            <a:ext cx="77941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rgbClr val="333333"/>
                </a:solidFill>
                <a:latin typeface="Roboto"/>
              </a:rPr>
              <a:t>Грає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в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ігри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за правилами,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дотримується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встановлених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правил.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38243" y="4550619"/>
            <a:ext cx="6740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Досить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фізично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розвинена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,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спритна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44880" y="5378771"/>
            <a:ext cx="70887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rgbClr val="333333"/>
                </a:solidFill>
                <a:latin typeface="Roboto"/>
              </a:rPr>
              <a:t>Має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повністю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сформовані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навички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самообслуговування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658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486" y="0"/>
            <a:ext cx="7559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333333"/>
                </a:solidFill>
                <a:latin typeface="Roboto"/>
              </a:rPr>
              <a:t>Дитина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не готова до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школи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, </a:t>
            </a:r>
            <a:r>
              <a:rPr lang="ru-RU" sz="3200" dirty="0" err="1" smtClean="0">
                <a:solidFill>
                  <a:srgbClr val="333333"/>
                </a:solidFill>
                <a:latin typeface="Roboto"/>
              </a:rPr>
              <a:t>якщо</a:t>
            </a:r>
            <a:r>
              <a:rPr lang="ru-RU" sz="3200" dirty="0" smtClean="0">
                <a:solidFill>
                  <a:srgbClr val="333333"/>
                </a:solidFill>
                <a:latin typeface="Roboto"/>
              </a:rPr>
              <a:t>:</a:t>
            </a:r>
            <a:endParaRPr lang="ru-RU" sz="3200" b="0" i="0" dirty="0">
              <a:solidFill>
                <a:srgbClr val="333333"/>
              </a:solidFill>
              <a:effectLst/>
              <a:latin typeface="Robot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424" y="0"/>
            <a:ext cx="11821885" cy="81560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Має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серйозні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логопедичні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проблеми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,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які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не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розв’язали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раніше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(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рекомендується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консультація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логопеда).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Дитина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часто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хворіє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шкільне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навчання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бажано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починати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ближче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до 7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років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).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Дитина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завжди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надає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перевагу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грі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навчальна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діяльність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її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зовсім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не 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приваблює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Психічні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процеси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пам'ять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увага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мислення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вольові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якості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не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сформовані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досить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щоби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дитина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могла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витримувати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навчальне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навантаження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*.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Дитина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має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проблемну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поведінку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агресивна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занадто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тривожна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не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дотримується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правил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поведінки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тощо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рекомендується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консультація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психолога).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Будь-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які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хронічні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захворювання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стреси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розлучення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батьків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госпіталізації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дитини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втрата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близьких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у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дошкільному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віці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це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привід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подумати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про початок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шкільного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навчання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ближче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до 7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років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Roboto"/>
            </a:endParaRPr>
          </a:p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6635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1704" y="2549324"/>
            <a:ext cx="847058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Дякую за увагу!</a:t>
            </a:r>
            <a:endParaRPr lang="ru-RU" sz="8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786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386" y="387531"/>
            <a:ext cx="8596668" cy="1320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4400" dirty="0" err="1"/>
              <a:t>С</a:t>
            </a:r>
            <a:r>
              <a:rPr lang="ru-RU" sz="4400" dirty="0" err="1" smtClean="0"/>
              <a:t>кладники</a:t>
            </a:r>
            <a:r>
              <a:rPr lang="ru-RU" sz="4400" dirty="0" smtClean="0"/>
              <a:t> </a:t>
            </a:r>
            <a:r>
              <a:rPr lang="ru-RU" sz="4400" dirty="0" err="1"/>
              <a:t>шкільної</a:t>
            </a:r>
            <a:r>
              <a:rPr lang="ru-RU" sz="4400" dirty="0"/>
              <a:t> </a:t>
            </a:r>
            <a:r>
              <a:rPr lang="ru-RU" sz="4400" dirty="0" err="1"/>
              <a:t>готовності</a:t>
            </a:r>
            <a:r>
              <a:rPr lang="ru-RU" sz="4400" dirty="0"/>
              <a:t>:</a:t>
            </a:r>
            <a:endParaRPr lang="ru-RU" sz="4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590875"/>
              </p:ext>
            </p:extLst>
          </p:nvPr>
        </p:nvGraphicFramePr>
        <p:xfrm>
          <a:off x="259851" y="1324565"/>
          <a:ext cx="9811612" cy="4854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53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5691" y="1737359"/>
            <a:ext cx="8199119" cy="310854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333333"/>
                </a:solidFill>
                <a:latin typeface="Roboto"/>
              </a:rPr>
              <a:t>Зазвичай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батьки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дбають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про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навчальні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навички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дитини</a:t>
            </a:r>
            <a:r>
              <a:rPr lang="ru-RU" sz="3200" dirty="0" smtClean="0">
                <a:solidFill>
                  <a:srgbClr val="333333"/>
                </a:solidFill>
                <a:latin typeface="Roboto"/>
              </a:rPr>
              <a:t>:</a:t>
            </a:r>
            <a:endParaRPr lang="ru-RU" sz="3200" dirty="0">
              <a:solidFill>
                <a:srgbClr val="333333"/>
              </a:solidFill>
              <a:latin typeface="Robot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333333"/>
                </a:solidFill>
                <a:latin typeface="Roboto"/>
              </a:rPr>
              <a:t>письмо,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>
                <a:solidFill>
                  <a:srgbClr val="333333"/>
                </a:solidFill>
                <a:latin typeface="Roboto"/>
              </a:rPr>
              <a:t>рахунок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>
                <a:solidFill>
                  <a:srgbClr val="333333"/>
                </a:solidFill>
                <a:latin typeface="Roboto"/>
              </a:rPr>
              <a:t>читання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>
                <a:solidFill>
                  <a:srgbClr val="333333"/>
                </a:solidFill>
                <a:latin typeface="Roboto"/>
              </a:rPr>
              <a:t>загальний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розви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ток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.</a:t>
            </a:r>
            <a:endParaRPr lang="ru-RU" sz="3600" b="0" i="0" dirty="0">
              <a:solidFill>
                <a:srgbClr val="333333"/>
              </a:solidFill>
              <a:effectLst/>
              <a:latin typeface="Robot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6502" y="4247495"/>
            <a:ext cx="9048207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333333"/>
                </a:solidFill>
                <a:latin typeface="Roboto"/>
              </a:rPr>
              <a:t>Але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насправді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для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навчання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важливо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дещо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інше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–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Roboto"/>
              </a:rPr>
              <a:t>дозрівання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Roboto"/>
              </a:rPr>
              <a:t>певних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/>
              </a:rPr>
              <a:t>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Roboto"/>
              </a:rPr>
              <a:t>відділів</a:t>
            </a:r>
            <a:r>
              <a:rPr lang="ru-RU" sz="3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Roboto"/>
              </a:rPr>
              <a:t> головного </a:t>
            </a:r>
            <a:r>
              <a:rPr lang="ru-R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Roboto"/>
              </a:rPr>
              <a:t>мозку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,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які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відповідають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за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формування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цих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навичок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9888" y="107712"/>
            <a:ext cx="8991049" cy="132343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Чинники</a:t>
            </a:r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 </a:t>
            </a:r>
            <a:r>
              <a:rPr lang="ru-RU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інтелектуальної</a:t>
            </a:r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 </a:t>
            </a:r>
            <a:r>
              <a:rPr lang="ru-RU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готовності</a:t>
            </a:r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 </a:t>
            </a:r>
            <a:r>
              <a:rPr lang="ru-RU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дитини</a:t>
            </a:r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 до </a:t>
            </a:r>
            <a:r>
              <a:rPr lang="ru-RU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школи</a:t>
            </a:r>
            <a:endParaRPr lang="ru-RU" sz="4000" b="1" i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13222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5611" y="140566"/>
            <a:ext cx="89567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solidFill>
                  <a:srgbClr val="333333"/>
                </a:solidFill>
                <a:latin typeface="Roboto"/>
              </a:rPr>
              <a:t>Навичка</a:t>
            </a:r>
            <a:r>
              <a:rPr lang="ru-RU" sz="36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ще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може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бути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несформована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,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проте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все готово до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формування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.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342" y="1898859"/>
            <a:ext cx="61368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>
                <a:solidFill>
                  <a:srgbClr val="333333"/>
                </a:solidFill>
                <a:latin typeface="Roboto"/>
              </a:rPr>
              <a:t>Іншими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словами,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дитина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333333"/>
                </a:solidFill>
                <a:latin typeface="Roboto"/>
              </a:rPr>
              <a:t>може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: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7656" y="2826323"/>
            <a:ext cx="3550573" cy="156966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333333"/>
                </a:solidFill>
                <a:latin typeface="Roboto"/>
              </a:rPr>
              <a:t>не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вміти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розв’язувати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приклади</a:t>
            </a:r>
            <a:endParaRPr lang="ru-RU" sz="3200" dirty="0"/>
          </a:p>
        </p:txBody>
      </p:sp>
      <p:pic>
        <p:nvPicPr>
          <p:cNvPr id="1026" name="Picture 2" descr="Картинки по запросу &quot;стрілочка пнг&quot;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615" y="2690948"/>
            <a:ext cx="1926452" cy="192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156985" y="2787135"/>
            <a:ext cx="3992856" cy="156966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333333"/>
                </a:solidFill>
                <a:latin typeface="Roboto"/>
              </a:rPr>
              <a:t>але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мати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уявлення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про число,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числовий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ряд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6189" y="4877190"/>
            <a:ext cx="89123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>
                <a:solidFill>
                  <a:srgbClr val="333333"/>
                </a:solidFill>
                <a:latin typeface="Roboto"/>
              </a:rPr>
              <a:t>Все що необхідно зробити це навчити дитину.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0158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2697" y="252939"/>
            <a:ext cx="9183189" cy="14465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Чинники</a:t>
            </a:r>
            <a:r>
              <a:rPr lang="ru-RU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 </a:t>
            </a:r>
            <a:r>
              <a:rPr lang="ru-RU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вольової</a:t>
            </a:r>
            <a: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 </a:t>
            </a:r>
            <a:r>
              <a:rPr lang="ru-RU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готовності</a:t>
            </a:r>
            <a: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 </a:t>
            </a:r>
            <a:r>
              <a:rPr lang="ru-RU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дитини</a:t>
            </a:r>
            <a: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 до </a:t>
            </a:r>
            <a:r>
              <a:rPr lang="ru-RU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школи</a:t>
            </a:r>
            <a:endParaRPr lang="ru-RU" sz="4400" b="1" i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Robot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674" y="2196626"/>
            <a:ext cx="915270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>
                <a:solidFill>
                  <a:srgbClr val="333333"/>
                </a:solidFill>
                <a:latin typeface="Roboto"/>
              </a:rPr>
              <a:t>Вольова</a:t>
            </a:r>
            <a:r>
              <a:rPr lang="ru-RU" sz="4000" b="1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4000" b="1" dirty="0" err="1">
                <a:solidFill>
                  <a:srgbClr val="333333"/>
                </a:solidFill>
                <a:latin typeface="Roboto"/>
              </a:rPr>
              <a:t>готовність</a:t>
            </a:r>
            <a:r>
              <a:rPr lang="ru-RU" sz="4000" b="1" dirty="0">
                <a:solidFill>
                  <a:srgbClr val="333333"/>
                </a:solidFill>
                <a:latin typeface="Roboto"/>
              </a:rPr>
              <a:t> до </a:t>
            </a:r>
            <a:r>
              <a:rPr lang="ru-RU" sz="4000" b="1" dirty="0" err="1">
                <a:solidFill>
                  <a:srgbClr val="333333"/>
                </a:solidFill>
                <a:latin typeface="Roboto"/>
              </a:rPr>
              <a:t>школи</a:t>
            </a:r>
            <a:r>
              <a:rPr lang="ru-RU" sz="4000" b="1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–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це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здатність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дитини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«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примусити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» себе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робити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щось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,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що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не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викликає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великого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інтересу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чи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негайного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задоволення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. 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9303" y="5182830"/>
            <a:ext cx="77941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333333"/>
                </a:solidFill>
                <a:latin typeface="Roboto"/>
              </a:rPr>
              <a:t>P</a:t>
            </a:r>
            <a:r>
              <a:rPr lang="uk-UA" sz="2800" dirty="0" smtClean="0">
                <a:solidFill>
                  <a:srgbClr val="333333"/>
                </a:solidFill>
                <a:latin typeface="Roboto"/>
              </a:rPr>
              <a:t>.</a:t>
            </a:r>
            <a:r>
              <a:rPr lang="en-US" sz="2800" dirty="0" smtClean="0">
                <a:solidFill>
                  <a:srgbClr val="333333"/>
                </a:solidFill>
                <a:latin typeface="Roboto"/>
              </a:rPr>
              <a:t>S</a:t>
            </a:r>
            <a:r>
              <a:rPr lang="uk-UA" sz="2800" dirty="0" smtClean="0">
                <a:solidFill>
                  <a:srgbClr val="333333"/>
                </a:solidFill>
                <a:latin typeface="Roboto"/>
              </a:rPr>
              <a:t>. 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Воля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також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відповідальна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за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можливість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дитини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всидіти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за партою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упродовж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уроку.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9356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110" y="1425918"/>
            <a:ext cx="97927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rgbClr val="333333"/>
                </a:solidFill>
                <a:latin typeface="Roboto"/>
              </a:rPr>
              <a:t>Що</a:t>
            </a:r>
            <a:r>
              <a:rPr lang="ru-RU" sz="32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можуть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зробити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батьки для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допомоги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дитині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:</a:t>
            </a:r>
          </a:p>
          <a:p>
            <a:endParaRPr lang="ru-RU" sz="3200" dirty="0">
              <a:solidFill>
                <a:srgbClr val="333333"/>
              </a:solidFill>
              <a:latin typeface="Roboto"/>
            </a:endParaRPr>
          </a:p>
        </p:txBody>
      </p:sp>
      <p:pic>
        <p:nvPicPr>
          <p:cNvPr id="2058" name="Picture 10" descr="Картинки по запросу &quot;РОДИТЕЛИ  png&quot;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81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627" y="1815737"/>
            <a:ext cx="3738111" cy="49508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9402" y="2408311"/>
            <a:ext cx="818758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dirty="0" err="1">
                <a:solidFill>
                  <a:srgbClr val="333333"/>
                </a:solidFill>
                <a:latin typeface="Roboto"/>
              </a:rPr>
              <a:t>тренувати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в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дитини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вміння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 smtClean="0">
                <a:solidFill>
                  <a:srgbClr val="333333"/>
                </a:solidFill>
                <a:latin typeface="Roboto"/>
              </a:rPr>
              <a:t>чекати</a:t>
            </a:r>
            <a:r>
              <a:rPr lang="ru-RU" sz="32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000" dirty="0" smtClean="0"/>
              <a:t>(</a:t>
            </a:r>
            <a:r>
              <a:rPr lang="ru-RU" sz="2000" dirty="0" err="1"/>
              <a:t>витримувати</a:t>
            </a:r>
            <a:r>
              <a:rPr lang="ru-RU" sz="2000" dirty="0"/>
              <a:t> </a:t>
            </a:r>
            <a:r>
              <a:rPr lang="ru-RU" sz="2000" dirty="0" err="1"/>
              <a:t>чергу</a:t>
            </a:r>
            <a:r>
              <a:rPr lang="ru-RU" sz="2000" dirty="0"/>
              <a:t> в </a:t>
            </a:r>
            <a:r>
              <a:rPr lang="ru-RU" sz="2000" dirty="0" err="1"/>
              <a:t>крамниці</a:t>
            </a:r>
            <a:r>
              <a:rPr lang="ru-RU" sz="2000" dirty="0"/>
              <a:t>, </a:t>
            </a:r>
            <a:r>
              <a:rPr lang="ru-RU" sz="2000" dirty="0" err="1"/>
              <a:t>почекати</a:t>
            </a:r>
            <a:r>
              <a:rPr lang="ru-RU" sz="2000" dirty="0"/>
              <a:t> до дня </a:t>
            </a:r>
            <a:r>
              <a:rPr lang="ru-RU" sz="2000" dirty="0" err="1"/>
              <a:t>народження</a:t>
            </a:r>
            <a:r>
              <a:rPr lang="ru-RU" sz="2000" dirty="0"/>
              <a:t> і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тоді</a:t>
            </a:r>
            <a:r>
              <a:rPr lang="ru-RU" sz="2000" dirty="0"/>
              <a:t> </a:t>
            </a:r>
            <a:r>
              <a:rPr lang="ru-RU" sz="2000" dirty="0" err="1"/>
              <a:t>отримати</a:t>
            </a:r>
            <a:r>
              <a:rPr lang="ru-RU" sz="2000" dirty="0"/>
              <a:t> </a:t>
            </a:r>
            <a:r>
              <a:rPr lang="ru-RU" sz="2000" dirty="0" err="1"/>
              <a:t>подарунок</a:t>
            </a:r>
            <a:r>
              <a:rPr lang="ru-RU" sz="2000" dirty="0"/>
              <a:t>, </a:t>
            </a:r>
            <a:r>
              <a:rPr lang="ru-RU" sz="2000" dirty="0" err="1"/>
              <a:t>почекати</a:t>
            </a:r>
            <a:r>
              <a:rPr lang="ru-RU" sz="2000" dirty="0"/>
              <a:t> маму, коли вона </a:t>
            </a:r>
            <a:r>
              <a:rPr lang="ru-RU" sz="2000" dirty="0" err="1"/>
              <a:t>зайнята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);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7679" y="101377"/>
            <a:ext cx="10472057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333333"/>
                </a:solidFill>
                <a:latin typeface="Roboto"/>
              </a:rPr>
              <a:t>Якщо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вольова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сфера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недостатньо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сформована, то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починати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процес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навчання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неймовірно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важко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для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всіх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3987" y="4169118"/>
            <a:ext cx="745453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dirty="0" err="1">
                <a:solidFill>
                  <a:srgbClr val="333333"/>
                </a:solidFill>
                <a:latin typeface="Roboto"/>
              </a:rPr>
              <a:t>створювати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ситуації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, де для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досягнення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результату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потрібно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багато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витримки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та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зусиль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, і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якісно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хвалити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дитину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за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її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перемоги.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6559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152" y="111169"/>
            <a:ext cx="10448365" cy="14465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Чинники</a:t>
            </a:r>
            <a: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 </a:t>
            </a:r>
            <a:r>
              <a:rPr lang="ru-RU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мотиваційної</a:t>
            </a:r>
            <a: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 </a:t>
            </a:r>
            <a:r>
              <a:rPr lang="ru-RU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готовності</a:t>
            </a:r>
            <a: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 </a:t>
            </a:r>
            <a:r>
              <a:rPr lang="ru-RU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дитини</a:t>
            </a:r>
            <a: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 до </a:t>
            </a:r>
            <a:r>
              <a:rPr lang="ru-RU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школи</a:t>
            </a:r>
            <a:endParaRPr lang="ru-RU" sz="4400" b="1" i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Robot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2364" y="2076382"/>
            <a:ext cx="900901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Roboto"/>
              </a:rPr>
              <a:t>Я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к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навчати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дитину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, яка абсолютно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цього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не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хоче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?! </a:t>
            </a:r>
            <a:endParaRPr lang="ru-RU" sz="2800" dirty="0" smtClean="0">
              <a:solidFill>
                <a:srgbClr val="333333"/>
              </a:solidFill>
              <a:latin typeface="Roboto"/>
            </a:endParaRPr>
          </a:p>
          <a:p>
            <a:endParaRPr lang="ru-RU" sz="2800" dirty="0" smtClean="0">
              <a:solidFill>
                <a:srgbClr val="333333"/>
              </a:solidFill>
              <a:latin typeface="Roboto"/>
            </a:endParaRPr>
          </a:p>
          <a:p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Тож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хоч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мотивація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і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вважається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другорядним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чинником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,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однак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є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дуже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 smtClean="0">
                <a:solidFill>
                  <a:srgbClr val="333333"/>
                </a:solidFill>
                <a:latin typeface="Roboto"/>
              </a:rPr>
              <a:t>важливою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2366" y="4278813"/>
            <a:ext cx="937477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333333"/>
                </a:solidFill>
                <a:latin typeface="Roboto"/>
              </a:rPr>
              <a:t>Нормально,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якщо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перший час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дитина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йде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до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школи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за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приємними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емоціями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,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спілкуванням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, а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саме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пізнавальний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інтерес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проявляється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у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неї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згодом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у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разі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правильно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організованого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процесу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навчання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48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431" y="252940"/>
            <a:ext cx="94700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>
                <a:solidFill>
                  <a:srgbClr val="333333"/>
                </a:solidFill>
                <a:latin typeface="Roboto"/>
              </a:rPr>
              <a:t>Що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можуть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зробити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батьки для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допомоги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дитині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: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7679" y="1653178"/>
            <a:ext cx="99234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Покажіть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дитині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,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що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таке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школа: 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Roboto"/>
            </a:endParaRPr>
          </a:p>
          <a:p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дивіться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фільми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, 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Roboto"/>
            </a:endParaRPr>
          </a:p>
          <a:p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сходіть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до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школи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, в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якій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навчалися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ви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самі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, але оптимально – прогуляйтесь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із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дитиною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школою, в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якій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 вона буде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навчатися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/>
              </a:rPr>
              <a:t>.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9302" y="4391187"/>
            <a:ext cx="87346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 err="1">
                <a:solidFill>
                  <a:srgbClr val="333333"/>
                </a:solidFill>
                <a:latin typeface="Roboto"/>
              </a:rPr>
              <a:t>Намагайтеся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уникати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власних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негативних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відгуків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про школу,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сучасну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систему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освіти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тощо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. Дозвольте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дитині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сформувати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власне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2800" dirty="0" err="1">
                <a:solidFill>
                  <a:srgbClr val="333333"/>
                </a:solidFill>
                <a:latin typeface="Roboto"/>
              </a:rPr>
              <a:t>ставлення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2551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5545" y="272534"/>
            <a:ext cx="10551749" cy="14465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Чинники</a:t>
            </a:r>
            <a: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 </a:t>
            </a:r>
            <a:r>
              <a:rPr lang="ru-RU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соціальної</a:t>
            </a:r>
            <a: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 </a:t>
            </a:r>
            <a:r>
              <a:rPr lang="ru-RU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готовності</a:t>
            </a:r>
            <a: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 </a:t>
            </a:r>
            <a:r>
              <a:rPr lang="ru-RU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дитини</a:t>
            </a:r>
            <a: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 до </a:t>
            </a:r>
            <a:r>
              <a:rPr lang="ru-RU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boto"/>
              </a:rPr>
              <a:t>школи</a:t>
            </a:r>
            <a:endParaRPr lang="ru-RU" sz="4400" b="1" i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Robot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9565" y="1961495"/>
            <a:ext cx="87216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>
                <a:solidFill>
                  <a:srgbClr val="333333"/>
                </a:solidFill>
                <a:latin typeface="Roboto"/>
              </a:rPr>
              <a:t>Соціальна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готовність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означає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,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що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дитина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вміє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спілкуватися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з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дорослими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та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дітьми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 адекватно </a:t>
            </a:r>
            <a:r>
              <a:rPr lang="ru-RU" sz="3600" dirty="0" err="1">
                <a:solidFill>
                  <a:srgbClr val="333333"/>
                </a:solidFill>
                <a:latin typeface="Roboto"/>
              </a:rPr>
              <a:t>ситуації</a:t>
            </a:r>
            <a:r>
              <a:rPr lang="ru-RU" sz="3600" dirty="0">
                <a:solidFill>
                  <a:srgbClr val="333333"/>
                </a:solidFill>
                <a:latin typeface="Roboto"/>
              </a:rPr>
              <a:t>.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9747" y="3886928"/>
            <a:ext cx="91396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err="1">
                <a:solidFill>
                  <a:srgbClr val="333333"/>
                </a:solidFill>
                <a:latin typeface="Roboto"/>
              </a:rPr>
              <a:t>Якщо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дитина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відвідувала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дитячий садок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хоча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б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упродовж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року (а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дитина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, яка часто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хворіє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–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упродовж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двох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років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), то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ймовірніше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,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соціальна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Roboto"/>
              </a:rPr>
              <a:t>готовність</a:t>
            </a:r>
            <a:r>
              <a:rPr lang="ru-RU" sz="3200" dirty="0">
                <a:solidFill>
                  <a:srgbClr val="333333"/>
                </a:solidFill>
                <a:latin typeface="Roboto"/>
              </a:rPr>
              <a:t> буде сформована.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156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769</Words>
  <Application>Microsoft Office PowerPoint</Application>
  <PresentationFormat>Широкоэкранный</PresentationFormat>
  <Paragraphs>75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Roboto</vt:lpstr>
      <vt:lpstr>Trebuchet MS</vt:lpstr>
      <vt:lpstr>Wingdings</vt:lpstr>
      <vt:lpstr>Wingdings 3</vt:lpstr>
      <vt:lpstr>Аспект</vt:lpstr>
      <vt:lpstr>Готовність дитини до школи</vt:lpstr>
      <vt:lpstr>Складники шкільної готовності: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Готовність дитини до школи</dc:title>
  <dc:creator>Юля</dc:creator>
  <cp:lastModifiedBy>Юля</cp:lastModifiedBy>
  <cp:revision>9</cp:revision>
  <dcterms:created xsi:type="dcterms:W3CDTF">2020-03-23T22:53:25Z</dcterms:created>
  <dcterms:modified xsi:type="dcterms:W3CDTF">2020-03-24T00:08:39Z</dcterms:modified>
</cp:coreProperties>
</file>