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58" r:id="rId3"/>
    <p:sldId id="260" r:id="rId4"/>
    <p:sldId id="266" r:id="rId5"/>
    <p:sldId id="267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7" d="100"/>
          <a:sy n="97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E170F-19D1-4009-9105-3E96FFCA45F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99BA-128A-4442-B470-C92501FE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99BA-128A-4442-B470-C92501FEFB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4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1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5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7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1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БУЛІНГ</a:t>
            </a:r>
            <a:r>
              <a:rPr lang="ru-RU" dirty="0" smtClean="0"/>
              <a:t> </a:t>
            </a:r>
            <a:r>
              <a:rPr lang="uk-UA" dirty="0"/>
              <a:t>і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МОБІНГ</a:t>
            </a:r>
            <a:r>
              <a:rPr lang="uk-UA" dirty="0" smtClean="0"/>
              <a:t>: </a:t>
            </a:r>
            <a:br>
              <a:rPr lang="uk-UA" dirty="0" smtClean="0"/>
            </a:br>
            <a:r>
              <a:rPr lang="uk-UA" b="1" dirty="0" smtClean="0"/>
              <a:t>психологія</a:t>
            </a:r>
            <a:r>
              <a:rPr lang="uk-UA" dirty="0"/>
              <a:t>, </a:t>
            </a:r>
            <a:r>
              <a:rPr lang="uk-UA" b="1" dirty="0"/>
              <a:t>протидія</a:t>
            </a:r>
            <a:r>
              <a:rPr lang="uk-UA" dirty="0"/>
              <a:t>, </a:t>
            </a:r>
            <a:r>
              <a:rPr lang="uk-UA" b="1" dirty="0"/>
              <a:t>запобігання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2728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920880" cy="504056"/>
          </a:xfrm>
        </p:spPr>
        <p:txBody>
          <a:bodyPr>
            <a:noAutofit/>
          </a:bodyPr>
          <a:lstStyle/>
          <a:p>
            <a:r>
              <a:rPr lang="uk-UA" dirty="0" smtClean="0"/>
              <a:t> </a:t>
            </a:r>
            <a:r>
              <a:rPr lang="uk-UA" dirty="0" err="1" smtClean="0"/>
              <a:t>Булінг</a:t>
            </a:r>
            <a:r>
              <a:rPr lang="uk-UA" dirty="0" smtClean="0"/>
              <a:t> і </a:t>
            </a:r>
            <a:r>
              <a:rPr lang="uk-UA" dirty="0" err="1" smtClean="0"/>
              <a:t>мобінг</a:t>
            </a:r>
            <a:r>
              <a:rPr lang="uk-UA" dirty="0" smtClean="0"/>
              <a:t> - </a:t>
            </a:r>
            <a:r>
              <a:rPr lang="uk-UA" dirty="0"/>
              <a:t>психологічний терор, що </a:t>
            </a:r>
            <a:r>
              <a:rPr lang="uk-UA" dirty="0" smtClean="0"/>
              <a:t>вчиняється систематично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1115616" y="260649"/>
            <a:ext cx="6696744" cy="2736303"/>
          </a:xfr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573016"/>
            <a:ext cx="8064896" cy="259918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цілеспрямоване</a:t>
            </a:r>
            <a:r>
              <a:rPr lang="ru-RU" sz="2000" b="1" dirty="0" smtClean="0"/>
              <a:t> </a:t>
            </a:r>
            <a:r>
              <a:rPr lang="ru-RU" sz="2000" b="1" dirty="0" err="1"/>
              <a:t>нанесення</a:t>
            </a:r>
            <a:r>
              <a:rPr lang="ru-RU" sz="2000" b="1" dirty="0"/>
              <a:t> </a:t>
            </a:r>
            <a:r>
              <a:rPr lang="ru-RU" sz="2000" b="1" dirty="0" err="1"/>
              <a:t>фізичної</a:t>
            </a:r>
            <a:r>
              <a:rPr lang="ru-RU" sz="2000" b="1" dirty="0"/>
              <a:t> й </a:t>
            </a:r>
            <a:r>
              <a:rPr lang="ru-RU" sz="2000" b="1" dirty="0" err="1"/>
              <a:t>душевної</a:t>
            </a:r>
            <a:r>
              <a:rPr lang="ru-RU" sz="2000" b="1" dirty="0"/>
              <a:t> </a:t>
            </a:r>
            <a:r>
              <a:rPr lang="ru-RU" sz="2000" b="1" dirty="0" err="1"/>
              <a:t>шкоди</a:t>
            </a:r>
            <a:r>
              <a:rPr lang="ru-RU" sz="2000" b="1" dirty="0"/>
              <a:t> </a:t>
            </a:r>
            <a:r>
              <a:rPr lang="ru-RU" sz="2000" b="1" dirty="0" err="1" smtClean="0"/>
              <a:t>людині</a:t>
            </a:r>
            <a:r>
              <a:rPr lang="ru-RU" sz="2000" b="1" dirty="0" smtClean="0"/>
              <a:t>,</a:t>
            </a:r>
            <a:r>
              <a:rPr lang="ru-RU" sz="2000" b="1" dirty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/>
              <a:t>довготривале</a:t>
            </a:r>
            <a:r>
              <a:rPr lang="ru-RU" sz="2000" b="1" dirty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відторгнення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більшістю</a:t>
            </a:r>
            <a:r>
              <a:rPr lang="ru-RU" sz="2000" b="1" dirty="0" smtClean="0"/>
              <a:t> </a:t>
            </a:r>
            <a:r>
              <a:rPr lang="ru-RU" sz="2000" b="1" dirty="0" err="1"/>
              <a:t>членів</a:t>
            </a:r>
            <a:r>
              <a:rPr lang="ru-RU" sz="2000" b="1" dirty="0"/>
              <a:t> </a:t>
            </a:r>
            <a:r>
              <a:rPr lang="ru-RU" sz="2000" b="1" dirty="0" err="1" smtClean="0"/>
              <a:t>групи</a:t>
            </a:r>
            <a:r>
              <a:rPr lang="ru-RU" sz="2000" b="1" dirty="0" smtClean="0"/>
              <a:t>.</a:t>
            </a:r>
          </a:p>
          <a:p>
            <a:r>
              <a:rPr lang="uk-UA" sz="2000" b="1" dirty="0" smtClean="0"/>
              <a:t>     Різниця </a:t>
            </a:r>
            <a:r>
              <a:rPr lang="uk-UA" sz="2000" b="1" dirty="0"/>
              <a:t>їх вияву - кількісний</a:t>
            </a:r>
            <a:r>
              <a:rPr lang="ru-RU" sz="2000" b="1" dirty="0"/>
              <a:t> </a:t>
            </a:r>
            <a:r>
              <a:rPr lang="uk-UA" sz="2000" b="1" dirty="0"/>
              <a:t>склад суб'єкта терору: </a:t>
            </a:r>
            <a:r>
              <a:rPr lang="uk-UA" sz="2000" b="1" dirty="0" err="1"/>
              <a:t>мобінг</a:t>
            </a:r>
            <a:r>
              <a:rPr lang="uk-UA" sz="2000" b="1" dirty="0"/>
              <a:t> вчиняється групою, </a:t>
            </a:r>
            <a:r>
              <a:rPr lang="uk-UA" sz="2000" b="1" dirty="0" err="1"/>
              <a:t>булінг</a:t>
            </a:r>
            <a:r>
              <a:rPr lang="uk-UA" sz="2000" b="1" dirty="0"/>
              <a:t> - одноосібно.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них </a:t>
            </a:r>
            <a:r>
              <a:rPr lang="ru-RU" sz="2000" b="1" dirty="0" err="1" smtClean="0"/>
              <a:t>страждають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агресори</a:t>
            </a:r>
            <a:r>
              <a:rPr lang="ru-RU" sz="2000" b="1" dirty="0"/>
              <a:t>, і </a:t>
            </a:r>
            <a:r>
              <a:rPr lang="ru-RU" sz="2000" b="1" dirty="0" err="1"/>
              <a:t>жертви</a:t>
            </a:r>
            <a:r>
              <a:rPr lang="ru-RU" sz="2000" b="1" dirty="0"/>
              <a:t>. </a:t>
            </a:r>
            <a:r>
              <a:rPr lang="ru-RU" sz="2000" b="1" dirty="0" err="1"/>
              <a:t>Всі</a:t>
            </a:r>
            <a:r>
              <a:rPr lang="ru-RU" sz="2000" b="1" dirty="0"/>
              <a:t> вони </a:t>
            </a:r>
            <a:r>
              <a:rPr lang="ru-RU" sz="2000" b="1" dirty="0" err="1"/>
              <a:t>переживають</a:t>
            </a:r>
            <a:r>
              <a:rPr lang="ru-RU" sz="2000" b="1" dirty="0"/>
              <a:t> </a:t>
            </a:r>
            <a:r>
              <a:rPr lang="ru-RU" sz="2000" b="1" dirty="0" err="1"/>
              <a:t>проблеми</a:t>
            </a:r>
            <a:r>
              <a:rPr lang="ru-RU" sz="2000" b="1" dirty="0"/>
              <a:t> </a:t>
            </a:r>
            <a:r>
              <a:rPr lang="ru-RU" sz="2000" b="1" dirty="0" err="1"/>
              <a:t>психо-емоційного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 smtClean="0"/>
              <a:t>, </a:t>
            </a:r>
            <a:r>
              <a:rPr lang="ru-RU" sz="2000" b="1" dirty="0"/>
              <a:t>не </a:t>
            </a:r>
            <a:r>
              <a:rPr lang="ru-RU" sz="2000" b="1" dirty="0" err="1"/>
              <a:t>вміють</a:t>
            </a:r>
            <a:r>
              <a:rPr lang="ru-RU" sz="2000" b="1" dirty="0"/>
              <a:t> </a:t>
            </a:r>
            <a:r>
              <a:rPr lang="ru-RU" sz="2000" b="1" dirty="0" err="1"/>
              <a:t>будувати</a:t>
            </a:r>
            <a:r>
              <a:rPr lang="ru-RU" sz="2000" b="1" dirty="0"/>
              <a:t> </a:t>
            </a:r>
            <a:r>
              <a:rPr lang="ru-RU" sz="2000" b="1" dirty="0" err="1"/>
              <a:t>стосунки</a:t>
            </a:r>
            <a:r>
              <a:rPr lang="ru-RU" sz="2000" b="1" dirty="0"/>
              <a:t> з </a:t>
            </a:r>
            <a:r>
              <a:rPr lang="ru-RU" sz="2000" b="1" dirty="0" smtClean="0"/>
              <a:t>людьми.</a:t>
            </a:r>
            <a:r>
              <a:rPr lang="ru-RU" sz="2000" b="1" dirty="0"/>
              <a:t> </a:t>
            </a:r>
          </a:p>
          <a:p>
            <a:r>
              <a:rPr lang="uk-UA" sz="2000" b="1" dirty="0" smtClean="0"/>
              <a:t>     Жертвами </a:t>
            </a:r>
            <a:r>
              <a:rPr lang="uk-UA" sz="2000" b="1" dirty="0" err="1"/>
              <a:t>мобінгу</a:t>
            </a:r>
            <a:r>
              <a:rPr lang="uk-UA" sz="2000" b="1" dirty="0"/>
              <a:t> та </a:t>
            </a:r>
            <a:r>
              <a:rPr lang="uk-UA" sz="2000" b="1" dirty="0" err="1"/>
              <a:t>булінгу</a:t>
            </a:r>
            <a:r>
              <a:rPr lang="uk-UA" sz="2000" b="1" dirty="0"/>
              <a:t> стають як аутсайдери колективів, так </a:t>
            </a:r>
            <a:r>
              <a:rPr lang="uk-UA" sz="2000" b="1" dirty="0" smtClean="0"/>
              <a:t>і найбільш </a:t>
            </a:r>
            <a:r>
              <a:rPr lang="uk-UA" sz="2000" b="1" dirty="0"/>
              <a:t>яскраві, сильні особистості - їхня </a:t>
            </a:r>
            <a:r>
              <a:rPr lang="uk-UA" sz="2000" b="1" dirty="0" err="1"/>
              <a:t>інакшість</a:t>
            </a:r>
            <a:r>
              <a:rPr lang="uk-UA" sz="2000" b="1" dirty="0"/>
              <a:t> і </a:t>
            </a:r>
            <a:r>
              <a:rPr lang="uk-UA" sz="2000" b="1" dirty="0" err="1"/>
              <a:t>самість</a:t>
            </a:r>
            <a:r>
              <a:rPr lang="uk-UA" sz="2000" b="1" dirty="0"/>
              <a:t>.</a:t>
            </a:r>
            <a:endParaRPr lang="ru-RU" sz="20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405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prstClr val="black"/>
                </a:solidFill>
              </a:rPr>
              <a:t/>
            </a:r>
            <a:br>
              <a:rPr lang="uk-UA" sz="4000" b="1" dirty="0" smtClean="0">
                <a:solidFill>
                  <a:prstClr val="black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Про </a:t>
            </a:r>
            <a:r>
              <a:rPr lang="uk-UA" sz="4000" b="1" dirty="0">
                <a:solidFill>
                  <a:srgbClr val="C00000"/>
                </a:solidFill>
              </a:rPr>
              <a:t>що дізнаємось </a:t>
            </a:r>
            <a:r>
              <a:rPr lang="uk-UA" sz="4000" b="1" dirty="0" smtClean="0">
                <a:solidFill>
                  <a:srgbClr val="C00000"/>
                </a:solidFill>
              </a:rPr>
              <a:t>?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2000" b="1" dirty="0"/>
              <a:t>Навчальний курс складається із теоретичного і практичного блоків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Вивчення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</a:rPr>
              <a:t>явища </a:t>
            </a:r>
            <a:r>
              <a:rPr lang="uk-UA" sz="2000" b="1" dirty="0" err="1" smtClean="0">
                <a:solidFill>
                  <a:srgbClr val="C00000"/>
                </a:solidFill>
              </a:rPr>
              <a:t>булінгу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uk-UA" sz="2000" b="1" dirty="0" smtClean="0">
                <a:solidFill>
                  <a:srgbClr val="C00000"/>
                </a:solidFill>
              </a:rPr>
              <a:t>і </a:t>
            </a:r>
            <a:r>
              <a:rPr lang="ru-RU" sz="2000" b="1" dirty="0" err="1">
                <a:solidFill>
                  <a:srgbClr val="C00000"/>
                </a:solidFill>
              </a:rPr>
              <a:t>мобінгу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err="1" smtClean="0">
                <a:solidFill>
                  <a:srgbClr val="C00000"/>
                </a:solidFill>
              </a:rPr>
              <a:t>освітньому</a:t>
            </a:r>
            <a:r>
              <a:rPr lang="ru-RU" sz="2000" b="1" dirty="0" smtClean="0">
                <a:solidFill>
                  <a:srgbClr val="C00000"/>
                </a:solidFill>
              </a:rPr>
              <a:t> та </a:t>
            </a:r>
            <a:r>
              <a:rPr lang="ru-RU" sz="2000" b="1" dirty="0" err="1" smtClean="0">
                <a:solidFill>
                  <a:srgbClr val="C00000"/>
                </a:solidFill>
              </a:rPr>
              <a:t>робочому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середовищі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uk-UA" sz="2000" b="1" dirty="0"/>
              <a:t>і</a:t>
            </a:r>
            <a:r>
              <a:rPr lang="uk-UA" sz="2000" b="1" dirty="0" smtClean="0"/>
              <a:t>ніціатори і жертви;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форми і види;</a:t>
            </a:r>
          </a:p>
          <a:p>
            <a:pPr algn="just">
              <a:buFontTx/>
              <a:buChar char="-"/>
            </a:pPr>
            <a:r>
              <a:rPr lang="uk-UA" sz="2000" b="1" dirty="0"/>
              <a:t>г</a:t>
            </a:r>
            <a:r>
              <a:rPr lang="uk-UA" sz="2000" b="1" dirty="0" smtClean="0"/>
              <a:t>оловні ознаки;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причини психологічні і соціальні; 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основні прояви і можливі наслідки;</a:t>
            </a:r>
          </a:p>
          <a:p>
            <a:pPr algn="just">
              <a:buFontTx/>
              <a:buChar char="-"/>
            </a:pPr>
            <a:r>
              <a:rPr lang="uk-UA" sz="2000" b="1" dirty="0"/>
              <a:t>з</a:t>
            </a:r>
            <a:r>
              <a:rPr lang="uk-UA" sz="2000" b="1" dirty="0" smtClean="0"/>
              <a:t>апобігання і протистояння;</a:t>
            </a:r>
          </a:p>
          <a:p>
            <a:pPr algn="just">
              <a:buFontTx/>
              <a:buChar char="-"/>
            </a:pPr>
            <a:r>
              <a:rPr lang="uk-UA" sz="2000" b="1" dirty="0"/>
              <a:t>с</a:t>
            </a:r>
            <a:r>
              <a:rPr lang="uk-UA" sz="2000" b="1" dirty="0" smtClean="0"/>
              <a:t>учасні наукові дослідження;</a:t>
            </a:r>
          </a:p>
          <a:p>
            <a:pPr algn="just">
              <a:buFontTx/>
              <a:buChar char="-"/>
            </a:pPr>
            <a:r>
              <a:rPr lang="uk-UA" sz="2000" b="1" dirty="0"/>
              <a:t>з</a:t>
            </a:r>
            <a:r>
              <a:rPr lang="uk-UA" sz="2000" b="1" dirty="0" smtClean="0"/>
              <a:t>аборони на законодавчому рівні.</a:t>
            </a:r>
          </a:p>
          <a:p>
            <a:pPr algn="just">
              <a:buFontTx/>
              <a:buChar char="-"/>
            </a:pPr>
            <a:endParaRPr lang="uk-UA" sz="2000" b="1" dirty="0" smtClean="0"/>
          </a:p>
          <a:p>
            <a:pPr algn="just">
              <a:buFontTx/>
              <a:buChar char="-"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Тренінгові заняття і </a:t>
            </a:r>
            <a:r>
              <a:rPr lang="uk-UA" sz="2000" b="1" dirty="0">
                <a:solidFill>
                  <a:srgbClr val="C00000"/>
                </a:solidFill>
              </a:rPr>
              <a:t>поради</a:t>
            </a:r>
            <a:r>
              <a:rPr lang="uk-UA" sz="2000" b="1" dirty="0" smtClean="0">
                <a:solidFill>
                  <a:srgbClr val="C00000"/>
                </a:solidFill>
              </a:rPr>
              <a:t> щодо:</a:t>
            </a:r>
            <a:r>
              <a:rPr lang="uk-UA" sz="2000" b="1" dirty="0" smtClean="0"/>
              <a:t>   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профілактики </a:t>
            </a:r>
            <a:r>
              <a:rPr lang="uk-UA" sz="2000" b="1" dirty="0"/>
              <a:t>та корекції нетолерантної, агресивної, насильницької </a:t>
            </a:r>
            <a:r>
              <a:rPr lang="uk-UA" sz="2000" b="1" dirty="0" smtClean="0"/>
              <a:t>поведінки; </a:t>
            </a:r>
          </a:p>
          <a:p>
            <a:pPr algn="just">
              <a:buFontTx/>
              <a:buChar char="-"/>
            </a:pPr>
            <a:r>
              <a:rPr lang="uk-UA" sz="2000" b="1" dirty="0"/>
              <a:t>р</a:t>
            </a:r>
            <a:r>
              <a:rPr lang="uk-UA" sz="2000" b="1" dirty="0" smtClean="0"/>
              <a:t>озробки стратегії подолання </a:t>
            </a:r>
            <a:r>
              <a:rPr lang="uk-UA" sz="2000" b="1" dirty="0" err="1" smtClean="0"/>
              <a:t>булінгу</a:t>
            </a:r>
            <a:r>
              <a:rPr lang="uk-UA" sz="2000" b="1" dirty="0" smtClean="0"/>
              <a:t> і </a:t>
            </a:r>
            <a:r>
              <a:rPr lang="uk-UA" sz="2000" b="1" dirty="0" err="1" smtClean="0"/>
              <a:t>мобінгу</a:t>
            </a:r>
            <a:r>
              <a:rPr lang="uk-UA" sz="2000" b="1" dirty="0" smtClean="0"/>
              <a:t>;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створення </a:t>
            </a:r>
            <a:r>
              <a:rPr lang="uk-UA" sz="2000" b="1" dirty="0"/>
              <a:t>атмосфери уваги, співчуття і співпраці у </a:t>
            </a:r>
            <a:r>
              <a:rPr lang="uk-UA" sz="2000" b="1" dirty="0" smtClean="0"/>
              <a:t>колективі;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just">
              <a:buFontTx/>
              <a:buChar char="-"/>
            </a:pPr>
            <a:r>
              <a:rPr lang="ru-RU" sz="2000" b="1" dirty="0" err="1" smtClean="0"/>
              <a:t>розвитку</a:t>
            </a:r>
            <a:r>
              <a:rPr lang="ru-RU" sz="2000" b="1" dirty="0" smtClean="0"/>
              <a:t> н</a:t>
            </a:r>
            <a:r>
              <a:rPr lang="uk-UA" sz="2000" b="1" dirty="0" err="1" smtClean="0"/>
              <a:t>авичок</a:t>
            </a:r>
            <a:r>
              <a:rPr lang="uk-UA" sz="2000" b="1" dirty="0" smtClean="0"/>
              <a:t> рівноправного спілкування; захисту персональних даних; ризикованої поведінки в мережах Інтернет</a:t>
            </a:r>
          </a:p>
          <a:p>
            <a:pPr algn="just">
              <a:buFontTx/>
              <a:buChar char="-"/>
            </a:pPr>
            <a:endParaRPr lang="uk-UA" sz="2000" b="1" dirty="0" smtClean="0"/>
          </a:p>
          <a:p>
            <a:pPr algn="just">
              <a:buFontTx/>
              <a:buChar char="-"/>
            </a:pPr>
            <a:endParaRPr lang="uk-UA" sz="2000" b="1" dirty="0" smtClean="0"/>
          </a:p>
          <a:p>
            <a:pPr algn="just">
              <a:buFontTx/>
              <a:buChar char="-"/>
            </a:pPr>
            <a:endParaRPr lang="ru-RU" sz="2000" b="1" dirty="0"/>
          </a:p>
          <a:p>
            <a:pPr algn="just"/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182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>
                <a:solidFill>
                  <a:srgbClr val="C00000"/>
                </a:solidFill>
              </a:rPr>
              <a:t>Для </a:t>
            </a:r>
            <a:r>
              <a:rPr lang="uk-UA" sz="4000" dirty="0">
                <a:solidFill>
                  <a:srgbClr val="C00000"/>
                </a:solidFill>
              </a:rPr>
              <a:t>чого це </a:t>
            </a:r>
            <a:r>
              <a:rPr lang="uk-UA" sz="4000" dirty="0" smtClean="0">
                <a:solidFill>
                  <a:srgbClr val="C00000"/>
                </a:solidFill>
              </a:rPr>
              <a:t>потрібно ?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52736"/>
            <a:ext cx="4690864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 smtClean="0"/>
              <a:t>Мобінг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набуває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поширення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сучасному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суспільстві</a:t>
            </a:r>
            <a:r>
              <a:rPr lang="ru-RU" sz="1600" b="1" dirty="0" smtClean="0"/>
              <a:t>, де </a:t>
            </a:r>
            <a:r>
              <a:rPr lang="ru-RU" sz="1600" b="1" dirty="0" err="1" smtClean="0"/>
              <a:t>існує</a:t>
            </a:r>
            <a:r>
              <a:rPr lang="ru-RU" sz="1600" b="1" dirty="0" smtClean="0"/>
              <a:t> велика </a:t>
            </a:r>
            <a:r>
              <a:rPr lang="ru-RU" sz="1600" b="1" dirty="0" err="1" smtClean="0"/>
              <a:t>конкуренція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небезпечні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політичні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корупція</a:t>
            </a:r>
            <a:r>
              <a:rPr lang="ru-RU" sz="1600" b="1" dirty="0" smtClean="0"/>
              <a:t>.</a:t>
            </a:r>
          </a:p>
          <a:p>
            <a:pPr marL="0" indent="0" algn="just">
              <a:buNone/>
            </a:pPr>
            <a:r>
              <a:rPr lang="ru-RU" sz="1800" b="1" dirty="0" err="1" smtClean="0"/>
              <a:t>Це</a:t>
            </a:r>
            <a:r>
              <a:rPr lang="ru-RU" sz="1800" b="1" dirty="0" smtClean="0"/>
              <a:t> вид </a:t>
            </a:r>
            <a:r>
              <a:rPr lang="ru-RU" sz="1800" b="1" dirty="0" err="1" smtClean="0"/>
              <a:t>психологічного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насильства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відбуватися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вигляді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психологічного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тиску</a:t>
            </a:r>
            <a:r>
              <a:rPr lang="ru-RU" sz="1800" b="1" dirty="0" smtClean="0"/>
              <a:t> на особу з метою </a:t>
            </a:r>
            <a:r>
              <a:rPr lang="ru-RU" sz="1800" b="1" dirty="0" err="1" smtClean="0"/>
              <a:t>її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подальшого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звільнення</a:t>
            </a:r>
            <a:r>
              <a:rPr lang="ru-RU" sz="1800" b="1" dirty="0" smtClean="0"/>
              <a:t>. </a:t>
            </a:r>
          </a:p>
          <a:p>
            <a:pPr marL="0" indent="0" algn="just">
              <a:buNone/>
            </a:pPr>
            <a:r>
              <a:rPr lang="ru-RU" sz="1800" b="1" dirty="0" smtClean="0"/>
              <a:t>За результатами </a:t>
            </a:r>
            <a:r>
              <a:rPr lang="ru-RU" sz="1800" b="1" dirty="0" err="1" smtClean="0"/>
              <a:t>опитування</a:t>
            </a:r>
            <a:r>
              <a:rPr lang="ru-RU" sz="1800" b="1" dirty="0" smtClean="0"/>
              <a:t> 77 % </a:t>
            </a:r>
            <a:r>
              <a:rPr lang="ru-RU" sz="1800" b="1" dirty="0" err="1" smtClean="0"/>
              <a:t>українців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стикалися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цим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явищем</a:t>
            </a:r>
            <a:r>
              <a:rPr lang="ru-RU" sz="1800" b="1" dirty="0" smtClean="0"/>
              <a:t>. </a:t>
            </a:r>
          </a:p>
          <a:p>
            <a:pPr marL="0" indent="0" algn="just">
              <a:buNone/>
            </a:pPr>
            <a:r>
              <a:rPr lang="ru-RU" sz="1600" b="1" dirty="0" smtClean="0"/>
              <a:t>Причиною </a:t>
            </a:r>
            <a:r>
              <a:rPr lang="ru-RU" sz="1600" b="1" dirty="0" err="1" smtClean="0"/>
              <a:t>мобінгу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трудових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колективах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може</a:t>
            </a:r>
            <a:r>
              <a:rPr lang="ru-RU" sz="1600" b="1" dirty="0" smtClean="0"/>
              <a:t> бути </a:t>
            </a:r>
            <a:r>
              <a:rPr lang="ru-RU" sz="1600" b="1" dirty="0" err="1" smtClean="0"/>
              <a:t>бажання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помсти</a:t>
            </a:r>
            <a:r>
              <a:rPr lang="ru-RU" sz="1600" b="1" dirty="0" smtClean="0"/>
              <a:t> за </a:t>
            </a:r>
            <a:r>
              <a:rPr lang="ru-RU" sz="1600" b="1" dirty="0" err="1" smtClean="0"/>
              <a:t>образи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заздрість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</a:t>
            </a:r>
            <a:r>
              <a:rPr lang="ru-RU" sz="1600" b="1" dirty="0" smtClean="0"/>
              <a:t> злоба, потреба у </a:t>
            </a:r>
            <a:r>
              <a:rPr lang="ru-RU" sz="1600" b="1" dirty="0" err="1" smtClean="0"/>
              <a:t>самоствердженні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навіть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звичайна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нудьга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Мобінг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може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заохочуватися</a:t>
            </a:r>
            <a:r>
              <a:rPr lang="ru-RU" sz="1600" b="1" dirty="0" smtClean="0"/>
              <a:t> з боку </a:t>
            </a:r>
            <a:r>
              <a:rPr lang="ru-RU" sz="1600" b="1" dirty="0" err="1" smtClean="0"/>
              <a:t>керівництва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наприклад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бажання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заміни</a:t>
            </a:r>
            <a:r>
              <a:rPr lang="ru-RU" sz="1600" b="1" dirty="0" smtClean="0"/>
              <a:t>» </a:t>
            </a:r>
            <a:r>
              <a:rPr lang="ru-RU" sz="1600" b="1" dirty="0" err="1" smtClean="0"/>
              <a:t>співробітників</a:t>
            </a:r>
            <a:r>
              <a:rPr lang="ru-RU" sz="1600" b="1" dirty="0" smtClean="0"/>
              <a:t> через </a:t>
            </a:r>
            <a:r>
              <a:rPr lang="ru-RU" sz="1600" b="1" dirty="0" err="1" smtClean="0"/>
              <a:t>неможливість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звільнення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законним</a:t>
            </a:r>
            <a:r>
              <a:rPr lang="ru-RU" sz="1600" b="1" dirty="0" smtClean="0"/>
              <a:t> шляхом.</a:t>
            </a:r>
            <a:r>
              <a:rPr lang="ru-RU" sz="1800" b="1" dirty="0" smtClean="0"/>
              <a:t> </a:t>
            </a:r>
          </a:p>
          <a:p>
            <a:pPr marL="0" indent="0" algn="just">
              <a:buNone/>
            </a:pPr>
            <a:r>
              <a:rPr lang="ru-RU" sz="1800" b="1" dirty="0" smtClean="0"/>
              <a:t>У </a:t>
            </a:r>
            <a:r>
              <a:rPr lang="ru-RU" sz="1800" b="1" dirty="0" err="1" smtClean="0"/>
              <a:t>більшості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випадків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ініціаторами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мобінгу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виступають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саме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колеги</a:t>
            </a:r>
            <a:r>
              <a:rPr lang="ru-RU" sz="1800" b="1" dirty="0" smtClean="0"/>
              <a:t> (53 % ), в </a:t>
            </a:r>
            <a:r>
              <a:rPr lang="ru-RU" sz="1800" b="1" dirty="0" err="1" smtClean="0"/>
              <a:t>інших</a:t>
            </a:r>
            <a:r>
              <a:rPr lang="ru-RU" sz="1800" b="1" dirty="0" smtClean="0"/>
              <a:t> - 47 % </a:t>
            </a:r>
            <a:r>
              <a:rPr lang="ru-RU" sz="1800" b="1" dirty="0" err="1" smtClean="0"/>
              <a:t>випадків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мобером</a:t>
            </a:r>
            <a:r>
              <a:rPr lang="ru-RU" sz="1800" b="1" dirty="0" smtClean="0"/>
              <a:t> є </a:t>
            </a:r>
            <a:r>
              <a:rPr lang="ru-RU" sz="1800" b="1" dirty="0" err="1" smtClean="0"/>
              <a:t>керівник</a:t>
            </a:r>
            <a:r>
              <a:rPr lang="ru-RU" sz="1800" b="1" dirty="0" smtClean="0"/>
              <a:t>.</a:t>
            </a:r>
          </a:p>
          <a:p>
            <a:pPr algn="just"/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3600400" cy="5073427"/>
          </a:xfrm>
        </p:spPr>
        <p:txBody>
          <a:bodyPr/>
          <a:lstStyle/>
          <a:p>
            <a:pPr algn="ctr"/>
            <a:r>
              <a:rPr lang="ru-RU" sz="1800" b="1" dirty="0" err="1" smtClean="0">
                <a:solidFill>
                  <a:srgbClr val="C00000"/>
                </a:solidFill>
              </a:rPr>
              <a:t>Незабаром</a:t>
            </a:r>
            <a:r>
              <a:rPr lang="ru-RU" sz="1800" b="1" dirty="0" smtClean="0">
                <a:solidFill>
                  <a:srgbClr val="C00000"/>
                </a:solidFill>
              </a:rPr>
              <a:t> - </a:t>
            </a:r>
            <a:r>
              <a:rPr lang="ru-RU" sz="1800" b="1" dirty="0" err="1" smtClean="0">
                <a:solidFill>
                  <a:srgbClr val="C00000"/>
                </a:solidFill>
              </a:rPr>
              <a:t>працевлаштування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600" b="1" dirty="0" err="1" smtClean="0"/>
              <a:t>Мобінгу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піддаються</a:t>
            </a:r>
            <a:r>
              <a:rPr lang="ru-RU" sz="1600" b="1" dirty="0" smtClean="0"/>
              <a:t> 5% </a:t>
            </a:r>
            <a:r>
              <a:rPr lang="ru-RU" sz="1600" b="1" dirty="0" err="1" smtClean="0"/>
              <a:t>новачків</a:t>
            </a:r>
            <a:r>
              <a:rPr lang="ru-RU" sz="1600" b="1" dirty="0" smtClean="0"/>
              <a:t>,  </a:t>
            </a:r>
            <a:r>
              <a:rPr lang="ru-RU" sz="1600" b="1" dirty="0" err="1" smtClean="0"/>
              <a:t>загалом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нього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страждає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близько</a:t>
            </a:r>
            <a:r>
              <a:rPr lang="ru-RU" sz="1600" b="1" dirty="0" smtClean="0"/>
              <a:t> 20% </a:t>
            </a:r>
            <a:r>
              <a:rPr lang="ru-RU" sz="1600" b="1" dirty="0" err="1" smtClean="0"/>
              <a:t>працівників</a:t>
            </a:r>
            <a:r>
              <a:rPr lang="ru-RU" sz="1600" b="1" dirty="0" smtClean="0"/>
              <a:t>. </a:t>
            </a:r>
          </a:p>
          <a:p>
            <a:pPr algn="ctr"/>
            <a:r>
              <a:rPr lang="ru-RU" sz="1800" b="1" dirty="0" err="1" smtClean="0">
                <a:solidFill>
                  <a:srgbClr val="C00000"/>
                </a:solidFill>
              </a:rPr>
              <a:t>Потрібно</a:t>
            </a:r>
            <a:r>
              <a:rPr lang="ru-RU" sz="1800" b="1" dirty="0" smtClean="0">
                <a:solidFill>
                  <a:srgbClr val="C00000"/>
                </a:solidFill>
              </a:rPr>
              <a:t> знати, як </a:t>
            </a:r>
            <a:r>
              <a:rPr lang="ru-RU" sz="1800" b="1" dirty="0" err="1" smtClean="0">
                <a:solidFill>
                  <a:srgbClr val="C00000"/>
                </a:solidFill>
              </a:rPr>
              <a:t>захистити</a:t>
            </a:r>
            <a:r>
              <a:rPr lang="ru-RU" sz="1800" b="1" dirty="0" smtClean="0">
                <a:solidFill>
                  <a:srgbClr val="C00000"/>
                </a:solidFill>
              </a:rPr>
              <a:t> себе на </a:t>
            </a:r>
            <a:r>
              <a:rPr lang="ru-RU" sz="1800" b="1" dirty="0" err="1" smtClean="0">
                <a:solidFill>
                  <a:srgbClr val="C00000"/>
                </a:solidFill>
              </a:rPr>
              <a:t>робочому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місці</a:t>
            </a:r>
            <a:r>
              <a:rPr lang="ru-RU" sz="18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11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5"/>
            <a:ext cx="338437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31236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 smtClean="0"/>
              <a:t>Моя майбутня професія – педагог.</a:t>
            </a:r>
            <a:br>
              <a:rPr lang="uk-UA" sz="1800" dirty="0" smtClean="0"/>
            </a:br>
            <a:r>
              <a:rPr lang="uk-UA" dirty="0" smtClean="0">
                <a:solidFill>
                  <a:srgbClr val="FF0000"/>
                </a:solidFill>
              </a:rPr>
              <a:t>Я маю знати все про проблему насильства в освітньому закладі і вміти йому запобігати.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1800" dirty="0" smtClean="0"/>
              <a:t>Я мрію створити власну родину.</a:t>
            </a:r>
            <a:br>
              <a:rPr lang="uk-UA" sz="1800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Моя дитина буде в небезпеці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b="1" dirty="0" err="1">
                <a:solidFill>
                  <a:prstClr val="black"/>
                </a:solidFill>
              </a:rPr>
              <a:t>Більше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</a:rPr>
              <a:t>50% </a:t>
            </a:r>
            <a:r>
              <a:rPr lang="ru-RU" sz="1800" b="1" dirty="0" err="1">
                <a:solidFill>
                  <a:prstClr val="black"/>
                </a:solidFill>
              </a:rPr>
              <a:t>українських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дітей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стикаються</a:t>
            </a:r>
            <a:r>
              <a:rPr lang="ru-RU" sz="1800" b="1" dirty="0">
                <a:solidFill>
                  <a:prstClr val="black"/>
                </a:solidFill>
              </a:rPr>
              <a:t> з </a:t>
            </a:r>
            <a:r>
              <a:rPr lang="ru-RU" sz="1800" b="1" dirty="0" err="1">
                <a:solidFill>
                  <a:prstClr val="black"/>
                </a:solidFill>
              </a:rPr>
              <a:t>булінгом</a:t>
            </a:r>
            <a:r>
              <a:rPr lang="ru-RU" sz="1800" b="1" dirty="0">
                <a:solidFill>
                  <a:prstClr val="black"/>
                </a:solidFill>
              </a:rPr>
              <a:t> (</a:t>
            </a:r>
            <a:r>
              <a:rPr lang="ru-RU" sz="1800" b="1" dirty="0" err="1">
                <a:solidFill>
                  <a:prstClr val="black"/>
                </a:solidFill>
              </a:rPr>
              <a:t>жертви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або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свідки</a:t>
            </a:r>
            <a:r>
              <a:rPr lang="ru-RU" sz="1800" b="1" dirty="0">
                <a:solidFill>
                  <a:prstClr val="black"/>
                </a:solidFill>
              </a:rPr>
              <a:t>), а 40% </a:t>
            </a:r>
            <a:r>
              <a:rPr lang="ru-RU" sz="1800" b="1" dirty="0" err="1">
                <a:solidFill>
                  <a:prstClr val="black"/>
                </a:solidFill>
              </a:rPr>
              <a:t>постраждалих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від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цькування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взагалі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ні</a:t>
            </a:r>
            <a:r>
              <a:rPr lang="ru-RU" sz="1800" b="1" dirty="0">
                <a:solidFill>
                  <a:prstClr val="black"/>
                </a:solidFill>
              </a:rPr>
              <a:t> з ким не </a:t>
            </a:r>
            <a:r>
              <a:rPr lang="ru-RU" sz="1800" b="1" dirty="0" err="1">
                <a:solidFill>
                  <a:prstClr val="black"/>
                </a:solidFill>
              </a:rPr>
              <a:t>обговорюють</a:t>
            </a:r>
            <a:r>
              <a:rPr lang="ru-RU" sz="1800" b="1" dirty="0">
                <a:solidFill>
                  <a:prstClr val="black"/>
                </a:solidFill>
              </a:rPr>
              <a:t> проблему, не </a:t>
            </a:r>
            <a:r>
              <a:rPr lang="ru-RU" sz="1800" b="1" dirty="0" err="1">
                <a:solidFill>
                  <a:prstClr val="black"/>
                </a:solidFill>
              </a:rPr>
              <a:t>звертаються</a:t>
            </a:r>
            <a:r>
              <a:rPr lang="ru-RU" sz="1800" b="1" dirty="0">
                <a:solidFill>
                  <a:prstClr val="black"/>
                </a:solidFill>
              </a:rPr>
              <a:t> за </a:t>
            </a:r>
            <a:r>
              <a:rPr lang="ru-RU" sz="1800" b="1" dirty="0" err="1">
                <a:solidFill>
                  <a:prstClr val="black"/>
                </a:solidFill>
              </a:rPr>
              <a:t>допомогою</a:t>
            </a:r>
            <a:r>
              <a:rPr lang="ru-RU" sz="1800" b="1" dirty="0">
                <a:solidFill>
                  <a:prstClr val="black"/>
                </a:solidFill>
              </a:rPr>
              <a:t>. 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З </a:t>
            </a:r>
            <a:r>
              <a:rPr lang="ru-RU" sz="1800" b="1" dirty="0">
                <a:solidFill>
                  <a:prstClr val="black"/>
                </a:solidFill>
              </a:rPr>
              <a:t>тих, </a:t>
            </a:r>
            <a:r>
              <a:rPr lang="ru-RU" sz="1800" b="1" dirty="0" err="1">
                <a:solidFill>
                  <a:prstClr val="black"/>
                </a:solidFill>
              </a:rPr>
              <a:t>хто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мовчать</a:t>
            </a:r>
            <a:r>
              <a:rPr lang="ru-RU" sz="1800" b="1" dirty="0">
                <a:solidFill>
                  <a:prstClr val="black"/>
                </a:solidFill>
              </a:rPr>
              <a:t> – 40% </a:t>
            </a:r>
            <a:r>
              <a:rPr lang="ru-RU" sz="1800" b="1" dirty="0" err="1">
                <a:solidFill>
                  <a:prstClr val="black"/>
                </a:solidFill>
              </a:rPr>
              <a:t>соромляться</a:t>
            </a:r>
            <a:r>
              <a:rPr lang="ru-RU" sz="1800" b="1" dirty="0">
                <a:solidFill>
                  <a:prstClr val="black"/>
                </a:solidFill>
              </a:rPr>
              <a:t> про </a:t>
            </a:r>
            <a:r>
              <a:rPr lang="ru-RU" sz="1800" b="1" dirty="0" err="1">
                <a:solidFill>
                  <a:prstClr val="black"/>
                </a:solidFill>
              </a:rPr>
              <a:t>це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говорити</a:t>
            </a:r>
            <a:r>
              <a:rPr lang="ru-RU" sz="1800" b="1" dirty="0">
                <a:solidFill>
                  <a:prstClr val="black"/>
                </a:solidFill>
              </a:rPr>
              <a:t>, а 22% </a:t>
            </a:r>
            <a:r>
              <a:rPr lang="ru-RU" sz="1800" b="1" dirty="0" err="1">
                <a:solidFill>
                  <a:prstClr val="black"/>
                </a:solidFill>
              </a:rPr>
              <a:t>вважають</a:t>
            </a:r>
            <a:r>
              <a:rPr lang="ru-RU" sz="1800" b="1" dirty="0">
                <a:solidFill>
                  <a:prstClr val="black"/>
                </a:solidFill>
              </a:rPr>
              <a:t>, </a:t>
            </a:r>
            <a:r>
              <a:rPr lang="ru-RU" sz="1800" b="1" dirty="0" err="1">
                <a:solidFill>
                  <a:prstClr val="black"/>
                </a:solidFill>
              </a:rPr>
              <a:t>що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це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>
                <a:solidFill>
                  <a:prstClr val="black"/>
                </a:solidFill>
              </a:rPr>
              <a:t>нормальне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</a:rPr>
              <a:t>явище</a:t>
            </a:r>
            <a:r>
              <a:rPr lang="ru-RU" sz="1800" b="1" dirty="0" smtClean="0">
                <a:solidFill>
                  <a:prstClr val="black"/>
                </a:solidFill>
              </a:rPr>
              <a:t>. </a:t>
            </a:r>
            <a:r>
              <a:rPr lang="uk-UA" sz="1800" b="1" dirty="0" smtClean="0">
                <a:solidFill>
                  <a:prstClr val="black"/>
                </a:solidFill>
              </a:rPr>
              <a:t>26% батьків вважають, що їх діти стали жертвами шкільного насильства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</a:rPr>
              <a:t>– </a:t>
            </a:r>
            <a:r>
              <a:rPr lang="ru-RU" sz="1800" b="1" dirty="0" err="1" smtClean="0">
                <a:solidFill>
                  <a:prstClr val="black"/>
                </a:solidFill>
              </a:rPr>
              <a:t>потерпіли</a:t>
            </a: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</a:rPr>
              <a:t>від</a:t>
            </a: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</a:rPr>
              <a:t>знущань</a:t>
            </a:r>
            <a:r>
              <a:rPr lang="ru-RU" sz="1800" b="1" dirty="0" smtClean="0">
                <a:solidFill>
                  <a:prstClr val="black"/>
                </a:solidFill>
              </a:rPr>
              <a:t>, </a:t>
            </a:r>
            <a:r>
              <a:rPr lang="ru-RU" sz="1800" b="1" dirty="0" err="1" smtClean="0">
                <a:solidFill>
                  <a:prstClr val="black"/>
                </a:solidFill>
              </a:rPr>
              <a:t>принижень</a:t>
            </a:r>
            <a:r>
              <a:rPr lang="ru-RU" sz="1800" b="1" dirty="0" smtClean="0">
                <a:solidFill>
                  <a:prstClr val="black"/>
                </a:solidFill>
              </a:rPr>
              <a:t> і </a:t>
            </a:r>
            <a:r>
              <a:rPr lang="ru-RU" sz="1800" b="1" dirty="0" err="1" smtClean="0">
                <a:solidFill>
                  <a:prstClr val="black"/>
                </a:solidFill>
              </a:rPr>
              <a:t>глузувань</a:t>
            </a:r>
            <a:r>
              <a:rPr lang="ru-RU" sz="18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endParaRPr lang="ru-RU" sz="1800" b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600" b="1" dirty="0" err="1"/>
              <a:t>Жертви</a:t>
            </a:r>
            <a:r>
              <a:rPr lang="ru-RU" sz="1600" b="1" dirty="0"/>
              <a:t> </a:t>
            </a:r>
            <a:r>
              <a:rPr lang="ru-RU" sz="1600" b="1" dirty="0" err="1"/>
              <a:t>булінгу</a:t>
            </a:r>
            <a:r>
              <a:rPr lang="ru-RU" sz="1600" b="1" dirty="0"/>
              <a:t> </a:t>
            </a:r>
            <a:r>
              <a:rPr lang="ru-RU" sz="1600" b="1" dirty="0" err="1"/>
              <a:t>переживають</a:t>
            </a:r>
            <a:r>
              <a:rPr lang="ru-RU" sz="1600" b="1" dirty="0"/>
              <a:t> </a:t>
            </a:r>
            <a:r>
              <a:rPr lang="ru-RU" sz="1600" b="1" dirty="0" err="1" smtClean="0"/>
              <a:t>важкі</a:t>
            </a:r>
            <a:r>
              <a:rPr lang="ru-RU" sz="1600" b="1" dirty="0"/>
              <a:t> </a:t>
            </a:r>
            <a:r>
              <a:rPr lang="ru-RU" sz="1600" b="1" dirty="0" err="1" smtClean="0"/>
              <a:t>емоції</a:t>
            </a:r>
            <a:r>
              <a:rPr lang="ru-RU" sz="1600" b="1" dirty="0" smtClean="0"/>
              <a:t> </a:t>
            </a:r>
            <a:r>
              <a:rPr lang="ru-RU" sz="1600" b="1" dirty="0"/>
              <a:t>– </a:t>
            </a:r>
            <a:r>
              <a:rPr lang="ru-RU" sz="1600" b="1" dirty="0" err="1"/>
              <a:t>почуття</a:t>
            </a:r>
            <a:r>
              <a:rPr lang="ru-RU" sz="1600" b="1" dirty="0"/>
              <a:t> </a:t>
            </a:r>
            <a:r>
              <a:rPr lang="ru-RU" sz="1600" b="1" dirty="0" err="1"/>
              <a:t>приниження</a:t>
            </a:r>
            <a:r>
              <a:rPr lang="ru-RU" sz="1600" b="1" dirty="0"/>
              <a:t> і </a:t>
            </a:r>
            <a:r>
              <a:rPr lang="ru-RU" sz="1600" b="1" dirty="0" smtClean="0"/>
              <a:t>сором, страх</a:t>
            </a:r>
            <a:r>
              <a:rPr lang="ru-RU" sz="1600" b="1" dirty="0"/>
              <a:t>, </a:t>
            </a:r>
            <a:r>
              <a:rPr lang="ru-RU" sz="1600" b="1" dirty="0" err="1"/>
              <a:t>розпач</a:t>
            </a:r>
            <a:r>
              <a:rPr lang="ru-RU" sz="1600" b="1" dirty="0"/>
              <a:t> і </a:t>
            </a:r>
            <a:r>
              <a:rPr lang="ru-RU" sz="1600" b="1" dirty="0" err="1"/>
              <a:t>злість</a:t>
            </a:r>
            <a:r>
              <a:rPr lang="ru-RU" sz="1600" b="1" dirty="0"/>
              <a:t>.</a:t>
            </a:r>
          </a:p>
          <a:p>
            <a:pPr marL="0" indent="0" algn="just">
              <a:buNone/>
            </a:pPr>
            <a:r>
              <a:rPr lang="ru-RU" sz="1600" b="1" dirty="0" err="1"/>
              <a:t>Булінг</a:t>
            </a:r>
            <a:r>
              <a:rPr lang="ru-RU" sz="1600" b="1" dirty="0"/>
              <a:t> </a:t>
            </a:r>
            <a:r>
              <a:rPr lang="ru-RU" sz="1600" b="1" dirty="0" smtClean="0"/>
              <a:t>негативно </a:t>
            </a:r>
            <a:r>
              <a:rPr lang="ru-RU" sz="1600" b="1" dirty="0" err="1"/>
              <a:t>впливає</a:t>
            </a:r>
            <a:r>
              <a:rPr lang="ru-RU" sz="1600" b="1" dirty="0"/>
              <a:t> </a:t>
            </a:r>
            <a:r>
              <a:rPr lang="ru-RU" sz="1600" b="1" dirty="0" smtClean="0"/>
              <a:t>на </a:t>
            </a:r>
            <a:r>
              <a:rPr lang="ru-RU" sz="1600" b="1" dirty="0" err="1" smtClean="0"/>
              <a:t>соціалізацію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дитини</a:t>
            </a:r>
            <a:r>
              <a:rPr lang="ru-RU" sz="1600" b="1" dirty="0" smtClean="0"/>
              <a:t>,</a:t>
            </a:r>
            <a:r>
              <a:rPr lang="ru-RU" sz="1600" dirty="0" smtClean="0"/>
              <a:t> </a:t>
            </a:r>
            <a:r>
              <a:rPr lang="ru-RU" sz="1600" b="1" dirty="0" err="1" smtClean="0"/>
              <a:t>спричиняючи</a:t>
            </a:r>
            <a:r>
              <a:rPr lang="ru-RU" sz="1600" b="1" dirty="0" smtClean="0"/>
              <a:t>: </a:t>
            </a:r>
            <a:r>
              <a:rPr lang="ru-RU" sz="1600" b="1" dirty="0" err="1" smtClean="0"/>
              <a:t>занижену</a:t>
            </a:r>
            <a:r>
              <a:rPr lang="ru-RU" sz="1600" b="1" dirty="0" smtClean="0"/>
              <a:t> </a:t>
            </a:r>
            <a:r>
              <a:rPr lang="ru-RU" sz="1600" b="1" dirty="0" err="1"/>
              <a:t>самооцінку</a:t>
            </a:r>
            <a:r>
              <a:rPr lang="ru-RU" sz="1600" b="1" dirty="0"/>
              <a:t>, </a:t>
            </a:r>
            <a:r>
              <a:rPr lang="ru-RU" sz="1600" b="1" dirty="0" smtClean="0"/>
              <a:t>комплекс </a:t>
            </a:r>
            <a:r>
              <a:rPr lang="ru-RU" sz="1600" b="1" dirty="0" err="1" smtClean="0"/>
              <a:t>неповноцінності</a:t>
            </a:r>
            <a:r>
              <a:rPr lang="ru-RU" sz="1600" b="1" dirty="0"/>
              <a:t>, </a:t>
            </a:r>
            <a:r>
              <a:rPr lang="ru-RU" sz="1600" b="1" dirty="0" err="1" smtClean="0"/>
              <a:t>беззахисність</a:t>
            </a:r>
            <a:r>
              <a:rPr lang="ru-RU" sz="1600" b="1" dirty="0" smtClean="0"/>
              <a:t>; </a:t>
            </a:r>
            <a:r>
              <a:rPr lang="ru-RU" sz="1600" b="1" dirty="0" err="1" smtClean="0"/>
              <a:t>відсторонення</a:t>
            </a:r>
            <a:r>
              <a:rPr lang="ru-RU" sz="1600" b="1" dirty="0" smtClean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 smtClean="0"/>
              <a:t>спілкування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самотність</a:t>
            </a:r>
            <a:r>
              <a:rPr lang="ru-RU" sz="1600" b="1" dirty="0"/>
              <a:t>, </a:t>
            </a:r>
            <a:r>
              <a:rPr lang="ru-RU" sz="1600" b="1" dirty="0" err="1"/>
              <a:t>часті</a:t>
            </a:r>
            <a:r>
              <a:rPr lang="ru-RU" sz="1600" b="1" dirty="0"/>
              <a:t> </a:t>
            </a:r>
            <a:r>
              <a:rPr lang="ru-RU" sz="1600" b="1" dirty="0" err="1" smtClean="0"/>
              <a:t>прогули</a:t>
            </a:r>
            <a:r>
              <a:rPr lang="ru-RU" sz="1600" b="1" dirty="0"/>
              <a:t> </a:t>
            </a:r>
            <a:r>
              <a:rPr lang="ru-RU" sz="1600" b="1" dirty="0" err="1" smtClean="0"/>
              <a:t>навчальних</a:t>
            </a:r>
            <a:r>
              <a:rPr lang="ru-RU" sz="1600" b="1" dirty="0" smtClean="0"/>
              <a:t> занять, </a:t>
            </a:r>
            <a:r>
              <a:rPr lang="ru-RU" sz="1600" b="1" dirty="0" err="1" smtClean="0"/>
              <a:t>підвищену</a:t>
            </a:r>
            <a:r>
              <a:rPr lang="ru-RU" sz="1600" b="1" dirty="0"/>
              <a:t> </a:t>
            </a:r>
            <a:r>
              <a:rPr lang="ru-RU" sz="1600" b="1" dirty="0" err="1" smtClean="0"/>
              <a:t>тривожність</a:t>
            </a:r>
            <a:r>
              <a:rPr lang="ru-RU" sz="1600" b="1" dirty="0"/>
              <a:t>, </a:t>
            </a:r>
            <a:r>
              <a:rPr lang="ru-RU" sz="1600" b="1" dirty="0" err="1"/>
              <a:t>різноманітні</a:t>
            </a:r>
            <a:r>
              <a:rPr lang="ru-RU" sz="1600" b="1" dirty="0"/>
              <a:t> </a:t>
            </a:r>
            <a:r>
              <a:rPr lang="ru-RU" sz="1600" b="1" dirty="0" err="1" smtClean="0"/>
              <a:t>фобії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неврози</a:t>
            </a:r>
            <a:r>
              <a:rPr lang="ru-RU" sz="1600" b="1" dirty="0" smtClean="0"/>
              <a:t>; </a:t>
            </a:r>
            <a:r>
              <a:rPr lang="ru-RU" sz="1600" b="1" dirty="0" err="1" smtClean="0"/>
              <a:t>девіантну</a:t>
            </a:r>
            <a:r>
              <a:rPr lang="ru-RU" sz="1600" b="1" dirty="0" smtClean="0"/>
              <a:t> </a:t>
            </a:r>
            <a:r>
              <a:rPr lang="ru-RU" sz="1600" b="1" dirty="0" err="1"/>
              <a:t>поведінку</a:t>
            </a:r>
            <a:r>
              <a:rPr lang="ru-RU" sz="1600" b="1" dirty="0"/>
              <a:t> – </a:t>
            </a:r>
            <a:r>
              <a:rPr lang="ru-RU" sz="1600" b="1" dirty="0" err="1" smtClean="0"/>
              <a:t>схильність</a:t>
            </a:r>
            <a:r>
              <a:rPr lang="ru-RU" sz="1600" b="1" dirty="0"/>
              <a:t> </a:t>
            </a:r>
            <a:r>
              <a:rPr lang="ru-RU" sz="1600" b="1" dirty="0" smtClean="0"/>
              <a:t>до </a:t>
            </a:r>
            <a:r>
              <a:rPr lang="ru-RU" sz="1600" b="1" dirty="0" err="1"/>
              <a:t>правопорушень</a:t>
            </a:r>
            <a:r>
              <a:rPr lang="ru-RU" sz="1600" b="1" dirty="0"/>
              <a:t>, </a:t>
            </a:r>
            <a:r>
              <a:rPr lang="ru-RU" sz="1600" b="1" dirty="0" err="1" smtClean="0"/>
              <a:t>суїцидальні</a:t>
            </a:r>
            <a:r>
              <a:rPr lang="ru-RU" sz="1600" b="1" dirty="0"/>
              <a:t> </a:t>
            </a:r>
            <a:r>
              <a:rPr lang="ru-RU" sz="1600" b="1" dirty="0" err="1" smtClean="0"/>
              <a:t>наміри</a:t>
            </a:r>
            <a:r>
              <a:rPr lang="ru-RU" sz="1600" b="1" dirty="0"/>
              <a:t>, </a:t>
            </a:r>
            <a:r>
              <a:rPr lang="ru-RU" sz="1600" b="1" dirty="0" err="1"/>
              <a:t>формування</a:t>
            </a:r>
            <a:r>
              <a:rPr lang="ru-RU" sz="1600" b="1" dirty="0"/>
              <a:t> </a:t>
            </a:r>
            <a:r>
              <a:rPr lang="ru-RU" sz="1600" b="1" dirty="0" err="1" smtClean="0"/>
              <a:t>алкогольної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тютюнової</a:t>
            </a:r>
            <a:r>
              <a:rPr lang="ru-RU" sz="1600" b="1" dirty="0" smtClean="0"/>
              <a:t> 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r>
              <a:rPr lang="ru-RU" sz="1600" b="1" dirty="0" err="1" smtClean="0"/>
              <a:t>наркотичної</a:t>
            </a:r>
            <a:r>
              <a:rPr lang="ru-RU" sz="1600" b="1" dirty="0"/>
              <a:t> </a:t>
            </a:r>
            <a:r>
              <a:rPr lang="ru-RU" sz="1600" b="1" dirty="0" err="1" smtClean="0"/>
              <a:t>залежності</a:t>
            </a:r>
            <a:r>
              <a:rPr lang="ru-RU" sz="1600" b="1" dirty="0"/>
              <a:t>.</a:t>
            </a:r>
          </a:p>
          <a:p>
            <a:pPr marL="0" indent="0" algn="just">
              <a:buNone/>
            </a:pPr>
            <a:endParaRPr lang="ru-RU" sz="16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2000" b="1" dirty="0">
              <a:solidFill>
                <a:prstClr val="black"/>
              </a:solidFill>
            </a:endParaRPr>
          </a:p>
          <a:p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322712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240360" cy="36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267"/>
            <a:ext cx="77401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136339"/>
            <a:ext cx="7740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000" b="1" dirty="0" err="1" smtClean="0"/>
              <a:t>Насильство</a:t>
            </a:r>
            <a:r>
              <a:rPr lang="ru-RU" sz="2000" b="1" dirty="0"/>
              <a:t> - </a:t>
            </a:r>
            <a:r>
              <a:rPr lang="ru-RU" sz="2000" b="1" dirty="0" err="1"/>
              <a:t>буденна</a:t>
            </a:r>
            <a:r>
              <a:rPr lang="ru-RU" sz="2000" b="1" dirty="0"/>
              <a:t> </a:t>
            </a:r>
            <a:r>
              <a:rPr lang="ru-RU" sz="2000" b="1" dirty="0" err="1"/>
              <a:t>реальність</a:t>
            </a:r>
            <a:r>
              <a:rPr lang="uk-UA" sz="2000" b="1" dirty="0"/>
              <a:t> </a:t>
            </a:r>
            <a:r>
              <a:rPr lang="ru-RU" sz="2000" b="1" dirty="0"/>
              <a:t>для </a:t>
            </a:r>
            <a:r>
              <a:rPr lang="ru-RU" sz="2000" b="1" dirty="0" err="1"/>
              <a:t>багатьох</a:t>
            </a:r>
            <a:r>
              <a:rPr lang="ru-RU" sz="2000" b="1" dirty="0"/>
              <a:t> людей в </a:t>
            </a:r>
            <a:r>
              <a:rPr lang="ru-RU" sz="2000" b="1" dirty="0" err="1"/>
              <a:t>усьому</a:t>
            </a:r>
            <a:r>
              <a:rPr lang="ru-RU" sz="2000" b="1" dirty="0"/>
              <a:t> </a:t>
            </a:r>
            <a:r>
              <a:rPr lang="ru-RU" sz="2000" b="1" dirty="0" err="1"/>
              <a:t>світі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 err="1"/>
              <a:t>Переслідування</a:t>
            </a:r>
            <a:r>
              <a:rPr lang="ru-RU" sz="2000" b="1" dirty="0"/>
              <a:t>,</a:t>
            </a:r>
            <a:r>
              <a:rPr lang="uk-UA" sz="2000" b="1" dirty="0"/>
              <a:t> </a:t>
            </a:r>
            <a:r>
              <a:rPr lang="uk-UA" sz="2000" b="1" dirty="0" smtClean="0"/>
              <a:t>цькування, </a:t>
            </a:r>
            <a:r>
              <a:rPr lang="ru-RU" sz="2000" b="1" dirty="0" err="1" smtClean="0"/>
              <a:t>знущання</a:t>
            </a:r>
            <a:r>
              <a:rPr lang="ru-RU" sz="2000" b="1" dirty="0"/>
              <a:t>,</a:t>
            </a:r>
            <a:r>
              <a:rPr lang="uk-UA" sz="2000" b="1" dirty="0"/>
              <a:t> </a:t>
            </a:r>
            <a:r>
              <a:rPr lang="ru-RU" sz="2000" b="1" dirty="0"/>
              <a:t>погрози, </a:t>
            </a:r>
            <a:r>
              <a:rPr lang="ru-RU" sz="2000" b="1" dirty="0" err="1"/>
              <a:t>образи</a:t>
            </a:r>
            <a:r>
              <a:rPr lang="ru-RU" sz="2000" b="1" dirty="0"/>
              <a:t> – все </a:t>
            </a:r>
            <a:r>
              <a:rPr lang="ru-RU" sz="2000" b="1" dirty="0" err="1"/>
              <a:t>це</a:t>
            </a:r>
            <a:r>
              <a:rPr lang="ru-RU" sz="2000" b="1" dirty="0"/>
              <a:t> негативно </a:t>
            </a:r>
            <a:r>
              <a:rPr lang="ru-RU" sz="2000" b="1" dirty="0" err="1"/>
              <a:t>впливає</a:t>
            </a:r>
            <a:r>
              <a:rPr lang="uk-UA" sz="2000" b="1" dirty="0"/>
              <a:t> </a:t>
            </a:r>
            <a:r>
              <a:rPr lang="ru-RU" sz="2000" b="1" dirty="0"/>
              <a:t>на 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людини</a:t>
            </a:r>
            <a:r>
              <a:rPr lang="ru-RU" sz="2000" b="1" dirty="0"/>
              <a:t>. </a:t>
            </a:r>
            <a:br>
              <a:rPr lang="ru-RU" sz="2000" b="1" dirty="0"/>
            </a:br>
            <a:r>
              <a:rPr lang="ru-RU" sz="2000" b="1" dirty="0" err="1"/>
              <a:t>Що</a:t>
            </a:r>
            <a:r>
              <a:rPr lang="uk-UA" sz="2000" b="1" dirty="0"/>
              <a:t> </a:t>
            </a:r>
            <a:r>
              <a:rPr lang="ru-RU" sz="2000" b="1" dirty="0" err="1"/>
              <a:t>стоїть</a:t>
            </a:r>
            <a:r>
              <a:rPr lang="ru-RU" sz="2000" b="1" dirty="0"/>
              <a:t> за </a:t>
            </a:r>
            <a:r>
              <a:rPr lang="ru-RU" sz="2000" b="1" dirty="0" err="1"/>
              <a:t>насильством</a:t>
            </a:r>
            <a:r>
              <a:rPr lang="ru-RU" sz="2000" b="1" dirty="0"/>
              <a:t>  і </a:t>
            </a:r>
            <a:r>
              <a:rPr lang="ru-RU" sz="2000" b="1" dirty="0" err="1"/>
              <a:t>що</a:t>
            </a:r>
            <a:r>
              <a:rPr lang="uk-UA" sz="2000" b="1" dirty="0"/>
              <a:t> 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зробити</a:t>
            </a:r>
            <a:r>
              <a:rPr lang="ru-RU" sz="2000" b="1" dirty="0"/>
              <a:t>, </a:t>
            </a:r>
            <a:r>
              <a:rPr lang="ru-RU" sz="2000" b="1" dirty="0" err="1"/>
              <a:t>аби</a:t>
            </a:r>
            <a:r>
              <a:rPr lang="ru-RU" sz="2000" b="1" dirty="0"/>
              <a:t> </a:t>
            </a:r>
            <a:r>
              <a:rPr lang="ru-RU" sz="2000" b="1" dirty="0" err="1"/>
              <a:t>зупинити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? </a:t>
            </a:r>
            <a:r>
              <a:rPr lang="uk-UA" sz="2000" b="1" dirty="0"/>
              <a:t>  </a:t>
            </a:r>
            <a:br>
              <a:rPr lang="uk-UA" sz="2000" b="1" dirty="0"/>
            </a:br>
            <a:r>
              <a:rPr lang="uk-UA" sz="2000" b="1" dirty="0"/>
              <a:t>На ці питання ми знайдемо відповіді </a:t>
            </a:r>
            <a:r>
              <a:rPr lang="ru-RU" sz="2000" b="1" dirty="0"/>
              <a:t>разом. </a:t>
            </a:r>
            <a:endParaRPr lang="ru-RU" sz="2000" b="1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Чекаємо на Вас 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8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417</Words>
  <Application>Microsoft Office PowerPoint</Application>
  <PresentationFormat>Экран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БУЛІНГ і МОБІНГ:  психологія, протидія, запобігання </vt:lpstr>
      <vt:lpstr> Булінг і мобінг - психологічний терор, що вчиняється систематично</vt:lpstr>
      <vt:lpstr> Про що дізнаємось ? Навчальний курс складається із теоретичного і практичного блоків </vt:lpstr>
      <vt:lpstr>          Для чого це потрібно ? </vt:lpstr>
      <vt:lpstr>Моя майбутня професія – педагог. Я маю знати все про проблему насильства в освітньому закладі і вміти йому запобігати. Я мрію створити власну родину.  Моя дитина буде в небезпеці 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2019-03-01T17:50:33Z</dcterms:created>
  <dcterms:modified xsi:type="dcterms:W3CDTF">2019-03-03T21:11:27Z</dcterms:modified>
</cp:coreProperties>
</file>