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4"/>
  </p:notesMasterIdLst>
  <p:handoutMasterIdLst>
    <p:handoutMasterId r:id="rId45"/>
  </p:handoutMasterIdLst>
  <p:sldIdLst>
    <p:sldId id="265" r:id="rId5"/>
    <p:sldId id="322" r:id="rId6"/>
    <p:sldId id="391" r:id="rId7"/>
    <p:sldId id="393" r:id="rId8"/>
    <p:sldId id="394" r:id="rId9"/>
    <p:sldId id="392" r:id="rId10"/>
    <p:sldId id="386" r:id="rId11"/>
    <p:sldId id="395" r:id="rId12"/>
    <p:sldId id="396" r:id="rId13"/>
    <p:sldId id="397" r:id="rId14"/>
    <p:sldId id="398" r:id="rId15"/>
    <p:sldId id="399" r:id="rId16"/>
    <p:sldId id="400" r:id="rId17"/>
    <p:sldId id="402" r:id="rId18"/>
    <p:sldId id="401"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421" r:id="rId38"/>
    <p:sldId id="423" r:id="rId39"/>
    <p:sldId id="422" r:id="rId40"/>
    <p:sldId id="424" r:id="rId41"/>
    <p:sldId id="425" r:id="rId42"/>
    <p:sldId id="426" r:id="rId43"/>
  </p:sldIdLst>
  <p:sldSz cx="12188825" cy="6858000"/>
  <p:notesSz cx="6858000" cy="9144000"/>
  <p:custDataLst>
    <p:tags r:id="rId46"/>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48" d="100"/>
          <a:sy n="48" d="100"/>
        </p:scale>
        <p:origin x="67" y="92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pPr algn="r" rtl="0"/>
              <a:t>07.06.2019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pPr algn="r" rtl="0"/>
              <a:t>‹#›</a:t>
            </a:fld>
            <a:endParaRPr lang="ru-RU"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E0CC78-488A-4892-9E55-EA2E7FA7AD95}" type="datetime1">
              <a:rPr lang="ru-RU" smtClean="0"/>
              <a:pPr/>
              <a:t>07.06.2019</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1A680347-8CB2-4BC6-9CD2-ABDD556782DE}" type="datetime1">
              <a:rPr lang="ru-RU" smtClean="0"/>
              <a:pPr/>
              <a:t>07.06.2019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9032FF7-F906-4C17-885C-6356C5B13C33}" type="datetime1">
              <a:rPr lang="ru-RU" smtClean="0"/>
              <a:pPr/>
              <a:t>07.06.2019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8E08C5DC-7690-41E4-921F-0CCD86F95B69}" type="datetime1">
              <a:rPr lang="ru-RU" smtClean="0"/>
              <a:pPr/>
              <a:t>07.06.2019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F175A814-E90F-481F-9D66-10F3829730B9}" type="datetime1">
              <a:rPr lang="ru-RU" smtClean="0"/>
              <a:pPr/>
              <a:t>07.06.2019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r>
              <a:rPr lang="ru-RU" dirty="0" smtClean="0"/>
              <a:t>​</a:t>
            </a:r>
            <a:fld id="{37209019-E585-49FC-B62B-4F8E88B75BBF}" type="datetime1">
              <a:rPr lang="ru-RU" smtClean="0"/>
              <a:pPr/>
              <a:t>07.06.2019</a:t>
            </a:fld>
            <a:r>
              <a:rPr lang="ru-RU" dirty="0" smtClean="0"/>
              <a:t>​</a:t>
            </a:r>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F9553319-FCD4-4339-95E3-CA608CFF30E2}" type="datetime1">
              <a:rPr lang="ru-RU" smtClean="0"/>
              <a:pPr/>
              <a:t>07.06.2019</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AEE4BD36-0D92-42E0-A6BC-3DE49444FD88}" type="datetime1">
              <a:rPr lang="ru-RU" smtClean="0"/>
              <a:pPr/>
              <a:t>07.06.2019</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3AA0470-602E-4818-A25C-047C8515CFC6}" type="datetime1">
              <a:rPr lang="ru-RU" smtClean="0"/>
              <a:pPr/>
              <a:t>07.06.2019</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9B9837FC-FBB6-4C6B-A6BE-B70FBC32743C}" type="datetime1">
              <a:rPr lang="ru-RU" smtClean="0"/>
              <a:pPr/>
              <a:t>07.06.2019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DD946C2-3993-4E07-A8EC-429B93E58A31}" type="datetime1">
              <a:rPr lang="ru-RU" smtClean="0"/>
              <a:pPr/>
              <a:t>07.06.2019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pPr/>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2B5FE10-96C7-4D4D-AAC7-3367C5776B31}" type="datetime1">
              <a:rPr lang="ru-RU" smtClean="0"/>
              <a:pPr/>
              <a:t>07.06.2019</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rtlCol="0"/>
          <a:lstStyle/>
          <a:p>
            <a:r>
              <a:rPr lang="ru-RU" b="1" dirty="0"/>
              <a:t>Управление конфигурациями</a:t>
            </a:r>
            <a:endParaRPr lang="en-US" b="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Определение конфигурационных объектов</a:t>
            </a:r>
            <a:endParaRPr lang="en-US" dirty="0"/>
          </a:p>
        </p:txBody>
      </p:sp>
      <p:sp>
        <p:nvSpPr>
          <p:cNvPr id="2" name="TextBox 1"/>
          <p:cNvSpPr txBox="1"/>
          <p:nvPr/>
        </p:nvSpPr>
        <p:spPr>
          <a:xfrm>
            <a:off x="909836" y="656692"/>
            <a:ext cx="10255676" cy="4348883"/>
          </a:xfrm>
          <a:prstGeom prst="rect">
            <a:avLst/>
          </a:prstGeom>
          <a:noFill/>
        </p:spPr>
        <p:txBody>
          <a:bodyPr wrap="square" rtlCol="0">
            <a:spAutoFit/>
          </a:bodyPr>
          <a:lstStyle/>
          <a:p>
            <a:pPr indent="396000"/>
            <a:r>
              <a:rPr lang="ru-RU" dirty="0"/>
              <a:t>Для планирования процесса управления конфигурацией необходимо точно определить, какие проектные элементы (или классы элементов) будут объектами управления. Такие элементы называются </a:t>
            </a:r>
            <a:r>
              <a:rPr lang="ru-RU" i="1" dirty="0"/>
              <a:t>конфигурационными элементами. </a:t>
            </a:r>
            <a:r>
              <a:rPr lang="ru-RU" dirty="0"/>
              <a:t>Как правило, они представляют собой официальные документы. Конфигурационными элементами обычно являются планы проектов, спецификации, схемы системной архитектуры, программы и наборы тестовых данных. Кроме того, управлению подлежат все документы, необходимые для будущего сопровождения системы</a:t>
            </a:r>
            <a:r>
              <a:rPr lang="ru-RU" dirty="0" smtClean="0"/>
              <a:t>.</a:t>
            </a:r>
            <a:r>
              <a:rPr lang="ru-RU" dirty="0"/>
              <a:t>  </a:t>
            </a:r>
            <a:endParaRPr lang="en-US" dirty="0"/>
          </a:p>
          <a:p>
            <a:pPr indent="396000"/>
            <a:r>
              <a:rPr lang="ru-RU" dirty="0"/>
              <a:t>В процессе управления конфигурацией каждому документу необходимо присвоить уникальное имя, причем отображающее связи с другими документами. Для этого используется иерархическая система имен, где они имеют, например, такой вид:</a:t>
            </a:r>
            <a:endParaRPr lang="en-US" dirty="0"/>
          </a:p>
          <a:p>
            <a:pPr marL="223838" indent="-223838">
              <a:lnSpc>
                <a:spcPct val="90000"/>
              </a:lnSpc>
              <a:spcBef>
                <a:spcPts val="1200"/>
              </a:spcBef>
              <a:buClr>
                <a:schemeClr val="accent1"/>
              </a:buClr>
              <a:buSzPct val="100000"/>
              <a:buFont typeface="Arial" pitchFamily="34" charset="0"/>
              <a:buChar char="•"/>
            </a:pPr>
            <a:r>
              <a:rPr lang="en-US" dirty="0"/>
              <a:t>PLC</a:t>
            </a:r>
            <a:r>
              <a:rPr lang="ru-RU" dirty="0"/>
              <a:t>-</a:t>
            </a:r>
            <a:r>
              <a:rPr lang="en-US" dirty="0"/>
              <a:t>TOOLS</a:t>
            </a:r>
            <a:r>
              <a:rPr lang="ru-RU" i="1" dirty="0"/>
              <a:t>/ПРАВКА/ФОРМЫ/ОТОБРАЖЕНИЕ/ИНТЕРФЕЙСЫ/КОД </a:t>
            </a:r>
            <a:endParaRPr lang="en-US" i="1" dirty="0"/>
          </a:p>
          <a:p>
            <a:pPr marL="223838" indent="-223838">
              <a:lnSpc>
                <a:spcPct val="90000"/>
              </a:lnSpc>
              <a:spcBef>
                <a:spcPts val="1200"/>
              </a:spcBef>
              <a:buClr>
                <a:schemeClr val="accent1"/>
              </a:buClr>
              <a:buSzPct val="100000"/>
              <a:buFont typeface="Arial" pitchFamily="34" charset="0"/>
              <a:buChar char="•"/>
            </a:pPr>
            <a:r>
              <a:rPr lang="en-US" i="1" dirty="0"/>
              <a:t>PLC</a:t>
            </a:r>
            <a:r>
              <a:rPr lang="ru-RU" i="1" dirty="0"/>
              <a:t>-</a:t>
            </a:r>
            <a:r>
              <a:rPr lang="en-US" i="1" dirty="0"/>
              <a:t>TOOLS</a:t>
            </a:r>
            <a:r>
              <a:rPr lang="ru-RU" i="1" dirty="0"/>
              <a:t>/П</a:t>
            </a:r>
            <a:r>
              <a:rPr lang="en-US" i="1" dirty="0"/>
              <a:t>PABKA</a:t>
            </a:r>
            <a:r>
              <a:rPr lang="ru-RU" i="1" dirty="0"/>
              <a:t>/</a:t>
            </a:r>
            <a:r>
              <a:rPr lang="en-US" i="1" dirty="0"/>
              <a:t>C</a:t>
            </a:r>
            <a:r>
              <a:rPr lang="ru-RU" i="1" dirty="0"/>
              <a:t>П</a:t>
            </a:r>
            <a:r>
              <a:rPr lang="en-US" i="1" dirty="0"/>
              <a:t>PABKA</a:t>
            </a:r>
            <a:r>
              <a:rPr lang="ru-RU" i="1" dirty="0"/>
              <a:t>/ЗАП</a:t>
            </a:r>
            <a:r>
              <a:rPr lang="en-US" i="1" dirty="0"/>
              <a:t>POC</a:t>
            </a:r>
            <a:r>
              <a:rPr lang="ru-RU" i="1" dirty="0"/>
              <a:t>/</a:t>
            </a:r>
            <a:r>
              <a:rPr lang="en-US" i="1" dirty="0"/>
              <a:t>OKHO</a:t>
            </a:r>
            <a:r>
              <a:rPr lang="ru-RU" i="1" dirty="0"/>
              <a:t>_</a:t>
            </a:r>
            <a:r>
              <a:rPr lang="en-US" i="1" dirty="0"/>
              <a:t>C</a:t>
            </a:r>
            <a:r>
              <a:rPr lang="ru-RU" i="1" dirty="0"/>
              <a:t>П</a:t>
            </a:r>
            <a:r>
              <a:rPr lang="en-US" i="1" dirty="0"/>
              <a:t>PABK</a:t>
            </a:r>
            <a:r>
              <a:rPr lang="ru-RU" i="1" dirty="0"/>
              <a:t>И/</a:t>
            </a:r>
            <a:r>
              <a:rPr lang="en-US" i="1" dirty="0"/>
              <a:t>FR</a:t>
            </a:r>
            <a:r>
              <a:rPr lang="ru-RU" i="1" dirty="0"/>
              <a:t>-</a:t>
            </a:r>
            <a:r>
              <a:rPr lang="en-US" i="1" dirty="0"/>
              <a:t>l</a:t>
            </a:r>
          </a:p>
          <a:p>
            <a:pPr marL="223838" indent="-223838">
              <a:lnSpc>
                <a:spcPct val="90000"/>
              </a:lnSpc>
              <a:spcBef>
                <a:spcPts val="1200"/>
              </a:spcBef>
              <a:buClr>
                <a:schemeClr val="accent1"/>
              </a:buClr>
              <a:buSzPct val="100000"/>
              <a:buFont typeface="Arial" pitchFamily="34" charset="0"/>
              <a:buChar char="•"/>
            </a:pPr>
            <a:endParaRPr lang="en-US" i="1" dirty="0"/>
          </a:p>
        </p:txBody>
      </p:sp>
    </p:spTree>
    <p:extLst>
      <p:ext uri="{BB962C8B-B14F-4D97-AF65-F5344CB8AC3E}">
        <p14:creationId xmlns:p14="http://schemas.microsoft.com/office/powerpoint/2010/main" val="347551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Определение конфигурационных объектов</a:t>
            </a:r>
            <a:endParaRPr lang="en-US" dirty="0"/>
          </a:p>
        </p:txBody>
      </p:sp>
      <p:sp>
        <p:nvSpPr>
          <p:cNvPr id="2" name="TextBox 1"/>
          <p:cNvSpPr txBox="1"/>
          <p:nvPr/>
        </p:nvSpPr>
        <p:spPr>
          <a:xfrm>
            <a:off x="909836" y="656692"/>
            <a:ext cx="10255676" cy="2585323"/>
          </a:xfrm>
          <a:prstGeom prst="rect">
            <a:avLst/>
          </a:prstGeom>
          <a:noFill/>
        </p:spPr>
        <p:txBody>
          <a:bodyPr wrap="square" rtlCol="0">
            <a:spAutoFit/>
          </a:bodyPr>
          <a:lstStyle/>
          <a:p>
            <a:pPr indent="396000"/>
            <a:r>
              <a:rPr lang="ru-RU" dirty="0"/>
              <a:t>Начальная часть имени – это название проекта </a:t>
            </a:r>
            <a:r>
              <a:rPr lang="en-US" dirty="0"/>
              <a:t>PLC</a:t>
            </a:r>
            <a:r>
              <a:rPr lang="ru-RU" dirty="0"/>
              <a:t>-</a:t>
            </a:r>
            <a:r>
              <a:rPr lang="en-US" dirty="0"/>
              <a:t>TOOLS</a:t>
            </a:r>
            <a:r>
              <a:rPr lang="ru-RU" dirty="0"/>
              <a:t>. В проекте разрабатываются четыре отдельных </a:t>
            </a:r>
            <a:r>
              <a:rPr lang="ru-RU" dirty="0" smtClean="0"/>
              <a:t>средства. </a:t>
            </a:r>
            <a:r>
              <a:rPr lang="ru-RU" dirty="0"/>
              <a:t>Имя средства используется в следующей части имени. Каждое средство создается из именованных модулей. Такое разбиение продолжается до тех пор, пока не появится ссылка на официальный документ базового уровня. Листья дерева иерархии документов являются официальными документами проекта. На </a:t>
            </a:r>
            <a:r>
              <a:rPr lang="ru-RU" dirty="0" smtClean="0"/>
              <a:t>рисунке ниже показано</a:t>
            </a:r>
            <a:r>
              <a:rPr lang="ru-RU" dirty="0"/>
              <a:t>, что для каждого объекта требуется три формальных документа. Это описание объектов (документ ОБЪЕКТЫ), код компонента (документ КОД) и набор тестов для этого кода (документ ТЕСТЫ).</a:t>
            </a:r>
            <a:endParaRPr lang="en-US" dirty="0"/>
          </a:p>
        </p:txBody>
      </p:sp>
      <p:pic>
        <p:nvPicPr>
          <p:cNvPr id="2050"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3361647" y="3242015"/>
            <a:ext cx="5352054" cy="341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9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smtClean="0"/>
              <a:t>База </a:t>
            </a:r>
            <a:r>
              <a:rPr lang="ru-RU" dirty="0"/>
              <a:t>данных конфигураций</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Такая база данных используется для хранения всей информации о системных конфигурациях. Основными функциями базы данных конфигураций являются поддержка оценивания влияния планируемых изменений в системе и предоставление информации о процессе управления конфигурацией. </a:t>
            </a:r>
            <a:endParaRPr lang="en-US" dirty="0"/>
          </a:p>
        </p:txBody>
      </p:sp>
    </p:spTree>
    <p:extLst>
      <p:ext uri="{BB962C8B-B14F-4D97-AF65-F5344CB8AC3E}">
        <p14:creationId xmlns:p14="http://schemas.microsoft.com/office/powerpoint/2010/main" val="4774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База данных конфигураций</a:t>
            </a:r>
            <a:endParaRPr lang="en-US" dirty="0"/>
          </a:p>
        </p:txBody>
      </p:sp>
      <p:sp>
        <p:nvSpPr>
          <p:cNvPr id="2" name="TextBox 1"/>
          <p:cNvSpPr txBox="1"/>
          <p:nvPr/>
        </p:nvSpPr>
        <p:spPr>
          <a:xfrm>
            <a:off x="909836" y="656692"/>
            <a:ext cx="10255676" cy="5860066"/>
          </a:xfrm>
          <a:prstGeom prst="rect">
            <a:avLst/>
          </a:prstGeom>
          <a:noFill/>
        </p:spPr>
        <p:txBody>
          <a:bodyPr wrap="square" rtlCol="0">
            <a:spAutoFit/>
          </a:bodyPr>
          <a:lstStyle/>
          <a:p>
            <a:pPr>
              <a:spcBef>
                <a:spcPts val="600"/>
              </a:spcBef>
            </a:pPr>
            <a:r>
              <a:rPr lang="ru-RU" dirty="0"/>
              <a:t>Задание структуры базы данных конфигураций, определение процедур записи и поиска информации в этой базе данных – все это является частью процесса планирования управления конфигурацией.</a:t>
            </a:r>
            <a:endParaRPr lang="en-US" dirty="0"/>
          </a:p>
          <a:p>
            <a:pPr>
              <a:spcBef>
                <a:spcPts val="600"/>
              </a:spcBef>
            </a:pPr>
            <a:r>
              <a:rPr lang="ru-RU" dirty="0"/>
              <a:t>Информация, заключенная в базе данных конфигураций, должна помочь ответить на ряд вопросов, среди которых основными и часто запрашиваемыми будут </a:t>
            </a:r>
            <a:r>
              <a:rPr lang="ru-RU" dirty="0" smtClean="0"/>
              <a:t>следующие</a:t>
            </a:r>
            <a:r>
              <a:rPr lang="ru-RU" dirty="0"/>
              <a:t>:</a:t>
            </a:r>
            <a:endParaRPr lang="en-US" dirty="0"/>
          </a:p>
          <a:p>
            <a:pPr marL="223838" indent="-223838">
              <a:lnSpc>
                <a:spcPct val="90000"/>
              </a:lnSpc>
              <a:spcBef>
                <a:spcPts val="600"/>
              </a:spcBef>
              <a:buClr>
                <a:schemeClr val="accent1"/>
              </a:buClr>
              <a:buSzPct val="100000"/>
              <a:buFont typeface="Arial" pitchFamily="34" charset="0"/>
              <a:buChar char="•"/>
            </a:pPr>
            <a:r>
              <a:rPr lang="ru-RU" dirty="0"/>
              <a:t>Каким </a:t>
            </a:r>
            <a:r>
              <a:rPr lang="ru-RU" dirty="0"/>
              <a:t>заказчикам поставлена определенная версия системы?</a:t>
            </a:r>
            <a:endParaRPr lang="en-US" dirty="0"/>
          </a:p>
          <a:p>
            <a:pPr marL="223838" indent="-223838">
              <a:lnSpc>
                <a:spcPct val="90000"/>
              </a:lnSpc>
              <a:spcBef>
                <a:spcPts val="600"/>
              </a:spcBef>
              <a:buClr>
                <a:schemeClr val="accent1"/>
              </a:buClr>
              <a:buSzPct val="100000"/>
              <a:buFont typeface="Arial" pitchFamily="34" charset="0"/>
              <a:buChar char="•"/>
            </a:pPr>
            <a:r>
              <a:rPr lang="ru-RU" dirty="0"/>
              <a:t>Какие </a:t>
            </a:r>
            <a:r>
              <a:rPr lang="ru-RU" dirty="0"/>
              <a:t>аппаратные средства и какая операционная система необходимы для работы данной версии системы?</a:t>
            </a:r>
            <a:endParaRPr lang="en-US" dirty="0"/>
          </a:p>
          <a:p>
            <a:pPr marL="223838" indent="-223838">
              <a:lnSpc>
                <a:spcPct val="90000"/>
              </a:lnSpc>
              <a:spcBef>
                <a:spcPts val="600"/>
              </a:spcBef>
              <a:buClr>
                <a:schemeClr val="accent1"/>
              </a:buClr>
              <a:buSzPct val="100000"/>
              <a:buFont typeface="Arial" pitchFamily="34" charset="0"/>
              <a:buChar char="•"/>
            </a:pPr>
            <a:r>
              <a:rPr lang="ru-RU" dirty="0"/>
              <a:t>Сколько </a:t>
            </a:r>
            <a:r>
              <a:rPr lang="ru-RU" dirty="0"/>
              <a:t>было выпущено версий данной системы и когда?</a:t>
            </a:r>
            <a:endParaRPr lang="en-US" dirty="0"/>
          </a:p>
          <a:p>
            <a:pPr marL="223838" indent="-223838">
              <a:lnSpc>
                <a:spcPct val="90000"/>
              </a:lnSpc>
              <a:spcBef>
                <a:spcPts val="600"/>
              </a:spcBef>
              <a:buClr>
                <a:schemeClr val="accent1"/>
              </a:buClr>
              <a:buSzPct val="100000"/>
              <a:buFont typeface="Arial" pitchFamily="34" charset="0"/>
              <a:buChar char="•"/>
            </a:pPr>
            <a:r>
              <a:rPr lang="ru-RU" dirty="0"/>
              <a:t>На </a:t>
            </a:r>
            <a:r>
              <a:rPr lang="ru-RU" dirty="0"/>
              <a:t>какие версии системы повлияют изменения, вносимые в определенный компонент?</a:t>
            </a:r>
            <a:endParaRPr lang="en-US" dirty="0"/>
          </a:p>
          <a:p>
            <a:pPr marL="223838" indent="-223838">
              <a:lnSpc>
                <a:spcPct val="90000"/>
              </a:lnSpc>
              <a:spcBef>
                <a:spcPts val="600"/>
              </a:spcBef>
              <a:buClr>
                <a:schemeClr val="accent1"/>
              </a:buClr>
              <a:buSzPct val="100000"/>
              <a:buFont typeface="Arial" pitchFamily="34" charset="0"/>
              <a:buChar char="•"/>
            </a:pPr>
            <a:r>
              <a:rPr lang="ru-RU" dirty="0"/>
              <a:t>Сколько </a:t>
            </a:r>
            <a:r>
              <a:rPr lang="ru-RU" dirty="0"/>
              <a:t>запросов на изменения было реализовано в данной версии?</a:t>
            </a:r>
            <a:endParaRPr lang="en-US" dirty="0"/>
          </a:p>
          <a:p>
            <a:pPr marL="223838" indent="-223838">
              <a:lnSpc>
                <a:spcPct val="90000"/>
              </a:lnSpc>
              <a:spcBef>
                <a:spcPts val="600"/>
              </a:spcBef>
              <a:buClr>
                <a:schemeClr val="accent1"/>
              </a:buClr>
              <a:buSzPct val="100000"/>
              <a:buFont typeface="Arial" pitchFamily="34" charset="0"/>
              <a:buChar char="•"/>
            </a:pPr>
            <a:r>
              <a:rPr lang="ru-RU" dirty="0"/>
              <a:t>Какое </a:t>
            </a:r>
            <a:r>
              <a:rPr lang="ru-RU" dirty="0"/>
              <a:t>количество ошибок было зарегистрировано в данной версии системы</a:t>
            </a:r>
            <a:r>
              <a:rPr lang="ru-RU" dirty="0" smtClean="0"/>
              <a:t>?</a:t>
            </a:r>
          </a:p>
          <a:p>
            <a:pPr>
              <a:lnSpc>
                <a:spcPct val="90000"/>
              </a:lnSpc>
              <a:spcBef>
                <a:spcPts val="600"/>
              </a:spcBef>
              <a:buClr>
                <a:schemeClr val="accent1"/>
              </a:buClr>
              <a:buSzPct val="100000"/>
            </a:pPr>
            <a:r>
              <a:rPr lang="ru-RU" dirty="0"/>
              <a:t>В идеале база данных конфигураций должна быть объединена с системой управления версиями, которая создается для хранения и управления формальными проектными документами. Такой подход, к тому же поддерживаемый некоторыми интегрированными </a:t>
            </a:r>
            <a:r>
              <a:rPr lang="en-US" dirty="0"/>
              <a:t>CASE</a:t>
            </a:r>
            <a:r>
              <a:rPr lang="ru-RU" dirty="0"/>
              <a:t>-средствами, предоставляет возможность связать изменения, вносимые в систему, и с документами, и с теми компонентами, которые подверглись изменениям</a:t>
            </a:r>
            <a:endParaRPr lang="en-US" dirty="0"/>
          </a:p>
        </p:txBody>
      </p:sp>
    </p:spTree>
    <p:extLst>
      <p:ext uri="{BB962C8B-B14F-4D97-AF65-F5344CB8AC3E}">
        <p14:creationId xmlns:p14="http://schemas.microsoft.com/office/powerpoint/2010/main" val="121220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Управление </a:t>
            </a:r>
            <a:r>
              <a:rPr lang="ru-RU" dirty="0" smtClean="0"/>
              <a:t>изменениями</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Изменения в больших программных системах неизбежны. Как отмечалось в предыдущих главах, в течение жизненного цикла системы изменяются пользовательские и системные требования, а также приоритеты и запросы организаций. Процесс управления изменениями и соответствующие </a:t>
            </a:r>
            <a:r>
              <a:rPr lang="en-US" dirty="0"/>
              <a:t>CASE</a:t>
            </a:r>
            <a:r>
              <a:rPr lang="ru-RU" dirty="0"/>
              <a:t>-средства предназначены для того, чтобы зарегистрировать изменения и внести их в систему наиболее эффективным способом.</a:t>
            </a:r>
            <a:endParaRPr lang="en-US" dirty="0"/>
          </a:p>
        </p:txBody>
      </p:sp>
    </p:spTree>
    <p:extLst>
      <p:ext uri="{BB962C8B-B14F-4D97-AF65-F5344CB8AC3E}">
        <p14:creationId xmlns:p14="http://schemas.microsoft.com/office/powerpoint/2010/main" val="36508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Управление изменениями</a:t>
            </a:r>
            <a:endParaRPr lang="en-US" dirty="0"/>
          </a:p>
        </p:txBody>
      </p:sp>
      <p:sp>
        <p:nvSpPr>
          <p:cNvPr id="2" name="TextBox 1"/>
          <p:cNvSpPr txBox="1"/>
          <p:nvPr/>
        </p:nvSpPr>
        <p:spPr>
          <a:xfrm>
            <a:off x="909836" y="656692"/>
            <a:ext cx="10255676" cy="6463308"/>
          </a:xfrm>
          <a:prstGeom prst="rect">
            <a:avLst/>
          </a:prstGeom>
          <a:noFill/>
        </p:spPr>
        <p:txBody>
          <a:bodyPr wrap="square" rtlCol="0">
            <a:spAutoFit/>
          </a:bodyPr>
          <a:lstStyle/>
          <a:p>
            <a:pPr indent="396000"/>
            <a:r>
              <a:rPr lang="ru-RU" dirty="0" smtClean="0"/>
              <a:t>Процесс управления изменениями начинается после того, как программное обеспечение или соответствующая документация передается команде по управлению конфигурацией. Он может начаться во время тестирования системы или даже после ее поставки заказчику. Процедуры управления изменениями создаются для обеспечения корректного анализа необходимости изменений и их стоимости, а также для контроля за вносимыми изменения.</a:t>
            </a:r>
          </a:p>
          <a:p>
            <a:pPr indent="396000"/>
            <a:r>
              <a:rPr lang="ru-RU" dirty="0" smtClean="0"/>
              <a:t>Первым этапом в процессе управления изменениями является заполнение формы запроса на изменения, в которой указываются те изменения, которые планируется внести в систему </a:t>
            </a:r>
            <a:endParaRPr lang="en-US" dirty="0" smtClean="0"/>
          </a:p>
          <a:p>
            <a:pPr indent="396000"/>
            <a:r>
              <a:rPr lang="ru-RU" dirty="0" smtClean="0"/>
              <a:t>Сразу после представления заполненной формы запроса проводится проверка необходимости и допустимости изменения. Это объясняется тем, что некоторые изменения вызваны не ошибками в программе, а неправильным пониманием требований, другие могут дублировать исправление ранее обнаруженных ошибок. Если в процессе проверки выявляется, что изменение недопустимо, повторяется или уже было рассмотрено, то изменение отклоняется. Лицу, представившему запрос на изменение, объясняется причина отказа.</a:t>
            </a:r>
          </a:p>
          <a:p>
            <a:pPr indent="396000"/>
            <a:r>
              <a:rPr lang="ru-RU" dirty="0" smtClean="0"/>
              <a:t>Для принятых изменений начинается вторая стадия – оценка изменений и предварительное определение стоимости. Сначала следует проверить влияние изменения на всю систему. Для этого делается технический анализ способа внесения изменения. Затем определяется стоимость внесения изменения в определенные компоненты, что регистрируется в форме запроса.</a:t>
            </a:r>
            <a:endParaRPr lang="en-US" dirty="0" smtClean="0"/>
          </a:p>
          <a:p>
            <a:pPr indent="396000"/>
            <a:endParaRPr lang="en-US" dirty="0" smtClean="0"/>
          </a:p>
          <a:p>
            <a:pPr indent="396000"/>
            <a:r>
              <a:rPr lang="ru-RU" b="1" dirty="0" smtClean="0"/>
              <a:t> </a:t>
            </a:r>
            <a:endParaRPr lang="en-US" dirty="0"/>
          </a:p>
        </p:txBody>
      </p:sp>
    </p:spTree>
    <p:extLst>
      <p:ext uri="{BB962C8B-B14F-4D97-AF65-F5344CB8AC3E}">
        <p14:creationId xmlns:p14="http://schemas.microsoft.com/office/powerpoint/2010/main" val="285270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Управление изменениями</a:t>
            </a:r>
            <a:endParaRPr lang="en-US" dirty="0"/>
          </a:p>
        </p:txBody>
      </p:sp>
      <p:sp>
        <p:nvSpPr>
          <p:cNvPr id="2" name="TextBox 1"/>
          <p:cNvSpPr txBox="1"/>
          <p:nvPr/>
        </p:nvSpPr>
        <p:spPr>
          <a:xfrm>
            <a:off x="909836" y="656692"/>
            <a:ext cx="10255676" cy="5355312"/>
          </a:xfrm>
          <a:prstGeom prst="rect">
            <a:avLst/>
          </a:prstGeom>
          <a:noFill/>
        </p:spPr>
        <p:txBody>
          <a:bodyPr wrap="square" rtlCol="0">
            <a:spAutoFit/>
          </a:bodyPr>
          <a:lstStyle/>
          <a:p>
            <a:pPr indent="396000"/>
            <a:r>
              <a:rPr lang="ru-RU" dirty="0"/>
              <a:t>Все изменения, кроме тех, которые относятся к исправлению мелких недоработок, должны быть переданы в группу контроля за изменениями, где принимается решение о принятии изменения либо отказе. Эта группа оценивает воздействие изменения не с технической, а скорее с организационной или стратегической точек зрения. </a:t>
            </a:r>
            <a:endParaRPr lang="ru-RU" dirty="0" smtClean="0"/>
          </a:p>
          <a:p>
            <a:pPr indent="396000"/>
            <a:r>
              <a:rPr lang="ru-RU" dirty="0"/>
              <a:t>Группа контроля за изменениями состоит из лиц, на которых возлагается ответственность за решения о внесении изменений. Такие группы со структурой, включающей старшего менеджера компании-заказчика и сотрудников фирмы-разработчика, обязательны при выполнении военных проектов. Для небольших или среднего размера проектов в эту группу может входить только менеджер проекта и один-два инженера, которые не занимались разработкой данного ПО</a:t>
            </a:r>
            <a:r>
              <a:rPr lang="ru-RU" dirty="0" smtClean="0"/>
              <a:t>.</a:t>
            </a:r>
          </a:p>
          <a:p>
            <a:pPr indent="396000"/>
            <a:r>
              <a:rPr lang="ru-RU" dirty="0"/>
              <a:t>После принятия решения о внесении изменений программная система для внесения изменений передается разработчикам или команде по сопровождению системы. По окончании этой процедуры система обязательно должна пройти проверку на правильность внесения изменений. </a:t>
            </a:r>
            <a:endParaRPr lang="ru-RU" dirty="0" smtClean="0"/>
          </a:p>
          <a:p>
            <a:pPr indent="396000"/>
            <a:r>
              <a:rPr lang="ru-RU" dirty="0"/>
              <a:t>Изменение каждого компонента системы должно регистрироваться. Таким образом создается история компонента. Самый лучший способ для этого – создавать стандартизированные комментарии в начале кода </a:t>
            </a:r>
            <a:r>
              <a:rPr lang="ru-RU" dirty="0" smtClean="0"/>
              <a:t>компонента, </a:t>
            </a:r>
            <a:r>
              <a:rPr lang="ru-RU" dirty="0"/>
              <a:t>где содержатся ссылки на запросы изменений данного компонента. </a:t>
            </a:r>
            <a:endParaRPr lang="en-US" dirty="0"/>
          </a:p>
        </p:txBody>
      </p:sp>
    </p:spTree>
    <p:extLst>
      <p:ext uri="{BB962C8B-B14F-4D97-AF65-F5344CB8AC3E}">
        <p14:creationId xmlns:p14="http://schemas.microsoft.com/office/powerpoint/2010/main" val="40501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Управление версиями и выпусками</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Управление версиями и выпусками ПО необходимо для идентификации и слежения за всеми версиями и выпусками системы. Менеджеры, отвечающие за управление версиями и выпусками ПО, разрабатывают процедуры поиска нужных версий системы и следят за тем, чтобы изменения не осуществлялись произвольно</a:t>
            </a:r>
            <a:r>
              <a:rPr lang="ru-RU" dirty="0" smtClean="0"/>
              <a:t>.</a:t>
            </a:r>
            <a:r>
              <a:rPr lang="ru-RU" dirty="0"/>
              <a:t> Они также работают с заказчиками и планируют время выпуска следующих версий системы. </a:t>
            </a:r>
            <a:r>
              <a:rPr lang="ru-RU" dirty="0" smtClean="0"/>
              <a:t> </a:t>
            </a:r>
            <a:endParaRPr lang="en-US" dirty="0"/>
          </a:p>
        </p:txBody>
      </p:sp>
    </p:spTree>
    <p:extLst>
      <p:ext uri="{BB962C8B-B14F-4D97-AF65-F5344CB8AC3E}">
        <p14:creationId xmlns:p14="http://schemas.microsoft.com/office/powerpoint/2010/main" val="26752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Управление версиями и выпусками</a:t>
            </a:r>
            <a:endParaRPr lang="en-US" dirty="0"/>
          </a:p>
        </p:txBody>
      </p:sp>
      <p:sp>
        <p:nvSpPr>
          <p:cNvPr id="2" name="TextBox 1"/>
          <p:cNvSpPr txBox="1"/>
          <p:nvPr/>
        </p:nvSpPr>
        <p:spPr>
          <a:xfrm>
            <a:off x="909836" y="656692"/>
            <a:ext cx="10255676" cy="5909310"/>
          </a:xfrm>
          <a:prstGeom prst="rect">
            <a:avLst/>
          </a:prstGeom>
          <a:noFill/>
        </p:spPr>
        <p:txBody>
          <a:bodyPr wrap="square" rtlCol="0">
            <a:spAutoFit/>
          </a:bodyPr>
          <a:lstStyle/>
          <a:p>
            <a:pPr indent="396000"/>
            <a:r>
              <a:rPr lang="ru-RU" dirty="0"/>
              <a:t>Над новыми версиями системы должна работать команда по управлению конфигурацией, а не разработчики, даже если новые версии предназначены только для внутреннего использования. Только в том случае, если информация об изменениях в версиях вносится исключительно командой по управлению конфигурацией, можно гарантировать согласованность версий</a:t>
            </a:r>
            <a:r>
              <a:rPr lang="ru-RU" dirty="0" smtClean="0"/>
              <a:t>.</a:t>
            </a:r>
          </a:p>
          <a:p>
            <a:pPr indent="396000"/>
            <a:r>
              <a:rPr lang="ru-RU" i="1" dirty="0"/>
              <a:t>Версией </a:t>
            </a:r>
            <a:r>
              <a:rPr lang="ru-RU" dirty="0"/>
              <a:t>системы называют экземпляр системы, имеющий определенные отличия от других экземпляров этой же системы. Новые версии могут отличаться функциональными возможностями, эффективностью или исправлениями ошибок. Некоторые версии имеют одинаковую функциональность, однако разработаны под различные конфигурации аппаратного или программного обеспечения. Если отличия между версиями незначительны, они называются </a:t>
            </a:r>
            <a:r>
              <a:rPr lang="ru-RU" i="1" dirty="0"/>
              <a:t>вариантами </a:t>
            </a:r>
            <a:r>
              <a:rPr lang="ru-RU" dirty="0"/>
              <a:t>одной версии.</a:t>
            </a:r>
            <a:endParaRPr lang="en-US" dirty="0"/>
          </a:p>
          <a:p>
            <a:pPr indent="396000"/>
            <a:r>
              <a:rPr lang="ru-RU" i="1" dirty="0"/>
              <a:t>Выходная версия </a:t>
            </a:r>
            <a:r>
              <a:rPr lang="ru-RU" dirty="0"/>
              <a:t>(</a:t>
            </a:r>
            <a:r>
              <a:rPr lang="en-US" dirty="0"/>
              <a:t>release</a:t>
            </a:r>
            <a:r>
              <a:rPr lang="ru-RU" dirty="0"/>
              <a:t>) системы – это та версия, которая поставляется заказчику. В каждой выходной версии либо обязательно присутствуют новые функциональные возможности, либо она разработана под новую платформу. Количество версий обычно намного превышает количество выходных версий, поскольку версии создаются в основном для внутреннего пользования и не поставляются заказчику.</a:t>
            </a:r>
            <a:endParaRPr lang="en-US" dirty="0"/>
          </a:p>
          <a:p>
            <a:pPr indent="396000"/>
            <a:r>
              <a:rPr lang="ru-RU" dirty="0"/>
              <a:t>В настоящее время для поддержки управления версиями разработано много разнообразных </a:t>
            </a:r>
            <a:r>
              <a:rPr lang="en-US" dirty="0"/>
              <a:t>CASE</a:t>
            </a:r>
            <a:r>
              <a:rPr lang="ru-RU" dirty="0" smtClean="0"/>
              <a:t>-средств. С </a:t>
            </a:r>
            <a:r>
              <a:rPr lang="ru-RU" dirty="0"/>
              <a:t>помощью этих средств осуществляется управление хранением каждой версии и контроль за допуском к компонентам системы. Компоненты могут извлекаться из системы для внесения в них </a:t>
            </a:r>
            <a:r>
              <a:rPr lang="ru-RU" dirty="0" smtClean="0"/>
              <a:t>изменений.</a:t>
            </a:r>
            <a:endParaRPr lang="en-US" dirty="0"/>
          </a:p>
        </p:txBody>
      </p:sp>
    </p:spTree>
    <p:extLst>
      <p:ext uri="{BB962C8B-B14F-4D97-AF65-F5344CB8AC3E}">
        <p14:creationId xmlns:p14="http://schemas.microsoft.com/office/powerpoint/2010/main" val="4648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Идентификация версий</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Любая большая программная система состоит из сотен компонентов, каждый из которых может иметь несколько версий. Процедуры управления версиями должны четко идентифицировать каждую версию компонента. </a:t>
            </a:r>
            <a:endParaRPr lang="en-US" dirty="0"/>
          </a:p>
        </p:txBody>
      </p:sp>
    </p:spTree>
    <p:extLst>
      <p:ext uri="{BB962C8B-B14F-4D97-AF65-F5344CB8AC3E}">
        <p14:creationId xmlns:p14="http://schemas.microsoft.com/office/powerpoint/2010/main" val="37600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2"/>
          <p:cNvSpPr>
            <a:spLocks noGrp="1"/>
          </p:cNvSpPr>
          <p:nvPr>
            <p:ph type="title"/>
          </p:nvPr>
        </p:nvSpPr>
        <p:spPr>
          <a:xfrm>
            <a:off x="1269876" y="188640"/>
            <a:ext cx="10585176" cy="2667744"/>
          </a:xfrm>
        </p:spPr>
        <p:txBody>
          <a:bodyPr rtlCol="0">
            <a:normAutofit fontScale="90000"/>
          </a:bodyPr>
          <a:lstStyle/>
          <a:p>
            <a:r>
              <a:rPr lang="ru-RU" dirty="0"/>
              <a:t>Цель </a:t>
            </a:r>
            <a:r>
              <a:rPr lang="ru-RU" dirty="0" smtClean="0"/>
              <a:t>лекции – </a:t>
            </a:r>
            <a:r>
              <a:rPr lang="ru-RU" dirty="0"/>
              <a:t>описание процесса управления программным кодом и документацией модифицируемых программных систем</a:t>
            </a:r>
            <a:r>
              <a:rPr lang="ru-RU" dirty="0" smtClean="0"/>
              <a:t>. </a:t>
            </a:r>
            <a:r>
              <a:rPr lang="ru-RU" dirty="0" smtClean="0"/>
              <a:t>После </a:t>
            </a:r>
            <a:r>
              <a:rPr lang="ru-RU" dirty="0"/>
              <a:t>этой </a:t>
            </a:r>
            <a:r>
              <a:rPr lang="ru-RU" dirty="0" smtClean="0"/>
              <a:t>лекции </a:t>
            </a:r>
            <a:r>
              <a:rPr lang="ru-RU" dirty="0"/>
              <a:t>вы должны:</a:t>
            </a:r>
            <a:endParaRPr lang="en-US" dirty="0"/>
          </a:p>
        </p:txBody>
      </p:sp>
      <p:sp>
        <p:nvSpPr>
          <p:cNvPr id="9" name="Объект 13"/>
          <p:cNvSpPr txBox="1">
            <a:spLocks/>
          </p:cNvSpPr>
          <p:nvPr/>
        </p:nvSpPr>
        <p:spPr>
          <a:xfrm>
            <a:off x="1269876" y="3140969"/>
            <a:ext cx="10585176" cy="244827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marL="342900" lvl="0" indent="-342900">
              <a:buFont typeface="Arial" panose="020B0604020202020204" pitchFamily="34" charset="0"/>
              <a:buChar char="•"/>
            </a:pPr>
            <a:r>
              <a:rPr lang="ru-RU" dirty="0"/>
              <a:t>понимать значение управления конфигурацией ПО;</a:t>
            </a:r>
            <a:endParaRPr lang="en-US" dirty="0"/>
          </a:p>
          <a:p>
            <a:pPr marL="342900" lvl="0" indent="-342900">
              <a:buFont typeface="Arial" panose="020B0604020202020204" pitchFamily="34" charset="0"/>
              <a:buChar char="•"/>
            </a:pPr>
            <a:r>
              <a:rPr lang="ru-RU" dirty="0"/>
              <a:t>знать о четырех основных процессах управления конфигурацией: планирование управления, управление изменениями, управление версиями и сборкой системы;</a:t>
            </a:r>
            <a:endParaRPr lang="en-US" dirty="0"/>
          </a:p>
          <a:p>
            <a:pPr marL="342900" lvl="0" indent="-342900">
              <a:buFont typeface="Arial" panose="020B0604020202020204" pitchFamily="34" charset="0"/>
              <a:buChar char="•"/>
            </a:pPr>
            <a:r>
              <a:rPr lang="ru-RU" dirty="0"/>
              <a:t>иметь представление о применении </a:t>
            </a:r>
            <a:r>
              <a:rPr lang="en-US" dirty="0"/>
              <a:t>CASE</a:t>
            </a:r>
            <a:r>
              <a:rPr lang="ru-RU" dirty="0"/>
              <a:t>-средств для поддержки процесса управления конфигурацией.</a:t>
            </a:r>
            <a:endParaRPr lang="en-US" dirty="0"/>
          </a:p>
        </p:txBody>
      </p:sp>
    </p:spTree>
    <p:extLst>
      <p:ext uri="{BB962C8B-B14F-4D97-AF65-F5344CB8AC3E}">
        <p14:creationId xmlns:p14="http://schemas.microsoft.com/office/powerpoint/2010/main" val="8592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Идентификация версий</a:t>
            </a:r>
            <a:endParaRPr lang="en-US" dirty="0"/>
          </a:p>
        </p:txBody>
      </p:sp>
      <p:sp>
        <p:nvSpPr>
          <p:cNvPr id="2" name="TextBox 1"/>
          <p:cNvSpPr txBox="1"/>
          <p:nvPr/>
        </p:nvSpPr>
        <p:spPr>
          <a:xfrm>
            <a:off x="909836" y="656692"/>
            <a:ext cx="10255676" cy="3693319"/>
          </a:xfrm>
          <a:prstGeom prst="rect">
            <a:avLst/>
          </a:prstGeom>
          <a:noFill/>
        </p:spPr>
        <p:txBody>
          <a:bodyPr wrap="square" rtlCol="0">
            <a:spAutoFit/>
          </a:bodyPr>
          <a:lstStyle/>
          <a:p>
            <a:r>
              <a:rPr lang="ru-RU" dirty="0"/>
              <a:t>Существует три основных способа идентификации </a:t>
            </a:r>
            <a:r>
              <a:rPr lang="ru-RU" dirty="0" smtClean="0"/>
              <a:t>версий</a:t>
            </a:r>
            <a:r>
              <a:rPr lang="ru-RU" dirty="0"/>
              <a:t>:</a:t>
            </a:r>
            <a:endParaRPr lang="en-US" dirty="0"/>
          </a:p>
          <a:p>
            <a:pPr marL="223838" indent="-223838">
              <a:lnSpc>
                <a:spcPct val="90000"/>
              </a:lnSpc>
              <a:spcBef>
                <a:spcPts val="600"/>
              </a:spcBef>
              <a:buClr>
                <a:schemeClr val="accent1"/>
              </a:buClr>
              <a:buSzPct val="100000"/>
              <a:buFont typeface="Arial" pitchFamily="34" charset="0"/>
              <a:buChar char="•"/>
            </a:pPr>
            <a:r>
              <a:rPr lang="ru-RU" dirty="0"/>
              <a:t>Нумерация </a:t>
            </a:r>
            <a:r>
              <a:rPr lang="ru-RU" dirty="0"/>
              <a:t>версий. Каждый компонент имеет уникальный и явный номер версии. Эта схема идентификации используется наиболее широко.</a:t>
            </a:r>
            <a:endParaRPr lang="en-US" dirty="0"/>
          </a:p>
          <a:p>
            <a:pPr marL="223838" indent="-223838">
              <a:lnSpc>
                <a:spcPct val="90000"/>
              </a:lnSpc>
              <a:spcBef>
                <a:spcPts val="600"/>
              </a:spcBef>
              <a:buClr>
                <a:schemeClr val="accent1"/>
              </a:buClr>
              <a:buSzPct val="100000"/>
              <a:buFont typeface="Arial" pitchFamily="34" charset="0"/>
              <a:buChar char="•"/>
            </a:pPr>
            <a:r>
              <a:rPr lang="ru-RU" dirty="0"/>
              <a:t>Идентификация</a:t>
            </a:r>
            <a:r>
              <a:rPr lang="ru-RU" dirty="0"/>
              <a:t>, основанная на знамениях атрибутов. </a:t>
            </a:r>
            <a:r>
              <a:rPr lang="ru-RU" dirty="0"/>
              <a:t>Каждый компонент идентифицируется именем, которое, однако, не является уникальным для разных версий, и набором значений атрибутов, разных для каждой версии </a:t>
            </a:r>
            <a:r>
              <a:rPr lang="ru-RU" dirty="0" smtClean="0"/>
              <a:t>компонента. </a:t>
            </a:r>
            <a:r>
              <a:rPr lang="ru-RU" dirty="0"/>
              <a:t>Здесь версия компонента идентифицируется комбинацией имени и набора значений атрибутов.</a:t>
            </a:r>
            <a:endParaRPr lang="en-US" dirty="0"/>
          </a:p>
          <a:p>
            <a:pPr marL="223838" indent="-223838">
              <a:lnSpc>
                <a:spcPct val="90000"/>
              </a:lnSpc>
              <a:spcBef>
                <a:spcPts val="600"/>
              </a:spcBef>
              <a:buClr>
                <a:schemeClr val="accent1"/>
              </a:buClr>
              <a:buSzPct val="100000"/>
              <a:buFont typeface="Arial" pitchFamily="34" charset="0"/>
              <a:buChar char="•"/>
            </a:pPr>
            <a:r>
              <a:rPr lang="ru-RU" dirty="0"/>
              <a:t>Идентификация </a:t>
            </a:r>
            <a:r>
              <a:rPr lang="ru-RU" dirty="0"/>
              <a:t>на основе изменений. </a:t>
            </a:r>
            <a:r>
              <a:rPr lang="ru-RU" dirty="0"/>
              <a:t>Каждая версия системы именуется так же, как в способе идентификации, основанном на значениях атрибутов, плюс ссылки на запросы на изменения, которые реализованы в данной версии </a:t>
            </a:r>
            <a:r>
              <a:rPr lang="ru-RU" dirty="0" smtClean="0"/>
              <a:t>системы. </a:t>
            </a:r>
            <a:r>
              <a:rPr lang="ru-RU" dirty="0"/>
              <a:t>Таким образом, версия системы идентифицируется именем и теми изменениями, которые реализованы в системных компонентах.</a:t>
            </a:r>
            <a:endParaRPr lang="en-US" dirty="0"/>
          </a:p>
        </p:txBody>
      </p:sp>
    </p:spTree>
    <p:extLst>
      <p:ext uri="{BB962C8B-B14F-4D97-AF65-F5344CB8AC3E}">
        <p14:creationId xmlns:p14="http://schemas.microsoft.com/office/powerpoint/2010/main" val="103628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Нумерация версий</a:t>
            </a:r>
            <a:endParaRPr lang="en-US" dirty="0"/>
          </a:p>
        </p:txBody>
      </p:sp>
      <p:sp>
        <p:nvSpPr>
          <p:cNvPr id="2" name="TextBox 1"/>
          <p:cNvSpPr txBox="1"/>
          <p:nvPr/>
        </p:nvSpPr>
        <p:spPr>
          <a:xfrm>
            <a:off x="909836" y="656692"/>
            <a:ext cx="10255676" cy="2308324"/>
          </a:xfrm>
          <a:prstGeom prst="rect">
            <a:avLst/>
          </a:prstGeom>
          <a:noFill/>
        </p:spPr>
        <p:txBody>
          <a:bodyPr wrap="square" rtlCol="0">
            <a:spAutoFit/>
          </a:bodyPr>
          <a:lstStyle/>
          <a:p>
            <a:pPr indent="396000"/>
            <a:r>
              <a:rPr lang="ru-RU" dirty="0"/>
              <a:t>По самой простой схеме нумерации версий к имени компонента или системы добавляется номер версии. Например, </a:t>
            </a:r>
            <a:r>
              <a:rPr lang="en-US" dirty="0"/>
              <a:t>Solaris</a:t>
            </a:r>
            <a:r>
              <a:rPr lang="ru-RU" dirty="0"/>
              <a:t> 2.6 обозначает версию 2.6 системы </a:t>
            </a:r>
            <a:r>
              <a:rPr lang="en-US" dirty="0"/>
              <a:t>Solaris</a:t>
            </a:r>
            <a:r>
              <a:rPr lang="ru-RU" dirty="0"/>
              <a:t>. Первая версия обычно обозначается 1.0, последующими версиями будут 1.1, 1.2 и т.д. На каком-то этапе создается новая выходная версия – версия 2.0, нумерация этой версии начинается заново – 2.1, 2.2 и т.д. Эта линейная схема нумерации основана на предположении о последовательности создания версий. Подобный подход к идентификации версий поддерживается многими программными средствами управления версиями, например </a:t>
            </a:r>
            <a:r>
              <a:rPr lang="en-US" dirty="0" smtClean="0"/>
              <a:t>RC</a:t>
            </a:r>
            <a:r>
              <a:rPr lang="ru-RU" dirty="0" smtClean="0"/>
              <a:t>).</a:t>
            </a:r>
            <a:endParaRPr lang="en-US" dirty="0"/>
          </a:p>
        </p:txBody>
      </p:sp>
      <p:pic>
        <p:nvPicPr>
          <p:cNvPr id="3074"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590071" y="3140968"/>
            <a:ext cx="4895205" cy="211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09836" y="5270646"/>
            <a:ext cx="10255676" cy="1200329"/>
          </a:xfrm>
          <a:prstGeom prst="rect">
            <a:avLst/>
          </a:prstGeom>
          <a:noFill/>
        </p:spPr>
        <p:txBody>
          <a:bodyPr wrap="square" rtlCol="0">
            <a:spAutoFit/>
          </a:bodyPr>
          <a:lstStyle/>
          <a:p>
            <a:r>
              <a:rPr lang="ru-RU" dirty="0"/>
              <a:t>Данная схема идентификации версий достаточно проста, однако она требует довольно большого количества информации для сопоставления версий, что позволяло бы отслеживать различия между версиями и связи между запросами на изменения и версиями. </a:t>
            </a:r>
            <a:endParaRPr lang="en-US" dirty="0"/>
          </a:p>
        </p:txBody>
      </p:sp>
    </p:spTree>
    <p:extLst>
      <p:ext uri="{BB962C8B-B14F-4D97-AF65-F5344CB8AC3E}">
        <p14:creationId xmlns:p14="http://schemas.microsoft.com/office/powerpoint/2010/main" val="111427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Идентификация, основанная на значениях атрибутов</a:t>
            </a:r>
            <a:endParaRPr lang="en-US" dirty="0"/>
          </a:p>
        </p:txBody>
      </p:sp>
      <p:sp>
        <p:nvSpPr>
          <p:cNvPr id="2" name="TextBox 1"/>
          <p:cNvSpPr txBox="1"/>
          <p:nvPr/>
        </p:nvSpPr>
        <p:spPr>
          <a:xfrm>
            <a:off x="909836" y="656692"/>
            <a:ext cx="10255676" cy="4127284"/>
          </a:xfrm>
          <a:prstGeom prst="rect">
            <a:avLst/>
          </a:prstGeom>
          <a:noFill/>
        </p:spPr>
        <p:txBody>
          <a:bodyPr wrap="square" rtlCol="0">
            <a:spAutoFit/>
          </a:bodyPr>
          <a:lstStyle/>
          <a:p>
            <a:r>
              <a:rPr lang="ru-RU" dirty="0"/>
              <a:t>Основная проблема схем явного именования версий заключается в том, что такие схемы не отображают тех признаков, которые можно использовать для идентификации версий, например</a:t>
            </a:r>
            <a:r>
              <a:rPr lang="ru-RU" dirty="0" smtClean="0"/>
              <a:t>:</a:t>
            </a:r>
            <a:endParaRPr lang="en-US" dirty="0" smtClean="0"/>
          </a:p>
          <a:p>
            <a:pPr marL="223838" indent="-223838">
              <a:lnSpc>
                <a:spcPct val="90000"/>
              </a:lnSpc>
              <a:spcBef>
                <a:spcPts val="600"/>
              </a:spcBef>
              <a:buClr>
                <a:schemeClr val="accent1"/>
              </a:buClr>
              <a:buSzPct val="100000"/>
              <a:buFont typeface="Arial" pitchFamily="34" charset="0"/>
              <a:buChar char="•"/>
            </a:pPr>
            <a:r>
              <a:rPr lang="ru-RU" dirty="0" smtClean="0"/>
              <a:t>заказчик</a:t>
            </a:r>
            <a:r>
              <a:rPr lang="ru-RU" dirty="0"/>
              <a:t>;</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язык </a:t>
            </a:r>
            <a:r>
              <a:rPr lang="ru-RU" dirty="0"/>
              <a:t>программирования;</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состояние </a:t>
            </a:r>
            <a:r>
              <a:rPr lang="ru-RU" dirty="0"/>
              <a:t>разработки;</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аппаратная </a:t>
            </a:r>
            <a:r>
              <a:rPr lang="ru-RU" dirty="0"/>
              <a:t>платформа;</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дата </a:t>
            </a:r>
            <a:r>
              <a:rPr lang="ru-RU" dirty="0"/>
              <a:t>создания</a:t>
            </a:r>
            <a:r>
              <a:rPr lang="ru-RU" dirty="0" smtClean="0"/>
              <a:t>.</a:t>
            </a:r>
          </a:p>
          <a:p>
            <a:pPr>
              <a:lnSpc>
                <a:spcPct val="90000"/>
              </a:lnSpc>
              <a:spcBef>
                <a:spcPts val="600"/>
              </a:spcBef>
              <a:buClr>
                <a:schemeClr val="accent1"/>
              </a:buClr>
              <a:buSzPct val="100000"/>
            </a:pPr>
            <a:r>
              <a:rPr lang="ru-RU" dirty="0"/>
              <a:t>Если каждая версия определяется единым набором атрибутов, нетрудно добавить новые версии, основанные на любой из существующих версий, поскольку они будут идентифицироваться единым набором значений атрибутов. При этом значения многих атрибутов новой версии будут совпадать со значениями атрибутов исходной версии; таким образом можно прослеживать взаимоотношения между версиями. Поиск версий осуществляется на основе значений атрибутов.</a:t>
            </a:r>
            <a:endParaRPr lang="en-US" dirty="0"/>
          </a:p>
        </p:txBody>
      </p:sp>
    </p:spTree>
    <p:extLst>
      <p:ext uri="{BB962C8B-B14F-4D97-AF65-F5344CB8AC3E}">
        <p14:creationId xmlns:p14="http://schemas.microsoft.com/office/powerpoint/2010/main" val="9970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Идентификация на основе изменений</a:t>
            </a:r>
            <a:endParaRPr lang="en-US" dirty="0"/>
          </a:p>
        </p:txBody>
      </p:sp>
      <p:sp>
        <p:nvSpPr>
          <p:cNvPr id="2" name="TextBox 1"/>
          <p:cNvSpPr txBox="1"/>
          <p:nvPr/>
        </p:nvSpPr>
        <p:spPr>
          <a:xfrm>
            <a:off x="909836" y="656692"/>
            <a:ext cx="10255676" cy="4247317"/>
          </a:xfrm>
          <a:prstGeom prst="rect">
            <a:avLst/>
          </a:prstGeom>
          <a:noFill/>
        </p:spPr>
        <p:txBody>
          <a:bodyPr wrap="square" rtlCol="0">
            <a:spAutoFit/>
          </a:bodyPr>
          <a:lstStyle/>
          <a:p>
            <a:pPr indent="396000"/>
            <a:r>
              <a:rPr lang="ru-RU" dirty="0"/>
              <a:t>Идентификация, основанная на значениях атрибутов, устраняет проблему поиска версий, свойственную простым схемам нумерации, когда для поиска версии требуется знание ее атрибутов. Но в этом случае для регистрации взаимосвязей между версиями и изменениями необходимо использование отдельной системы управления изменениями</a:t>
            </a:r>
            <a:r>
              <a:rPr lang="ru-RU" dirty="0" smtClean="0"/>
              <a:t>.</a:t>
            </a:r>
          </a:p>
          <a:p>
            <a:pPr indent="396000"/>
            <a:r>
              <a:rPr lang="ru-RU" dirty="0"/>
              <a:t>Идентификация на основе изменений применяется скорее к системам, чем к системным компонентам; версии отдельных компонентов скрыты от пользователей системы управления конфигурацией. Каждое изменение в системе описывается </a:t>
            </a:r>
            <a:r>
              <a:rPr lang="ru-RU" i="1" dirty="0"/>
              <a:t>массивом изменений, </a:t>
            </a:r>
            <a:r>
              <a:rPr lang="ru-RU" dirty="0"/>
              <a:t>где указаны изменения в отдельных компонентах, реализующие данное системное изменение. Массивы изменений могут применяться последовательно таким образом, чтобы создать версию системы, в которой реализованы все необходимые изменения. В этом случае не требуется точного обозначения версии. Команда управления конфигурацией работает с системой управления версиями посредством системы управления изменениями.</a:t>
            </a:r>
            <a:endParaRPr lang="en-US" dirty="0"/>
          </a:p>
          <a:p>
            <a:pPr indent="396000"/>
            <a:endParaRPr lang="en-US" dirty="0"/>
          </a:p>
        </p:txBody>
      </p:sp>
    </p:spTree>
    <p:extLst>
      <p:ext uri="{BB962C8B-B14F-4D97-AF65-F5344CB8AC3E}">
        <p14:creationId xmlns:p14="http://schemas.microsoft.com/office/powerpoint/2010/main" val="40038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smtClean="0"/>
              <a:t>Управление выходными версиями</a:t>
            </a:r>
            <a:endParaRPr lang="en-US" dirty="0" smtClean="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Выходной версией системы называется версия, поставляемая заказчику. Менеджеры по выпуску выходных версий отвечают за решение о дате выпуска, за управление процессом создания выходной версии, а также за создание документации.</a:t>
            </a:r>
            <a:endParaRPr lang="en-US" dirty="0"/>
          </a:p>
        </p:txBody>
      </p:sp>
    </p:spTree>
    <p:extLst>
      <p:ext uri="{BB962C8B-B14F-4D97-AF65-F5344CB8AC3E}">
        <p14:creationId xmlns:p14="http://schemas.microsoft.com/office/powerpoint/2010/main" val="330505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Управление выходными версиями</a:t>
            </a:r>
            <a:endParaRPr lang="en-US" dirty="0"/>
          </a:p>
        </p:txBody>
      </p:sp>
      <p:sp>
        <p:nvSpPr>
          <p:cNvPr id="2" name="TextBox 1"/>
          <p:cNvSpPr txBox="1"/>
          <p:nvPr/>
        </p:nvSpPr>
        <p:spPr>
          <a:xfrm>
            <a:off x="909836" y="656692"/>
            <a:ext cx="10255676" cy="3428631"/>
          </a:xfrm>
          <a:prstGeom prst="rect">
            <a:avLst/>
          </a:prstGeom>
          <a:noFill/>
        </p:spPr>
        <p:txBody>
          <a:bodyPr wrap="square" rtlCol="0">
            <a:spAutoFit/>
          </a:bodyPr>
          <a:lstStyle/>
          <a:p>
            <a:r>
              <a:rPr lang="ru-RU" dirty="0"/>
              <a:t>Выходная версия системы включает в себя не только системный код, но также ряд компонентов</a:t>
            </a:r>
            <a:r>
              <a:rPr lang="ru-RU" dirty="0" smtClean="0"/>
              <a:t>.</a:t>
            </a:r>
            <a:endParaRPr lang="en-US" dirty="0"/>
          </a:p>
          <a:p>
            <a:pPr marL="223838" indent="-223838">
              <a:lnSpc>
                <a:spcPct val="90000"/>
              </a:lnSpc>
              <a:spcBef>
                <a:spcPts val="600"/>
              </a:spcBef>
              <a:buClr>
                <a:schemeClr val="accent1"/>
              </a:buClr>
              <a:buSzPct val="100000"/>
              <a:buFont typeface="Arial" pitchFamily="34" charset="0"/>
              <a:buChar char="•"/>
            </a:pPr>
            <a:r>
              <a:rPr lang="ru-RU" dirty="0"/>
              <a:t>Конфигурационные </a:t>
            </a:r>
            <a:r>
              <a:rPr lang="ru-RU" dirty="0"/>
              <a:t>файлы, определяющие способ конфигурирования системы для каждой инсталляции.</a:t>
            </a:r>
            <a:endParaRPr lang="en-US" dirty="0"/>
          </a:p>
          <a:p>
            <a:pPr marL="223838" indent="-223838">
              <a:lnSpc>
                <a:spcPct val="90000"/>
              </a:lnSpc>
              <a:spcBef>
                <a:spcPts val="600"/>
              </a:spcBef>
              <a:buClr>
                <a:schemeClr val="accent1"/>
              </a:buClr>
              <a:buSzPct val="100000"/>
              <a:buFont typeface="Arial" pitchFamily="34" charset="0"/>
              <a:buChar char="•"/>
            </a:pPr>
            <a:r>
              <a:rPr lang="ru-RU" dirty="0"/>
              <a:t>Файлы </a:t>
            </a:r>
            <a:r>
              <a:rPr lang="ru-RU" dirty="0"/>
              <a:t>данных, необходимые для работы системы.</a:t>
            </a:r>
            <a:endParaRPr lang="en-US" dirty="0"/>
          </a:p>
          <a:p>
            <a:pPr marL="223838" indent="-223838">
              <a:lnSpc>
                <a:spcPct val="90000"/>
              </a:lnSpc>
              <a:spcBef>
                <a:spcPts val="600"/>
              </a:spcBef>
              <a:buClr>
                <a:schemeClr val="accent1"/>
              </a:buClr>
              <a:buSzPct val="100000"/>
              <a:buFont typeface="Arial" pitchFamily="34" charset="0"/>
              <a:buChar char="•"/>
            </a:pPr>
            <a:r>
              <a:rPr lang="ru-RU" dirty="0"/>
              <a:t>Программа </a:t>
            </a:r>
            <a:r>
              <a:rPr lang="ru-RU" dirty="0"/>
              <a:t>установки, которая помогает инсталлировать систему.</a:t>
            </a:r>
            <a:endParaRPr lang="en-US" dirty="0"/>
          </a:p>
          <a:p>
            <a:pPr marL="223838" indent="-223838">
              <a:lnSpc>
                <a:spcPct val="90000"/>
              </a:lnSpc>
              <a:spcBef>
                <a:spcPts val="600"/>
              </a:spcBef>
              <a:buClr>
                <a:schemeClr val="accent1"/>
              </a:buClr>
              <a:buSzPct val="100000"/>
              <a:buFont typeface="Arial" pitchFamily="34" charset="0"/>
              <a:buChar char="•"/>
            </a:pPr>
            <a:r>
              <a:rPr lang="ru-RU" dirty="0"/>
              <a:t>Документация </a:t>
            </a:r>
            <a:r>
              <a:rPr lang="ru-RU" dirty="0"/>
              <a:t>в электронном и печатном виде, описывающая систему.</a:t>
            </a:r>
            <a:endParaRPr lang="en-US" dirty="0"/>
          </a:p>
          <a:p>
            <a:pPr marL="223838" indent="-223838">
              <a:lnSpc>
                <a:spcPct val="90000"/>
              </a:lnSpc>
              <a:spcBef>
                <a:spcPts val="600"/>
              </a:spcBef>
              <a:buClr>
                <a:schemeClr val="accent1"/>
              </a:buClr>
              <a:buSzPct val="100000"/>
              <a:buFont typeface="Arial" pitchFamily="34" charset="0"/>
              <a:buChar char="•"/>
            </a:pPr>
            <a:r>
              <a:rPr lang="ru-RU" dirty="0"/>
              <a:t>Упаковка </a:t>
            </a:r>
            <a:r>
              <a:rPr lang="ru-RU" dirty="0"/>
              <a:t>и рекламные материалы, разработанные специально для этой версии </a:t>
            </a:r>
            <a:r>
              <a:rPr lang="ru-RU" dirty="0" smtClean="0"/>
              <a:t>системы.</a:t>
            </a:r>
            <a:r>
              <a:rPr lang="ru-RU" dirty="0"/>
              <a:t> </a:t>
            </a:r>
            <a:endParaRPr lang="en-US" dirty="0"/>
          </a:p>
          <a:p>
            <a:pPr marL="223838" indent="-223838">
              <a:lnSpc>
                <a:spcPct val="90000"/>
              </a:lnSpc>
              <a:spcBef>
                <a:spcPts val="600"/>
              </a:spcBef>
              <a:buClr>
                <a:schemeClr val="accent1"/>
              </a:buClr>
              <a:buSzPct val="100000"/>
              <a:buFont typeface="Arial" pitchFamily="34" charset="0"/>
              <a:buChar char="•"/>
            </a:pPr>
            <a:endParaRPr lang="ru-RU" dirty="0"/>
          </a:p>
          <a:p>
            <a:pPr marL="223838" indent="-223838">
              <a:lnSpc>
                <a:spcPct val="90000"/>
              </a:lnSpc>
              <a:spcBef>
                <a:spcPts val="600"/>
              </a:spcBef>
              <a:buClr>
                <a:schemeClr val="accent1"/>
              </a:buClr>
              <a:buSzPct val="100000"/>
              <a:buFont typeface="Arial" pitchFamily="34" charset="0"/>
              <a:buChar char="•"/>
            </a:pPr>
            <a:endParaRPr lang="en-US" dirty="0"/>
          </a:p>
        </p:txBody>
      </p:sp>
    </p:spTree>
    <p:extLst>
      <p:ext uri="{BB962C8B-B14F-4D97-AF65-F5344CB8AC3E}">
        <p14:creationId xmlns:p14="http://schemas.microsoft.com/office/powerpoint/2010/main" val="2027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Принятие решения о выпуске выходной версии</a:t>
            </a:r>
            <a:endParaRPr lang="en-US" dirty="0"/>
          </a:p>
        </p:txBody>
      </p:sp>
      <p:sp>
        <p:nvSpPr>
          <p:cNvPr id="2" name="TextBox 1"/>
          <p:cNvSpPr txBox="1"/>
          <p:nvPr/>
        </p:nvSpPr>
        <p:spPr>
          <a:xfrm>
            <a:off x="909836" y="656692"/>
            <a:ext cx="10255676" cy="1754326"/>
          </a:xfrm>
          <a:prstGeom prst="rect">
            <a:avLst/>
          </a:prstGeom>
          <a:noFill/>
        </p:spPr>
        <p:txBody>
          <a:bodyPr wrap="square" rtlCol="0">
            <a:spAutoFit/>
          </a:bodyPr>
          <a:lstStyle/>
          <a:p>
            <a:r>
              <a:rPr lang="ru-RU" dirty="0" smtClean="0"/>
              <a:t>Подготовка и распространение программных систем требуют больших затрат, особенно это касается рынка массовых программных продуктов. </a:t>
            </a:r>
          </a:p>
          <a:p>
            <a:r>
              <a:rPr lang="ru-RU" dirty="0"/>
              <a:t>Принятие решения о том, когда именно должна выйти следующая выходная версия системы, существенно зависит от технических и общих организационных факторов, которые описаны в </a:t>
            </a:r>
            <a:r>
              <a:rPr lang="ru-RU" dirty="0" smtClean="0"/>
              <a:t>таблице ниже:</a:t>
            </a:r>
            <a:endParaRPr lang="en-US" dirty="0"/>
          </a:p>
          <a:p>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2988614519"/>
              </p:ext>
            </p:extLst>
          </p:nvPr>
        </p:nvGraphicFramePr>
        <p:xfrm>
          <a:off x="908103" y="2393143"/>
          <a:ext cx="10226869" cy="3759528"/>
        </p:xfrm>
        <a:graphic>
          <a:graphicData uri="http://schemas.openxmlformats.org/drawingml/2006/table">
            <a:tbl>
              <a:tblPr>
                <a:tableStyleId>{5C22544A-7EE6-4342-B048-85BDC9FD1C3A}</a:tableStyleId>
              </a:tblPr>
              <a:tblGrid>
                <a:gridCol w="2187200">
                  <a:extLst>
                    <a:ext uri="{9D8B030D-6E8A-4147-A177-3AD203B41FA5}">
                      <a16:colId xmlns:a16="http://schemas.microsoft.com/office/drawing/2014/main" val="3090214879"/>
                    </a:ext>
                  </a:extLst>
                </a:gridCol>
                <a:gridCol w="8039669">
                  <a:extLst>
                    <a:ext uri="{9D8B030D-6E8A-4147-A177-3AD203B41FA5}">
                      <a16:colId xmlns:a16="http://schemas.microsoft.com/office/drawing/2014/main" val="1993584224"/>
                    </a:ext>
                  </a:extLst>
                </a:gridCol>
              </a:tblGrid>
              <a:tr h="177308">
                <a:tc>
                  <a:txBody>
                    <a:bodyPr/>
                    <a:lstStyle/>
                    <a:p>
                      <a:pPr>
                        <a:spcAft>
                          <a:spcPts val="0"/>
                        </a:spcAft>
                      </a:pPr>
                      <a:r>
                        <a:rPr lang="ru-RU" sz="1400">
                          <a:effectLst/>
                        </a:rPr>
                        <a:t>Фактор</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a:effectLst/>
                        </a:rPr>
                        <a:t>Описание</a:t>
                      </a:r>
                      <a:endParaRPr lang="en-US" sz="14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1935315807"/>
                  </a:ext>
                </a:extLst>
              </a:tr>
              <a:tr h="886542">
                <a:tc>
                  <a:txBody>
                    <a:bodyPr/>
                    <a:lstStyle/>
                    <a:p>
                      <a:pPr>
                        <a:spcAft>
                          <a:spcPts val="0"/>
                        </a:spcAft>
                      </a:pPr>
                      <a:r>
                        <a:rPr lang="ru-RU" sz="1400">
                          <a:effectLst/>
                        </a:rPr>
                        <a:t>Техническое качество системы</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Необходимость выпуска новой версии обусловлена зарегистрированными ошибками в существующей версии системы. Небольшие дефекты можно устранить с помощью заплат (</a:t>
                      </a:r>
                      <a:r>
                        <a:rPr lang="en-US" sz="1400" dirty="0">
                          <a:effectLst/>
                        </a:rPr>
                        <a:t>patches</a:t>
                      </a:r>
                      <a:r>
                        <a:rPr lang="ru-RU" sz="1400" dirty="0">
                          <a:effectLst/>
                        </a:rPr>
                        <a:t>), которые часто распространяются через </a:t>
                      </a:r>
                      <a:r>
                        <a:rPr lang="en-US" sz="1400" dirty="0" smtClean="0">
                          <a:effectLst/>
                        </a:rPr>
                        <a:t>Internet</a:t>
                      </a:r>
                      <a:endParaRPr lang="en-US" sz="1400" dirty="0">
                        <a:effectLst/>
                      </a:endParaRPr>
                    </a:p>
                  </a:txBody>
                  <a:tcPr marL="25400" marR="25400" marT="0" marB="0"/>
                </a:tc>
                <a:extLst>
                  <a:ext uri="{0D108BD9-81ED-4DB2-BD59-A6C34878D82A}">
                    <a16:rowId xmlns:a16="http://schemas.microsoft.com/office/drawing/2014/main" val="2731556450"/>
                  </a:ext>
                </a:extLst>
              </a:tr>
              <a:tr h="886542">
                <a:tc>
                  <a:txBody>
                    <a:bodyPr/>
                    <a:lstStyle/>
                    <a:p>
                      <a:pPr>
                        <a:spcAft>
                          <a:spcPts val="0"/>
                        </a:spcAft>
                      </a:pPr>
                      <a:r>
                        <a:rPr lang="ru-RU" sz="1400" dirty="0">
                          <a:effectLst/>
                        </a:rPr>
                        <a:t>Пятый закон </a:t>
                      </a:r>
                      <a:r>
                        <a:rPr lang="ru-RU" sz="1400" dirty="0" err="1">
                          <a:effectLst/>
                        </a:rPr>
                        <a:t>Лемана</a:t>
                      </a: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Этот закон постулирует постоянство приращения функциональных возможностей в каждой выходной версии по сравнению с предыдущей. Однако существуют и исключения, например за версией с достаточно большими изменениями следует версия с исправлением </a:t>
                      </a:r>
                      <a:r>
                        <a:rPr lang="ru-RU" sz="1400" dirty="0" smtClean="0">
                          <a:effectLst/>
                        </a:rPr>
                        <a:t>ошибок</a:t>
                      </a:r>
                      <a:endParaRPr lang="en-US" sz="1400" dirty="0">
                        <a:effectLst/>
                      </a:endParaRPr>
                    </a:p>
                  </a:txBody>
                  <a:tcPr marL="25400" marR="25400" marT="0" marB="0"/>
                </a:tc>
                <a:extLst>
                  <a:ext uri="{0D108BD9-81ED-4DB2-BD59-A6C34878D82A}">
                    <a16:rowId xmlns:a16="http://schemas.microsoft.com/office/drawing/2014/main" val="3712657148"/>
                  </a:ext>
                </a:extLst>
              </a:tr>
              <a:tr h="531925">
                <a:tc>
                  <a:txBody>
                    <a:bodyPr/>
                    <a:lstStyle/>
                    <a:p>
                      <a:pPr>
                        <a:spcAft>
                          <a:spcPts val="0"/>
                        </a:spcAft>
                      </a:pPr>
                      <a:r>
                        <a:rPr lang="ru-RU" sz="1400">
                          <a:effectLst/>
                        </a:rPr>
                        <a:t>Конкуренция</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Необходимость новой версии объясняется наличием на рынке конкурирующих </a:t>
                      </a:r>
                      <a:r>
                        <a:rPr lang="ru-RU" sz="1400" dirty="0" smtClean="0">
                          <a:effectLst/>
                        </a:rPr>
                        <a:t>продуктов</a:t>
                      </a:r>
                      <a:endParaRPr lang="en-US" sz="1400" dirty="0">
                        <a:effectLst/>
                      </a:endParaRPr>
                    </a:p>
                  </a:txBody>
                  <a:tcPr marL="25400" marR="25400" marT="0" marB="0"/>
                </a:tc>
                <a:extLst>
                  <a:ext uri="{0D108BD9-81ED-4DB2-BD59-A6C34878D82A}">
                    <a16:rowId xmlns:a16="http://schemas.microsoft.com/office/drawing/2014/main" val="3844346031"/>
                  </a:ext>
                </a:extLst>
              </a:tr>
              <a:tr h="531925">
                <a:tc>
                  <a:txBody>
                    <a:bodyPr/>
                    <a:lstStyle/>
                    <a:p>
                      <a:pPr>
                        <a:spcAft>
                          <a:spcPts val="0"/>
                        </a:spcAft>
                      </a:pPr>
                      <a:r>
                        <a:rPr lang="ru-RU" sz="1400">
                          <a:effectLst/>
                        </a:rPr>
                        <a:t>Требования рынка</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Отдел маркетинга компании может приурочить выход новой версии к определенной </a:t>
                      </a:r>
                      <a:r>
                        <a:rPr lang="ru-RU" sz="1400" dirty="0" smtClean="0">
                          <a:effectLst/>
                        </a:rPr>
                        <a:t>дате</a:t>
                      </a:r>
                      <a:endParaRPr lang="en-US" sz="1400" dirty="0">
                        <a:effectLst/>
                      </a:endParaRPr>
                    </a:p>
                  </a:txBody>
                  <a:tcPr marL="25400" marR="25400" marT="0" marB="0"/>
                </a:tc>
                <a:extLst>
                  <a:ext uri="{0D108BD9-81ED-4DB2-BD59-A6C34878D82A}">
                    <a16:rowId xmlns:a16="http://schemas.microsoft.com/office/drawing/2014/main" val="3000345274"/>
                  </a:ext>
                </a:extLst>
              </a:tr>
              <a:tr h="709234">
                <a:tc>
                  <a:txBody>
                    <a:bodyPr/>
                    <a:lstStyle/>
                    <a:p>
                      <a:pPr>
                        <a:spcAft>
                          <a:spcPts val="0"/>
                        </a:spcAft>
                      </a:pPr>
                      <a:r>
                        <a:rPr lang="ru-RU" sz="1400">
                          <a:effectLst/>
                        </a:rPr>
                        <a:t>Предложения заказчика об изменениях в системе</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Для разработанных под заказ систем заказчик может предложить внести в систему ряд изменений, тогда новая версия выйдет сразу после реализации этих изменений</a:t>
                      </a:r>
                      <a:endParaRPr lang="en-US" sz="1400" dirty="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628225971"/>
                  </a:ext>
                </a:extLst>
              </a:tr>
            </a:tbl>
          </a:graphicData>
        </a:graphic>
      </p:graphicFrame>
    </p:spTree>
    <p:extLst>
      <p:ext uri="{BB962C8B-B14F-4D97-AF65-F5344CB8AC3E}">
        <p14:creationId xmlns:p14="http://schemas.microsoft.com/office/powerpoint/2010/main" val="32974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Создание и документирование выходной версии</a:t>
            </a:r>
            <a:endParaRPr lang="en-US" dirty="0"/>
          </a:p>
        </p:txBody>
      </p:sp>
      <p:sp>
        <p:nvSpPr>
          <p:cNvPr id="2" name="TextBox 1"/>
          <p:cNvSpPr txBox="1"/>
          <p:nvPr/>
        </p:nvSpPr>
        <p:spPr>
          <a:xfrm>
            <a:off x="909836" y="656692"/>
            <a:ext cx="10255676" cy="6186309"/>
          </a:xfrm>
          <a:prstGeom prst="rect">
            <a:avLst/>
          </a:prstGeom>
          <a:noFill/>
        </p:spPr>
        <p:txBody>
          <a:bodyPr wrap="square" rtlCol="0">
            <a:spAutoFit/>
          </a:bodyPr>
          <a:lstStyle/>
          <a:p>
            <a:pPr indent="396000"/>
            <a:r>
              <a:rPr lang="ru-RU" dirty="0"/>
              <a:t>Создание выходной версии – это процесс сбора всех необходимых файлов и документации, составляющих выходную версию системы. Требуется определить нужные исполняемые коды программ и файлы с данными. Конфигурация выходной версии должна определяться под конкретный тип аппаратных средств и операционной системы. Также нужно подготовить инструкции для пользователей по инсталляции системы, в том числе в электронном виде. Должны быть написаны сценарии для инсталляционной программы. В завершение создается инсталляционный диск, на котором будет распространяться система. В настоящее время в качестве носителей дистрибутивов наиболее широко распространены компакт-диски емкостью до 600 Мбайт</a:t>
            </a:r>
            <a:r>
              <a:rPr lang="ru-RU" dirty="0" smtClean="0"/>
              <a:t>.</a:t>
            </a:r>
          </a:p>
          <a:p>
            <a:pPr indent="396000"/>
            <a:r>
              <a:rPr lang="ru-RU" dirty="0"/>
              <a:t>Процесс создания выходной версии должен быть задокументирован, чтобы была возможность восстановить ее в будущем. Это особенно важно для больших систем с длинным жизненным циклом, разрабатываемых под заказ. Заказчики обычно используют одну версию системы на протяжении многих лет, и все необходимые изменения вносятся именно в эту версию через много лет после ее поставки.</a:t>
            </a:r>
            <a:endParaRPr lang="en-US" dirty="0"/>
          </a:p>
          <a:p>
            <a:pPr indent="396000"/>
            <a:r>
              <a:rPr lang="ru-RU" dirty="0"/>
              <a:t>Для документирования выходной версии прежде всего необходимо записать версии исходного кода компонентов, которые использованы для создания исполняемого кода. Также следует собрать и сохранить все копии исходных и исполняемых кодов, системных данных и конфигурационных файлов. Кроме того, должны быть записаны версии операционной системы, библиотеки, компиляторы и другие средства, применяемые для сборки системы.</a:t>
            </a:r>
            <a:endParaRPr lang="en-US" dirty="0"/>
          </a:p>
          <a:p>
            <a:pPr indent="396000"/>
            <a:endParaRPr lang="en-US" dirty="0"/>
          </a:p>
        </p:txBody>
      </p:sp>
    </p:spTree>
    <p:extLst>
      <p:ext uri="{BB962C8B-B14F-4D97-AF65-F5344CB8AC3E}">
        <p14:creationId xmlns:p14="http://schemas.microsoft.com/office/powerpoint/2010/main" val="178648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Сборка системы</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Сборкой системы называют процесс компиляции и связывания программных компонентов в единую исполняемую программу. </a:t>
            </a:r>
            <a:endParaRPr lang="en-US" dirty="0"/>
          </a:p>
        </p:txBody>
      </p:sp>
    </p:spTree>
    <p:extLst>
      <p:ext uri="{BB962C8B-B14F-4D97-AF65-F5344CB8AC3E}">
        <p14:creationId xmlns:p14="http://schemas.microsoft.com/office/powerpoint/2010/main" val="277293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Сборка </a:t>
            </a:r>
            <a:r>
              <a:rPr lang="ru-RU" dirty="0"/>
              <a:t>системы</a:t>
            </a:r>
            <a:endParaRPr lang="en-US" dirty="0"/>
          </a:p>
        </p:txBody>
      </p:sp>
      <p:sp>
        <p:nvSpPr>
          <p:cNvPr id="2" name="TextBox 1"/>
          <p:cNvSpPr txBox="1"/>
          <p:nvPr/>
        </p:nvSpPr>
        <p:spPr>
          <a:xfrm>
            <a:off x="909836" y="656692"/>
            <a:ext cx="10255676" cy="3822585"/>
          </a:xfrm>
          <a:prstGeom prst="rect">
            <a:avLst/>
          </a:prstGeom>
          <a:noFill/>
        </p:spPr>
        <p:txBody>
          <a:bodyPr wrap="square" rtlCol="0">
            <a:spAutoFit/>
          </a:bodyPr>
          <a:lstStyle/>
          <a:p>
            <a:pPr>
              <a:spcBef>
                <a:spcPts val="600"/>
              </a:spcBef>
            </a:pPr>
            <a:r>
              <a:rPr lang="ru-RU" dirty="0"/>
              <a:t>Перед сборкой системы полезно ответить на следующие </a:t>
            </a:r>
            <a:r>
              <a:rPr lang="ru-RU" dirty="0" smtClean="0"/>
              <a:t>вопросы</a:t>
            </a:r>
            <a:r>
              <a:rPr lang="ru-RU" dirty="0"/>
              <a:t>:</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Все </a:t>
            </a:r>
            <a:r>
              <a:rPr lang="ru-RU" dirty="0"/>
              <a:t>ли компоненты, составляющие систему, включены в инструкцию по сборке?</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Каковы </a:t>
            </a:r>
            <a:r>
              <a:rPr lang="ru-RU" dirty="0"/>
              <a:t>версии компонента, перечисленные в инструкции по сборке?</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Доступны </a:t>
            </a:r>
            <a:r>
              <a:rPr lang="ru-RU" dirty="0"/>
              <a:t>ли все необходимые файлы данных?</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Если </a:t>
            </a:r>
            <a:r>
              <a:rPr lang="ru-RU" dirty="0"/>
              <a:t>на файлы данных используются ссылки внутри компонентов, то каковы имена этих файлов в выходной версии?</a:t>
            </a:r>
            <a:endParaRPr lang="en-US" dirty="0"/>
          </a:p>
          <a:p>
            <a:pPr marL="223838" indent="-223838">
              <a:lnSpc>
                <a:spcPct val="90000"/>
              </a:lnSpc>
              <a:spcBef>
                <a:spcPts val="600"/>
              </a:spcBef>
              <a:buClr>
                <a:schemeClr val="accent1"/>
              </a:buClr>
              <a:buSzPct val="100000"/>
              <a:buFont typeface="Arial" pitchFamily="34" charset="0"/>
              <a:buChar char="•"/>
            </a:pPr>
            <a:r>
              <a:rPr lang="ru-RU" dirty="0" smtClean="0"/>
              <a:t>Доступны </a:t>
            </a:r>
            <a:r>
              <a:rPr lang="ru-RU" dirty="0"/>
              <a:t>ли нужные версии компилятора и других необходимых средств? Действующие версии программных средств могут быть несовместимы с более старыми версиями, которые применялись при разработке системы</a:t>
            </a:r>
            <a:r>
              <a:rPr lang="ru-RU" dirty="0" smtClean="0"/>
              <a:t>.</a:t>
            </a:r>
          </a:p>
          <a:p>
            <a:pPr>
              <a:lnSpc>
                <a:spcPct val="90000"/>
              </a:lnSpc>
              <a:spcBef>
                <a:spcPts val="600"/>
              </a:spcBef>
              <a:buClr>
                <a:schemeClr val="accent1"/>
              </a:buClr>
              <a:buSzPct val="100000"/>
            </a:pPr>
            <a:r>
              <a:rPr lang="ru-RU" dirty="0" smtClean="0"/>
              <a:t>В настоящее время существует много средств управления конфигурацией, автоматизирующих процесс сборки системы. Команда управления конфигурацией пишет сценарий, в котором определены зависимости между различными компонентами системы. </a:t>
            </a:r>
            <a:endParaRPr lang="en-US" dirty="0"/>
          </a:p>
        </p:txBody>
      </p:sp>
      <p:pic>
        <p:nvPicPr>
          <p:cNvPr id="14338"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2277988" y="4470185"/>
            <a:ext cx="7344816" cy="219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5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Значение управления </a:t>
            </a:r>
            <a:r>
              <a:rPr lang="ru-RU" dirty="0"/>
              <a:t>конфигурациями</a:t>
            </a:r>
            <a:endParaRPr lang="en-US" dirty="0"/>
          </a:p>
        </p:txBody>
      </p:sp>
      <p:sp>
        <p:nvSpPr>
          <p:cNvPr id="2" name="TextBox 1"/>
          <p:cNvSpPr txBox="1"/>
          <p:nvPr/>
        </p:nvSpPr>
        <p:spPr>
          <a:xfrm>
            <a:off x="909836" y="656692"/>
            <a:ext cx="10255676" cy="6463308"/>
          </a:xfrm>
          <a:prstGeom prst="rect">
            <a:avLst/>
          </a:prstGeom>
          <a:noFill/>
        </p:spPr>
        <p:txBody>
          <a:bodyPr wrap="square" rtlCol="0">
            <a:spAutoFit/>
          </a:bodyPr>
          <a:lstStyle/>
          <a:p>
            <a:pPr indent="396000"/>
            <a:r>
              <a:rPr lang="ru-RU" dirty="0"/>
              <a:t>Управление конфигурацией – это процесс разработки и применения стандартов и правил по управлению эволюцией программных продуктов. Эволюционирующие системы нуждаются в управлении по той простой причине, что в процессе их эволюции создается несколько версий одних и тех же программ. В эти версии обязательно вносятся некоторые изменения, исправляются ошибки предыдущих версий; кроме того, версии могут адаптироваться к новым аппаратным средствам и операционным системам. При этом в разработке и эксплуатации могут одновременно находиться сразу несколько версий. Поэтому нужно четко отслеживать все вносимые в систему изменения.</a:t>
            </a:r>
            <a:endParaRPr lang="en-US" dirty="0"/>
          </a:p>
          <a:p>
            <a:pPr indent="396000"/>
            <a:r>
              <a:rPr lang="ru-RU" dirty="0"/>
              <a:t>Процедуры управления конфигурацией регулируют процессы регистрации и внесения изменений в систему с указанием измененных компонентов, а также способы идентификации различных версий системы. Средства управления конфигурацией применяют для хранения всех версий системных компонентов, для компоновки из этих компонентов системы и для отслеживания поставки заказчикам разных версий системы</a:t>
            </a:r>
            <a:r>
              <a:rPr lang="ru-RU" dirty="0" smtClean="0"/>
              <a:t>.</a:t>
            </a:r>
          </a:p>
          <a:p>
            <a:pPr indent="396000"/>
            <a:r>
              <a:rPr lang="ru-RU" dirty="0" smtClean="0"/>
              <a:t>Управление </a:t>
            </a:r>
            <a:r>
              <a:rPr lang="ru-RU" dirty="0"/>
              <a:t>конфигурацией нередко рассматривается как часть общего процесса управления качеством. Поэтому иногда одно и то же лицо может отвечать как за управление качеством, так и за управление конфигурацией. Но обычно разрабатываемая программная система сначала контролируется командой по управлению качеством, которая проверяет ПО на соответствие определенным стандартам качества. Далее ПО передается команде по управлению конфигурацией, которая контролирует изменения, вносимые в систему.</a:t>
            </a:r>
            <a:endParaRPr lang="en-US" dirty="0"/>
          </a:p>
          <a:p>
            <a:pPr indent="396000"/>
            <a:endParaRPr lang="en-US" dirty="0"/>
          </a:p>
        </p:txBody>
      </p:sp>
    </p:spTree>
    <p:extLst>
      <p:ext uri="{BB962C8B-B14F-4D97-AF65-F5344CB8AC3E}">
        <p14:creationId xmlns:p14="http://schemas.microsoft.com/office/powerpoint/2010/main" val="15518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Сборка </a:t>
            </a:r>
            <a:r>
              <a:rPr lang="ru-RU" dirty="0"/>
              <a:t>системы</a:t>
            </a:r>
            <a:endParaRPr lang="en-US" dirty="0"/>
          </a:p>
        </p:txBody>
      </p:sp>
      <p:sp>
        <p:nvSpPr>
          <p:cNvPr id="2" name="TextBox 1"/>
          <p:cNvSpPr txBox="1"/>
          <p:nvPr/>
        </p:nvSpPr>
        <p:spPr>
          <a:xfrm>
            <a:off x="909836" y="656692"/>
            <a:ext cx="10255676" cy="2308324"/>
          </a:xfrm>
          <a:prstGeom prst="rect">
            <a:avLst/>
          </a:prstGeom>
          <a:noFill/>
        </p:spPr>
        <p:txBody>
          <a:bodyPr wrap="square" rtlCol="0">
            <a:spAutoFit/>
          </a:bodyPr>
          <a:lstStyle/>
          <a:p>
            <a:r>
              <a:rPr lang="ru-RU" dirty="0"/>
              <a:t>В сценарии сборки указаны зависимости между компонентами, поэтому компоновщик системы сам принимает решение, когда перекомпилировать компоненты, а когда можно многократно использовать существующий объектный код. Зависимости в сценарии сборки указаны в основном как зависимости между файлами, содержащими исходный код компонентов. Однако, если файлов с исходным кодом разных версий много, возникает проблема выбора нужных файлов. Проблема усугубляется, если файлы исходного и объектного кода имеют одинаковые имена (но, конечно, с разными расширениями).</a:t>
            </a:r>
            <a:endParaRPr lang="en-US" dirty="0"/>
          </a:p>
        </p:txBody>
      </p:sp>
    </p:spTree>
    <p:extLst>
      <p:ext uri="{BB962C8B-B14F-4D97-AF65-F5344CB8AC3E}">
        <p14:creationId xmlns:p14="http://schemas.microsoft.com/office/powerpoint/2010/main" val="6499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fontScale="92500"/>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CASE-средства для управления конфигурацией</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Процесс управления конфигурацией обычно стандартизирован и включает выполнение заранее определенных процедур. Они требуют детализированного контроля за очень большим количеством данных. При сборке системы единственная ошибка в управлении может привести к некорректной работе системы. Поэтому очень важна поддержка процесса управления конфигурацией соответствующими </a:t>
            </a:r>
            <a:r>
              <a:rPr lang="en-US" dirty="0"/>
              <a:t>CASE</a:t>
            </a:r>
            <a:r>
              <a:rPr lang="ru-RU" dirty="0"/>
              <a:t>-средствами. </a:t>
            </a:r>
            <a:endParaRPr lang="en-US" dirty="0"/>
          </a:p>
        </p:txBody>
      </p:sp>
    </p:spTree>
    <p:extLst>
      <p:ext uri="{BB962C8B-B14F-4D97-AF65-F5344CB8AC3E}">
        <p14:creationId xmlns:p14="http://schemas.microsoft.com/office/powerpoint/2010/main" val="13584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en-US" dirty="0"/>
              <a:t>CASE</a:t>
            </a:r>
            <a:r>
              <a:rPr lang="ru-RU" dirty="0"/>
              <a:t>-средства для управления конфигурацией</a:t>
            </a:r>
            <a:endParaRPr lang="en-US" dirty="0"/>
          </a:p>
        </p:txBody>
      </p:sp>
      <p:sp>
        <p:nvSpPr>
          <p:cNvPr id="2" name="TextBox 1"/>
          <p:cNvSpPr txBox="1"/>
          <p:nvPr/>
        </p:nvSpPr>
        <p:spPr>
          <a:xfrm>
            <a:off x="909836" y="656692"/>
            <a:ext cx="10255676" cy="3693319"/>
          </a:xfrm>
          <a:prstGeom prst="rect">
            <a:avLst/>
          </a:prstGeom>
          <a:noFill/>
        </p:spPr>
        <p:txBody>
          <a:bodyPr wrap="square" rtlCol="0">
            <a:spAutoFit/>
          </a:bodyPr>
          <a:lstStyle/>
          <a:p>
            <a:pPr indent="396000"/>
            <a:r>
              <a:rPr lang="ru-RU" dirty="0"/>
              <a:t>Начиная с 70-х годов было разработано большое количество программных средств поддержки разных аспектов процесса управления конфигурацией.</a:t>
            </a:r>
            <a:endParaRPr lang="en-US" dirty="0"/>
          </a:p>
          <a:p>
            <a:pPr indent="396000"/>
            <a:r>
              <a:rPr lang="ru-RU" dirty="0"/>
              <a:t>Примерами первого поколения средств управления конфигурацией могут служить системы </a:t>
            </a:r>
            <a:r>
              <a:rPr lang="en-US" dirty="0" smtClean="0"/>
              <a:t>SCCS</a:t>
            </a:r>
            <a:r>
              <a:rPr lang="ru-RU" dirty="0" smtClean="0"/>
              <a:t> </a:t>
            </a:r>
            <a:r>
              <a:rPr lang="ru-RU" dirty="0"/>
              <a:t>и </a:t>
            </a:r>
            <a:r>
              <a:rPr lang="en-US" dirty="0" smtClean="0"/>
              <a:t>RCS</a:t>
            </a:r>
            <a:r>
              <a:rPr lang="ru-RU" dirty="0" smtClean="0"/>
              <a:t>, предназначенные </a:t>
            </a:r>
            <a:r>
              <a:rPr lang="ru-RU" dirty="0"/>
              <a:t>для управления версиями и сборкой </a:t>
            </a:r>
            <a:r>
              <a:rPr lang="ru-RU" dirty="0" smtClean="0"/>
              <a:t>систем. </a:t>
            </a:r>
            <a:r>
              <a:rPr lang="ru-RU" dirty="0"/>
              <a:t>Это автономные средства, которые поддерживали отдельные действия в процессе управления конфигурацией. Средства второго поколения, например </a:t>
            </a:r>
            <a:r>
              <a:rPr lang="en-US" dirty="0"/>
              <a:t>Lifespan</a:t>
            </a:r>
            <a:r>
              <a:rPr lang="ru-RU" dirty="0"/>
              <a:t> </a:t>
            </a:r>
            <a:r>
              <a:rPr lang="ru-RU" dirty="0" smtClean="0"/>
              <a:t>и </a:t>
            </a:r>
            <a:r>
              <a:rPr lang="en-US" dirty="0" smtClean="0"/>
              <a:t>DSEE</a:t>
            </a:r>
            <a:r>
              <a:rPr lang="ru-RU" dirty="0" smtClean="0"/>
              <a:t>, обеспечивают </a:t>
            </a:r>
            <a:r>
              <a:rPr lang="ru-RU" dirty="0"/>
              <a:t>интегрированную поддержку процесса управления конфигурацией, однако некоторые этапы управления они не обеспечивали. Во время написания данной книги были доступны интегрированные пакеты </a:t>
            </a:r>
            <a:r>
              <a:rPr lang="en-US" dirty="0"/>
              <a:t>CASE</a:t>
            </a:r>
            <a:r>
              <a:rPr lang="ru-RU" dirty="0"/>
              <a:t>-средств, поддерживающие планирование управления, процессы управления изменениями, версиями и сборкой </a:t>
            </a:r>
            <a:r>
              <a:rPr lang="ru-RU" dirty="0" smtClean="0"/>
              <a:t>системы. </a:t>
            </a:r>
            <a:r>
              <a:rPr lang="ru-RU" dirty="0"/>
              <a:t>Однако эти пакеты достаточно сложные, требуют усилий для изучения и освоения, поэтому многие организации-разработчики продолжают использовать средства поддержки первого и второго поколений*.</a:t>
            </a:r>
            <a:endParaRPr lang="en-US" dirty="0"/>
          </a:p>
        </p:txBody>
      </p:sp>
    </p:spTree>
    <p:extLst>
      <p:ext uri="{BB962C8B-B14F-4D97-AF65-F5344CB8AC3E}">
        <p14:creationId xmlns:p14="http://schemas.microsoft.com/office/powerpoint/2010/main" val="23337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smtClean="0"/>
              <a:t>Средства </a:t>
            </a:r>
            <a:r>
              <a:rPr lang="ru-RU" dirty="0"/>
              <a:t>поддержки управления изменениями</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Процесс управления изменениями заключается в заполнении форм запросов на изменения, проведении анализа изменений и передаче этих форм и соответствующих конфигурационных элементов команде управления качеством и команде по управлению конфигурацией.</a:t>
            </a:r>
            <a:endParaRPr lang="en-US" dirty="0"/>
          </a:p>
        </p:txBody>
      </p:sp>
    </p:spTree>
    <p:extLst>
      <p:ext uri="{BB962C8B-B14F-4D97-AF65-F5344CB8AC3E}">
        <p14:creationId xmlns:p14="http://schemas.microsoft.com/office/powerpoint/2010/main" val="33504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Средства поддержки управления изменениями</a:t>
            </a:r>
            <a:endParaRPr lang="en-US" dirty="0"/>
          </a:p>
        </p:txBody>
      </p:sp>
      <p:sp>
        <p:nvSpPr>
          <p:cNvPr id="2" name="TextBox 1"/>
          <p:cNvSpPr txBox="1"/>
          <p:nvPr/>
        </p:nvSpPr>
        <p:spPr>
          <a:xfrm>
            <a:off x="909836" y="656692"/>
            <a:ext cx="10255676" cy="5004447"/>
          </a:xfrm>
          <a:prstGeom prst="rect">
            <a:avLst/>
          </a:prstGeom>
          <a:noFill/>
        </p:spPr>
        <p:txBody>
          <a:bodyPr wrap="square" rtlCol="0">
            <a:spAutoFit/>
          </a:bodyPr>
          <a:lstStyle/>
          <a:p>
            <a:r>
              <a:rPr lang="ru-RU" dirty="0"/>
              <a:t>Этот алгоритмический по своей природе процесс позволяет сравнительно легко интегрировать его с системой управления версиями, поскольку, упрощая, можно сказать, что задача управления изменениями заключается в передаче нужных документов нужным людям в нужное время.</a:t>
            </a:r>
            <a:endParaRPr lang="en-US" dirty="0"/>
          </a:p>
          <a:p>
            <a:r>
              <a:rPr lang="ru-RU" dirty="0"/>
              <a:t>Поэтому для поддержки процесса управления изменениями достаточно следующих средств</a:t>
            </a:r>
            <a:r>
              <a:rPr lang="ru-RU" dirty="0" smtClean="0"/>
              <a:t>.</a:t>
            </a:r>
            <a:endParaRPr lang="en-US" dirty="0"/>
          </a:p>
          <a:p>
            <a:pPr marL="223838" indent="-223838">
              <a:lnSpc>
                <a:spcPct val="90000"/>
              </a:lnSpc>
              <a:spcBef>
                <a:spcPts val="600"/>
              </a:spcBef>
              <a:buClr>
                <a:schemeClr val="accent1"/>
              </a:buClr>
              <a:buSzPct val="100000"/>
              <a:buFont typeface="Arial" pitchFamily="34" charset="0"/>
              <a:buChar char="•"/>
            </a:pPr>
            <a:r>
              <a:rPr lang="ru-RU" dirty="0"/>
              <a:t>Редактор </a:t>
            </a:r>
            <a:r>
              <a:rPr lang="ru-RU" dirty="0"/>
              <a:t>форм, позволяющий создавать и заполнять формы запросов на изменения.</a:t>
            </a:r>
            <a:endParaRPr lang="en-US" dirty="0"/>
          </a:p>
          <a:p>
            <a:pPr marL="223838" indent="-223838">
              <a:lnSpc>
                <a:spcPct val="90000"/>
              </a:lnSpc>
              <a:spcBef>
                <a:spcPts val="600"/>
              </a:spcBef>
              <a:buClr>
                <a:schemeClr val="accent1"/>
              </a:buClr>
              <a:buSzPct val="100000"/>
              <a:buFont typeface="Arial" pitchFamily="34" charset="0"/>
              <a:buChar char="•"/>
            </a:pPr>
            <a:r>
              <a:rPr lang="ru-RU" dirty="0"/>
              <a:t>Система </a:t>
            </a:r>
            <a:r>
              <a:rPr lang="ru-RU" dirty="0"/>
              <a:t>автоматизации документооборота, которая позволяет фиксировать закрепление обработки форм запросов на изменения за членами команды по управлению конфигурацией и определяет порядок этой обработки. Эта система может также автоматизировать процесс передачи заполненных форм "нужным людям в нужное время" и информировать о состоянии процесса внесения изменений. Как правило, эта система использует электронную почту для пересылки сообщений.</a:t>
            </a:r>
            <a:endParaRPr lang="en-US" dirty="0"/>
          </a:p>
          <a:p>
            <a:pPr marL="223838" indent="-223838">
              <a:lnSpc>
                <a:spcPct val="90000"/>
              </a:lnSpc>
              <a:spcBef>
                <a:spcPts val="600"/>
              </a:spcBef>
              <a:buClr>
                <a:schemeClr val="accent1"/>
              </a:buClr>
              <a:buSzPct val="100000"/>
              <a:buFont typeface="Arial" pitchFamily="34" charset="0"/>
              <a:buChar char="•"/>
            </a:pPr>
            <a:r>
              <a:rPr lang="ru-RU" dirty="0"/>
              <a:t>База </a:t>
            </a:r>
            <a:r>
              <a:rPr lang="ru-RU" dirty="0"/>
              <a:t>данных изменений, которая используется для хранения всех предложенных изменений и может быть связана с системой управления версиями</a:t>
            </a:r>
            <a:r>
              <a:rPr lang="ru-RU" dirty="0"/>
              <a:t>.</a:t>
            </a:r>
            <a:endParaRPr lang="en-US" dirty="0"/>
          </a:p>
          <a:p>
            <a:r>
              <a:rPr lang="ru-RU" b="1" dirty="0"/>
              <a:t> </a:t>
            </a:r>
            <a:endParaRPr lang="en-US" dirty="0"/>
          </a:p>
        </p:txBody>
      </p:sp>
    </p:spTree>
    <p:extLst>
      <p:ext uri="{BB962C8B-B14F-4D97-AF65-F5344CB8AC3E}">
        <p14:creationId xmlns:p14="http://schemas.microsoft.com/office/powerpoint/2010/main" val="19052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Средства поддержки управления версиями</a:t>
            </a:r>
            <a:endParaRPr lang="en-US" dirty="0"/>
          </a:p>
        </p:txBody>
      </p:sp>
      <p:sp>
        <p:nvSpPr>
          <p:cNvPr id="2" name="TextBox 1"/>
          <p:cNvSpPr txBox="1"/>
          <p:nvPr/>
        </p:nvSpPr>
        <p:spPr>
          <a:xfrm>
            <a:off x="909836" y="656692"/>
            <a:ext cx="10255676" cy="2031325"/>
          </a:xfrm>
          <a:prstGeom prst="rect">
            <a:avLst/>
          </a:prstGeom>
          <a:noFill/>
        </p:spPr>
        <p:txBody>
          <a:bodyPr wrap="square" rtlCol="0">
            <a:spAutoFit/>
          </a:bodyPr>
          <a:lstStyle/>
          <a:p>
            <a:r>
              <a:rPr lang="ru-RU" dirty="0"/>
              <a:t>Управление версиями предполагает обработку больших массивов информации для регистрации изменений, вносимых в систему, и контроля за ними. Средства управления версиями обязательно включают </a:t>
            </a:r>
            <a:r>
              <a:rPr lang="ru-RU" dirty="0" err="1"/>
              <a:t>репозиторий</a:t>
            </a:r>
            <a:r>
              <a:rPr lang="ru-RU" dirty="0"/>
              <a:t> конфигурационных элементов, которые в дальнейшем не изменяются. </a:t>
            </a:r>
            <a:r>
              <a:rPr lang="ru-RU" dirty="0" smtClean="0"/>
              <a:t>Если необходимо изменить какой-либо конфигурационный элемент, находящийся в </a:t>
            </a:r>
            <a:r>
              <a:rPr lang="ru-RU" dirty="0" err="1" smtClean="0"/>
              <a:t>репозиторий</a:t>
            </a:r>
            <a:r>
              <a:rPr lang="ru-RU" dirty="0" smtClean="0"/>
              <a:t>, его копия помещается в рабочий каталог. После </a:t>
            </a:r>
            <a:r>
              <a:rPr lang="ru-RU" dirty="0"/>
              <a:t>изменений новая версия элемента также помещается в </a:t>
            </a:r>
            <a:r>
              <a:rPr lang="ru-RU" dirty="0" err="1"/>
              <a:t>репозиторий</a:t>
            </a:r>
            <a:r>
              <a:rPr lang="ru-RU" dirty="0" smtClean="0"/>
              <a:t>.</a:t>
            </a:r>
          </a:p>
        </p:txBody>
      </p:sp>
      <p:pic>
        <p:nvPicPr>
          <p:cNvPr id="15362"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3070076" y="3134564"/>
            <a:ext cx="5904656" cy="19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5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Средства поддержки управления версиями</a:t>
            </a:r>
            <a:endParaRPr lang="en-US" dirty="0"/>
          </a:p>
        </p:txBody>
      </p:sp>
      <p:sp>
        <p:nvSpPr>
          <p:cNvPr id="2" name="TextBox 1"/>
          <p:cNvSpPr txBox="1"/>
          <p:nvPr/>
        </p:nvSpPr>
        <p:spPr>
          <a:xfrm>
            <a:off x="909836" y="656692"/>
            <a:ext cx="10255676" cy="6266331"/>
          </a:xfrm>
          <a:prstGeom prst="rect">
            <a:avLst/>
          </a:prstGeom>
          <a:noFill/>
        </p:spPr>
        <p:txBody>
          <a:bodyPr wrap="square" rtlCol="0">
            <a:spAutoFit/>
          </a:bodyPr>
          <a:lstStyle/>
          <a:p>
            <a:r>
              <a:rPr lang="ru-RU" dirty="0"/>
              <a:t>Системы управления версиями могут отличаться друг от друга, но все они имеют базовый набор средств</a:t>
            </a:r>
            <a:r>
              <a:rPr lang="ru-RU" dirty="0" smtClean="0"/>
              <a:t>.</a:t>
            </a:r>
            <a:endParaRPr lang="en-US" dirty="0"/>
          </a:p>
          <a:p>
            <a:pPr marL="223838" indent="-223838">
              <a:lnSpc>
                <a:spcPct val="90000"/>
              </a:lnSpc>
              <a:spcBef>
                <a:spcPts val="600"/>
              </a:spcBef>
              <a:buClr>
                <a:schemeClr val="accent1"/>
              </a:buClr>
              <a:buSzPct val="100000"/>
              <a:buFont typeface="Arial" pitchFamily="34" charset="0"/>
              <a:buChar char="•"/>
            </a:pPr>
            <a:r>
              <a:rPr lang="ru-RU" dirty="0"/>
              <a:t>Средство идентификации версий. Системы управления версиями могут поддерживать различные подходы к идентификации версий (см. раздел 29.3.1).</a:t>
            </a:r>
            <a:endParaRPr lang="en-US" dirty="0"/>
          </a:p>
          <a:p>
            <a:pPr marL="223838" indent="-223838">
              <a:lnSpc>
                <a:spcPct val="90000"/>
              </a:lnSpc>
              <a:spcBef>
                <a:spcPts val="600"/>
              </a:spcBef>
              <a:buClr>
                <a:schemeClr val="accent1"/>
              </a:buClr>
              <a:buSzPct val="100000"/>
              <a:buFont typeface="Arial" pitchFamily="34" charset="0"/>
              <a:buChar char="•"/>
            </a:pPr>
            <a:r>
              <a:rPr lang="ru-RU" dirty="0"/>
              <a:t>Средство управления хранением версий. Чтобы уменьшить пространство, необходимое для хранения различных версий системы, которые могут быть значительных размеров, системы управления версиями используют специальные средства управления хранением, когда хранятся не сами версии, а их отличия от некоторой базовой версии. </a:t>
            </a:r>
            <a:r>
              <a:rPr lang="ru-RU" dirty="0"/>
              <a:t>Различия между версиями представляются в виде дельты, где собраны инструкции, необходимые для воссоздания соответствующей версии </a:t>
            </a:r>
            <a:r>
              <a:rPr lang="ru-RU" dirty="0" smtClean="0"/>
              <a:t>системы.</a:t>
            </a:r>
            <a:endParaRPr lang="ru-RU" dirty="0"/>
          </a:p>
          <a:p>
            <a:pPr marL="223838" indent="-223838">
              <a:lnSpc>
                <a:spcPct val="90000"/>
              </a:lnSpc>
              <a:spcBef>
                <a:spcPts val="600"/>
              </a:spcBef>
              <a:buClr>
                <a:schemeClr val="accent1"/>
              </a:buClr>
              <a:buSzPct val="100000"/>
              <a:buFont typeface="Arial" pitchFamily="34" charset="0"/>
              <a:buChar char="•"/>
            </a:pPr>
            <a:r>
              <a:rPr lang="ru-RU" dirty="0"/>
              <a:t>Средство регистрации изменений. Регистрирует все изменения, сделанные в коде системных компонентов. В некоторых системах управления версиями это средство используется для поиска нужной версии системы.</a:t>
            </a:r>
            <a:endParaRPr lang="en-US" dirty="0"/>
          </a:p>
          <a:p>
            <a:pPr marL="223838" indent="-223838">
              <a:lnSpc>
                <a:spcPct val="90000"/>
              </a:lnSpc>
              <a:spcBef>
                <a:spcPts val="600"/>
              </a:spcBef>
              <a:buClr>
                <a:schemeClr val="accent1"/>
              </a:buClr>
              <a:buSzPct val="100000"/>
              <a:buFont typeface="Arial" pitchFamily="34" charset="0"/>
              <a:buChar char="•"/>
            </a:pPr>
            <a:r>
              <a:rPr lang="ru-RU" dirty="0"/>
              <a:t>Средство поддержки параллельной разработки. Различные версии системы могут разрабатываться параллельно и изменяться независимо друг от друга. Система управления версиями должна отслеживать компоненты, которые изменяются, и контролировать, чтобы на один и тот же компонент не накладывались изменения, сделанные разными группами разработчиков. </a:t>
            </a:r>
            <a:r>
              <a:rPr lang="ru-RU" dirty="0"/>
              <a:t>Некоторые системы позволяют единовременно изменять только один экземпляр компонента, другие автоматически разрешают возникшие коллизии, когда измененные компоненты возвращаются в систему управления версиями</a:t>
            </a:r>
            <a:r>
              <a:rPr lang="ru-RU" dirty="0" smtClean="0"/>
              <a:t>.</a:t>
            </a:r>
            <a:endParaRPr lang="en-US" dirty="0"/>
          </a:p>
          <a:p>
            <a:pPr marL="223838" indent="-223838">
              <a:lnSpc>
                <a:spcPct val="90000"/>
              </a:lnSpc>
              <a:spcBef>
                <a:spcPts val="600"/>
              </a:spcBef>
              <a:buClr>
                <a:schemeClr val="accent1"/>
              </a:buClr>
              <a:buSzPct val="100000"/>
              <a:buFont typeface="Arial" pitchFamily="34" charset="0"/>
              <a:buChar char="•"/>
            </a:pPr>
            <a:endParaRPr lang="en-US" dirty="0"/>
          </a:p>
        </p:txBody>
      </p:sp>
    </p:spTree>
    <p:extLst>
      <p:ext uri="{BB962C8B-B14F-4D97-AF65-F5344CB8AC3E}">
        <p14:creationId xmlns:p14="http://schemas.microsoft.com/office/powerpoint/2010/main" val="30583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Средства сборки систем</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Сборка систем - это очень трудоемкий вычислительный процесс. Например, процесс компиляции большой системы, состоящей из сотен компонентов, может занять несколько часов. Если компиляцию и связывание компонентов такой системы выполнять вручную, то оператор неизбежно сделает какие-либо ошибки. Средства сборки систем автоматизируют этот процесс, что исключает потенциальные ошибки, совершаемые при ручном компилировании, и, возможно, сокращает время сборки системы</a:t>
            </a:r>
            <a:endParaRPr lang="en-US" dirty="0"/>
          </a:p>
        </p:txBody>
      </p:sp>
    </p:spTree>
    <p:extLst>
      <p:ext uri="{BB962C8B-B14F-4D97-AF65-F5344CB8AC3E}">
        <p14:creationId xmlns:p14="http://schemas.microsoft.com/office/powerpoint/2010/main" val="128484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Средства сборки систем</a:t>
            </a:r>
            <a:endParaRPr lang="en-US" dirty="0"/>
          </a:p>
        </p:txBody>
      </p:sp>
      <p:sp>
        <p:nvSpPr>
          <p:cNvPr id="2" name="TextBox 1"/>
          <p:cNvSpPr txBox="1"/>
          <p:nvPr/>
        </p:nvSpPr>
        <p:spPr>
          <a:xfrm>
            <a:off x="909836" y="656692"/>
            <a:ext cx="10255676" cy="5247590"/>
          </a:xfrm>
          <a:prstGeom prst="rect">
            <a:avLst/>
          </a:prstGeom>
          <a:noFill/>
        </p:spPr>
        <p:txBody>
          <a:bodyPr wrap="square" rtlCol="0">
            <a:spAutoFit/>
          </a:bodyPr>
          <a:lstStyle/>
          <a:p>
            <a:r>
              <a:rPr lang="ru-RU" dirty="0"/>
              <a:t>Средства сборки систем могут быть как автономными, например соответствующие утилиты в системе </a:t>
            </a:r>
            <a:r>
              <a:rPr lang="en-US" dirty="0" smtClean="0"/>
              <a:t>Unix</a:t>
            </a:r>
            <a:r>
              <a:rPr lang="ru-RU" dirty="0" smtClean="0"/>
              <a:t>, </a:t>
            </a:r>
            <a:r>
              <a:rPr lang="ru-RU" dirty="0"/>
              <a:t>так и интегрированными со средствами управления версиями. Как правило, </a:t>
            </a:r>
            <a:r>
              <a:rPr lang="en-US" dirty="0"/>
              <a:t>CASE</a:t>
            </a:r>
            <a:r>
              <a:rPr lang="ru-RU" dirty="0"/>
              <a:t>-средства сборки систем состоят из следующих </a:t>
            </a:r>
            <a:r>
              <a:rPr lang="ru-RU" dirty="0" smtClean="0"/>
              <a:t>компонентов</a:t>
            </a:r>
            <a:r>
              <a:rPr lang="ru-RU" dirty="0"/>
              <a:t>:</a:t>
            </a:r>
            <a:endParaRPr lang="en-US" dirty="0"/>
          </a:p>
          <a:p>
            <a:pPr marL="223838" indent="-223838">
              <a:lnSpc>
                <a:spcPct val="90000"/>
              </a:lnSpc>
              <a:spcBef>
                <a:spcPts val="600"/>
              </a:spcBef>
              <a:buClr>
                <a:schemeClr val="accent1"/>
              </a:buClr>
              <a:buSzPct val="100000"/>
              <a:buFont typeface="Arial" pitchFamily="34" charset="0"/>
              <a:buChar char="•"/>
            </a:pPr>
            <a:r>
              <a:rPr lang="ru-RU" dirty="0"/>
              <a:t>Язык </a:t>
            </a:r>
            <a:r>
              <a:rPr lang="ru-RU" dirty="0"/>
              <a:t>специфицирования зависимостей и соответствующий интерпретатор. Описывает и управляет зависимостями между системными компонентами и минимизирует возможные перекомпиляции.</a:t>
            </a:r>
            <a:endParaRPr lang="en-US" dirty="0"/>
          </a:p>
          <a:p>
            <a:pPr marL="223838" indent="-223838">
              <a:lnSpc>
                <a:spcPct val="90000"/>
              </a:lnSpc>
              <a:spcBef>
                <a:spcPts val="600"/>
              </a:spcBef>
              <a:buClr>
                <a:schemeClr val="accent1"/>
              </a:buClr>
              <a:buSzPct val="100000"/>
              <a:buFont typeface="Arial" pitchFamily="34" charset="0"/>
              <a:buChar char="•"/>
            </a:pPr>
            <a:r>
              <a:rPr lang="ru-RU" dirty="0"/>
              <a:t>Средства </a:t>
            </a:r>
            <a:r>
              <a:rPr lang="ru-RU" dirty="0"/>
              <a:t>выбора и реализации. Это компиляторы и другие средства работы с файлами исходного кода.</a:t>
            </a:r>
            <a:endParaRPr lang="en-US" dirty="0"/>
          </a:p>
          <a:p>
            <a:pPr marL="223838" indent="-223838">
              <a:lnSpc>
                <a:spcPct val="90000"/>
              </a:lnSpc>
              <a:spcBef>
                <a:spcPts val="600"/>
              </a:spcBef>
              <a:buClr>
                <a:schemeClr val="accent1"/>
              </a:buClr>
              <a:buSzPct val="100000"/>
              <a:buFont typeface="Arial" pitchFamily="34" charset="0"/>
              <a:buChar char="•"/>
            </a:pPr>
            <a:r>
              <a:rPr lang="ru-RU" dirty="0"/>
              <a:t>Средства </a:t>
            </a:r>
            <a:r>
              <a:rPr lang="ru-RU" dirty="0"/>
              <a:t>распределенной компиляции. Некоторые компоновщики систем, особенно интегрированные с системами управления конфигурациями, могут поддерживать распределенную (сетевую) компиляцию. Вместо выполнения всего процесса компиляции на одной машине компоновщик находит свободные процессоры в компьютерной сети и организует параллельную компиляцию. Это значительно сокращает время сборки системы.</a:t>
            </a:r>
            <a:endParaRPr lang="en-US" dirty="0"/>
          </a:p>
          <a:p>
            <a:pPr marL="223838" indent="-223838">
              <a:lnSpc>
                <a:spcPct val="90000"/>
              </a:lnSpc>
              <a:spcBef>
                <a:spcPts val="600"/>
              </a:spcBef>
              <a:buClr>
                <a:schemeClr val="accent1"/>
              </a:buClr>
              <a:buSzPct val="100000"/>
              <a:buFont typeface="Arial" pitchFamily="34" charset="0"/>
              <a:buChar char="•"/>
            </a:pPr>
            <a:r>
              <a:rPr lang="ru-RU" dirty="0"/>
              <a:t>Средство </a:t>
            </a:r>
            <a:r>
              <a:rPr lang="ru-RU" dirty="0"/>
              <a:t>управления вторичными объектами. Вторичные – это объекты, которые создаются на основе других, исходных, объектов. Средство управления такими объектами связывает исходный код и вторичные объекты и создает новые объекты только тогда, когда изменяется исходный </a:t>
            </a:r>
            <a:endParaRPr lang="en-US" dirty="0"/>
          </a:p>
        </p:txBody>
      </p:sp>
    </p:spTree>
    <p:extLst>
      <p:ext uri="{BB962C8B-B14F-4D97-AF65-F5344CB8AC3E}">
        <p14:creationId xmlns:p14="http://schemas.microsoft.com/office/powerpoint/2010/main" val="15878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Средства сборки систем</a:t>
            </a:r>
            <a:endParaRPr lang="en-US" dirty="0"/>
          </a:p>
        </p:txBody>
      </p:sp>
      <p:sp>
        <p:nvSpPr>
          <p:cNvPr id="2" name="TextBox 1"/>
          <p:cNvSpPr txBox="1"/>
          <p:nvPr/>
        </p:nvSpPr>
        <p:spPr>
          <a:xfrm>
            <a:off x="909836" y="656692"/>
            <a:ext cx="10255676" cy="3693319"/>
          </a:xfrm>
          <a:prstGeom prst="rect">
            <a:avLst/>
          </a:prstGeom>
          <a:noFill/>
        </p:spPr>
        <p:txBody>
          <a:bodyPr wrap="square" rtlCol="0">
            <a:spAutoFit/>
          </a:bodyPr>
          <a:lstStyle/>
          <a:p>
            <a:r>
              <a:rPr lang="ru-RU" dirty="0"/>
              <a:t>Некоторые системы сборки используют дату изменения файла как ключевой атрибут, определяющий, требуется или нет перекомпиляция. Если дата изменения файла исходного кода более поздняя, чем дата изменения соответствующего файла объектного кода, то этот объектный код необходимо создать заново. Это гарантирует, что вторичный объект будет создан на основе самой последней версии исходного кода. Если перекомпилируется ранняя версия исходного кода, то изменяется дата ее модификации и система сборки по этой дате определяет, какие компоненты должны быть перекомпилированы или созданы заново. Другие системы сборки используют более сложные подходы к управлению вторичными объектами. Они вводят дополнительный атрибут для вторичных объектов, где указывается версия исходного кода, на основе которого создан этот объект, и по возможности сохраняются все версии вторичных объектов. Это позволяет иметь объектный код всех версий исходного кода без дополнительной перекомпиляции.</a:t>
            </a:r>
            <a:endParaRPr lang="en-US" dirty="0"/>
          </a:p>
        </p:txBody>
      </p:sp>
    </p:spTree>
    <p:extLst>
      <p:ext uri="{BB962C8B-B14F-4D97-AF65-F5344CB8AC3E}">
        <p14:creationId xmlns:p14="http://schemas.microsoft.com/office/powerpoint/2010/main" val="352649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Значение управления </a:t>
            </a:r>
            <a:r>
              <a:rPr lang="ru-RU" dirty="0"/>
              <a:t>конфигурациями</a:t>
            </a:r>
            <a:endParaRPr lang="en-US" dirty="0"/>
          </a:p>
        </p:txBody>
      </p:sp>
      <p:sp>
        <p:nvSpPr>
          <p:cNvPr id="2" name="TextBox 1"/>
          <p:cNvSpPr txBox="1"/>
          <p:nvPr/>
        </p:nvSpPr>
        <p:spPr>
          <a:xfrm>
            <a:off x="909836" y="656692"/>
            <a:ext cx="10255676" cy="2031325"/>
          </a:xfrm>
          <a:prstGeom prst="rect">
            <a:avLst/>
          </a:prstGeom>
          <a:noFill/>
        </p:spPr>
        <p:txBody>
          <a:bodyPr wrap="square" rtlCol="0">
            <a:spAutoFit/>
          </a:bodyPr>
          <a:lstStyle/>
          <a:p>
            <a:r>
              <a:rPr lang="ru-RU" dirty="0"/>
              <a:t>Существует много причин, объясняющих наличие разных конфигураций одной и той же системы. Различные версии создаются для разных компьютеров или операционных систем, включающих специальные функции, нужные заказчикам, и т.д</a:t>
            </a:r>
            <a:r>
              <a:rPr lang="ru-RU" dirty="0" smtClean="0"/>
              <a:t>. . Менеджеры </a:t>
            </a:r>
            <a:r>
              <a:rPr lang="ru-RU" dirty="0"/>
              <a:t>по управлению конфигурацией обязаны следить за различиями между разными версиями, чтобы обеспечить возможность выпуска следующих вариантов системы и своевременную поставку нужных версий соответствующим заказчикам.</a:t>
            </a:r>
            <a:endParaRPr lang="en-US" dirty="0"/>
          </a:p>
        </p:txBody>
      </p:sp>
      <p:pic>
        <p:nvPicPr>
          <p:cNvPr id="1026"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070076" y="2852936"/>
            <a:ext cx="590473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70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Значение управления </a:t>
            </a:r>
            <a:r>
              <a:rPr lang="ru-RU" dirty="0"/>
              <a:t>конфигурациями</a:t>
            </a:r>
            <a:endParaRPr lang="en-US" dirty="0"/>
          </a:p>
        </p:txBody>
      </p:sp>
      <p:sp>
        <p:nvSpPr>
          <p:cNvPr id="2" name="TextBox 1"/>
          <p:cNvSpPr txBox="1"/>
          <p:nvPr/>
        </p:nvSpPr>
        <p:spPr>
          <a:xfrm>
            <a:off x="909836" y="656692"/>
            <a:ext cx="10255676" cy="6463308"/>
          </a:xfrm>
          <a:prstGeom prst="rect">
            <a:avLst/>
          </a:prstGeom>
          <a:noFill/>
        </p:spPr>
        <p:txBody>
          <a:bodyPr wrap="square" rtlCol="0">
            <a:spAutoFit/>
          </a:bodyPr>
          <a:lstStyle/>
          <a:p>
            <a:pPr indent="396000"/>
            <a:r>
              <a:rPr lang="ru-RU" dirty="0"/>
              <a:t>При традиционной разработке ПО в соответствии с каскадной </a:t>
            </a:r>
            <a:r>
              <a:rPr lang="ru-RU" dirty="0" smtClean="0"/>
              <a:t>моделью </a:t>
            </a:r>
            <a:r>
              <a:rPr lang="ru-RU" dirty="0"/>
              <a:t>разрабатываемая система попадает в группу по управлению конфигурацией уже после полного завершения разработки и тестирования ПО. Именно такой подход лежит в основе стандартов управления конфигурацией, которые, в свою очередь, обусловливают необходимость использования для разработки систем моделей, подобных </a:t>
            </a:r>
            <a:r>
              <a:rPr lang="ru-RU" dirty="0" smtClean="0"/>
              <a:t>каскадной. </a:t>
            </a:r>
            <a:r>
              <a:rPr lang="ru-RU" dirty="0"/>
              <a:t>Поэтому упомянутые стандарты не в полной мере подходят при использовании таких методов разработки ПО, как эволюционное </a:t>
            </a:r>
            <a:r>
              <a:rPr lang="ru-RU" dirty="0" err="1"/>
              <a:t>прототипирование</a:t>
            </a:r>
            <a:r>
              <a:rPr lang="ru-RU" dirty="0"/>
              <a:t> и пошаговая разработка. В этой ситуации некоторые организации изменили подход к управлению конфигурацией, сделав возможным параллельную разработку и тестирование системы. Такой подход основан на регулярной (иногда ежедневной) сборке системы из ее компонентов.</a:t>
            </a:r>
            <a:endParaRPr lang="en-US" dirty="0"/>
          </a:p>
          <a:p>
            <a:pPr indent="396000"/>
            <a:r>
              <a:rPr lang="ru-RU" dirty="0"/>
              <a:t>Основным преимуществом ежедневной сборки системы является возможность выявления ошибок во взаимодействиях между компонентами, которые в противном случае могут накапливаться. Более того, ежедневная сборка системы поощряет тщательную проверку компонентов. Разработчики работают под давлением: нельзя прерывать сборку систем и поставлять неисправные версии компонентов. Поэтому программисты неохотно поставляют новые версии компонентов, если они не были предварительно тщательно проверены. Таким образом, на тестирование и исправление ошибок ПО уходит меньше времени</a:t>
            </a:r>
            <a:r>
              <a:rPr lang="ru-RU" dirty="0" smtClean="0"/>
              <a:t>.</a:t>
            </a:r>
          </a:p>
          <a:p>
            <a:pPr indent="396000"/>
            <a:r>
              <a:rPr lang="ru-RU" dirty="0"/>
              <a:t>Для ежедневных сборок системы требуется достаточно строгое управление процессом изменений, позволяющее отслеживать проблемы, которые выявляются и исправляются в ходе тестирования. </a:t>
            </a:r>
            <a:endParaRPr lang="en-US" dirty="0"/>
          </a:p>
          <a:p>
            <a:pPr indent="396000"/>
            <a:endParaRPr lang="en-US" dirty="0"/>
          </a:p>
        </p:txBody>
      </p:sp>
    </p:spTree>
    <p:extLst>
      <p:ext uri="{BB962C8B-B14F-4D97-AF65-F5344CB8AC3E}">
        <p14:creationId xmlns:p14="http://schemas.microsoft.com/office/powerpoint/2010/main" val="11238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Значение управления </a:t>
            </a:r>
            <a:r>
              <a:rPr lang="ru-RU" dirty="0"/>
              <a:t>конфигурациями</a:t>
            </a:r>
            <a:endParaRPr lang="en-US" dirty="0"/>
          </a:p>
        </p:txBody>
      </p:sp>
      <p:sp>
        <p:nvSpPr>
          <p:cNvPr id="2" name="TextBox 1"/>
          <p:cNvSpPr txBox="1"/>
          <p:nvPr/>
        </p:nvSpPr>
        <p:spPr>
          <a:xfrm>
            <a:off x="909836" y="656692"/>
            <a:ext cx="10255676" cy="6463308"/>
          </a:xfrm>
          <a:prstGeom prst="rect">
            <a:avLst/>
          </a:prstGeom>
          <a:noFill/>
        </p:spPr>
        <p:txBody>
          <a:bodyPr wrap="square" rtlCol="0">
            <a:spAutoFit/>
          </a:bodyPr>
          <a:lstStyle/>
          <a:p>
            <a:pPr indent="396000"/>
            <a:r>
              <a:rPr lang="ru-RU" dirty="0"/>
              <a:t>Управление конфигурацией – это процесс разработки и применения стандартов и правил по управлению эволюцией программных продуктов. Эволюционирующие системы нуждаются в управлении по той простой причине, что в процессе их эволюции создается несколько версий одних и тех же программ. В эти версии обязательно вносятся некоторые изменения, исправляются ошибки предыдущих версий; кроме того, версии могут адаптироваться к новым аппаратным средствам и операционным системам. При этом в разработке и эксплуатации могут одновременно находиться сразу несколько версий. Поэтому нужно четко отслеживать все вносимые в систему изменения.</a:t>
            </a:r>
            <a:endParaRPr lang="en-US" dirty="0"/>
          </a:p>
          <a:p>
            <a:pPr indent="396000"/>
            <a:r>
              <a:rPr lang="ru-RU" dirty="0"/>
              <a:t>Процедуры управления конфигурацией регулируют процессы регистрации и внесения изменений в систему с указанием измененных компонентов, а также способы идентификации различных версий системы. Средства управления конфигурацией применяют для хранения всех версий системных компонентов, для компоновки из этих компонентов системы и для отслеживания поставки заказчикам разных версий системы</a:t>
            </a:r>
            <a:r>
              <a:rPr lang="ru-RU" dirty="0" smtClean="0"/>
              <a:t>.</a:t>
            </a:r>
          </a:p>
          <a:p>
            <a:pPr indent="396000"/>
            <a:r>
              <a:rPr lang="ru-RU" dirty="0" smtClean="0"/>
              <a:t>Управление </a:t>
            </a:r>
            <a:r>
              <a:rPr lang="ru-RU" dirty="0"/>
              <a:t>конфигурацией нередко рассматривается как часть общего процесса управления качеством. Поэтому иногда одно и то же лицо может отвечать как за управление качеством, так и за управление конфигурацией. Но обычно разрабатываемая программная система сначала контролируется командой по управлению качеством, которая проверяет ПО на соответствие определенным стандартам качества. Далее ПО передается команде по управлению конфигурацией, которая контролирует изменения, вносимые в систему.</a:t>
            </a:r>
            <a:endParaRPr lang="en-US" dirty="0"/>
          </a:p>
          <a:p>
            <a:pPr indent="396000"/>
            <a:endParaRPr lang="en-US" dirty="0"/>
          </a:p>
        </p:txBody>
      </p:sp>
    </p:spTree>
    <p:extLst>
      <p:ext uri="{BB962C8B-B14F-4D97-AF65-F5344CB8AC3E}">
        <p14:creationId xmlns:p14="http://schemas.microsoft.com/office/powerpoint/2010/main" val="22791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Планирование управления конфигурацией</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В плане управления конфигурацией представлены стандарты, процедуры и мероприятия, необходимые для управления. Отправной точкой создания такого плана является набор общих стандартов по управлению конфигурацией, применяемых в организации-разработчике ПО, которые адаптируются к каждому отдельному проекту. </a:t>
            </a:r>
            <a:endParaRPr lang="en-US" dirty="0"/>
          </a:p>
        </p:txBody>
      </p:sp>
    </p:spTree>
    <p:extLst>
      <p:ext uri="{BB962C8B-B14F-4D97-AF65-F5344CB8AC3E}">
        <p14:creationId xmlns:p14="http://schemas.microsoft.com/office/powerpoint/2010/main" val="1256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Планирование управления конфигурацией</a:t>
            </a:r>
            <a:endParaRPr lang="en-US" dirty="0"/>
          </a:p>
        </p:txBody>
      </p:sp>
      <p:sp>
        <p:nvSpPr>
          <p:cNvPr id="2" name="TextBox 1"/>
          <p:cNvSpPr txBox="1"/>
          <p:nvPr/>
        </p:nvSpPr>
        <p:spPr>
          <a:xfrm>
            <a:off x="909836" y="656692"/>
            <a:ext cx="10255676" cy="6250942"/>
          </a:xfrm>
          <a:prstGeom prst="rect">
            <a:avLst/>
          </a:prstGeom>
          <a:noFill/>
        </p:spPr>
        <p:txBody>
          <a:bodyPr wrap="square" rtlCol="0">
            <a:spAutoFit/>
          </a:bodyPr>
          <a:lstStyle/>
          <a:p>
            <a:r>
              <a:rPr lang="ru-RU" dirty="0"/>
              <a:t> Обычно план управления конфигурацией имеет несколько </a:t>
            </a:r>
            <a:r>
              <a:rPr lang="ru-RU" dirty="0" smtClean="0"/>
              <a:t>разделов</a:t>
            </a:r>
            <a:r>
              <a:rPr lang="ru-RU" dirty="0"/>
              <a:t>:</a:t>
            </a:r>
            <a:endParaRPr lang="en-US" dirty="0"/>
          </a:p>
          <a:p>
            <a:pPr marL="223838" indent="-223838">
              <a:lnSpc>
                <a:spcPct val="90000"/>
              </a:lnSpc>
              <a:spcBef>
                <a:spcPts val="1200"/>
              </a:spcBef>
              <a:buClr>
                <a:schemeClr val="accent1"/>
              </a:buClr>
              <a:buSzPct val="100000"/>
              <a:buFont typeface="Arial" pitchFamily="34" charset="0"/>
              <a:buChar char="•"/>
            </a:pPr>
            <a:r>
              <a:rPr lang="ru-RU" i="1" dirty="0" smtClean="0"/>
              <a:t>Определение </a:t>
            </a:r>
            <a:r>
              <a:rPr lang="ru-RU" i="1" dirty="0"/>
              <a:t>контролируемых объектов, подпадающих под управление конфигурацией, а также формальная схема определения этих объектов.</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Перечень </a:t>
            </a:r>
            <a:r>
              <a:rPr lang="ru-RU" i="1" dirty="0"/>
              <a:t>лиц, ответственных за управление конфигурацией и за поставку контролируемых объектов в команду по управлению конфигурацией.</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Политика </a:t>
            </a:r>
            <a:r>
              <a:rPr lang="ru-RU" i="1" dirty="0"/>
              <a:t>ведения управления конфигурацией, т.е. </a:t>
            </a:r>
            <a:r>
              <a:rPr lang="ru-RU" i="1" dirty="0"/>
              <a:t>процедуры управления изменениями и версиями.</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Описание </a:t>
            </a:r>
            <a:r>
              <a:rPr lang="ru-RU" i="1" dirty="0"/>
              <a:t>форм записей о самом процессе управления конфигурацией.</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Описание </a:t>
            </a:r>
            <a:r>
              <a:rPr lang="ru-RU" i="1" dirty="0"/>
              <a:t>средств поддержки процесса управления конфигурацией и способов их использования.</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Определение </a:t>
            </a:r>
            <a:r>
              <a:rPr lang="ru-RU" i="1" dirty="0"/>
              <a:t>базы данных конфигураций, применяемой для хранения всей информации о конфигурациях системы.</a:t>
            </a:r>
            <a:endParaRPr lang="en-US" i="1" dirty="0"/>
          </a:p>
          <a:p>
            <a:r>
              <a:rPr lang="ru-RU" dirty="0"/>
              <a:t> Распределение обязанностей по конкретным исполнителям является важной частью плана. Необходимо четко определить ответственных за поставку каждого документа или компонента ПО для команд по управлению качеством и конфигурацией. Лицо, отвечающее за поставку какого-либо документа или компонента, должно отвечать и за их разработку. Для упрощения процедур согласования удобно назначать менеджеров проекта или ведущих специалистов команды разработчиков ответственными за все документы, созданные под их руководством.</a:t>
            </a:r>
            <a:endParaRPr lang="en-US" dirty="0"/>
          </a:p>
          <a:p>
            <a:endParaRPr lang="en-US" dirty="0"/>
          </a:p>
        </p:txBody>
      </p:sp>
    </p:spTree>
    <p:extLst>
      <p:ext uri="{BB962C8B-B14F-4D97-AF65-F5344CB8AC3E}">
        <p14:creationId xmlns:p14="http://schemas.microsoft.com/office/powerpoint/2010/main" val="350061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fontScale="92500"/>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Определение конфигурационных объектов</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В процессе разработки больших систем создаются тысячи различных документов. Большинство из них – это текущие рабочие документы, связанные с различными этапами разработки ПО. Есть также внутренние записки, протоколы заседания рабочих групп, проекты планов и предложений и т.п. Такие документы представляют разве что исторический интерес и не нужны для дальнейшего сопровождения системы.</a:t>
            </a:r>
            <a:endParaRPr lang="en-US" dirty="0"/>
          </a:p>
        </p:txBody>
      </p:sp>
    </p:spTree>
    <p:extLst>
      <p:ext uri="{BB962C8B-B14F-4D97-AF65-F5344CB8AC3E}">
        <p14:creationId xmlns:p14="http://schemas.microsoft.com/office/powerpoint/2010/main" val="319791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4077</Words>
  <Application>Microsoft Office PowerPoint</Application>
  <PresentationFormat>Произвольный</PresentationFormat>
  <Paragraphs>165</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Century Gothic</vt:lpstr>
      <vt:lpstr>Corbel</vt:lpstr>
      <vt:lpstr>Times New Roman</vt:lpstr>
      <vt:lpstr>Синий цифровой тоннель (16 x 9)</vt:lpstr>
      <vt:lpstr>Управление конфигурациями</vt:lpstr>
      <vt:lpstr>Цель лекции – описание процесса управления программным кодом и документацией модифицируемых программных систем. После этой лекции вы должны: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2019-06-05T13:51:01Z</dcterms:created>
  <dcterms:modified xsi:type="dcterms:W3CDTF">2019-06-06T23:52:57Z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