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0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97EC6D-39C6-405D-A57D-B4145D5B2352}"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5512C-FD95-4B91-94EE-E45C9B29F5FB}" type="slidenum">
              <a:rPr lang="en-US" smtClean="0"/>
              <a:t>‹#›</a:t>
            </a:fld>
            <a:endParaRPr lang="en-US"/>
          </a:p>
        </p:txBody>
      </p:sp>
    </p:spTree>
    <p:extLst>
      <p:ext uri="{BB962C8B-B14F-4D97-AF65-F5344CB8AC3E}">
        <p14:creationId xmlns:p14="http://schemas.microsoft.com/office/powerpoint/2010/main" val="3692508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7EC6D-39C6-405D-A57D-B4145D5B2352}"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5512C-FD95-4B91-94EE-E45C9B29F5FB}" type="slidenum">
              <a:rPr lang="en-US" smtClean="0"/>
              <a:t>‹#›</a:t>
            </a:fld>
            <a:endParaRPr lang="en-US"/>
          </a:p>
        </p:txBody>
      </p:sp>
    </p:spTree>
    <p:extLst>
      <p:ext uri="{BB962C8B-B14F-4D97-AF65-F5344CB8AC3E}">
        <p14:creationId xmlns:p14="http://schemas.microsoft.com/office/powerpoint/2010/main" val="9417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7EC6D-39C6-405D-A57D-B4145D5B2352}"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5512C-FD95-4B91-94EE-E45C9B29F5FB}" type="slidenum">
              <a:rPr lang="en-US" smtClean="0"/>
              <a:t>‹#›</a:t>
            </a:fld>
            <a:endParaRPr lang="en-US"/>
          </a:p>
        </p:txBody>
      </p:sp>
    </p:spTree>
    <p:extLst>
      <p:ext uri="{BB962C8B-B14F-4D97-AF65-F5344CB8AC3E}">
        <p14:creationId xmlns:p14="http://schemas.microsoft.com/office/powerpoint/2010/main" val="415499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7EC6D-39C6-405D-A57D-B4145D5B2352}"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5512C-FD95-4B91-94EE-E45C9B29F5FB}" type="slidenum">
              <a:rPr lang="en-US" smtClean="0"/>
              <a:t>‹#›</a:t>
            </a:fld>
            <a:endParaRPr lang="en-US"/>
          </a:p>
        </p:txBody>
      </p:sp>
    </p:spTree>
    <p:extLst>
      <p:ext uri="{BB962C8B-B14F-4D97-AF65-F5344CB8AC3E}">
        <p14:creationId xmlns:p14="http://schemas.microsoft.com/office/powerpoint/2010/main" val="2345154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97EC6D-39C6-405D-A57D-B4145D5B2352}"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65512C-FD95-4B91-94EE-E45C9B29F5FB}" type="slidenum">
              <a:rPr lang="en-US" smtClean="0"/>
              <a:t>‹#›</a:t>
            </a:fld>
            <a:endParaRPr lang="en-US"/>
          </a:p>
        </p:txBody>
      </p:sp>
    </p:spTree>
    <p:extLst>
      <p:ext uri="{BB962C8B-B14F-4D97-AF65-F5344CB8AC3E}">
        <p14:creationId xmlns:p14="http://schemas.microsoft.com/office/powerpoint/2010/main" val="23320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97EC6D-39C6-405D-A57D-B4145D5B2352}"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5512C-FD95-4B91-94EE-E45C9B29F5FB}" type="slidenum">
              <a:rPr lang="en-US" smtClean="0"/>
              <a:t>‹#›</a:t>
            </a:fld>
            <a:endParaRPr lang="en-US"/>
          </a:p>
        </p:txBody>
      </p:sp>
    </p:spTree>
    <p:extLst>
      <p:ext uri="{BB962C8B-B14F-4D97-AF65-F5344CB8AC3E}">
        <p14:creationId xmlns:p14="http://schemas.microsoft.com/office/powerpoint/2010/main" val="142717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97EC6D-39C6-405D-A57D-B4145D5B2352}" type="datetimeFigureOut">
              <a:rPr lang="en-US" smtClean="0"/>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65512C-FD95-4B91-94EE-E45C9B29F5FB}" type="slidenum">
              <a:rPr lang="en-US" smtClean="0"/>
              <a:t>‹#›</a:t>
            </a:fld>
            <a:endParaRPr lang="en-US"/>
          </a:p>
        </p:txBody>
      </p:sp>
    </p:spTree>
    <p:extLst>
      <p:ext uri="{BB962C8B-B14F-4D97-AF65-F5344CB8AC3E}">
        <p14:creationId xmlns:p14="http://schemas.microsoft.com/office/powerpoint/2010/main" val="1863572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97EC6D-39C6-405D-A57D-B4145D5B2352}" type="datetimeFigureOut">
              <a:rPr lang="en-US" smtClean="0"/>
              <a:t>9/27/2022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65512C-FD95-4B91-94EE-E45C9B29F5FB}" type="slidenum">
              <a:rPr lang="en-US" smtClean="0"/>
              <a:t>‹#›</a:t>
            </a:fld>
            <a:endParaRPr lang="en-US"/>
          </a:p>
        </p:txBody>
      </p:sp>
    </p:spTree>
    <p:extLst>
      <p:ext uri="{BB962C8B-B14F-4D97-AF65-F5344CB8AC3E}">
        <p14:creationId xmlns:p14="http://schemas.microsoft.com/office/powerpoint/2010/main" val="151587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7EC6D-39C6-405D-A57D-B4145D5B2352}" type="datetimeFigureOut">
              <a:rPr lang="en-US" smtClean="0"/>
              <a:t>9/27/2022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65512C-FD95-4B91-94EE-E45C9B29F5FB}" type="slidenum">
              <a:rPr lang="en-US" smtClean="0"/>
              <a:t>‹#›</a:t>
            </a:fld>
            <a:endParaRPr lang="en-US"/>
          </a:p>
        </p:txBody>
      </p:sp>
    </p:spTree>
    <p:extLst>
      <p:ext uri="{BB962C8B-B14F-4D97-AF65-F5344CB8AC3E}">
        <p14:creationId xmlns:p14="http://schemas.microsoft.com/office/powerpoint/2010/main" val="313199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97EC6D-39C6-405D-A57D-B4145D5B2352}"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5512C-FD95-4B91-94EE-E45C9B29F5FB}" type="slidenum">
              <a:rPr lang="en-US" smtClean="0"/>
              <a:t>‹#›</a:t>
            </a:fld>
            <a:endParaRPr lang="en-US"/>
          </a:p>
        </p:txBody>
      </p:sp>
    </p:spTree>
    <p:extLst>
      <p:ext uri="{BB962C8B-B14F-4D97-AF65-F5344CB8AC3E}">
        <p14:creationId xmlns:p14="http://schemas.microsoft.com/office/powerpoint/2010/main" val="337651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97EC6D-39C6-405D-A57D-B4145D5B2352}"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65512C-FD95-4B91-94EE-E45C9B29F5FB}" type="slidenum">
              <a:rPr lang="en-US" smtClean="0"/>
              <a:t>‹#›</a:t>
            </a:fld>
            <a:endParaRPr lang="en-US"/>
          </a:p>
        </p:txBody>
      </p:sp>
    </p:spTree>
    <p:extLst>
      <p:ext uri="{BB962C8B-B14F-4D97-AF65-F5344CB8AC3E}">
        <p14:creationId xmlns:p14="http://schemas.microsoft.com/office/powerpoint/2010/main" val="3964822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7EC6D-39C6-405D-A57D-B4145D5B2352}" type="datetimeFigureOut">
              <a:rPr lang="en-US" smtClean="0"/>
              <a:t>9/27/2022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5512C-FD95-4B91-94EE-E45C9B29F5FB}" type="slidenum">
              <a:rPr lang="en-US" smtClean="0"/>
              <a:t>‹#›</a:t>
            </a:fld>
            <a:endParaRPr lang="en-US"/>
          </a:p>
        </p:txBody>
      </p:sp>
    </p:spTree>
    <p:extLst>
      <p:ext uri="{BB962C8B-B14F-4D97-AF65-F5344CB8AC3E}">
        <p14:creationId xmlns:p14="http://schemas.microsoft.com/office/powerpoint/2010/main" val="2594449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599" y="2926079"/>
            <a:ext cx="5212082" cy="1862737"/>
          </a:xfrm>
        </p:spPr>
        <p:txBody>
          <a:bodyPr>
            <a:normAutofit fontScale="90000"/>
          </a:bodyPr>
          <a:lstStyle/>
          <a:p>
            <a:r>
              <a:rPr lang="ru-RU" b="1" dirty="0" err="1" smtClean="0">
                <a:solidFill>
                  <a:schemeClr val="bg1"/>
                </a:solidFill>
              </a:rPr>
              <a:t>Сучасне</a:t>
            </a:r>
            <a:r>
              <a:rPr lang="ru-RU" b="1" dirty="0" smtClean="0">
                <a:solidFill>
                  <a:schemeClr val="bg1"/>
                </a:solidFill>
              </a:rPr>
              <a:t> </a:t>
            </a:r>
            <a:r>
              <a:rPr lang="uk-UA" b="1" dirty="0" smtClean="0">
                <a:solidFill>
                  <a:schemeClr val="bg1"/>
                </a:solidFill>
              </a:rPr>
              <a:t>інтегроване заняття</a:t>
            </a:r>
            <a:endParaRPr lang="en-US" b="1" dirty="0">
              <a:solidFill>
                <a:schemeClr val="bg1"/>
              </a:solidFill>
            </a:endParaRPr>
          </a:p>
        </p:txBody>
      </p:sp>
    </p:spTree>
    <p:extLst>
      <p:ext uri="{BB962C8B-B14F-4D97-AF65-F5344CB8AC3E}">
        <p14:creationId xmlns:p14="http://schemas.microsoft.com/office/powerpoint/2010/main" val="324208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2191508" y="587075"/>
            <a:ext cx="7749326" cy="6034025"/>
          </a:xfrm>
          <a:prstGeom prst="rect">
            <a:avLst/>
          </a:prstGeom>
        </p:spPr>
      </p:pic>
    </p:spTree>
    <p:extLst>
      <p:ext uri="{BB962C8B-B14F-4D97-AF65-F5344CB8AC3E}">
        <p14:creationId xmlns:p14="http://schemas.microsoft.com/office/powerpoint/2010/main" val="3926877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4" name="Объект 3"/>
          <p:cNvPicPr>
            <a:picLocks noGrp="1" noChangeAspect="1"/>
          </p:cNvPicPr>
          <p:nvPr>
            <p:ph idx="1"/>
          </p:nvPr>
        </p:nvPicPr>
        <p:blipFill>
          <a:blip r:embed="rId2"/>
          <a:stretch>
            <a:fillRect/>
          </a:stretch>
        </p:blipFill>
        <p:spPr>
          <a:xfrm rot="5400000">
            <a:off x="2672144" y="-2242757"/>
            <a:ext cx="6847712" cy="11353801"/>
          </a:xfrm>
          <a:prstGeom prst="rect">
            <a:avLst/>
          </a:prstGeom>
        </p:spPr>
      </p:pic>
    </p:spTree>
    <p:extLst>
      <p:ext uri="{BB962C8B-B14F-4D97-AF65-F5344CB8AC3E}">
        <p14:creationId xmlns:p14="http://schemas.microsoft.com/office/powerpoint/2010/main" val="164498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815737" y="294706"/>
            <a:ext cx="8451668" cy="6195815"/>
          </a:xfrm>
          <a:prstGeom prst="rect">
            <a:avLst/>
          </a:prstGeom>
        </p:spPr>
      </p:pic>
    </p:spTree>
    <p:extLst>
      <p:ext uri="{BB962C8B-B14F-4D97-AF65-F5344CB8AC3E}">
        <p14:creationId xmlns:p14="http://schemas.microsoft.com/office/powerpoint/2010/main" val="995409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585533" y="422865"/>
            <a:ext cx="8995382" cy="5911807"/>
          </a:xfrm>
          <a:prstGeom prst="rect">
            <a:avLst/>
          </a:prstGeom>
        </p:spPr>
      </p:pic>
    </p:spTree>
    <p:extLst>
      <p:ext uri="{BB962C8B-B14F-4D97-AF65-F5344CB8AC3E}">
        <p14:creationId xmlns:p14="http://schemas.microsoft.com/office/powerpoint/2010/main" val="3403535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rot="5400000">
            <a:off x="2331570" y="-1456357"/>
            <a:ext cx="7226943" cy="10139658"/>
          </a:xfrm>
          <a:prstGeom prst="rect">
            <a:avLst/>
          </a:prstGeom>
        </p:spPr>
      </p:pic>
    </p:spTree>
    <p:extLst>
      <p:ext uri="{BB962C8B-B14F-4D97-AF65-F5344CB8AC3E}">
        <p14:creationId xmlns:p14="http://schemas.microsoft.com/office/powerpoint/2010/main" val="1262194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2023716" y="450746"/>
            <a:ext cx="8713953" cy="6054320"/>
          </a:xfrm>
          <a:prstGeom prst="rect">
            <a:avLst/>
          </a:prstGeom>
        </p:spPr>
      </p:pic>
    </p:spTree>
    <p:extLst>
      <p:ext uri="{BB962C8B-B14F-4D97-AF65-F5344CB8AC3E}">
        <p14:creationId xmlns:p14="http://schemas.microsoft.com/office/powerpoint/2010/main" val="691580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459037" y="721130"/>
            <a:ext cx="9984026" cy="5783786"/>
          </a:xfrm>
          <a:prstGeom prst="rect">
            <a:avLst/>
          </a:prstGeom>
        </p:spPr>
      </p:pic>
    </p:spTree>
    <p:extLst>
      <p:ext uri="{BB962C8B-B14F-4D97-AF65-F5344CB8AC3E}">
        <p14:creationId xmlns:p14="http://schemas.microsoft.com/office/powerpoint/2010/main" val="1945811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t>Метод інтелектуальних карт</a:t>
            </a:r>
            <a:endParaRPr lang="uk-UA" b="1" dirty="0"/>
          </a:p>
        </p:txBody>
      </p:sp>
      <p:sp>
        <p:nvSpPr>
          <p:cNvPr id="3" name="Объект 2"/>
          <p:cNvSpPr>
            <a:spLocks noGrp="1"/>
          </p:cNvSpPr>
          <p:nvPr>
            <p:ph idx="1"/>
          </p:nvPr>
        </p:nvSpPr>
        <p:spPr/>
        <p:txBody>
          <a:bodyPr>
            <a:normAutofit fontScale="92500"/>
          </a:bodyPr>
          <a:lstStyle/>
          <a:p>
            <a:pPr algn="just">
              <a:lnSpc>
                <a:spcPct val="150000"/>
              </a:lnSpc>
            </a:pPr>
            <a:r>
              <a:rPr lang="uk-UA" dirty="0"/>
              <a:t>Інтелектуальна карта є по суті структурно-логічною схемою </a:t>
            </a:r>
            <a:r>
              <a:rPr lang="uk-UA" dirty="0" err="1"/>
              <a:t>змістово</a:t>
            </a:r>
            <a:r>
              <a:rPr lang="uk-UA" dirty="0"/>
              <a:t>-процесуальних аспектів вивчення певної теми, в якій у радіальній формі відображаються зв’язки ключового поняття, що розташовується у центрі, з іншими поняттями цієї теми (проблеми), та становить з ними нерозривну єдність. Така карта дає змогу майже на кожне поняття дивитись крізь призму його міжсистемних </a:t>
            </a:r>
            <a:r>
              <a:rPr lang="uk-UA" dirty="0" err="1"/>
              <a:t>зв’язків</a:t>
            </a:r>
            <a:r>
              <a:rPr lang="uk-UA" dirty="0"/>
              <a:t>, вони </a:t>
            </a:r>
            <a:r>
              <a:rPr lang="uk-UA" dirty="0" smtClean="0"/>
              <a:t>стають </a:t>
            </a:r>
            <a:r>
              <a:rPr lang="uk-UA" dirty="0"/>
              <a:t>для того, хто навчається, наочними, очевидними.</a:t>
            </a:r>
            <a:endParaRPr lang="uk-UA" dirty="0"/>
          </a:p>
        </p:txBody>
      </p:sp>
    </p:spTree>
    <p:extLst>
      <p:ext uri="{BB962C8B-B14F-4D97-AF65-F5344CB8AC3E}">
        <p14:creationId xmlns:p14="http://schemas.microsoft.com/office/powerpoint/2010/main" val="1967912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8"/>
            <a:ext cx="10241280" cy="4172766"/>
          </a:xfrm>
        </p:spPr>
        <p:txBody>
          <a:bodyPr/>
          <a:lstStyle/>
          <a:p>
            <a:pPr algn="just"/>
            <a:r>
              <a:rPr lang="uk-UA" dirty="0" smtClean="0"/>
              <a:t>Карта-схема </a:t>
            </a:r>
            <a:r>
              <a:rPr lang="uk-UA" dirty="0"/>
              <a:t>орієнтує педагога і дітей на засвоєння не відокремленого, </a:t>
            </a:r>
            <a:r>
              <a:rPr lang="uk-UA" dirty="0" err="1"/>
              <a:t>теоретизованого</a:t>
            </a:r>
            <a:r>
              <a:rPr lang="uk-UA" dirty="0"/>
              <a:t> знання, а на життєву ситуацію, освоєння якої надає дитині життєвих компетенцій. </a:t>
            </a:r>
            <a:endParaRPr lang="uk-UA" dirty="0" smtClean="0"/>
          </a:p>
          <a:p>
            <a:pPr algn="just"/>
            <a:endParaRPr lang="uk-UA" dirty="0"/>
          </a:p>
        </p:txBody>
      </p:sp>
    </p:spTree>
    <p:extLst>
      <p:ext uri="{BB962C8B-B14F-4D97-AF65-F5344CB8AC3E}">
        <p14:creationId xmlns:p14="http://schemas.microsoft.com/office/powerpoint/2010/main" val="497721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t>Методика роботи з картою розумових дій</a:t>
            </a:r>
            <a:endParaRPr lang="uk-UA" b="1" dirty="0"/>
          </a:p>
        </p:txBody>
      </p:sp>
      <p:sp>
        <p:nvSpPr>
          <p:cNvPr id="3" name="Объект 2"/>
          <p:cNvSpPr>
            <a:spLocks noGrp="1"/>
          </p:cNvSpPr>
          <p:nvPr>
            <p:ph idx="1"/>
          </p:nvPr>
        </p:nvSpPr>
        <p:spPr/>
        <p:txBody>
          <a:bodyPr/>
          <a:lstStyle/>
          <a:p>
            <a:r>
              <a:rPr lang="uk-UA" b="1" i="1" dirty="0"/>
              <a:t>Перший крок — термінологічний</a:t>
            </a:r>
            <a:r>
              <a:rPr lang="uk-UA" dirty="0"/>
              <a:t>. </a:t>
            </a:r>
            <a:endParaRPr lang="uk-UA" dirty="0" smtClean="0"/>
          </a:p>
          <a:p>
            <a:pPr algn="just"/>
            <a:r>
              <a:rPr lang="uk-UA" dirty="0"/>
              <a:t>Мета цього етапу роботи — зосередити увагу дітей на ключовому слові, зробити його і те (ті) поняття, що за ним стоїть, об’єктом роздумів та спостережень, разом з дітьми сформувати понятійне поле, насичене численними словами, що утворюють різні смисли ключового поняття. Впродовж заняття схема може доповнюватися, тобто перше коло слів може розростатися, збільшуватися завдяки уточненням.</a:t>
            </a:r>
          </a:p>
          <a:p>
            <a:pPr algn="just"/>
            <a:endParaRPr lang="uk-UA" dirty="0"/>
          </a:p>
        </p:txBody>
      </p:sp>
    </p:spTree>
    <p:extLst>
      <p:ext uri="{BB962C8B-B14F-4D97-AF65-F5344CB8AC3E}">
        <p14:creationId xmlns:p14="http://schemas.microsoft.com/office/powerpoint/2010/main" val="223264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uk-UA" b="1" i="1" dirty="0"/>
              <a:t>Другий крок — художньо-лексичний</a:t>
            </a:r>
            <a:r>
              <a:rPr lang="uk-UA" dirty="0"/>
              <a:t>. Мета другого етапу полягає в уточненні значень слів-понять, у вправлянні дітей у складанні словосполучень, </a:t>
            </a:r>
            <a:r>
              <a:rPr lang="uk-UA" dirty="0" smtClean="0"/>
              <a:t>фраз.</a:t>
            </a:r>
          </a:p>
          <a:p>
            <a:pPr algn="just"/>
            <a:r>
              <a:rPr lang="uk-UA" b="1" i="1" dirty="0"/>
              <a:t>Третій крок — тілесно-орієнтований, або руховий </a:t>
            </a:r>
            <a:r>
              <a:rPr lang="uk-UA" dirty="0"/>
              <a:t>— виокремлено свідомо, але на занятті він може знайти місце в кожній його частині, коли вихователь відчуває потребу задіяти рух для збереження загального ритму, темпу заняття. </a:t>
            </a:r>
            <a:endParaRPr lang="uk-UA" dirty="0"/>
          </a:p>
          <a:p>
            <a:r>
              <a:rPr lang="uk-UA" dirty="0"/>
              <a:t/>
            </a:r>
            <a:br>
              <a:rPr lang="uk-UA" dirty="0"/>
            </a:br>
            <a:endParaRPr lang="uk-UA" dirty="0"/>
          </a:p>
        </p:txBody>
      </p:sp>
    </p:spTree>
    <p:extLst>
      <p:ext uri="{BB962C8B-B14F-4D97-AF65-F5344CB8AC3E}">
        <p14:creationId xmlns:p14="http://schemas.microsoft.com/office/powerpoint/2010/main" val="16089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uk-UA" b="1" i="1" dirty="0"/>
              <a:t>Останній крок заняття </a:t>
            </a:r>
            <a:r>
              <a:rPr lang="uk-UA" dirty="0"/>
              <a:t>має бути орієнтованим на створення спільного кінцевого продукту, тому він може бути названий </a:t>
            </a:r>
            <a:r>
              <a:rPr lang="uk-UA" b="1" i="1" dirty="0"/>
              <a:t>продуктивний, </a:t>
            </a:r>
            <a:r>
              <a:rPr lang="uk-UA" dirty="0"/>
              <a:t>чи </a:t>
            </a:r>
            <a:r>
              <a:rPr lang="uk-UA" b="1" i="1" dirty="0"/>
              <a:t>проектувальний, </a:t>
            </a:r>
            <a:r>
              <a:rPr lang="uk-UA" dirty="0"/>
              <a:t>залежно від цілей, окреслених педагогом</a:t>
            </a:r>
            <a:r>
              <a:rPr lang="uk-UA" b="1" i="1" dirty="0"/>
              <a:t>. </a:t>
            </a:r>
            <a:r>
              <a:rPr lang="uk-UA" dirty="0"/>
              <a:t>Мета цього етапу — об’єднати дітей спільною діяльністю, збагатити досвід активної участі у взаємодії з ровесниками та дорослими, вправлятися в ініціюванні власних ідей, дій, навчитися домовлятися, наполягати, підкорятися, тобто діяти разом.</a:t>
            </a:r>
            <a:endParaRPr lang="uk-UA" dirty="0"/>
          </a:p>
        </p:txBody>
      </p:sp>
    </p:spTree>
    <p:extLst>
      <p:ext uri="{BB962C8B-B14F-4D97-AF65-F5344CB8AC3E}">
        <p14:creationId xmlns:p14="http://schemas.microsoft.com/office/powerpoint/2010/main" val="1129072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uk-UA" dirty="0"/>
              <a:t>Завдання концептуальної карти — допомогти педагогу скласти цілісне уявлення щодо певної навчальної теми. Карта відображає широке, її філософське бачення, що дає змогу вихователю (вчителю) вийти за рамки вузько обмеженого завданнями конкретного заняття (уроку) сприймання сутності понять, що становлять понятійне поле карти, усвідомити широту й глибину міжпредметних, міжгалузевих </a:t>
            </a:r>
            <a:r>
              <a:rPr lang="uk-UA" dirty="0" err="1"/>
              <a:t>зв’язків</a:t>
            </a:r>
            <a:r>
              <a:rPr lang="uk-UA" dirty="0"/>
              <a:t>. </a:t>
            </a:r>
            <a:endParaRPr lang="uk-UA" dirty="0" smtClean="0"/>
          </a:p>
          <a:p>
            <a:pPr algn="just"/>
            <a:r>
              <a:rPr lang="uk-UA" dirty="0"/>
              <a:t>На основі концептуальної карти вихователь може розробити цикли односпрямованих та різноспрямованих занять для максимально повного розкриття певної теми.</a:t>
            </a:r>
            <a:endParaRPr lang="uk-UA" dirty="0"/>
          </a:p>
        </p:txBody>
      </p:sp>
    </p:spTree>
    <p:extLst>
      <p:ext uri="{BB962C8B-B14F-4D97-AF65-F5344CB8AC3E}">
        <p14:creationId xmlns:p14="http://schemas.microsoft.com/office/powerpoint/2010/main" val="584376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1281830" y="1201782"/>
            <a:ext cx="9659788" cy="4314124"/>
          </a:xfrm>
          <a:prstGeom prst="rect">
            <a:avLst/>
          </a:prstGeom>
        </p:spPr>
      </p:pic>
    </p:spTree>
    <p:extLst>
      <p:ext uri="{BB962C8B-B14F-4D97-AF65-F5344CB8AC3E}">
        <p14:creationId xmlns:p14="http://schemas.microsoft.com/office/powerpoint/2010/main" val="20626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175658" y="823181"/>
            <a:ext cx="9901878" cy="5130306"/>
          </a:xfrm>
          <a:prstGeom prst="rect">
            <a:avLst/>
          </a:prstGeom>
        </p:spPr>
      </p:pic>
    </p:spTree>
    <p:extLst>
      <p:ext uri="{BB962C8B-B14F-4D97-AF65-F5344CB8AC3E}">
        <p14:creationId xmlns:p14="http://schemas.microsoft.com/office/powerpoint/2010/main" val="1754089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384</Words>
  <Application>Microsoft Office PowerPoint</Application>
  <PresentationFormat>Широкоэкранный</PresentationFormat>
  <Paragraphs>13</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Calibri Light</vt:lpstr>
      <vt:lpstr>Office Theme</vt:lpstr>
      <vt:lpstr>Сучасне інтегроване заняття</vt:lpstr>
      <vt:lpstr>Метод інтелектуальних карт</vt:lpstr>
      <vt:lpstr>Презентация PowerPoint</vt:lpstr>
      <vt:lpstr>Методика роботи з картою розумових дій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Геннадий</cp:lastModifiedBy>
  <cp:revision>6</cp:revision>
  <dcterms:created xsi:type="dcterms:W3CDTF">2020-05-19T06:33:47Z</dcterms:created>
  <dcterms:modified xsi:type="dcterms:W3CDTF">2022-09-27T19:17:32Z</dcterms:modified>
</cp:coreProperties>
</file>