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77" r:id="rId4"/>
    <p:sldId id="275" r:id="rId5"/>
    <p:sldId id="276" r:id="rId6"/>
    <p:sldId id="278" r:id="rId7"/>
    <p:sldId id="279" r:id="rId8"/>
    <p:sldId id="281" r:id="rId9"/>
    <p:sldId id="280" r:id="rId10"/>
    <p:sldId id="282" r:id="rId11"/>
    <p:sldId id="283" r:id="rId12"/>
    <p:sldId id="284" r:id="rId13"/>
    <p:sldId id="285" r:id="rId14"/>
    <p:sldId id="286" r:id="rId15"/>
    <p:sldId id="287" r:id="rId16"/>
    <p:sldId id="288" r:id="rId17"/>
    <p:sldId id="289" r:id="rId1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066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71800" y="838200"/>
            <a:ext cx="5562600" cy="2819400"/>
          </a:xfrm>
        </p:spPr>
        <p:txBody>
          <a:bodyPr/>
          <a:lstStyle/>
          <a:p>
            <a:r>
              <a:rPr lang="uk-UA" dirty="0" smtClean="0"/>
              <a:t>Поетика сучасної української драми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584960"/>
          </a:xfrm>
        </p:spPr>
        <p:txBody>
          <a:bodyPr>
            <a:normAutofit/>
          </a:bodyPr>
          <a:lstStyle/>
          <a:p>
            <a:pPr algn="ctr"/>
            <a:r>
              <a:rPr lang="ru-RU" sz="2800" dirty="0" err="1" smtClean="0"/>
              <a:t>Особливості</a:t>
            </a:r>
            <a:r>
              <a:rPr lang="ru-RU" sz="2800" dirty="0" smtClean="0"/>
              <a:t> </a:t>
            </a:r>
            <a:r>
              <a:rPr lang="ru-RU" sz="2800" dirty="0" err="1" smtClean="0"/>
              <a:t>драми</a:t>
            </a:r>
            <a:r>
              <a:rPr lang="ru-RU" sz="2800" dirty="0" smtClean="0"/>
              <a:t>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Ярослава Верещака </a:t>
            </a:r>
            <a:br>
              <a:rPr lang="ru-RU" sz="2800" dirty="0" smtClean="0"/>
            </a:br>
            <a:r>
              <a:rPr lang="ru-RU" sz="2800" dirty="0" smtClean="0"/>
              <a:t>«Душа моя </a:t>
            </a:r>
            <a:r>
              <a:rPr lang="ru-RU" sz="2800" dirty="0" err="1" smtClean="0"/>
              <a:t>зі</a:t>
            </a:r>
            <a:r>
              <a:rPr lang="ru-RU" sz="2800" dirty="0" smtClean="0"/>
              <a:t> шрамом на </a:t>
            </a:r>
            <a:r>
              <a:rPr lang="ru-RU" sz="2800" dirty="0" err="1" smtClean="0"/>
              <a:t>коліні</a:t>
            </a:r>
            <a:r>
              <a:rPr lang="ru-RU" sz="2800" dirty="0" smtClean="0"/>
              <a:t>»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3600"/>
            <a:ext cx="7239000" cy="4322136"/>
          </a:xfrm>
        </p:spPr>
        <p:txBody>
          <a:bodyPr>
            <a:normAutofit/>
          </a:bodyPr>
          <a:lstStyle/>
          <a:p>
            <a:r>
              <a:rPr lang="ru-RU" dirty="0" err="1" smtClean="0"/>
              <a:t>чаклунська</a:t>
            </a:r>
            <a:r>
              <a:rPr lang="ru-RU" dirty="0" smtClean="0"/>
              <a:t> </a:t>
            </a:r>
            <a:r>
              <a:rPr lang="ru-RU" dirty="0" err="1" smtClean="0"/>
              <a:t>казка</a:t>
            </a:r>
            <a:r>
              <a:rPr lang="ru-RU" dirty="0" smtClean="0"/>
              <a:t>;</a:t>
            </a:r>
          </a:p>
          <a:p>
            <a:r>
              <a:rPr lang="ru-RU" dirty="0" smtClean="0"/>
              <a:t>пара </a:t>
            </a:r>
            <a:r>
              <a:rPr lang="ru-RU" dirty="0" err="1" smtClean="0"/>
              <a:t>герой-трікстер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мотивними</a:t>
            </a:r>
            <a:r>
              <a:rPr lang="ru-RU" dirty="0" smtClean="0"/>
              <a:t> </a:t>
            </a:r>
            <a:r>
              <a:rPr lang="ru-RU" dirty="0" smtClean="0"/>
              <a:t>кодами </a:t>
            </a:r>
            <a:r>
              <a:rPr lang="ru-RU" dirty="0" err="1" smtClean="0"/>
              <a:t>псевдогероя</a:t>
            </a:r>
            <a:r>
              <a:rPr lang="ru-RU" dirty="0" smtClean="0"/>
              <a:t>;</a:t>
            </a:r>
          </a:p>
          <a:p>
            <a:r>
              <a:rPr lang="ru-RU" dirty="0" smtClean="0"/>
              <a:t>«</a:t>
            </a:r>
            <a:r>
              <a:rPr lang="ru-RU" dirty="0" err="1" smtClean="0"/>
              <a:t>неологічне</a:t>
            </a:r>
            <a:r>
              <a:rPr lang="ru-RU" dirty="0" smtClean="0"/>
              <a:t>» «</a:t>
            </a:r>
            <a:r>
              <a:rPr lang="ru-RU" dirty="0" err="1" smtClean="0"/>
              <a:t>розп’яття</a:t>
            </a:r>
            <a:r>
              <a:rPr lang="ru-RU" dirty="0" smtClean="0"/>
              <a:t> героя</a:t>
            </a:r>
            <a:r>
              <a:rPr lang="ru-RU" dirty="0" smtClean="0"/>
              <a:t>»;</a:t>
            </a:r>
          </a:p>
          <a:p>
            <a:r>
              <a:rPr lang="ru-RU" dirty="0" smtClean="0"/>
              <a:t>концепт </a:t>
            </a:r>
            <a:r>
              <a:rPr lang="ru-RU" dirty="0" err="1" smtClean="0"/>
              <a:t>запроданої</a:t>
            </a:r>
            <a:r>
              <a:rPr lang="ru-RU" dirty="0" smtClean="0"/>
              <a:t> </a:t>
            </a:r>
            <a:r>
              <a:rPr lang="ru-RU" dirty="0" err="1" smtClean="0"/>
              <a:t>душі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автобіографізм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автофікціональність</a:t>
            </a:r>
            <a:r>
              <a:rPr lang="ru-RU" dirty="0" smtClean="0"/>
              <a:t> образу;</a:t>
            </a:r>
          </a:p>
          <a:p>
            <a:r>
              <a:rPr lang="ru-RU" dirty="0" err="1" smtClean="0"/>
              <a:t>інтерактивність</a:t>
            </a:r>
            <a:r>
              <a:rPr lang="ru-RU" dirty="0" smtClean="0"/>
              <a:t>, яка часто </a:t>
            </a:r>
            <a:r>
              <a:rPr lang="ru-RU" dirty="0" err="1" smtClean="0"/>
              <a:t>перетворюється</a:t>
            </a:r>
            <a:r>
              <a:rPr lang="ru-RU" dirty="0" smtClean="0"/>
              <a:t> на </a:t>
            </a:r>
            <a:r>
              <a:rPr lang="ru-RU" dirty="0" err="1" smtClean="0"/>
              <a:t>гру</a:t>
            </a:r>
            <a:r>
              <a:rPr lang="ru-RU" dirty="0" smtClean="0"/>
              <a:t> у </a:t>
            </a:r>
            <a:r>
              <a:rPr lang="ru-RU" dirty="0" err="1" smtClean="0"/>
              <a:t>пошук</a:t>
            </a:r>
            <a:r>
              <a:rPr lang="ru-RU" dirty="0" smtClean="0"/>
              <a:t> «</a:t>
            </a:r>
            <a:r>
              <a:rPr lang="ru-RU" dirty="0" err="1" smtClean="0"/>
              <a:t>сценаріїв</a:t>
            </a:r>
            <a:r>
              <a:rPr lang="ru-RU" dirty="0" smtClean="0"/>
              <a:t>».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432560"/>
          </a:xfrm>
        </p:spPr>
        <p:txBody>
          <a:bodyPr>
            <a:noAutofit/>
          </a:bodyPr>
          <a:lstStyle/>
          <a:p>
            <a:pPr algn="ctr"/>
            <a:r>
              <a:rPr lang="ru-RU" sz="3200" dirty="0" err="1" smtClean="0"/>
              <a:t>Особливості</a:t>
            </a:r>
            <a:r>
              <a:rPr lang="ru-RU" sz="3200" dirty="0" smtClean="0"/>
              <a:t> </a:t>
            </a:r>
            <a:r>
              <a:rPr lang="ru-RU" sz="3200" dirty="0" err="1" smtClean="0"/>
              <a:t>метадрами</a:t>
            </a:r>
            <a:r>
              <a:rPr lang="ru-RU" sz="3200" dirty="0" smtClean="0"/>
              <a:t>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Ярослава </a:t>
            </a:r>
            <a:r>
              <a:rPr lang="ru-RU" sz="3200" dirty="0" smtClean="0"/>
              <a:t>Верещака</a:t>
            </a:r>
            <a:br>
              <a:rPr lang="ru-RU" sz="3200" dirty="0" smtClean="0"/>
            </a:br>
            <a:r>
              <a:rPr lang="ru-RU" sz="3200" dirty="0" smtClean="0"/>
              <a:t> «</a:t>
            </a:r>
            <a:r>
              <a:rPr lang="ru-RU" sz="3200" dirty="0" err="1" smtClean="0"/>
              <a:t>Стефко</a:t>
            </a:r>
            <a:r>
              <a:rPr lang="ru-RU" sz="3200" dirty="0" smtClean="0"/>
              <a:t> </a:t>
            </a:r>
            <a:r>
              <a:rPr lang="ru-RU" sz="3200" dirty="0" err="1" smtClean="0"/>
              <a:t>продався</a:t>
            </a:r>
            <a:r>
              <a:rPr lang="ru-RU" sz="3200" dirty="0" smtClean="0"/>
              <a:t> мормонам»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05000"/>
            <a:ext cx="7239000" cy="4550736"/>
          </a:xfrm>
        </p:spPr>
        <p:txBody>
          <a:bodyPr/>
          <a:lstStyle/>
          <a:p>
            <a:r>
              <a:rPr lang="ru-RU" dirty="0" err="1" smtClean="0"/>
              <a:t>прозорість</a:t>
            </a:r>
            <a:r>
              <a:rPr lang="ru-RU" dirty="0" smtClean="0"/>
              <a:t> </a:t>
            </a:r>
            <a:r>
              <a:rPr lang="ru-RU" dirty="0" err="1" smtClean="0"/>
              <a:t>кордонів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умовним</a:t>
            </a:r>
            <a:r>
              <a:rPr lang="ru-RU" dirty="0" smtClean="0"/>
              <a:t> </a:t>
            </a:r>
            <a:r>
              <a:rPr lang="ru-RU" dirty="0" err="1" smtClean="0"/>
              <a:t>світом</a:t>
            </a:r>
            <a:r>
              <a:rPr lang="ru-RU" dirty="0" smtClean="0"/>
              <a:t> тексту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реальним</a:t>
            </a:r>
            <a:r>
              <a:rPr lang="ru-RU" dirty="0" smtClean="0"/>
              <a:t> </a:t>
            </a:r>
            <a:r>
              <a:rPr lang="ru-RU" dirty="0" err="1" smtClean="0"/>
              <a:t>життям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підвищення</a:t>
            </a:r>
            <a:r>
              <a:rPr lang="ru-RU" dirty="0" smtClean="0"/>
              <a:t> статусу </a:t>
            </a:r>
            <a:r>
              <a:rPr lang="ru-RU" dirty="0" err="1" smtClean="0"/>
              <a:t>мистецтва</a:t>
            </a:r>
            <a:r>
              <a:rPr lang="ru-RU" dirty="0" smtClean="0"/>
              <a:t> (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уособленням</a:t>
            </a:r>
            <a:r>
              <a:rPr lang="ru-RU" dirty="0" smtClean="0"/>
              <a:t> </a:t>
            </a:r>
            <a:r>
              <a:rPr lang="ru-RU" dirty="0" err="1" smtClean="0"/>
              <a:t>стає</a:t>
            </a:r>
            <a:r>
              <a:rPr lang="ru-RU" dirty="0" smtClean="0"/>
              <a:t> театр</a:t>
            </a:r>
            <a:r>
              <a:rPr lang="ru-RU" dirty="0" smtClean="0"/>
              <a:t>);</a:t>
            </a:r>
          </a:p>
          <a:p>
            <a:r>
              <a:rPr lang="ru-RU" dirty="0" err="1" smtClean="0"/>
              <a:t>персонажі</a:t>
            </a:r>
            <a:r>
              <a:rPr lang="ru-RU" dirty="0" smtClean="0"/>
              <a:t> </a:t>
            </a:r>
            <a:r>
              <a:rPr lang="ru-RU" dirty="0" err="1" smtClean="0"/>
              <a:t>виступають</a:t>
            </a:r>
            <a:r>
              <a:rPr lang="ru-RU" dirty="0" smtClean="0"/>
              <a:t> у </a:t>
            </a:r>
            <a:r>
              <a:rPr lang="ru-RU" dirty="0" err="1" smtClean="0"/>
              <a:t>ролі</a:t>
            </a:r>
            <a:r>
              <a:rPr lang="ru-RU" dirty="0" smtClean="0"/>
              <a:t> </a:t>
            </a:r>
            <a:r>
              <a:rPr lang="ru-RU" dirty="0" err="1" smtClean="0"/>
              <a:t>акторів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концептуальне</a:t>
            </a:r>
            <a:r>
              <a:rPr lang="ru-RU" dirty="0" smtClean="0"/>
              <a:t> </a:t>
            </a:r>
            <a:r>
              <a:rPr lang="ru-RU" dirty="0" err="1" smtClean="0"/>
              <a:t>протиріччя</a:t>
            </a:r>
            <a:r>
              <a:rPr lang="ru-RU" dirty="0" smtClean="0"/>
              <a:t> </a:t>
            </a:r>
            <a:r>
              <a:rPr lang="ru-RU" dirty="0" err="1" smtClean="0"/>
              <a:t>межі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smtClean="0"/>
              <a:t>текстом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реальністю</a:t>
            </a:r>
            <a:r>
              <a:rPr lang="ru-RU" dirty="0" smtClean="0"/>
              <a:t>;</a:t>
            </a:r>
          </a:p>
          <a:p>
            <a:r>
              <a:rPr lang="uk-UA" dirty="0" smtClean="0"/>
              <a:t>конфлікт </a:t>
            </a:r>
            <a:r>
              <a:rPr lang="ru-RU" dirty="0" err="1" smtClean="0"/>
              <a:t>зіткнення</a:t>
            </a:r>
            <a:r>
              <a:rPr lang="ru-RU" dirty="0" smtClean="0"/>
              <a:t> </a:t>
            </a:r>
            <a:r>
              <a:rPr lang="ru-RU" dirty="0" err="1" smtClean="0"/>
              <a:t>високого</a:t>
            </a:r>
            <a:r>
              <a:rPr lang="ru-RU" dirty="0" smtClean="0"/>
              <a:t> </a:t>
            </a:r>
            <a:r>
              <a:rPr lang="ru-RU" dirty="0" err="1" smtClean="0"/>
              <a:t>ідеалу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низьких</a:t>
            </a:r>
            <a:r>
              <a:rPr lang="ru-RU" dirty="0" smtClean="0"/>
              <a:t> </a:t>
            </a:r>
            <a:r>
              <a:rPr lang="ru-RU" dirty="0" err="1" smtClean="0"/>
              <a:t>спокус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err="1" smtClean="0"/>
              <a:t>П’єса</a:t>
            </a:r>
            <a:r>
              <a:rPr lang="ru-RU" dirty="0" smtClean="0"/>
              <a:t> «Шевченко </a:t>
            </a:r>
            <a:r>
              <a:rPr lang="ru-RU" dirty="0" err="1" smtClean="0"/>
              <a:t>під</a:t>
            </a:r>
            <a:r>
              <a:rPr lang="ru-RU" dirty="0" smtClean="0"/>
              <a:t> судом» </a:t>
            </a:r>
            <a:r>
              <a:rPr lang="ru-RU" dirty="0" err="1" smtClean="0"/>
              <a:t>Станіслава</a:t>
            </a:r>
            <a:r>
              <a:rPr lang="ru-RU" dirty="0" smtClean="0"/>
              <a:t> </a:t>
            </a:r>
            <a:r>
              <a:rPr lang="ru-RU" dirty="0" err="1" smtClean="0"/>
              <a:t>Росовецького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конкретизація</a:t>
            </a:r>
            <a:r>
              <a:rPr lang="ru-RU" dirty="0" smtClean="0"/>
              <a:t> образу </a:t>
            </a:r>
            <a:r>
              <a:rPr lang="ru-RU" dirty="0" err="1" smtClean="0"/>
              <a:t>поета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творення</a:t>
            </a:r>
            <a:r>
              <a:rPr lang="ru-RU" dirty="0" smtClean="0"/>
              <a:t> альтернативного </a:t>
            </a:r>
            <a:r>
              <a:rPr lang="ru-RU" dirty="0" smtClean="0"/>
              <a:t>образу;</a:t>
            </a:r>
          </a:p>
          <a:p>
            <a:r>
              <a:rPr lang="ru-RU" dirty="0" err="1" smtClean="0"/>
              <a:t>перетворення</a:t>
            </a:r>
            <a:r>
              <a:rPr lang="ru-RU" dirty="0" smtClean="0"/>
              <a:t> </a:t>
            </a:r>
            <a:r>
              <a:rPr lang="ru-RU" dirty="0" err="1" smtClean="0"/>
              <a:t>шевченкового</a:t>
            </a:r>
            <a:r>
              <a:rPr lang="ru-RU" dirty="0" smtClean="0"/>
              <a:t> канону на «</a:t>
            </a:r>
            <a:r>
              <a:rPr lang="ru-RU" dirty="0" err="1" smtClean="0"/>
              <a:t>перформанс</a:t>
            </a:r>
            <a:r>
              <a:rPr lang="ru-RU" dirty="0" smtClean="0"/>
              <a:t>»;</a:t>
            </a:r>
          </a:p>
          <a:p>
            <a:r>
              <a:rPr lang="ru-RU" dirty="0" err="1" smtClean="0"/>
              <a:t>гра</a:t>
            </a:r>
            <a:r>
              <a:rPr lang="ru-RU" dirty="0" smtClean="0"/>
              <a:t>, </a:t>
            </a:r>
            <a:r>
              <a:rPr lang="ru-RU" dirty="0" err="1" smtClean="0"/>
              <a:t>іронія</a:t>
            </a:r>
            <a:r>
              <a:rPr lang="ru-RU" dirty="0" smtClean="0"/>
              <a:t>, </a:t>
            </a:r>
            <a:r>
              <a:rPr lang="ru-RU" dirty="0" err="1" smtClean="0"/>
              <a:t>інтертекстуальність</a:t>
            </a:r>
            <a:r>
              <a:rPr lang="ru-RU" dirty="0" smtClean="0"/>
              <a:t>, </a:t>
            </a:r>
            <a:r>
              <a:rPr lang="ru-RU" dirty="0" err="1" smtClean="0"/>
              <a:t>діалогічність</a:t>
            </a:r>
            <a:r>
              <a:rPr lang="ru-RU" dirty="0" smtClean="0"/>
              <a:t>,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провокацій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перформансів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проповідницький</a:t>
            </a:r>
            <a:r>
              <a:rPr lang="ru-RU" dirty="0" smtClean="0"/>
              <a:t> тон </a:t>
            </a:r>
            <a:r>
              <a:rPr lang="ru-RU" dirty="0" smtClean="0"/>
              <a:t>монологу;</a:t>
            </a:r>
          </a:p>
          <a:p>
            <a:r>
              <a:rPr lang="ru-RU" dirty="0" err="1" smtClean="0"/>
              <a:t>катарсичний</a:t>
            </a:r>
            <a:r>
              <a:rPr lang="ru-RU" dirty="0" smtClean="0"/>
              <a:t> </a:t>
            </a:r>
            <a:r>
              <a:rPr lang="ru-RU" dirty="0" err="1" smtClean="0"/>
              <a:t>ефект</a:t>
            </a:r>
            <a:r>
              <a:rPr lang="ru-RU" dirty="0" smtClean="0"/>
              <a:t> </a:t>
            </a:r>
            <a:r>
              <a:rPr lang="ru-RU" dirty="0" err="1" smtClean="0"/>
              <a:t>фіналу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err="1" smtClean="0"/>
              <a:t>п’єса</a:t>
            </a:r>
            <a:r>
              <a:rPr lang="ru-RU" dirty="0" smtClean="0"/>
              <a:t>  </a:t>
            </a:r>
            <a:r>
              <a:rPr lang="ru-RU" dirty="0" err="1" smtClean="0"/>
              <a:t>Тетяни</a:t>
            </a:r>
            <a:r>
              <a:rPr lang="ru-RU" dirty="0" smtClean="0"/>
              <a:t> </a:t>
            </a:r>
            <a:r>
              <a:rPr lang="ru-RU" dirty="0" err="1" smtClean="0"/>
              <a:t>Іващенко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«</a:t>
            </a:r>
            <a:r>
              <a:rPr lang="ru-RU" dirty="0" err="1" smtClean="0"/>
              <a:t>Таїна</a:t>
            </a:r>
            <a:r>
              <a:rPr lang="ru-RU" dirty="0" smtClean="0"/>
              <a:t> </a:t>
            </a:r>
            <a:r>
              <a:rPr lang="ru-RU" dirty="0" err="1" smtClean="0"/>
              <a:t>буття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модерний</a:t>
            </a:r>
            <a:r>
              <a:rPr lang="ru-RU" dirty="0" smtClean="0"/>
              <a:t> </a:t>
            </a:r>
            <a:r>
              <a:rPr lang="ru-RU" dirty="0" err="1" smtClean="0"/>
              <a:t>міф</a:t>
            </a:r>
            <a:r>
              <a:rPr lang="ru-RU" dirty="0" smtClean="0"/>
              <a:t> про </a:t>
            </a:r>
            <a:r>
              <a:rPr lang="ru-RU" dirty="0" err="1" smtClean="0"/>
              <a:t>І.Франка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поєднання</a:t>
            </a:r>
            <a:r>
              <a:rPr lang="ru-RU" dirty="0" smtClean="0"/>
              <a:t> </a:t>
            </a:r>
            <a:r>
              <a:rPr lang="ru-RU" dirty="0" err="1" smtClean="0"/>
              <a:t>можливостей</a:t>
            </a:r>
            <a:r>
              <a:rPr lang="ru-RU" dirty="0" smtClean="0"/>
              <a:t> </a:t>
            </a:r>
            <a:r>
              <a:rPr lang="ru-RU" dirty="0" err="1" smtClean="0"/>
              <a:t>любовної</a:t>
            </a:r>
            <a:r>
              <a:rPr lang="ru-RU" dirty="0" smtClean="0"/>
              <a:t> </a:t>
            </a:r>
            <a:r>
              <a:rPr lang="ru-RU" dirty="0" err="1" smtClean="0"/>
              <a:t>драми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драми</a:t>
            </a:r>
            <a:r>
              <a:rPr lang="ru-RU" dirty="0" smtClean="0"/>
              <a:t> </a:t>
            </a:r>
            <a:r>
              <a:rPr lang="ru-RU" dirty="0" err="1" smtClean="0"/>
              <a:t>ідей</a:t>
            </a:r>
            <a:r>
              <a:rPr lang="ru-RU" dirty="0" smtClean="0"/>
              <a:t>, </a:t>
            </a:r>
            <a:r>
              <a:rPr lang="ru-RU" dirty="0" err="1" smtClean="0"/>
              <a:t>трагедії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подвійне</a:t>
            </a:r>
            <a:r>
              <a:rPr lang="ru-RU" dirty="0" smtClean="0"/>
              <a:t> </a:t>
            </a:r>
            <a:r>
              <a:rPr lang="ru-RU" dirty="0" err="1" smtClean="0"/>
              <a:t>кодування</a:t>
            </a:r>
            <a:r>
              <a:rPr lang="ru-RU" dirty="0" smtClean="0"/>
              <a:t>;</a:t>
            </a:r>
          </a:p>
          <a:p>
            <a:r>
              <a:rPr lang="uk-UA" dirty="0" smtClean="0"/>
              <a:t>матриця </a:t>
            </a:r>
            <a:r>
              <a:rPr lang="uk-UA" dirty="0" err="1" smtClean="0"/>
              <a:t>“сімейної</a:t>
            </a:r>
            <a:r>
              <a:rPr lang="uk-UA" dirty="0" smtClean="0"/>
              <a:t> </a:t>
            </a:r>
            <a:r>
              <a:rPr lang="uk-UA" dirty="0" err="1" smtClean="0"/>
              <a:t>драми”</a:t>
            </a:r>
            <a:r>
              <a:rPr lang="uk-UA" dirty="0" smtClean="0"/>
              <a:t>;</a:t>
            </a:r>
          </a:p>
          <a:p>
            <a:r>
              <a:rPr lang="uk-UA" dirty="0" smtClean="0"/>
              <a:t>сюжет фатальної любові;</a:t>
            </a:r>
          </a:p>
          <a:p>
            <a:r>
              <a:rPr lang="ru-RU" dirty="0" err="1" smtClean="0"/>
              <a:t>метадискурс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конфлікт</a:t>
            </a:r>
            <a:r>
              <a:rPr lang="ru-RU" dirty="0" smtClean="0"/>
              <a:t> </a:t>
            </a:r>
            <a:r>
              <a:rPr lang="ru-RU" dirty="0" err="1" smtClean="0"/>
              <a:t>філософських</a:t>
            </a:r>
            <a:r>
              <a:rPr lang="ru-RU" dirty="0" smtClean="0"/>
              <a:t> </a:t>
            </a:r>
            <a:r>
              <a:rPr lang="ru-RU" dirty="0" err="1" smtClean="0"/>
              <a:t>ідей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ефект</a:t>
            </a:r>
            <a:r>
              <a:rPr lang="ru-RU" dirty="0" smtClean="0"/>
              <a:t> </a:t>
            </a:r>
            <a:r>
              <a:rPr lang="ru-RU" dirty="0" smtClean="0"/>
              <a:t>катарсису.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драма </a:t>
            </a:r>
            <a:r>
              <a:rPr lang="ru-RU" dirty="0" err="1" smtClean="0"/>
              <a:t>Аліни</a:t>
            </a:r>
            <a:r>
              <a:rPr lang="ru-RU" dirty="0" smtClean="0"/>
              <a:t> </a:t>
            </a:r>
            <a:r>
              <a:rPr lang="ru-RU" dirty="0" err="1" smtClean="0"/>
              <a:t>Семерякової</a:t>
            </a:r>
            <a:r>
              <a:rPr lang="ru-RU" dirty="0" smtClean="0"/>
              <a:t> «</a:t>
            </a:r>
            <a:r>
              <a:rPr lang="ru-RU" dirty="0" err="1" smtClean="0"/>
              <a:t>Сповідь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постаменту»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вибір</a:t>
            </a:r>
            <a:r>
              <a:rPr lang="ru-RU" dirty="0" smtClean="0"/>
              <a:t> </a:t>
            </a:r>
            <a:r>
              <a:rPr lang="ru-RU" dirty="0" err="1" smtClean="0"/>
              <a:t>знакових</a:t>
            </a:r>
            <a:r>
              <a:rPr lang="ru-RU" dirty="0" smtClean="0"/>
              <a:t> </a:t>
            </a:r>
            <a:r>
              <a:rPr lang="ru-RU" dirty="0" err="1" smtClean="0"/>
              <a:t>фігур</a:t>
            </a:r>
            <a:r>
              <a:rPr lang="ru-RU" dirty="0" smtClean="0"/>
              <a:t> для </a:t>
            </a:r>
            <a:r>
              <a:rPr lang="ru-RU" dirty="0" err="1" smtClean="0"/>
              <a:t>художньої</a:t>
            </a:r>
            <a:r>
              <a:rPr lang="ru-RU" dirty="0" smtClean="0"/>
              <a:t> </a:t>
            </a:r>
            <a:r>
              <a:rPr lang="ru-RU" dirty="0" err="1" smtClean="0"/>
              <a:t>інтерпретації</a:t>
            </a:r>
            <a:r>
              <a:rPr lang="ru-RU" dirty="0" smtClean="0"/>
              <a:t> – </a:t>
            </a:r>
            <a:r>
              <a:rPr lang="ru-RU" dirty="0" err="1" smtClean="0"/>
              <a:t>Лесі</a:t>
            </a:r>
            <a:r>
              <a:rPr lang="ru-RU" dirty="0" smtClean="0"/>
              <a:t> </a:t>
            </a:r>
            <a:r>
              <a:rPr lang="ru-RU" dirty="0" err="1" smtClean="0"/>
              <a:t>Українки</a:t>
            </a:r>
            <a:r>
              <a:rPr lang="ru-RU" dirty="0" smtClean="0"/>
              <a:t>, </a:t>
            </a:r>
            <a:r>
              <a:rPr lang="ru-RU" dirty="0" smtClean="0"/>
              <a:t>Ольги </a:t>
            </a:r>
            <a:r>
              <a:rPr lang="ru-RU" dirty="0" err="1" smtClean="0"/>
              <a:t>Кобилянської</a:t>
            </a:r>
            <a:r>
              <a:rPr lang="ru-RU" dirty="0" smtClean="0"/>
              <a:t>, </a:t>
            </a:r>
            <a:r>
              <a:rPr lang="ru-RU" dirty="0" err="1" smtClean="0"/>
              <a:t>Івана</a:t>
            </a:r>
            <a:r>
              <a:rPr lang="ru-RU" dirty="0" smtClean="0"/>
              <a:t> </a:t>
            </a:r>
            <a:r>
              <a:rPr lang="ru-RU" dirty="0" smtClean="0"/>
              <a:t>Франка;</a:t>
            </a:r>
          </a:p>
          <a:p>
            <a:r>
              <a:rPr lang="ru-RU" dirty="0" err="1" smtClean="0"/>
              <a:t>власний</a:t>
            </a:r>
            <a:r>
              <a:rPr lang="ru-RU" dirty="0" smtClean="0"/>
              <a:t> </a:t>
            </a:r>
            <a:r>
              <a:rPr lang="ru-RU" dirty="0" err="1" smtClean="0"/>
              <a:t>міфологічний</a:t>
            </a:r>
            <a:r>
              <a:rPr lang="ru-RU" dirty="0" smtClean="0"/>
              <a:t> </a:t>
            </a:r>
            <a:r>
              <a:rPr lang="ru-RU" dirty="0" err="1" smtClean="0"/>
              <a:t>орієнтир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витісняє</a:t>
            </a:r>
            <a:r>
              <a:rPr lang="ru-RU" dirty="0" smtClean="0"/>
              <a:t> </a:t>
            </a:r>
            <a:r>
              <a:rPr lang="ru-RU" dirty="0" smtClean="0"/>
              <a:t>канон </a:t>
            </a:r>
            <a:r>
              <a:rPr lang="ru-RU" dirty="0" err="1" smtClean="0"/>
              <a:t>Каменяра</a:t>
            </a:r>
            <a:r>
              <a:rPr lang="ru-RU" dirty="0" smtClean="0"/>
              <a:t>;</a:t>
            </a:r>
          </a:p>
          <a:p>
            <a:r>
              <a:rPr lang="uk-UA" dirty="0" smtClean="0"/>
              <a:t>символізм, містицизм;</a:t>
            </a:r>
          </a:p>
          <a:p>
            <a:r>
              <a:rPr lang="ru-RU" dirty="0" err="1" smtClean="0"/>
              <a:t>домінантний</a:t>
            </a:r>
            <a:r>
              <a:rPr lang="ru-RU" dirty="0" smtClean="0"/>
              <a:t> мотив </a:t>
            </a:r>
            <a:r>
              <a:rPr lang="ru-RU" dirty="0" err="1" smtClean="0"/>
              <a:t>п’єси</a:t>
            </a:r>
            <a:r>
              <a:rPr lang="ru-RU" dirty="0" smtClean="0"/>
              <a:t> – </a:t>
            </a:r>
            <a:r>
              <a:rPr lang="ru-RU" dirty="0" err="1" smtClean="0"/>
              <a:t>перетворення</a:t>
            </a:r>
            <a:r>
              <a:rPr lang="ru-RU" dirty="0" smtClean="0"/>
              <a:t>, «</a:t>
            </a:r>
            <a:r>
              <a:rPr lang="ru-RU" dirty="0" err="1" smtClean="0"/>
              <a:t>переродження</a:t>
            </a:r>
            <a:r>
              <a:rPr lang="ru-RU" dirty="0" smtClean="0"/>
              <a:t>»;</a:t>
            </a:r>
          </a:p>
          <a:p>
            <a:r>
              <a:rPr lang="ru-RU" dirty="0" err="1" smtClean="0"/>
              <a:t>стратегія</a:t>
            </a:r>
            <a:r>
              <a:rPr lang="ru-RU" dirty="0" smtClean="0"/>
              <a:t> переходу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світами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екзистенціальне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метафізичне</a:t>
            </a:r>
            <a:r>
              <a:rPr lang="ru-RU" dirty="0" smtClean="0"/>
              <a:t> начала </a:t>
            </a:r>
            <a:r>
              <a:rPr lang="ru-RU" dirty="0" err="1" smtClean="0"/>
              <a:t>перетинаються</a:t>
            </a:r>
            <a:r>
              <a:rPr lang="ru-RU" dirty="0" smtClean="0"/>
              <a:t>.</a:t>
            </a:r>
            <a:endParaRPr lang="uk-UA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err="1" smtClean="0"/>
              <a:t>Драматургія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/>
              <a:t>Олега </a:t>
            </a:r>
            <a:r>
              <a:rPr lang="ru-RU" dirty="0" err="1" smtClean="0"/>
              <a:t>Миколайчука-Низовця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err="1" smtClean="0"/>
              <a:t>парадоксальність</a:t>
            </a:r>
            <a:r>
              <a:rPr lang="ru-RU" dirty="0" smtClean="0"/>
              <a:t>, </a:t>
            </a:r>
            <a:r>
              <a:rPr lang="ru-RU" dirty="0" err="1" smtClean="0"/>
              <a:t>очуднення</a:t>
            </a:r>
            <a:r>
              <a:rPr lang="ru-RU" dirty="0" smtClean="0"/>
              <a:t>, </a:t>
            </a:r>
            <a:r>
              <a:rPr lang="ru-RU" dirty="0" err="1" smtClean="0"/>
              <a:t>поєднання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систем </a:t>
            </a:r>
            <a:r>
              <a:rPr lang="ru-RU" dirty="0" smtClean="0"/>
              <a:t>координат </a:t>
            </a:r>
            <a:r>
              <a:rPr lang="ru-RU" dirty="0" err="1" smtClean="0"/>
              <a:t>інтерпретації</a:t>
            </a:r>
            <a:r>
              <a:rPr lang="ru-RU" dirty="0" smtClean="0"/>
              <a:t> </a:t>
            </a:r>
            <a:r>
              <a:rPr lang="ru-RU" dirty="0" err="1" smtClean="0"/>
              <a:t>митця</a:t>
            </a:r>
            <a:r>
              <a:rPr lang="ru-RU" dirty="0" smtClean="0"/>
              <a:t> (</a:t>
            </a:r>
            <a:r>
              <a:rPr lang="ru-RU" dirty="0" err="1" smtClean="0"/>
              <a:t>висока</a:t>
            </a:r>
            <a:r>
              <a:rPr lang="ru-RU" dirty="0" smtClean="0"/>
              <a:t> </a:t>
            </a:r>
            <a:r>
              <a:rPr lang="ru-RU" dirty="0" err="1" smtClean="0"/>
              <a:t>творчість</a:t>
            </a:r>
            <a:r>
              <a:rPr lang="ru-RU" dirty="0" smtClean="0"/>
              <a:t>, </a:t>
            </a:r>
            <a:r>
              <a:rPr lang="ru-RU" dirty="0" err="1" smtClean="0"/>
              <a:t>звичайне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, </a:t>
            </a:r>
            <a:r>
              <a:rPr lang="ru-RU" dirty="0" err="1" smtClean="0"/>
              <a:t>кохання</a:t>
            </a:r>
            <a:r>
              <a:rPr lang="ru-RU" dirty="0" smtClean="0"/>
              <a:t>), </a:t>
            </a:r>
          </a:p>
          <a:p>
            <a:r>
              <a:rPr lang="ru-RU" dirty="0" err="1" smtClean="0"/>
              <a:t>синтезування</a:t>
            </a:r>
            <a:r>
              <a:rPr lang="ru-RU" dirty="0" smtClean="0"/>
              <a:t> </a:t>
            </a:r>
            <a:r>
              <a:rPr lang="ru-RU" dirty="0" err="1" smtClean="0"/>
              <a:t>комічних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трагічних</a:t>
            </a:r>
            <a:r>
              <a:rPr lang="ru-RU" dirty="0" smtClean="0"/>
              <a:t> </a:t>
            </a:r>
            <a:r>
              <a:rPr lang="ru-RU" dirty="0" err="1" smtClean="0"/>
              <a:t>модусів</a:t>
            </a:r>
            <a:r>
              <a:rPr lang="ru-RU" dirty="0" smtClean="0"/>
              <a:t>, </a:t>
            </a:r>
            <a:endParaRPr lang="ru-RU" dirty="0" smtClean="0"/>
          </a:p>
          <a:p>
            <a:r>
              <a:rPr lang="ru-RU" dirty="0" err="1" smtClean="0"/>
              <a:t>боротьба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каноном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smtClean="0"/>
              <a:t>ж </a:t>
            </a:r>
            <a:r>
              <a:rPr lang="ru-RU" dirty="0" err="1" smtClean="0"/>
              <a:t>усталеними</a:t>
            </a:r>
            <a:r>
              <a:rPr lang="ru-RU" dirty="0" smtClean="0"/>
              <a:t> </a:t>
            </a:r>
            <a:r>
              <a:rPr lang="ru-RU" dirty="0" err="1" smtClean="0"/>
              <a:t>уявленнями</a:t>
            </a:r>
            <a:r>
              <a:rPr lang="ru-RU" dirty="0" smtClean="0"/>
              <a:t> про </a:t>
            </a:r>
            <a:r>
              <a:rPr lang="ru-RU" dirty="0" err="1" smtClean="0"/>
              <a:t>знакову</a:t>
            </a:r>
            <a:r>
              <a:rPr lang="ru-RU" dirty="0" smtClean="0"/>
              <a:t> </a:t>
            </a:r>
            <a:r>
              <a:rPr lang="ru-RU" dirty="0" err="1" smtClean="0"/>
              <a:t>фігуру</a:t>
            </a:r>
            <a:r>
              <a:rPr lang="ru-RU" dirty="0" smtClean="0"/>
              <a:t>, </a:t>
            </a:r>
            <a:r>
              <a:rPr lang="ru-RU" dirty="0" err="1" smtClean="0"/>
              <a:t>міфотворчість</a:t>
            </a:r>
            <a:r>
              <a:rPr lang="ru-RU" dirty="0" smtClean="0"/>
              <a:t>. </a:t>
            </a:r>
            <a:endParaRPr lang="ru-RU" dirty="0" smtClean="0"/>
          </a:p>
          <a:p>
            <a:r>
              <a:rPr lang="ru-RU" dirty="0" err="1" smtClean="0"/>
              <a:t>поєднання</a:t>
            </a:r>
            <a:r>
              <a:rPr lang="ru-RU" dirty="0" smtClean="0"/>
              <a:t> </a:t>
            </a:r>
            <a:r>
              <a:rPr lang="ru-RU" dirty="0" err="1" smtClean="0"/>
              <a:t>нової</a:t>
            </a:r>
            <a:r>
              <a:rPr lang="ru-RU" dirty="0" smtClean="0"/>
              <a:t> </a:t>
            </a:r>
            <a:r>
              <a:rPr lang="ru-RU" dirty="0" err="1" smtClean="0"/>
              <a:t>версії</a:t>
            </a:r>
            <a:r>
              <a:rPr lang="ru-RU" dirty="0" smtClean="0"/>
              <a:t> образу </a:t>
            </a:r>
            <a:r>
              <a:rPr lang="ru-RU" dirty="0" err="1" smtClean="0"/>
              <a:t>знакової</a:t>
            </a:r>
            <a:r>
              <a:rPr lang="ru-RU" dirty="0" smtClean="0"/>
              <a:t> </a:t>
            </a:r>
            <a:r>
              <a:rPr lang="ru-RU" dirty="0" err="1" smtClean="0"/>
              <a:t>фігури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традиційними</a:t>
            </a:r>
            <a:r>
              <a:rPr lang="ru-RU" dirty="0" smtClean="0"/>
              <a:t> </a:t>
            </a:r>
            <a:r>
              <a:rPr lang="ru-RU" dirty="0" smtClean="0"/>
              <a:t>структурами – </a:t>
            </a:r>
            <a:r>
              <a:rPr lang="ru-RU" dirty="0" err="1" smtClean="0"/>
              <a:t>міфологічними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літературними</a:t>
            </a:r>
            <a:r>
              <a:rPr lang="ru-RU" dirty="0" smtClean="0"/>
              <a:t> архетипами,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зумовлюють</a:t>
            </a:r>
            <a:r>
              <a:rPr lang="ru-RU" dirty="0" smtClean="0"/>
              <a:t> </a:t>
            </a:r>
            <a:r>
              <a:rPr lang="ru-RU" dirty="0" err="1" smtClean="0"/>
              <a:t>глибину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перспективу </a:t>
            </a:r>
            <a:r>
              <a:rPr lang="ru-RU" dirty="0" err="1" smtClean="0"/>
              <a:t>інтерпретації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П</a:t>
            </a:r>
            <a:r>
              <a:rPr lang="en-US" dirty="0" smtClean="0"/>
              <a:t>’</a:t>
            </a:r>
            <a:r>
              <a:rPr lang="uk-UA" dirty="0" err="1" smtClean="0"/>
              <a:t>єса</a:t>
            </a:r>
            <a:r>
              <a:rPr lang="uk-UA" dirty="0" smtClean="0"/>
              <a:t> </a:t>
            </a:r>
            <a:r>
              <a:rPr lang="ru-RU" dirty="0" smtClean="0"/>
              <a:t>«</a:t>
            </a:r>
            <a:r>
              <a:rPr lang="ru-RU" dirty="0" err="1" smtClean="0"/>
              <a:t>Пам’яті</a:t>
            </a:r>
            <a:r>
              <a:rPr lang="ru-RU" dirty="0" smtClean="0"/>
              <a:t> </a:t>
            </a:r>
            <a:r>
              <a:rPr lang="ru-RU" dirty="0" err="1" smtClean="0"/>
              <a:t>Галатеї</a:t>
            </a:r>
            <a:r>
              <a:rPr lang="ru-RU" dirty="0" smtClean="0"/>
              <a:t>»</a:t>
            </a:r>
            <a:r>
              <a:rPr lang="uk-UA" dirty="0" smtClean="0"/>
              <a:t> </a:t>
            </a:r>
            <a:br>
              <a:rPr lang="uk-UA" dirty="0" smtClean="0"/>
            </a:br>
            <a:r>
              <a:rPr lang="ru-RU" dirty="0" err="1" smtClean="0"/>
              <a:t>Олександри</a:t>
            </a:r>
            <a:r>
              <a:rPr lang="ru-RU" dirty="0" smtClean="0"/>
              <a:t> </a:t>
            </a:r>
            <a:r>
              <a:rPr lang="ru-RU" dirty="0" err="1" smtClean="0"/>
              <a:t>Погребінської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реінтерпретація</a:t>
            </a:r>
            <a:r>
              <a:rPr lang="ru-RU" dirty="0" smtClean="0"/>
              <a:t> </a:t>
            </a:r>
            <a:r>
              <a:rPr lang="ru-RU" dirty="0" err="1" smtClean="0"/>
              <a:t>міфу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концептування</a:t>
            </a:r>
            <a:r>
              <a:rPr lang="ru-RU" dirty="0" smtClean="0"/>
              <a:t> </a:t>
            </a:r>
            <a:r>
              <a:rPr lang="ru-RU" dirty="0" err="1" smtClean="0"/>
              <a:t>сучасності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власної</a:t>
            </a:r>
            <a:r>
              <a:rPr lang="ru-RU" dirty="0" smtClean="0"/>
              <a:t> </a:t>
            </a:r>
            <a:r>
              <a:rPr lang="ru-RU" dirty="0" err="1" smtClean="0"/>
              <a:t>метаконцепції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конфлікт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ідеалом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низькою</a:t>
            </a:r>
            <a:r>
              <a:rPr lang="ru-RU" dirty="0" smtClean="0"/>
              <a:t> </a:t>
            </a:r>
            <a:r>
              <a:rPr lang="ru-RU" dirty="0" err="1" smtClean="0"/>
              <a:t>реальністю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вирішення</a:t>
            </a:r>
            <a:r>
              <a:rPr lang="ru-RU" dirty="0" smtClean="0"/>
              <a:t> </a:t>
            </a:r>
            <a:r>
              <a:rPr lang="ru-RU" dirty="0" err="1" smtClean="0"/>
              <a:t>філософських</a:t>
            </a:r>
            <a:r>
              <a:rPr lang="ru-RU" dirty="0" smtClean="0"/>
              <a:t> проблем у </a:t>
            </a:r>
            <a:r>
              <a:rPr lang="ru-RU" dirty="0" err="1" smtClean="0"/>
              <a:t>ракурсі</a:t>
            </a:r>
            <a:r>
              <a:rPr lang="ru-RU" dirty="0" smtClean="0"/>
              <a:t> </a:t>
            </a:r>
            <a:r>
              <a:rPr lang="ru-RU" dirty="0" err="1" smtClean="0"/>
              <a:t>творчого</a:t>
            </a:r>
            <a:r>
              <a:rPr lang="ru-RU" dirty="0" smtClean="0"/>
              <a:t> </a:t>
            </a:r>
            <a:r>
              <a:rPr lang="ru-RU" dirty="0" err="1" smtClean="0"/>
              <a:t>осмислення</a:t>
            </a:r>
            <a:r>
              <a:rPr lang="ru-RU" dirty="0" smtClean="0"/>
              <a:t> </a:t>
            </a:r>
            <a:r>
              <a:rPr lang="ru-RU" dirty="0" err="1" smtClean="0"/>
              <a:t>ідеалу</a:t>
            </a:r>
            <a:r>
              <a:rPr lang="ru-RU" dirty="0" smtClean="0"/>
              <a:t>, </a:t>
            </a:r>
            <a:r>
              <a:rPr lang="ru-RU" dirty="0" err="1" smtClean="0"/>
              <a:t>світу</a:t>
            </a:r>
            <a:r>
              <a:rPr lang="ru-RU" dirty="0" smtClean="0"/>
              <a:t>, </a:t>
            </a:r>
            <a:r>
              <a:rPr lang="ru-RU" dirty="0" err="1" smtClean="0"/>
              <a:t>особистості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модерністська</a:t>
            </a:r>
            <a:r>
              <a:rPr lang="ru-RU" dirty="0" smtClean="0"/>
              <a:t> </a:t>
            </a:r>
            <a:r>
              <a:rPr lang="ru-RU" dirty="0" smtClean="0"/>
              <a:t>модель </a:t>
            </a:r>
            <a:r>
              <a:rPr lang="ru-RU" dirty="0" err="1" smtClean="0"/>
              <a:t>митця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драма </a:t>
            </a:r>
            <a:r>
              <a:rPr lang="ru-RU" dirty="0" err="1" smtClean="0"/>
              <a:t>Анни</a:t>
            </a:r>
            <a:r>
              <a:rPr lang="ru-RU" dirty="0" smtClean="0"/>
              <a:t> </a:t>
            </a:r>
            <a:r>
              <a:rPr lang="ru-RU" dirty="0" err="1" smtClean="0"/>
              <a:t>Багряної</a:t>
            </a:r>
            <a:r>
              <a:rPr lang="ru-RU" dirty="0" smtClean="0"/>
              <a:t> «</a:t>
            </a:r>
            <a:r>
              <a:rPr lang="ru-RU" dirty="0" err="1" smtClean="0"/>
              <a:t>Пригости</a:t>
            </a:r>
            <a:r>
              <a:rPr lang="ru-RU" dirty="0" smtClean="0"/>
              <a:t> мене </a:t>
            </a:r>
            <a:r>
              <a:rPr lang="ru-RU" dirty="0" err="1" smtClean="0"/>
              <a:t>горіхами</a:t>
            </a:r>
            <a:r>
              <a:rPr lang="ru-RU" dirty="0" smtClean="0"/>
              <a:t>»,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героїня</a:t>
            </a:r>
            <a:r>
              <a:rPr lang="ru-RU" dirty="0" smtClean="0"/>
              <a:t> </a:t>
            </a:r>
            <a:r>
              <a:rPr lang="ru-RU" dirty="0" err="1" smtClean="0"/>
              <a:t>співвідноситься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біографічним</a:t>
            </a:r>
            <a:r>
              <a:rPr lang="ru-RU" dirty="0" smtClean="0"/>
              <a:t> </a:t>
            </a:r>
            <a:r>
              <a:rPr lang="ru-RU" dirty="0" smtClean="0"/>
              <a:t>автором </a:t>
            </a:r>
            <a:r>
              <a:rPr lang="ru-RU" dirty="0" err="1" smtClean="0"/>
              <a:t>твору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одночасно</a:t>
            </a:r>
            <a:r>
              <a:rPr lang="ru-RU" dirty="0" smtClean="0"/>
              <a:t> </a:t>
            </a:r>
            <a:r>
              <a:rPr lang="ru-RU" dirty="0" err="1" smtClean="0"/>
              <a:t>виходить</a:t>
            </a:r>
            <a:r>
              <a:rPr lang="ru-RU" dirty="0" smtClean="0"/>
              <a:t> за </a:t>
            </a:r>
            <a:r>
              <a:rPr lang="ru-RU" dirty="0" err="1" smtClean="0"/>
              <a:t>межі</a:t>
            </a:r>
            <a:r>
              <a:rPr lang="ru-RU" dirty="0" smtClean="0"/>
              <a:t> </a:t>
            </a:r>
            <a:r>
              <a:rPr lang="ru-RU" dirty="0" err="1" smtClean="0"/>
              <a:t>вузької</a:t>
            </a:r>
            <a:r>
              <a:rPr lang="ru-RU" dirty="0" smtClean="0"/>
              <a:t> </a:t>
            </a:r>
            <a:r>
              <a:rPr lang="ru-RU" dirty="0" err="1" smtClean="0"/>
              <a:t>документальності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символічний</a:t>
            </a:r>
            <a:r>
              <a:rPr lang="ru-RU" dirty="0" smtClean="0"/>
              <a:t> </a:t>
            </a:r>
            <a:r>
              <a:rPr lang="ru-RU" dirty="0" smtClean="0"/>
              <a:t>характер </a:t>
            </a:r>
            <a:r>
              <a:rPr lang="ru-RU" dirty="0" err="1" smtClean="0"/>
              <a:t>місця</a:t>
            </a:r>
            <a:r>
              <a:rPr lang="ru-RU" dirty="0" smtClean="0"/>
              <a:t> </a:t>
            </a:r>
            <a:r>
              <a:rPr lang="ru-RU" dirty="0" err="1" smtClean="0"/>
              <a:t>доленосної</a:t>
            </a:r>
            <a:r>
              <a:rPr lang="ru-RU" dirty="0" smtClean="0"/>
              <a:t> </a:t>
            </a:r>
            <a:r>
              <a:rPr lang="ru-RU" dirty="0" err="1" smtClean="0"/>
              <a:t>зустрічі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антиномія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творчістю</a:t>
            </a:r>
            <a:r>
              <a:rPr lang="ru-RU" dirty="0" smtClean="0"/>
              <a:t> </a:t>
            </a:r>
            <a:r>
              <a:rPr lang="ru-RU" dirty="0" smtClean="0"/>
              <a:t>та </a:t>
            </a:r>
            <a:r>
              <a:rPr lang="ru-RU" dirty="0" err="1" smtClean="0"/>
              <a:t>іншими</a:t>
            </a:r>
            <a:r>
              <a:rPr lang="ru-RU" dirty="0" smtClean="0"/>
              <a:t> </a:t>
            </a:r>
            <a:r>
              <a:rPr lang="ru-RU" dirty="0" err="1" smtClean="0"/>
              <a:t>складовими</a:t>
            </a:r>
            <a:r>
              <a:rPr lang="ru-RU" dirty="0" smtClean="0"/>
              <a:t> </a:t>
            </a:r>
            <a:r>
              <a:rPr lang="ru-RU" dirty="0" err="1" smtClean="0"/>
              <a:t>людського</a:t>
            </a:r>
            <a:r>
              <a:rPr lang="ru-RU" dirty="0" smtClean="0"/>
              <a:t> </a:t>
            </a:r>
            <a:r>
              <a:rPr lang="ru-RU" dirty="0" err="1" smtClean="0"/>
              <a:t>буття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гармонізуючий</a:t>
            </a:r>
            <a:r>
              <a:rPr lang="ru-RU" dirty="0" smtClean="0"/>
              <a:t> пафос </a:t>
            </a:r>
            <a:r>
              <a:rPr lang="ru-RU" dirty="0" err="1" smtClean="0"/>
              <a:t>мистецтва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перехідне</a:t>
            </a:r>
            <a:r>
              <a:rPr lang="ru-RU" dirty="0" smtClean="0"/>
              <a:t> </a:t>
            </a:r>
            <a:r>
              <a:rPr lang="ru-RU" dirty="0" err="1" smtClean="0"/>
              <a:t>мислення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авторський</a:t>
            </a:r>
            <a:r>
              <a:rPr lang="ru-RU" dirty="0" smtClean="0"/>
              <a:t> </a:t>
            </a:r>
            <a:r>
              <a:rPr lang="ru-RU" dirty="0" err="1" smtClean="0"/>
              <a:t>міф</a:t>
            </a:r>
            <a:r>
              <a:rPr lang="ru-RU" dirty="0" smtClean="0"/>
              <a:t> про </a:t>
            </a:r>
            <a:r>
              <a:rPr lang="ru-RU" dirty="0" err="1" smtClean="0"/>
              <a:t>світлу</a:t>
            </a:r>
            <a:r>
              <a:rPr lang="ru-RU" dirty="0" smtClean="0"/>
              <a:t> </a:t>
            </a:r>
            <a:r>
              <a:rPr lang="ru-RU" dirty="0" err="1" smtClean="0"/>
              <a:t>співдружність</a:t>
            </a:r>
            <a:r>
              <a:rPr lang="ru-RU" dirty="0" smtClean="0"/>
              <a:t> </a:t>
            </a:r>
            <a:r>
              <a:rPr lang="ru-RU" dirty="0" err="1" smtClean="0"/>
              <a:t>поетів</a:t>
            </a:r>
            <a:r>
              <a:rPr lang="ru-RU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dirty="0" smtClean="0"/>
              <a:t>Мета дисципліни полягає:  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в </a:t>
            </a:r>
            <a:r>
              <a:rPr lang="ru-RU" sz="4000" dirty="0" smtClean="0"/>
              <a:t>системному </a:t>
            </a:r>
            <a:r>
              <a:rPr lang="ru-RU" sz="4000" dirty="0" err="1" smtClean="0"/>
              <a:t>аналізі</a:t>
            </a:r>
            <a:r>
              <a:rPr lang="ru-RU" sz="4000" dirty="0" smtClean="0"/>
              <a:t> </a:t>
            </a:r>
            <a:r>
              <a:rPr lang="ru-RU" sz="4000" dirty="0" err="1" smtClean="0"/>
              <a:t>поетики</a:t>
            </a:r>
            <a:r>
              <a:rPr lang="ru-RU" sz="4000" dirty="0" smtClean="0"/>
              <a:t> </a:t>
            </a:r>
            <a:r>
              <a:rPr lang="ru-RU" sz="4000" dirty="0" err="1" smtClean="0"/>
              <a:t>сучасної</a:t>
            </a:r>
            <a:r>
              <a:rPr lang="ru-RU" sz="4000" dirty="0" smtClean="0"/>
              <a:t> </a:t>
            </a:r>
            <a:r>
              <a:rPr lang="ru-RU" sz="4000" dirty="0" err="1" smtClean="0"/>
              <a:t>української</a:t>
            </a:r>
            <a:r>
              <a:rPr lang="ru-RU" sz="4000" dirty="0" smtClean="0"/>
              <a:t> </a:t>
            </a:r>
            <a:r>
              <a:rPr lang="ru-RU" sz="4000" dirty="0" err="1" smtClean="0"/>
              <a:t>драми</a:t>
            </a:r>
            <a:r>
              <a:rPr lang="ru-RU" sz="4000" dirty="0" smtClean="0"/>
              <a:t> </a:t>
            </a:r>
            <a:r>
              <a:rPr lang="ru-RU" sz="4000" dirty="0" smtClean="0"/>
              <a:t>в </a:t>
            </a:r>
            <a:r>
              <a:rPr lang="ru-RU" sz="4000" dirty="0" err="1" smtClean="0"/>
              <a:t>контексті</a:t>
            </a:r>
            <a:r>
              <a:rPr lang="ru-RU" sz="4000" dirty="0" smtClean="0"/>
              <a:t> </a:t>
            </a:r>
            <a:r>
              <a:rPr lang="ru-RU" sz="4000" dirty="0" err="1" smtClean="0"/>
              <a:t>жанрової</a:t>
            </a:r>
            <a:r>
              <a:rPr lang="ru-RU" sz="4000" dirty="0" smtClean="0"/>
              <a:t> та </a:t>
            </a:r>
            <a:r>
              <a:rPr lang="ru-RU" sz="4000" dirty="0" err="1" smtClean="0"/>
              <a:t>стильової</a:t>
            </a:r>
            <a:r>
              <a:rPr lang="ru-RU" sz="4000" dirty="0" smtClean="0"/>
              <a:t> </a:t>
            </a:r>
            <a:r>
              <a:rPr lang="ru-RU" sz="4000" dirty="0" err="1" smtClean="0"/>
              <a:t>динаміки</a:t>
            </a:r>
            <a:r>
              <a:rPr lang="ru-RU" sz="4000" dirty="0" smtClean="0"/>
              <a:t> </a:t>
            </a:r>
            <a:r>
              <a:rPr lang="ru-RU" sz="4000" dirty="0" err="1" smtClean="0"/>
              <a:t>літератури</a:t>
            </a:r>
            <a:endParaRPr lang="ru-RU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Завдання курсу: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з</a:t>
            </a:r>
            <a:r>
              <a:rPr lang="en-US" dirty="0" smtClean="0"/>
              <a:t>’</a:t>
            </a:r>
            <a:r>
              <a:rPr lang="uk-UA" dirty="0" smtClean="0"/>
              <a:t>ясувати </a:t>
            </a:r>
            <a:r>
              <a:rPr lang="ru-RU" dirty="0" err="1" smtClean="0"/>
              <a:t>особливості</a:t>
            </a:r>
            <a:r>
              <a:rPr lang="ru-RU" dirty="0" smtClean="0"/>
              <a:t> </a:t>
            </a:r>
            <a:r>
              <a:rPr lang="ru-RU" dirty="0" err="1" smtClean="0"/>
              <a:t>наукової</a:t>
            </a:r>
            <a:r>
              <a:rPr lang="ru-RU" dirty="0" smtClean="0"/>
              <a:t> </a:t>
            </a:r>
            <a:r>
              <a:rPr lang="ru-RU" dirty="0" err="1" smtClean="0"/>
              <a:t>рефлексії</a:t>
            </a:r>
            <a:r>
              <a:rPr lang="ru-RU" dirty="0" smtClean="0"/>
              <a:t> </a:t>
            </a:r>
            <a:r>
              <a:rPr lang="ru-RU" dirty="0" err="1" smtClean="0"/>
              <a:t>сучасної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драматургії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охарактеризувати</a:t>
            </a:r>
            <a:r>
              <a:rPr lang="ru-RU" dirty="0" smtClean="0"/>
              <a:t> </a:t>
            </a:r>
            <a:r>
              <a:rPr lang="ru-RU" dirty="0" err="1" smtClean="0"/>
              <a:t>індивідуальні</a:t>
            </a:r>
            <a:r>
              <a:rPr lang="ru-RU" dirty="0" smtClean="0"/>
              <a:t> </a:t>
            </a:r>
            <a:r>
              <a:rPr lang="ru-RU" dirty="0" err="1" smtClean="0"/>
              <a:t>поетики</a:t>
            </a:r>
            <a:r>
              <a:rPr lang="ru-RU" dirty="0" smtClean="0"/>
              <a:t> </a:t>
            </a:r>
            <a:r>
              <a:rPr lang="ru-RU" dirty="0" err="1" smtClean="0"/>
              <a:t>авторів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проаналізувати</a:t>
            </a:r>
            <a:r>
              <a:rPr lang="ru-RU" dirty="0" smtClean="0"/>
              <a:t> </a:t>
            </a:r>
            <a:r>
              <a:rPr lang="ru-RU" dirty="0" err="1" smtClean="0"/>
              <a:t>стратегії</a:t>
            </a:r>
            <a:r>
              <a:rPr lang="ru-RU" dirty="0" smtClean="0"/>
              <a:t> </a:t>
            </a:r>
            <a:r>
              <a:rPr lang="ru-RU" dirty="0" err="1" smtClean="0"/>
              <a:t>переосмислення</a:t>
            </a:r>
            <a:r>
              <a:rPr lang="ru-RU" dirty="0" smtClean="0"/>
              <a:t> канону </a:t>
            </a:r>
            <a:r>
              <a:rPr lang="ru-RU" dirty="0" err="1" smtClean="0"/>
              <a:t>митця</a:t>
            </a:r>
            <a:r>
              <a:rPr lang="ru-RU" dirty="0" smtClean="0"/>
              <a:t> та </a:t>
            </a:r>
            <a:r>
              <a:rPr lang="ru-RU" dirty="0" err="1" smtClean="0"/>
              <a:t>особливості</a:t>
            </a:r>
            <a:r>
              <a:rPr lang="ru-RU" dirty="0" smtClean="0"/>
              <a:t> </a:t>
            </a:r>
            <a:r>
              <a:rPr lang="ru-RU" dirty="0" err="1" smtClean="0"/>
              <a:t>діалогу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класикою</a:t>
            </a:r>
            <a:r>
              <a:rPr lang="ru-RU" dirty="0" smtClean="0"/>
              <a:t> в </a:t>
            </a:r>
            <a:r>
              <a:rPr lang="ru-RU" dirty="0" err="1" smtClean="0"/>
              <a:t>біографічній</a:t>
            </a:r>
            <a:r>
              <a:rPr lang="ru-RU" dirty="0" smtClean="0"/>
              <a:t> </a:t>
            </a:r>
            <a:r>
              <a:rPr lang="ru-RU" dirty="0" err="1" smtClean="0"/>
              <a:t>драмі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увиразнити</a:t>
            </a:r>
            <a:r>
              <a:rPr lang="ru-RU" dirty="0" smtClean="0"/>
              <a:t> </a:t>
            </a:r>
            <a:r>
              <a:rPr lang="ru-RU" dirty="0" err="1" smtClean="0"/>
              <a:t>зв’язок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метадискурсом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особливостями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стильових</a:t>
            </a:r>
            <a:r>
              <a:rPr lang="ru-RU" dirty="0" smtClean="0"/>
              <a:t> </a:t>
            </a:r>
            <a:r>
              <a:rPr lang="ru-RU" dirty="0" smtClean="0"/>
              <a:t>систем та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smtClean="0"/>
              <a:t>синтезом.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Актуальність курсу зумовлена: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err="1" smtClean="0"/>
              <a:t>високим</a:t>
            </a:r>
            <a:r>
              <a:rPr lang="ru-RU" dirty="0" smtClean="0"/>
              <a:t> </a:t>
            </a:r>
            <a:r>
              <a:rPr lang="ru-RU" dirty="0" err="1" smtClean="0"/>
              <a:t>художнім</a:t>
            </a:r>
            <a:r>
              <a:rPr lang="ru-RU" dirty="0" smtClean="0"/>
              <a:t> </a:t>
            </a:r>
            <a:r>
              <a:rPr lang="ru-RU" dirty="0" err="1" smtClean="0"/>
              <a:t>рівнем</a:t>
            </a:r>
            <a:r>
              <a:rPr lang="ru-RU" dirty="0" smtClean="0"/>
              <a:t>, </a:t>
            </a:r>
            <a:r>
              <a:rPr lang="ru-RU" dirty="0" err="1" smtClean="0"/>
              <a:t>експериментальними</a:t>
            </a:r>
            <a:r>
              <a:rPr lang="ru-RU" dirty="0" smtClean="0"/>
              <a:t> </a:t>
            </a:r>
            <a:r>
              <a:rPr lang="ru-RU" dirty="0" err="1" smtClean="0"/>
              <a:t>інтенціями</a:t>
            </a:r>
            <a:r>
              <a:rPr lang="ru-RU" dirty="0" smtClean="0"/>
              <a:t>, </a:t>
            </a:r>
            <a:r>
              <a:rPr lang="ru-RU" dirty="0" err="1" smtClean="0"/>
              <a:t>новаторським</a:t>
            </a:r>
            <a:r>
              <a:rPr lang="ru-RU" dirty="0" smtClean="0"/>
              <a:t> </a:t>
            </a:r>
            <a:r>
              <a:rPr lang="ru-RU" dirty="0" err="1" smtClean="0"/>
              <a:t>спрямуванням</a:t>
            </a:r>
            <a:r>
              <a:rPr lang="ru-RU" dirty="0" smtClean="0"/>
              <a:t> </a:t>
            </a:r>
            <a:r>
              <a:rPr lang="ru-RU" dirty="0" err="1" smtClean="0"/>
              <a:t>сучасної</a:t>
            </a:r>
            <a:r>
              <a:rPr lang="ru-RU" dirty="0" smtClean="0"/>
              <a:t> </a:t>
            </a:r>
            <a:r>
              <a:rPr lang="ru-RU" dirty="0" err="1" smtClean="0"/>
              <a:t>драматургії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необхідністю</a:t>
            </a:r>
            <a:r>
              <a:rPr lang="ru-RU" dirty="0" smtClean="0"/>
              <a:t> </a:t>
            </a:r>
            <a:r>
              <a:rPr lang="ru-RU" dirty="0" err="1" smtClean="0"/>
              <a:t>визначити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місце</a:t>
            </a:r>
            <a:r>
              <a:rPr lang="ru-RU" dirty="0" smtClean="0"/>
              <a:t> в </a:t>
            </a:r>
            <a:r>
              <a:rPr lang="ru-RU" dirty="0" err="1" smtClean="0"/>
              <a:t>літературному</a:t>
            </a:r>
            <a:r>
              <a:rPr lang="ru-RU" dirty="0" smtClean="0"/>
              <a:t> </a:t>
            </a:r>
            <a:r>
              <a:rPr lang="ru-RU" dirty="0" err="1" smtClean="0"/>
              <a:t>процесі</a:t>
            </a:r>
            <a:r>
              <a:rPr lang="ru-RU" dirty="0" smtClean="0"/>
              <a:t>; </a:t>
            </a:r>
            <a:endParaRPr lang="ru-RU" dirty="0" smtClean="0"/>
          </a:p>
          <a:p>
            <a:r>
              <a:rPr lang="ru-RU" dirty="0" smtClean="0"/>
              <a:t>потребою </a:t>
            </a:r>
            <a:r>
              <a:rPr lang="ru-RU" dirty="0" err="1" smtClean="0"/>
              <a:t>вирішення</a:t>
            </a:r>
            <a:r>
              <a:rPr lang="ru-RU" dirty="0" smtClean="0"/>
              <a:t> </a:t>
            </a:r>
            <a:r>
              <a:rPr lang="ru-RU" dirty="0" smtClean="0"/>
              <a:t>низки </a:t>
            </a:r>
            <a:r>
              <a:rPr lang="ru-RU" dirty="0" err="1" smtClean="0"/>
              <a:t>історико-літературних</a:t>
            </a:r>
            <a:r>
              <a:rPr lang="ru-RU" dirty="0" smtClean="0"/>
              <a:t> проблем, </a:t>
            </a:r>
            <a:r>
              <a:rPr lang="ru-RU" dirty="0" err="1" smtClean="0"/>
              <a:t>зокрема</a:t>
            </a:r>
            <a:r>
              <a:rPr lang="ru-RU" dirty="0" smtClean="0"/>
              <a:t> </a:t>
            </a:r>
            <a:r>
              <a:rPr lang="ru-RU" dirty="0" err="1" smtClean="0"/>
              <a:t>визначення</a:t>
            </a:r>
            <a:r>
              <a:rPr lang="ru-RU" dirty="0" smtClean="0"/>
              <a:t> </a:t>
            </a:r>
            <a:r>
              <a:rPr lang="ru-RU" dirty="0" err="1" smtClean="0"/>
              <a:t>особливостей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smtClean="0"/>
              <a:t>форм </a:t>
            </a:r>
            <a:r>
              <a:rPr lang="ru-RU" dirty="0" err="1" smtClean="0"/>
              <a:t>авторефлексії</a:t>
            </a:r>
            <a:r>
              <a:rPr lang="ru-RU" dirty="0" smtClean="0"/>
              <a:t> </a:t>
            </a:r>
            <a:r>
              <a:rPr lang="ru-RU" dirty="0" err="1" smtClean="0"/>
              <a:t>літератури</a:t>
            </a:r>
            <a:r>
              <a:rPr lang="ru-RU" dirty="0" smtClean="0"/>
              <a:t>, </a:t>
            </a:r>
            <a:r>
              <a:rPr lang="ru-RU" dirty="0" err="1" smtClean="0"/>
              <a:t>проявлення</a:t>
            </a:r>
            <a:r>
              <a:rPr lang="ru-RU" dirty="0" smtClean="0"/>
              <a:t> </a:t>
            </a:r>
            <a:r>
              <a:rPr lang="ru-RU" dirty="0" err="1" smtClean="0"/>
              <a:t>зв’язку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феномену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перехідним</a:t>
            </a:r>
            <a:r>
              <a:rPr lang="ru-RU" dirty="0" smtClean="0"/>
              <a:t> </a:t>
            </a:r>
            <a:r>
              <a:rPr lang="ru-RU" dirty="0" err="1" smtClean="0"/>
              <a:t>художнім</a:t>
            </a:r>
            <a:r>
              <a:rPr lang="ru-RU" dirty="0" smtClean="0"/>
              <a:t> </a:t>
            </a:r>
            <a:r>
              <a:rPr lang="ru-RU" dirty="0" err="1" smtClean="0"/>
              <a:t>мисленням</a:t>
            </a:r>
            <a:r>
              <a:rPr lang="ru-RU" dirty="0" smtClean="0"/>
              <a:t> у </a:t>
            </a:r>
            <a:r>
              <a:rPr lang="ru-RU" dirty="0" err="1" smtClean="0"/>
              <a:t>сучасній</a:t>
            </a:r>
            <a:r>
              <a:rPr lang="ru-RU" dirty="0" smtClean="0"/>
              <a:t> </a:t>
            </a:r>
            <a:r>
              <a:rPr lang="ru-RU" dirty="0" err="1" smtClean="0"/>
              <a:t>українській</a:t>
            </a:r>
            <a:r>
              <a:rPr lang="ru-RU" dirty="0" smtClean="0"/>
              <a:t> </a:t>
            </a:r>
            <a:r>
              <a:rPr lang="ru-RU" dirty="0" err="1" smtClean="0"/>
              <a:t>драматургії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Модулі курсу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endParaRPr lang="uk-UA" dirty="0" smtClean="0"/>
          </a:p>
          <a:p>
            <a:r>
              <a:rPr lang="uk-UA" dirty="0" smtClean="0"/>
              <a:t>І модуль – </a:t>
            </a:r>
            <a:r>
              <a:rPr lang="uk-UA" dirty="0" err="1" smtClean="0"/>
              <a:t>“Сучасна</a:t>
            </a:r>
            <a:r>
              <a:rPr lang="uk-UA" dirty="0" smtClean="0"/>
              <a:t> українська </a:t>
            </a:r>
            <a:r>
              <a:rPr lang="uk-UA" dirty="0" err="1" smtClean="0"/>
              <a:t>монодрама”</a:t>
            </a:r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r>
              <a:rPr lang="uk-UA" dirty="0" smtClean="0"/>
              <a:t>ІІ модуль – </a:t>
            </a:r>
            <a:r>
              <a:rPr lang="uk-UA" dirty="0" err="1" smtClean="0"/>
              <a:t>“Поетика</a:t>
            </a:r>
            <a:r>
              <a:rPr lang="uk-UA" dirty="0" smtClean="0"/>
              <a:t> сучасної </a:t>
            </a:r>
            <a:r>
              <a:rPr lang="uk-UA" dirty="0" err="1" smtClean="0"/>
              <a:t>метадрами”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Теоретична база курсу: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 smtClean="0"/>
              <a:t>Хомова</a:t>
            </a:r>
            <a:r>
              <a:rPr lang="ru-RU" dirty="0" smtClean="0"/>
              <a:t> О.М. </a:t>
            </a:r>
            <a:r>
              <a:rPr lang="ru-RU" dirty="0" err="1" smtClean="0"/>
              <a:t>Художні</a:t>
            </a:r>
            <a:r>
              <a:rPr lang="ru-RU" dirty="0" smtClean="0"/>
              <a:t> </a:t>
            </a:r>
            <a:r>
              <a:rPr lang="ru-RU" dirty="0" err="1" smtClean="0"/>
              <a:t>пошуки</a:t>
            </a:r>
            <a:r>
              <a:rPr lang="ru-RU" dirty="0" smtClean="0"/>
              <a:t> в </a:t>
            </a:r>
            <a:r>
              <a:rPr lang="ru-RU" dirty="0" err="1" smtClean="0"/>
              <a:t>українській</a:t>
            </a:r>
            <a:r>
              <a:rPr lang="ru-RU" dirty="0" smtClean="0"/>
              <a:t> </a:t>
            </a:r>
            <a:r>
              <a:rPr lang="ru-RU" dirty="0" err="1" smtClean="0"/>
              <a:t>постмодерній</a:t>
            </a:r>
            <a:r>
              <a:rPr lang="ru-RU" dirty="0" smtClean="0"/>
              <a:t> </a:t>
            </a:r>
            <a:r>
              <a:rPr lang="ru-RU" dirty="0" err="1" smtClean="0"/>
              <a:t>драмі</a:t>
            </a:r>
            <a:r>
              <a:rPr lang="ru-RU" dirty="0" smtClean="0"/>
              <a:t>: </a:t>
            </a:r>
            <a:r>
              <a:rPr lang="ru-RU" dirty="0" err="1" smtClean="0"/>
              <a:t>жанри</a:t>
            </a:r>
            <a:r>
              <a:rPr lang="ru-RU" dirty="0" smtClean="0"/>
              <a:t>, </a:t>
            </a:r>
            <a:r>
              <a:rPr lang="ru-RU" dirty="0" err="1" smtClean="0"/>
              <a:t>конфлікти</a:t>
            </a:r>
            <a:r>
              <a:rPr lang="ru-RU" dirty="0" smtClean="0"/>
              <a:t>, </a:t>
            </a:r>
            <a:r>
              <a:rPr lang="ru-RU" dirty="0" err="1" smtClean="0"/>
              <a:t>характери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Стайн</a:t>
            </a:r>
            <a:r>
              <a:rPr lang="ru-RU" dirty="0" smtClean="0"/>
              <a:t> Дж. </a:t>
            </a:r>
            <a:r>
              <a:rPr lang="ru-RU" dirty="0" err="1" smtClean="0"/>
              <a:t>Сучасна</a:t>
            </a:r>
            <a:r>
              <a:rPr lang="ru-RU" dirty="0" smtClean="0"/>
              <a:t> </a:t>
            </a:r>
            <a:r>
              <a:rPr lang="ru-RU" dirty="0" err="1" smtClean="0"/>
              <a:t>драматургія</a:t>
            </a:r>
            <a:r>
              <a:rPr lang="ru-RU" dirty="0" smtClean="0"/>
              <a:t> в </a:t>
            </a:r>
            <a:r>
              <a:rPr lang="ru-RU" dirty="0" err="1" smtClean="0"/>
              <a:t>теорії</a:t>
            </a:r>
            <a:r>
              <a:rPr lang="ru-RU" dirty="0" smtClean="0"/>
              <a:t> та </a:t>
            </a:r>
            <a:r>
              <a:rPr lang="ru-RU" dirty="0" err="1" smtClean="0"/>
              <a:t>театральній</a:t>
            </a:r>
            <a:r>
              <a:rPr lang="ru-RU" dirty="0" smtClean="0"/>
              <a:t> </a:t>
            </a:r>
            <a:r>
              <a:rPr lang="ru-RU" dirty="0" err="1" smtClean="0"/>
              <a:t>практиці</a:t>
            </a:r>
            <a:r>
              <a:rPr lang="ru-RU" dirty="0" smtClean="0"/>
              <a:t>;</a:t>
            </a:r>
          </a:p>
          <a:p>
            <a:r>
              <a:rPr lang="uk-UA" dirty="0" smtClean="0"/>
              <a:t>Сидоренко Л. Поетика </a:t>
            </a:r>
            <a:r>
              <a:rPr lang="uk-UA" dirty="0" err="1" smtClean="0"/>
              <a:t>сучної</a:t>
            </a:r>
            <a:r>
              <a:rPr lang="uk-UA" dirty="0" smtClean="0"/>
              <a:t> української </a:t>
            </a:r>
            <a:r>
              <a:rPr lang="uk-UA" dirty="0" err="1" smtClean="0"/>
              <a:t>метадрами</a:t>
            </a:r>
            <a:r>
              <a:rPr lang="uk-UA" dirty="0" smtClean="0"/>
              <a:t>;</a:t>
            </a:r>
          </a:p>
          <a:p>
            <a:r>
              <a:rPr lang="ru-RU" dirty="0" err="1" smtClean="0"/>
              <a:t>Скибицька</a:t>
            </a:r>
            <a:r>
              <a:rPr lang="ru-RU" dirty="0" smtClean="0"/>
              <a:t> Ю.В. </a:t>
            </a:r>
            <a:r>
              <a:rPr lang="ru-RU" dirty="0" err="1" smtClean="0"/>
              <a:t>Трансформація</a:t>
            </a:r>
            <a:r>
              <a:rPr lang="ru-RU" dirty="0" smtClean="0"/>
              <a:t> </a:t>
            </a:r>
            <a:r>
              <a:rPr lang="ru-RU" dirty="0" err="1" smtClean="0"/>
              <a:t>постмодерної</a:t>
            </a:r>
            <a:r>
              <a:rPr lang="ru-RU" dirty="0" smtClean="0"/>
              <a:t> </a:t>
            </a:r>
            <a:r>
              <a:rPr lang="ru-RU" dirty="0" err="1" smtClean="0"/>
              <a:t>поетики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драми</a:t>
            </a:r>
            <a:r>
              <a:rPr lang="ru-RU" dirty="0" smtClean="0"/>
              <a:t> </a:t>
            </a:r>
            <a:r>
              <a:rPr lang="ru-RU" dirty="0" err="1" smtClean="0"/>
              <a:t>межі</a:t>
            </a:r>
            <a:r>
              <a:rPr lang="ru-RU" dirty="0" smtClean="0"/>
              <a:t> </a:t>
            </a:r>
            <a:r>
              <a:rPr lang="ru-RU" dirty="0" smtClean="0"/>
              <a:t>ХХ – </a:t>
            </a:r>
            <a:r>
              <a:rPr lang="en-US" dirty="0" smtClean="0"/>
              <a:t>XXI </a:t>
            </a:r>
            <a:r>
              <a:rPr lang="ru-RU" dirty="0" err="1" smtClean="0"/>
              <a:t>століть</a:t>
            </a:r>
            <a:r>
              <a:rPr lang="ru-RU" dirty="0" smtClean="0"/>
              <a:t>;</a:t>
            </a:r>
          </a:p>
          <a:p>
            <a:r>
              <a:rPr lang="ru-RU" dirty="0" smtClean="0"/>
              <a:t>Бондарева О.Є. </a:t>
            </a:r>
            <a:r>
              <a:rPr lang="ru-RU" dirty="0" err="1" smtClean="0"/>
              <a:t>Міф</a:t>
            </a:r>
            <a:r>
              <a:rPr lang="ru-RU" dirty="0" smtClean="0"/>
              <a:t> та </a:t>
            </a:r>
            <a:r>
              <a:rPr lang="ru-RU" dirty="0" err="1" smtClean="0"/>
              <a:t>антиміф</a:t>
            </a:r>
            <a:r>
              <a:rPr lang="ru-RU" dirty="0" smtClean="0"/>
              <a:t> у жанровому </a:t>
            </a:r>
            <a:r>
              <a:rPr lang="ru-RU" dirty="0" err="1" smtClean="0"/>
              <a:t>моделюванні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драматургії</a:t>
            </a:r>
            <a:r>
              <a:rPr lang="ru-RU" dirty="0" smtClean="0"/>
              <a:t> </a:t>
            </a:r>
            <a:r>
              <a:rPr lang="ru-RU" dirty="0" err="1" smtClean="0"/>
              <a:t>кінця</a:t>
            </a:r>
            <a:r>
              <a:rPr lang="ru-RU" dirty="0" smtClean="0"/>
              <a:t> ХХ – початку XXI </a:t>
            </a:r>
            <a:r>
              <a:rPr lang="ru-RU" dirty="0" err="1" smtClean="0"/>
              <a:t>століття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11836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Монодрама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Ярослава </a:t>
            </a:r>
            <a:r>
              <a:rPr lang="ru-RU" dirty="0" smtClean="0"/>
              <a:t>Стельмаха «</a:t>
            </a:r>
            <a:r>
              <a:rPr lang="ru-RU" dirty="0" err="1" smtClean="0"/>
              <a:t>Синій</a:t>
            </a:r>
            <a:r>
              <a:rPr lang="ru-RU" dirty="0" smtClean="0"/>
              <a:t> </a:t>
            </a:r>
            <a:r>
              <a:rPr lang="ru-RU" dirty="0" err="1" smtClean="0"/>
              <a:t>автомобіль</a:t>
            </a:r>
            <a:r>
              <a:rPr lang="ru-RU" dirty="0" smtClean="0"/>
              <a:t>»</a:t>
            </a:r>
            <a:endParaRPr lang="ru-RU" dirty="0"/>
          </a:p>
        </p:txBody>
      </p:sp>
      <p:pic>
        <p:nvPicPr>
          <p:cNvPr id="1027" name="Picture 3" descr="C:\Users\Gateway\Desktop\t31314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0" y="2819400"/>
            <a:ext cx="2399668" cy="34059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584960"/>
          </a:xfrm>
        </p:spPr>
        <p:txBody>
          <a:bodyPr>
            <a:normAutofit/>
          </a:bodyPr>
          <a:lstStyle/>
          <a:p>
            <a:pPr algn="ctr"/>
            <a:r>
              <a:rPr lang="ru-RU" sz="2800" dirty="0" err="1" smtClean="0"/>
              <a:t>Особливості</a:t>
            </a:r>
            <a:r>
              <a:rPr lang="ru-RU" sz="2800" dirty="0" smtClean="0"/>
              <a:t> </a:t>
            </a:r>
            <a:r>
              <a:rPr lang="ru-RU" sz="2800" dirty="0" err="1" smtClean="0"/>
              <a:t>Монодрами</a:t>
            </a:r>
            <a:r>
              <a:rPr lang="ru-RU" sz="2800" dirty="0" smtClean="0"/>
              <a:t> </a:t>
            </a:r>
            <a:br>
              <a:rPr lang="ru-RU" sz="2800" dirty="0" smtClean="0"/>
            </a:br>
            <a:r>
              <a:rPr lang="ru-RU" sz="2800" dirty="0" smtClean="0"/>
              <a:t>Ярослава </a:t>
            </a:r>
            <a:r>
              <a:rPr lang="ru-RU" sz="2800" dirty="0" smtClean="0"/>
              <a:t>Стельмаха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«</a:t>
            </a:r>
            <a:r>
              <a:rPr lang="ru-RU" sz="2800" dirty="0" err="1" smtClean="0"/>
              <a:t>Синій</a:t>
            </a:r>
            <a:r>
              <a:rPr lang="ru-RU" sz="2800" dirty="0" smtClean="0"/>
              <a:t> </a:t>
            </a:r>
            <a:r>
              <a:rPr lang="ru-RU" sz="2800" dirty="0" err="1" smtClean="0"/>
              <a:t>автомобіль</a:t>
            </a:r>
            <a:r>
              <a:rPr lang="ru-RU" sz="2800" dirty="0" smtClean="0"/>
              <a:t>»</a:t>
            </a:r>
            <a:endParaRPr lang="ru-RU" sz="28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2057400"/>
            <a:ext cx="7239000" cy="4398336"/>
          </a:xfrm>
        </p:spPr>
        <p:txBody>
          <a:bodyPr/>
          <a:lstStyle/>
          <a:p>
            <a:r>
              <a:rPr lang="ru-RU" dirty="0" err="1" smtClean="0"/>
              <a:t>нові</a:t>
            </a:r>
            <a:r>
              <a:rPr lang="ru-RU" dirty="0" smtClean="0"/>
              <a:t> </a:t>
            </a:r>
            <a:r>
              <a:rPr lang="ru-RU" dirty="0" err="1" smtClean="0"/>
              <a:t>образні</a:t>
            </a:r>
            <a:r>
              <a:rPr lang="ru-RU" dirty="0" smtClean="0"/>
              <a:t> </a:t>
            </a:r>
            <a:r>
              <a:rPr lang="ru-RU" dirty="0" err="1" smtClean="0"/>
              <a:t>моделі</a:t>
            </a:r>
            <a:r>
              <a:rPr lang="ru-RU" dirty="0" smtClean="0"/>
              <a:t> </a:t>
            </a:r>
            <a:r>
              <a:rPr lang="ru-RU" dirty="0" err="1" smtClean="0"/>
              <a:t>митця</a:t>
            </a:r>
            <a:r>
              <a:rPr lang="ru-RU" dirty="0" smtClean="0"/>
              <a:t>;</a:t>
            </a:r>
          </a:p>
          <a:p>
            <a:r>
              <a:rPr lang="uk-UA" dirty="0" smtClean="0"/>
              <a:t>поєднання </a:t>
            </a:r>
            <a:r>
              <a:rPr lang="ru-RU" dirty="0" err="1" smtClean="0"/>
              <a:t>традиційних</a:t>
            </a:r>
            <a:r>
              <a:rPr lang="ru-RU" dirty="0" smtClean="0"/>
              <a:t> моделей </a:t>
            </a:r>
            <a:r>
              <a:rPr lang="ru-RU" dirty="0" err="1" smtClean="0"/>
              <a:t>творчої</a:t>
            </a:r>
            <a:r>
              <a:rPr lang="ru-RU" dirty="0" smtClean="0"/>
              <a:t> </a:t>
            </a:r>
            <a:r>
              <a:rPr lang="ru-RU" dirty="0" err="1" smtClean="0"/>
              <a:t>самоідентифікації</a:t>
            </a:r>
            <a:r>
              <a:rPr lang="ru-RU" dirty="0" smtClean="0"/>
              <a:t> та </a:t>
            </a:r>
            <a:r>
              <a:rPr lang="ru-RU" dirty="0" err="1" smtClean="0"/>
              <a:t>власної</a:t>
            </a:r>
            <a:r>
              <a:rPr lang="ru-RU" dirty="0" smtClean="0"/>
              <a:t> </a:t>
            </a:r>
            <a:r>
              <a:rPr lang="ru-RU" dirty="0" err="1" smtClean="0"/>
              <a:t>концепції</a:t>
            </a:r>
            <a:r>
              <a:rPr lang="ru-RU" dirty="0" smtClean="0"/>
              <a:t> </a:t>
            </a:r>
            <a:r>
              <a:rPr lang="ru-RU" dirty="0" err="1" smtClean="0"/>
              <a:t>сучасного</a:t>
            </a:r>
            <a:r>
              <a:rPr lang="ru-RU" dirty="0" smtClean="0"/>
              <a:t> художника;</a:t>
            </a:r>
          </a:p>
          <a:p>
            <a:r>
              <a:rPr lang="ru-RU" dirty="0" err="1" smtClean="0"/>
              <a:t>висока</a:t>
            </a:r>
            <a:r>
              <a:rPr lang="ru-RU" dirty="0" smtClean="0"/>
              <a:t> </a:t>
            </a:r>
            <a:r>
              <a:rPr lang="ru-RU" dirty="0" smtClean="0"/>
              <a:t>романтична модель </a:t>
            </a:r>
            <a:r>
              <a:rPr lang="ru-RU" dirty="0" err="1" smtClean="0"/>
              <a:t>митця-безумця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переплетення</a:t>
            </a:r>
            <a:r>
              <a:rPr lang="ru-RU" dirty="0" smtClean="0"/>
              <a:t> </a:t>
            </a:r>
            <a:r>
              <a:rPr lang="ru-RU" dirty="0" err="1" smtClean="0"/>
              <a:t>побутового</a:t>
            </a:r>
            <a:r>
              <a:rPr lang="ru-RU" dirty="0" smtClean="0"/>
              <a:t>, реального та </a:t>
            </a:r>
            <a:r>
              <a:rPr lang="ru-RU" dirty="0" err="1" smtClean="0"/>
              <a:t>вигаданого</a:t>
            </a:r>
            <a:r>
              <a:rPr lang="ru-RU" dirty="0" smtClean="0"/>
              <a:t> </a:t>
            </a:r>
            <a:r>
              <a:rPr lang="ru-RU" dirty="0" err="1" smtClean="0"/>
              <a:t>планів</a:t>
            </a:r>
            <a:r>
              <a:rPr lang="ru-RU" dirty="0" smtClean="0"/>
              <a:t> </a:t>
            </a:r>
            <a:r>
              <a:rPr lang="ru-RU" dirty="0" err="1" smtClean="0"/>
              <a:t>буття</a:t>
            </a:r>
            <a:r>
              <a:rPr lang="ru-RU" dirty="0" smtClean="0"/>
              <a:t>;</a:t>
            </a:r>
          </a:p>
          <a:p>
            <a:r>
              <a:rPr lang="uk-UA" dirty="0" smtClean="0"/>
              <a:t>гротескна двоскладова модель;</a:t>
            </a:r>
          </a:p>
          <a:p>
            <a:r>
              <a:rPr lang="uk-UA" dirty="0" err="1" smtClean="0"/>
              <a:t>карнавалізація</a:t>
            </a:r>
            <a:r>
              <a:rPr lang="uk-UA" dirty="0" smtClean="0"/>
              <a:t>, комічний модус.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50876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драма </a:t>
            </a:r>
            <a:br>
              <a:rPr lang="ru-RU" sz="3200" dirty="0" smtClean="0"/>
            </a:br>
            <a:r>
              <a:rPr lang="ru-RU" sz="3200" dirty="0" smtClean="0"/>
              <a:t>Ярослава </a:t>
            </a:r>
            <a:r>
              <a:rPr lang="ru-RU" sz="3200" dirty="0" smtClean="0"/>
              <a:t>Верещака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«</a:t>
            </a:r>
            <a:r>
              <a:rPr lang="ru-RU" sz="3200" dirty="0" smtClean="0"/>
              <a:t>Душа моя </a:t>
            </a:r>
            <a:r>
              <a:rPr lang="ru-RU" sz="3200" dirty="0" err="1" smtClean="0"/>
              <a:t>зі</a:t>
            </a:r>
            <a:r>
              <a:rPr lang="ru-RU" sz="3200" dirty="0" smtClean="0"/>
              <a:t> шрамом на </a:t>
            </a:r>
            <a:r>
              <a:rPr lang="ru-RU" sz="3200" dirty="0" err="1" smtClean="0"/>
              <a:t>коліні</a:t>
            </a:r>
            <a:r>
              <a:rPr lang="ru-RU" sz="3200" dirty="0" smtClean="0"/>
              <a:t>»</a:t>
            </a:r>
            <a:endParaRPr lang="ru-RU" sz="3200" dirty="0"/>
          </a:p>
        </p:txBody>
      </p:sp>
      <p:pic>
        <p:nvPicPr>
          <p:cNvPr id="2050" name="Picture 2" descr="C:\Users\Gateway\Desktop\DSC_809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743200" y="2286000"/>
            <a:ext cx="2667000" cy="39372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290</TotalTime>
  <Words>626</Words>
  <PresentationFormat>Экран (4:3)</PresentationFormat>
  <Paragraphs>89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Изящная</vt:lpstr>
      <vt:lpstr>Поетика сучасної української драми</vt:lpstr>
      <vt:lpstr>Мета дисципліни полягає:  </vt:lpstr>
      <vt:lpstr>Завдання курсу:</vt:lpstr>
      <vt:lpstr>Актуальність курсу зумовлена:</vt:lpstr>
      <vt:lpstr>Модулі курсу</vt:lpstr>
      <vt:lpstr>Теоретична база курсу:</vt:lpstr>
      <vt:lpstr>Монодрама  Ярослава Стельмаха «Синій автомобіль»</vt:lpstr>
      <vt:lpstr>Особливості Монодрами  Ярослава Стельмаха  «Синій автомобіль»</vt:lpstr>
      <vt:lpstr>драма  Ярослава Верещака  «Душа моя зі шрамом на коліні»</vt:lpstr>
      <vt:lpstr>Особливості драми  Ярослава Верещака  «Душа моя зі шрамом на коліні»</vt:lpstr>
      <vt:lpstr>Особливості метадрами  Ярослава Верещака  «Стефко продався мормонам»</vt:lpstr>
      <vt:lpstr>П’єса «Шевченко під судом» Станіслава Росовецького</vt:lpstr>
      <vt:lpstr>п’єса  Тетяни Іващенко  «Таїна буття»</vt:lpstr>
      <vt:lpstr>драма Аліни Семерякової «Сповідь з постаменту»</vt:lpstr>
      <vt:lpstr>Драматургія  Олега Миколайчука-Низовця</vt:lpstr>
      <vt:lpstr>П’єса «Пам’яті Галатеї»  Олександри Погребінської</vt:lpstr>
      <vt:lpstr>драма Анни Багряної «Пригости мене горіхами»,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Ярослав Стельмах</dc:title>
  <dc:creator>Gateway</dc:creator>
  <cp:lastModifiedBy>Gateway</cp:lastModifiedBy>
  <cp:revision>34</cp:revision>
  <dcterms:created xsi:type="dcterms:W3CDTF">2019-02-27T16:49:03Z</dcterms:created>
  <dcterms:modified xsi:type="dcterms:W3CDTF">2019-03-03T11:00:04Z</dcterms:modified>
</cp:coreProperties>
</file>