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60" r:id="rId6"/>
    <p:sldId id="262" r:id="rId7"/>
    <p:sldId id="272" r:id="rId8"/>
    <p:sldId id="263" r:id="rId9"/>
    <p:sldId id="265" r:id="rId10"/>
    <p:sldId id="264" r:id="rId11"/>
    <p:sldId id="267" r:id="rId12"/>
    <p:sldId id="274" r:id="rId13"/>
    <p:sldId id="261" r:id="rId14"/>
    <p:sldId id="275" r:id="rId15"/>
    <p:sldId id="284" r:id="rId16"/>
    <p:sldId id="279" r:id="rId17"/>
    <p:sldId id="280" r:id="rId18"/>
    <p:sldId id="281" r:id="rId19"/>
    <p:sldId id="277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528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50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6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21E5FCA-B2DD-C941-A2C1-6389394334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9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61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21E5FCA-B2DD-C941-A2C1-6389394334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1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21E5FCA-B2DD-C941-A2C1-6389394334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3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21E5FCA-B2DD-C941-A2C1-6389394334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3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21E5FCA-B2DD-C941-A2C1-6389394334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3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46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21E5FCA-B2DD-C941-A2C1-638939433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2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11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193276b2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193276b2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1193276b2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91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193276b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193276b2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1193276b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9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1417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ru-MD" sz="2800" cap="none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ru-MD" sz="1800" spc="2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MD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”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MD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3055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8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22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D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D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D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D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D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D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D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D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D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D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D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D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D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D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D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D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D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D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D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D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D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D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D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D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D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D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1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1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ru-MD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ru-MD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ru-MD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ru-MD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ru-MD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ru-MD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0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ru-MD" sz="2800" cap="none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ru-MD" sz="1800" spc="2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MD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”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MD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666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ru-MD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ru-MD" sz="2400" b="1" baseline="0">
                <a:latin typeface="+mn-lt"/>
              </a:defRPr>
            </a:lvl1pPr>
            <a:lvl2pPr marL="457200" indent="0" algn="ctr">
              <a:buNone/>
              <a:defRPr lang="ru-MD" sz="2000"/>
            </a:lvl2pPr>
            <a:lvl3pPr marL="914400" indent="0" algn="ctr">
              <a:buNone/>
              <a:defRPr lang="ru-MD" sz="1800"/>
            </a:lvl3pPr>
            <a:lvl4pPr marL="1371600" indent="0" algn="ctr">
              <a:buNone/>
              <a:defRPr lang="ru-MD" sz="1600"/>
            </a:lvl4pPr>
            <a:lvl5pPr marL="1828800" indent="0" algn="ctr">
              <a:buNone/>
              <a:defRPr lang="ru-MD" sz="1600"/>
            </a:lvl5pPr>
            <a:lvl6pPr marL="2286000" indent="0" algn="ctr">
              <a:buNone/>
              <a:defRPr lang="ru-MD" sz="1600"/>
            </a:lvl6pPr>
            <a:lvl7pPr marL="2743200" indent="0" algn="ctr">
              <a:buNone/>
              <a:defRPr lang="ru-MD" sz="1600"/>
            </a:lvl7pPr>
            <a:lvl8pPr marL="3200400" indent="0" algn="ctr">
              <a:buNone/>
              <a:defRPr lang="ru-MD" sz="1600"/>
            </a:lvl8pPr>
            <a:lvl9pPr marL="3657600" indent="0" algn="ctr">
              <a:buNone/>
              <a:defRPr lang="ru-MD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70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41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6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h.kiev.ua/%D0%A4%D0%B0%D0%B9%D0%BB:Liaschenko_article_16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677970" y="6034199"/>
            <a:ext cx="7592879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uk-UA" sz="4000" dirty="0">
                <a:solidFill>
                  <a:srgbClr val="1D2125"/>
                </a:solidFill>
                <a:latin typeface="-apple-system"/>
              </a:rPr>
              <a:t>Можливості застосунків </a:t>
            </a:r>
            <a:r>
              <a:rPr lang="en-US" sz="4000" dirty="0">
                <a:solidFill>
                  <a:srgbClr val="1D2125"/>
                </a:solidFill>
                <a:latin typeface="-apple-system"/>
              </a:rPr>
              <a:t>Google</a:t>
            </a:r>
            <a:br>
              <a:rPr lang="en-US" sz="4000" dirty="0">
                <a:solidFill>
                  <a:srgbClr val="1D2125"/>
                </a:solidFill>
                <a:latin typeface="-apple-system"/>
              </a:rPr>
            </a:br>
            <a:endParaRPr sz="4000" dirty="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2C79DE70-E52D-41B8-887B-8AFA4D3A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48" y="10735"/>
            <a:ext cx="10020693" cy="520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385173" y="538067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Виконав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Студент І курсу </a:t>
            </a:r>
          </a:p>
          <a:p>
            <a:r>
              <a:rPr lang="ru-RU" dirty="0" err="1"/>
              <a:t>Медичного</a:t>
            </a:r>
            <a:r>
              <a:rPr lang="ru-RU" dirty="0"/>
              <a:t> факультету </a:t>
            </a:r>
          </a:p>
          <a:p>
            <a:r>
              <a:rPr lang="ru-RU" dirty="0"/>
              <a:t>Левченко </a:t>
            </a:r>
            <a:r>
              <a:rPr lang="ru-RU" dirty="0" err="1"/>
              <a:t>Олександр</a:t>
            </a:r>
            <a:endParaRPr lang="uk-UA" dirty="0"/>
          </a:p>
          <a:p>
            <a:r>
              <a:rPr lang="uk-UA" dirty="0"/>
              <a:t>Група 06-141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500" y="381000"/>
            <a:ext cx="4972049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411700" y="1109250"/>
            <a:ext cx="6301800" cy="2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Календар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uk-UA" sz="2400" b="1" dirty="0">
                <a:solidFill>
                  <a:schemeClr val="tx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650" dirty="0">
                <a:solidFill>
                  <a:schemeClr val="tx1"/>
                </a:solidFill>
                <a:highlight>
                  <a:srgbClr val="FFF2CC"/>
                </a:highlight>
              </a:rPr>
              <a:t> </a:t>
            </a:r>
            <a:r>
              <a:rPr lang="uk-UA" sz="2650" dirty="0" err="1">
                <a:solidFill>
                  <a:schemeClr val="tx1"/>
                </a:solidFill>
                <a:highlight>
                  <a:srgbClr val="FFF2CC"/>
                </a:highlight>
              </a:rPr>
              <a:t>онлайновий</a:t>
            </a:r>
            <a:r>
              <a:rPr lang="uk-UA" sz="2650" dirty="0">
                <a:solidFill>
                  <a:schemeClr val="tx1"/>
                </a:solidFill>
                <a:highlight>
                  <a:srgbClr val="FFF2CC"/>
                </a:highlight>
              </a:rPr>
              <a:t> сервіс для планування зустрічей, подій і справ з прив'язкою до календаря. Можливе спільне використання календаря групою користувачів.</a:t>
            </a:r>
            <a:endParaRPr sz="3000" dirty="0">
              <a:solidFill>
                <a:schemeClr val="tx1"/>
              </a:solidFill>
              <a:highlight>
                <a:srgbClr val="FFF2CC"/>
              </a:highlight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849" y="3962000"/>
            <a:ext cx="4355225" cy="24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211800" y="4533488"/>
            <a:ext cx="5880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9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Нотатки 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-UA" sz="2700" dirty="0">
                <a:solidFill>
                  <a:schemeClr val="tx1"/>
                </a:solidFill>
              </a:rPr>
              <a:t>сервіс виглядає як набір кольорових нотаток, в яких може знаходитись текст, посилання, малюнки, списки тощо. </a:t>
            </a:r>
            <a:endParaRPr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876231" y="1783505"/>
            <a:ext cx="650564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Jamboard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інтерактивна віртуальна дошка, яка дозволяє вчителю демонструвати ключову інформацію під час уроку в 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Zoom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чи 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також одночасно взаємодіяти з усім класом чи окремою групою школярів у режимі реального часу.</a:t>
            </a:r>
            <a:endParaRPr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24" descr="Jamboard Google : обзор программы, отзывы, функционал, цены на pickT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5184" y="125590"/>
            <a:ext cx="4213915" cy="331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 descr="Google Jamboard: можливості для дистанційного навчанн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184" y="3555722"/>
            <a:ext cx="4227582" cy="317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B39BC3-1DB2-EB36-B4F5-81D5725C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141" y="1839305"/>
            <a:ext cx="8733859" cy="4416552"/>
          </a:xfrm>
        </p:spPr>
        <p:txBody>
          <a:bodyPr rtlCol="0">
            <a:normAutofit fontScale="90000"/>
          </a:bodyPr>
          <a:lstStyle>
            <a:defPPr>
              <a:defRPr lang="ru-MD"/>
            </a:defPPr>
          </a:lstStyle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uk-UA" sz="3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uk-UA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5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 в режимі реального часу (у форматі відео зустрічей) </a:t>
            </a:r>
            <a:r>
              <a:rPr lang="uk-UA" sz="15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15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5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Відео зустрічі </a:t>
            </a:r>
            <a:r>
              <a:rPr lang="uk-UA" sz="15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Meet</a:t>
            </a:r>
            <a:r>
              <a:rPr lang="uk-UA" sz="15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шифруються під час передачі сигналу, а ввімкнені за умовчанням засоби захисту від порушень допомагають додатково убезпечити спілкування. </a:t>
            </a:r>
            <a:br>
              <a:rPr lang="uk-UA" sz="15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uk-UA" sz="15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Додаток має зручний інтерфейс, дозволяє приєднувати до зустрічі до 100 осіб, обмежує час спілкування до 60 хвилин в особистому акаунті (і ці обмеження є достатніми для проведення занять). До відеоконференції можна приєднатися за посиланням або кодом. </a:t>
            </a:r>
            <a:br>
              <a:rPr lang="aa-ET" sz="15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aa-ET" sz="15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4B5B525-5CF5-4E8C-8F55-B24C59CE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9" y="2748376"/>
            <a:ext cx="3001372" cy="168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Google Meet: The Go-To Video Conferencing Platform for Live Strea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-1"/>
            <a:ext cx="415093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 relanzamiento de Google Meet: ¿contrario a las leyes antimonopolio? »  Enrique D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5" y="4508413"/>
            <a:ext cx="2858672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5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991046" y="2262809"/>
            <a:ext cx="68414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1" i="1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1" i="1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Classroom</a:t>
            </a:r>
            <a:r>
              <a:rPr lang="uk-UA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хмаро орієнтована платформа, організована спеціально для навчання, доступн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uk-UA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всіх власників особистого облікового запису </a:t>
            </a:r>
            <a:r>
              <a:rPr lang="uk-UA" sz="2400" b="0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 descr="Що таке Google Classroom: основні можливості? ⋆ FutureN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0309" y="83571"/>
            <a:ext cx="6262766" cy="209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51" y="3832469"/>
            <a:ext cx="6838155" cy="280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Google unveils Classroom, a tool designed to help teachers - C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11" y="2468787"/>
            <a:ext cx="3956341" cy="38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9B727DE-9C16-360C-F34F-96B63BA5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01" y="593304"/>
            <a:ext cx="11233248" cy="6264696"/>
          </a:xfrm>
        </p:spPr>
        <p:txBody>
          <a:bodyPr rtlCol="0"/>
          <a:lstStyle>
            <a:defPPr>
              <a:defRPr lang="ru-MD"/>
            </a:defPPr>
          </a:lstStyle>
          <a:p>
            <a:pPr marL="266700" indent="268288">
              <a:lnSpc>
                <a:spcPct val="150000"/>
              </a:lnSpc>
              <a:spcAft>
                <a:spcPts val="800"/>
              </a:spcAft>
            </a:pPr>
            <a:r>
              <a:rPr lang="uk-UA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 додатку </a:t>
            </a:r>
            <a:r>
              <a:rPr lang="uk-UA" u="sng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uk-UA" sz="18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aa-ET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відеозустрічей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здобувачами освіти (для корпоративних акаунтів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інтегрований на платформу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залишається лише увімкнути посилання для відео зустрічей); </a:t>
            </a:r>
            <a:br>
              <a:rPr lang="aa-ET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курсів, завдань для виконання здобувачами освіти та керування ними, оцінювання результатів діяльності здобувачів освіти в онлайн-режимі; </a:t>
            </a:r>
            <a:br>
              <a:rPr lang="aa-ET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можливість кріплення до завдань для виконання різні матеріали (відео з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Slides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інших об’єктів </a:t>
            </a:r>
            <a:r>
              <a:rPr lang="uk-UA" sz="16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Диску); </a:t>
            </a:r>
            <a:br>
              <a:rPr lang="aa-ET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коментарів та відгуків до роботи здобувача освіти у режимі реального часу;</a:t>
            </a:r>
            <a:br>
              <a:rPr lang="aa-ET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публікації оголошень і завдань у потоці курсу; </a:t>
            </a:r>
            <a:br>
              <a:rPr lang="aa-ET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 завдань курсу на будь-який час;</a:t>
            </a:r>
            <a:br>
              <a:rPr lang="aa-ET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завдань різних типів, використання вже наявних дописів, копіювання створених класів; </a:t>
            </a:r>
            <a:br>
              <a:rPr lang="aa-ET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uk-UA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запрошення або видалення учасників курсу. </a:t>
            </a:r>
            <a:endParaRPr lang="aa-ET" sz="1600" dirty="0">
              <a:solidFill>
                <a:srgbClr val="0070C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1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8F5DA-5A74-DA21-9AE4-89B27F0F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3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6925B6-D188-1E45-869D-53C45711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06" y="1119572"/>
            <a:ext cx="1616650" cy="121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hape 314"/>
          <p:cNvSpPr txBox="1"/>
          <p:nvPr/>
        </p:nvSpPr>
        <p:spPr>
          <a:xfrm>
            <a:off x="416865" y="2723494"/>
            <a:ext cx="3093931" cy="37415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 Карти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Маршрути, GPS-навігація та актуальна інформація про пробки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92" y="834113"/>
            <a:ext cx="14700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318"/>
          <p:cNvSpPr txBox="1"/>
          <p:nvPr/>
        </p:nvSpPr>
        <p:spPr>
          <a:xfrm>
            <a:off x="8823454" y="2836015"/>
            <a:ext cx="2812792" cy="30365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Chrome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Зручний та швидкий браузер для безпечної роботи в Інтернеті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13" y="1052749"/>
            <a:ext cx="1565479" cy="1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316"/>
          <p:cNvSpPr txBox="1"/>
          <p:nvPr/>
        </p:nvSpPr>
        <p:spPr>
          <a:xfrm>
            <a:off x="4608713" y="2723494"/>
            <a:ext cx="3401812" cy="3667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 Перекладач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Переклад речі, а також печатного, рукописного та сканованого тексту більш ніж чим на 100 мов</a:t>
            </a:r>
          </a:p>
          <a:p>
            <a:pPr marL="0" lvl="0" indent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743" y="267696"/>
            <a:ext cx="8110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Всі сервіси </a:t>
            </a:r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GOOGLE</a:t>
            </a:r>
            <a:r>
              <a:rPr lang="uk-UA" sz="48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40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48" y="1573717"/>
            <a:ext cx="1193788" cy="10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34" y="167762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241" y="1573717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390"/>
          <p:cNvSpPr txBox="1"/>
          <p:nvPr/>
        </p:nvSpPr>
        <p:spPr>
          <a:xfrm>
            <a:off x="679450" y="2725376"/>
            <a:ext cx="2854036" cy="3334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 Allo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Розумний сервіс для обміну повідомленнями з безліччю корисних функцій</a:t>
            </a:r>
          </a:p>
        </p:txBody>
      </p:sp>
      <p:sp>
        <p:nvSpPr>
          <p:cNvPr id="11" name="Shape 393"/>
          <p:cNvSpPr txBox="1"/>
          <p:nvPr/>
        </p:nvSpPr>
        <p:spPr>
          <a:xfrm>
            <a:off x="4980132" y="3048650"/>
            <a:ext cx="3112654" cy="30110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 Duo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Простий сервіс для відеозв</a:t>
            </a:r>
            <a:r>
              <a:rPr lang="en-US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’</a:t>
            </a: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язку з функцією попереднього перегляду вхідних викликів</a:t>
            </a:r>
          </a:p>
        </p:txBody>
      </p:sp>
      <p:sp>
        <p:nvSpPr>
          <p:cNvPr id="12" name="Shape 397"/>
          <p:cNvSpPr txBox="1"/>
          <p:nvPr/>
        </p:nvSpPr>
        <p:spPr>
          <a:xfrm>
            <a:off x="8843240" y="3358716"/>
            <a:ext cx="3196359" cy="30706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Google+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Соціальна мережа від Google, де ви знайдете тисячі співтовариств по інтересах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40582" y="160829"/>
            <a:ext cx="8110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Всі сервіси </a:t>
            </a:r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GOOGLE</a:t>
            </a:r>
            <a:r>
              <a:rPr lang="uk-UA" sz="48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90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0" y="1517324"/>
            <a:ext cx="1407099" cy="140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9" y="1303048"/>
            <a:ext cx="175418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407"/>
          <p:cNvSpPr txBox="1"/>
          <p:nvPr/>
        </p:nvSpPr>
        <p:spPr>
          <a:xfrm>
            <a:off x="452582" y="3362036"/>
            <a:ext cx="2346036" cy="28725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 Фото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Всі ваші фотографії в одному сервісі</a:t>
            </a:r>
          </a:p>
        </p:txBody>
      </p:sp>
      <p:sp>
        <p:nvSpPr>
          <p:cNvPr id="9" name="Shape 409"/>
          <p:cNvSpPr txBox="1"/>
          <p:nvPr/>
        </p:nvSpPr>
        <p:spPr>
          <a:xfrm>
            <a:off x="4590473" y="3293626"/>
            <a:ext cx="2650836" cy="3009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Календар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Всі важливі події й плани в одному сервісі</a:t>
            </a:r>
          </a:p>
        </p:txBody>
      </p:sp>
      <p:sp>
        <p:nvSpPr>
          <p:cNvPr id="10" name="Shape 410"/>
          <p:cNvSpPr txBox="1"/>
          <p:nvPr/>
        </p:nvSpPr>
        <p:spPr>
          <a:xfrm>
            <a:off x="8746836" y="3225217"/>
            <a:ext cx="2911723" cy="3009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buNone/>
            </a:pPr>
            <a:r>
              <a:rPr lang="ru" sz="2400" b="1" i="1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Google Keep</a:t>
            </a:r>
          </a:p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ru" sz="24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Сервіс для створення списків, а також текстових й голосових заміток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87" y="1516964"/>
            <a:ext cx="1554807" cy="30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8063" y="474745"/>
            <a:ext cx="7284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Всі сервіси </a:t>
            </a:r>
            <a:r>
              <a:rPr lang="en-US" sz="44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GOOGLE</a:t>
            </a:r>
            <a:r>
              <a:rPr lang="uk-UA" sz="44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12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3ABAA7F-A18D-4DED-8739-582C57C47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2924944"/>
            <a:ext cx="10040112" cy="1280160"/>
          </a:xfrm>
        </p:spPr>
        <p:txBody>
          <a:bodyPr rtlCol="0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ru-MD"/>
            </a:defPPr>
          </a:lstStyle>
          <a:p>
            <a:pPr algn="ctr"/>
            <a:r>
              <a:rPr lang="uk-UA" sz="8800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Дякую за увагу!</a:t>
            </a:r>
            <a:endParaRPr lang="ru-RU" sz="8800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73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4">
            <a:extLst>
              <a:ext uri="{FF2B5EF4-FFF2-40B4-BE49-F238E27FC236}">
                <a16:creationId xmlns:a16="http://schemas.microsoft.com/office/drawing/2014/main" id="{95D67805-CCBD-8182-540F-93068A90C4E8}"/>
              </a:ext>
            </a:extLst>
          </p:cNvPr>
          <p:cNvSpPr txBox="1">
            <a:spLocks/>
          </p:cNvSpPr>
          <p:nvPr/>
        </p:nvSpPr>
        <p:spPr>
          <a:xfrm>
            <a:off x="726176" y="1105098"/>
            <a:ext cx="11305256" cy="4416425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MD"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900113" algn="just"/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широкого різноманіття соціальних мережевих сервісів особливу увагу слід приділити додаткам </a:t>
            </a:r>
            <a:r>
              <a:rPr lang="uk-UA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Адже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одна з найпопулярніших компаній у світі, що надає користувачам інтернету велику кількість продуктів, сервісів та послуг, серед яких більшість можна застосовувати для організації освітнього процесу. Компанія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розробила приблизно 30 застосунків для освіти. </a:t>
            </a:r>
          </a:p>
          <a:p>
            <a:pPr indent="900113" algn="just"/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єдине освітнє інформаційне середовище коледжу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розгорнути за допомогою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додатків </a:t>
            </a:r>
            <a:r>
              <a:rPr lang="uk-UA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дають змогу впроваджувати нові форми проведення занять, безпечно зберігати інформацію і обмінюватись даними, організовувати спільну діяльність здобувачів освіти, забезпечувати застосування різних форм подачі інформації та розвивати навички роботи із цифровими інструментами.</a:t>
            </a:r>
            <a:br>
              <a:rPr lang="aa-E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026" name="Picture 2" descr="ВИКОРИСТАННЯ GOOGLE СЕРВІСІВ В НАВЧАЛЬНОМУ ПРОЦЕСІ | EDU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75" y="3842208"/>
            <a:ext cx="762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6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37D19-4D60-B5D0-74C9-46A5D812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940" y="942806"/>
            <a:ext cx="8865503" cy="1234785"/>
          </a:xfrm>
        </p:spPr>
        <p:txBody>
          <a:bodyPr rtlCol="0"/>
          <a:lstStyle>
            <a:defPPr>
              <a:defRPr lang="ru-MD"/>
            </a:defPPr>
          </a:lstStyle>
          <a:p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Перевагами</a:t>
            </a: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додатків </a:t>
            </a:r>
            <a:r>
              <a:rPr lang="uk-UA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організації освітнього </a:t>
            </a:r>
            <a:r>
              <a:rPr lang="uk-UA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процесу є</a:t>
            </a:r>
            <a:endParaRPr lang="ru-RU" sz="3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0814BF-E9DC-8615-1CF0-1112CBD60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Простота у використанні</a:t>
            </a:r>
            <a:endParaRPr lang="ru-RU" sz="1400" dirty="0"/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2C051FD2-C541-D8EE-D263-DFD01AD1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02" y="3127248"/>
            <a:ext cx="2029968" cy="2750024"/>
          </a:xfrm>
        </p:spPr>
        <p:txBody>
          <a:bodyPr rtlCol="0">
            <a:normAutofit lnSpcReduction="10000"/>
          </a:bodyPr>
          <a:lstStyle>
            <a:defPPr>
              <a:defRPr lang="ru-MD"/>
            </a:defPPr>
          </a:lstStyle>
          <a:p>
            <a:pPr algn="ctr" rtl="0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того, щоб відкрити можливості до застосування будь-якого додатка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необхідно створити поштову скриньку (особистий чи корпоративний акаунт). Зробити це дуже просто, діючи за вказівками системи. </a:t>
            </a:r>
            <a:endParaRPr lang="ru-RU" sz="1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14EE7D-83C7-DE47-C100-0904BB907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sz="1400" dirty="0">
                <a:latin typeface="Georgia" panose="02040502050405020303" pitchFamily="18" charset="0"/>
              </a:rPr>
              <a:t>ДОСТУП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61DE34F0-9D00-D163-584E-9738310DB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43784" y="3127248"/>
            <a:ext cx="2029968" cy="2750024"/>
          </a:xfrm>
        </p:spPr>
        <p:txBody>
          <a:bodyPr rtlCol="0"/>
          <a:lstStyle>
            <a:defPPr>
              <a:defRPr lang="ru-MD"/>
            </a:defPPr>
          </a:lstStyle>
          <a:p>
            <a:pPr lvl="0" algn="ctr" rtl="0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Вільний та швидкий доступ до документів та матеріалів з будь-якої частини світу</a:t>
            </a:r>
            <a:endParaRPr lang="ru-RU" sz="2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10ADB9E-1121-2450-35D1-8486C9BC3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sz="1400" dirty="0">
                <a:latin typeface="Georgia" panose="02040502050405020303" pitchFamily="18" charset="0"/>
              </a:rPr>
              <a:t>Онлайн-режим</a:t>
            </a:r>
          </a:p>
        </p:txBody>
      </p:sp>
      <p:sp>
        <p:nvSpPr>
          <p:cNvPr id="25" name="Объект 24">
            <a:extLst>
              <a:ext uri="{FF2B5EF4-FFF2-40B4-BE49-F238E27FC236}">
                <a16:creationId xmlns:a16="http://schemas.microsoft.com/office/drawing/2014/main" id="{3F1B077F-4F6F-1F99-B5B6-BF27786BBA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4064" y="3127248"/>
            <a:ext cx="2029968" cy="2750024"/>
          </a:xfrm>
        </p:spPr>
        <p:txBody>
          <a:bodyPr rtlCol="0"/>
          <a:lstStyle>
            <a:defPPr>
              <a:defRPr lang="ru-MD"/>
            </a:defPPr>
          </a:lstStyle>
          <a:p>
            <a:pPr lvl="0" algn="ctr" rtl="0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Можливість організації спільної роботи з колегами та здобувачами освіти в онлайн-режимі. </a:t>
            </a:r>
            <a:endParaRPr lang="ru-RU" sz="13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AA4C0B8-3B41-049C-EA95-B5BC48C10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sz="1400" dirty="0" err="1">
                <a:latin typeface="Georgia" panose="02040502050405020303" pitchFamily="18" charset="0"/>
              </a:rPr>
              <a:t>Дистанційне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навчання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26" name="Объект 25">
            <a:extLst>
              <a:ext uri="{FF2B5EF4-FFF2-40B4-BE49-F238E27FC236}">
                <a16:creationId xmlns:a16="http://schemas.microsoft.com/office/drawing/2014/main" id="{6ACBEE98-EEED-F89F-8CC0-E8497F8E546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5200" y="3127248"/>
            <a:ext cx="2029968" cy="2750024"/>
          </a:xfrm>
        </p:spPr>
        <p:txBody>
          <a:bodyPr rtlCol="0"/>
          <a:lstStyle>
            <a:defPPr>
              <a:defRPr lang="ru-MD"/>
            </a:defPPr>
          </a:lstStyle>
          <a:p>
            <a:pPr lvl="0" algn="ctr" rtl="0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 та призначення завдань для опрацювання здобувачами освіти, перевірка виконання завдань, надання зворотного зв’язку, застосування диференційованого підходу тощо)</a:t>
            </a:r>
            <a:endParaRPr lang="ru-RU" sz="14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850A56B-786B-E4E2-77AC-8193D264E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20000"/>
          </a:bodyPr>
          <a:lstStyle>
            <a:defPPr>
              <a:defRPr lang="ru-MD"/>
            </a:defPPr>
          </a:lstStyle>
          <a:p>
            <a:pPr rtl="0"/>
            <a:r>
              <a:rPr lang="uk-UA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Безкоштовність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27" name="Объект 26">
            <a:extLst>
              <a:ext uri="{FF2B5EF4-FFF2-40B4-BE49-F238E27FC236}">
                <a16:creationId xmlns:a16="http://schemas.microsoft.com/office/drawing/2014/main" id="{5D63848E-7E38-C88A-D15E-40DF95AB07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46336" y="3127248"/>
            <a:ext cx="2029968" cy="2750024"/>
          </a:xfrm>
        </p:spPr>
        <p:txBody>
          <a:bodyPr rtlCol="0"/>
          <a:lstStyle>
            <a:defPPr>
              <a:defRPr lang="ru-MD"/>
            </a:defPPr>
          </a:lstStyle>
          <a:p>
            <a:pPr algn="ctr"/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Доступні для всіх, </a:t>
            </a:r>
          </a:p>
          <a:p>
            <a:pPr algn="ctr"/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додаткових витрат</a:t>
            </a:r>
            <a:endParaRPr lang="aa-ET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rtl="0"/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00874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124" y="1369428"/>
            <a:ext cx="12143433" cy="1109821"/>
          </a:xfrm>
        </p:spPr>
        <p:txBody>
          <a:bodyPr rtlCol="0" anchor="t">
            <a:noAutofit/>
          </a:bodyPr>
          <a:lstStyle>
            <a:defPPr>
              <a:defRPr lang="ru-MD"/>
            </a:defPPr>
          </a:lstStyle>
          <a:p>
            <a:pPr indent="450215" algn="ctr">
              <a:lnSpc>
                <a:spcPct val="150000"/>
              </a:lnSpc>
              <a:spcBef>
                <a:spcPts val="1200"/>
              </a:spcBef>
            </a:pPr>
            <a:r>
              <a:rPr lang="uk-UA" sz="6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додатків </a:t>
            </a:r>
            <a:r>
              <a:rPr lang="uk-UA" sz="6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aa-ET" sz="6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3"/>
            <a:extLst>
              <a:ext uri="{FF2B5EF4-FFF2-40B4-BE49-F238E27FC236}">
                <a16:creationId xmlns:a16="http://schemas.microsoft.com/office/drawing/2014/main" id="{BE511771-2CA8-4C22-B683-7EEA909695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12" y="2994338"/>
            <a:ext cx="4915217" cy="372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90% безкоштовних додатків з Google Play «віддають» ваші дані - Главк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6" y="2916047"/>
            <a:ext cx="5707897" cy="3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корисних сервісів Google, які не всім відомі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4199" r="155" b="414"/>
          <a:stretch/>
        </p:blipFill>
        <p:spPr bwMode="auto">
          <a:xfrm>
            <a:off x="150828" y="1"/>
            <a:ext cx="11992606" cy="1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0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189112" y="39687"/>
            <a:ext cx="8219597" cy="64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Times New Roman"/>
              <a:buNone/>
            </a:pPr>
            <a:r>
              <a:rPr lang="uk-UA" sz="4400" b="1" i="0" u="none" strike="noStrike" cap="none" dirty="0" err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4400" b="1" i="0" u="none" strike="noStrike" cap="none" dirty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4400" b="1" i="0" u="none" strike="noStrike" cap="none" dirty="0" err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Workspace</a:t>
            </a:r>
            <a:r>
              <a:rPr lang="uk-UA" sz="4400" b="1" i="0" u="none" strike="noStrike" cap="none" dirty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4400" b="1" i="0" u="none" strike="noStrike" cap="none" dirty="0" err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uk-UA" sz="4400" b="1" i="0" u="none" strike="noStrike" cap="none" dirty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4400" b="1" i="0" u="none" strike="noStrike" cap="none" dirty="0" err="1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 sz="3600" b="1" i="0" u="none" strike="noStrike" cap="none" dirty="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413470" y="688157"/>
            <a:ext cx="10671693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надійне шифрування та безпечну автентифікацію; </a:t>
            </a:r>
            <a:endParaRPr sz="23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систему інструментів для професійної діяльності освітян; </a:t>
            </a:r>
            <a:endParaRPr sz="23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авторизований доступ учасників освітнього процесу; </a:t>
            </a:r>
            <a:endParaRPr sz="23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безпечне середовище, відсутність сторонньої реклами; </a:t>
            </a:r>
            <a:endParaRPr sz="23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можливість організації управлінської, освітньої, методичної та організаційної діяльності; </a:t>
            </a:r>
            <a:endParaRPr sz="23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можливість інтеграції стороннього програмного забезпечення.</a:t>
            </a:r>
            <a:endParaRPr sz="23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7" descr="Google for Education - Google Apps для навчальних закладів | Cloudfres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992" y="3291027"/>
            <a:ext cx="9215793" cy="339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4520540" y="250424"/>
            <a:ext cx="681161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хмарне сховище даних, яке належить компанії 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дозволяє користувачам зберігати свої дані на серверах у хмарах та ділитися ними з іншими користувачами хмар в Інтернеті.</a:t>
            </a: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9" descr="Google додав можливість обмежити доступ до Диску (Google Drive) для ПК лише  корпоративними пристроями - Wise IT Ukra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28" y="67882"/>
            <a:ext cx="3958335" cy="221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1235413" y="4187778"/>
            <a:ext cx="657025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Документи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додаток, що дозволяє створювати й форматувати документи, а також працювати з ними спільно з іншими користувачами. Цей сервіс містить широкий набір зручних інструментів для редагування і оформлення документів. </a:t>
            </a: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9" descr="Як в Google Документи вставити зображення, таблицю, діаграму - Tech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9274" y="3975652"/>
            <a:ext cx="3435824" cy="241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10 корисних сервісів Google, які не всім відомі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4199" r="155" b="414"/>
          <a:stretch/>
        </p:blipFill>
        <p:spPr bwMode="auto">
          <a:xfrm>
            <a:off x="95250" y="2273008"/>
            <a:ext cx="12096750" cy="1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B39BC3-1DB2-EB36-B4F5-81D5725C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975" y="4067888"/>
            <a:ext cx="9108107" cy="4113919"/>
          </a:xfrm>
        </p:spPr>
        <p:txBody>
          <a:bodyPr rtlCol="0">
            <a:normAutofit/>
          </a:bodyPr>
          <a:lstStyle>
            <a:defPPr>
              <a:defRPr lang="ru-MD"/>
            </a:defPPr>
          </a:lstStyle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поштовий клієнт, який дозволяє обмінюватись миттєвими повідомленнями, голосовим та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відеочатом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має мобільний доступ, а також захист від вірусів та спаму.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Уніфікований Gmail для всіх способів підключення - Wise IT 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3" y="0"/>
            <a:ext cx="7234275" cy="40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314325" y="1220656"/>
            <a:ext cx="65696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Презентації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додаток для створення та редагування презентацій у віртуальному просторі. </a:t>
            </a: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0" descr="Как конвертировать презентацию PowerPoint в Google Slides с помощью импорт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591" y="278997"/>
            <a:ext cx="4491300" cy="2208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1051891" y="4967624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Таблиці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додаток для створення, редагування і спільного використання разом з іншими користувачами. </a:t>
            </a:r>
            <a:endParaRPr sz="2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0" descr="Вивчити Google Таблиці на онлайн курсі від Академії Майка Притул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7891" y="4483815"/>
            <a:ext cx="4552122" cy="21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10 корисних сервісів Google, які не всім відомі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4199" r="155" b="414"/>
          <a:stretch/>
        </p:blipFill>
        <p:spPr bwMode="auto">
          <a:xfrm>
            <a:off x="112728" y="2700264"/>
            <a:ext cx="11992606" cy="1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1819750" y="741512"/>
            <a:ext cx="58302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 err="1">
                <a:solidFill>
                  <a:schemeClr val="tx1"/>
                </a:solidFill>
              </a:rPr>
              <a:t>Google</a:t>
            </a:r>
            <a:r>
              <a:rPr lang="uk-UA" sz="2600" b="1" dirty="0">
                <a:solidFill>
                  <a:schemeClr val="tx1"/>
                </a:solidFill>
              </a:rPr>
              <a:t> Форми</a:t>
            </a:r>
            <a:r>
              <a:rPr lang="uk-UA" sz="2600" dirty="0">
                <a:solidFill>
                  <a:schemeClr val="tx1"/>
                </a:solidFill>
              </a:rPr>
              <a:t> доцільно використовувати для створення опитувань, тестів, вікторин, веб-</a:t>
            </a:r>
            <a:r>
              <a:rPr lang="uk-UA" sz="2600" dirty="0" err="1">
                <a:solidFill>
                  <a:schemeClr val="tx1"/>
                </a:solidFill>
              </a:rPr>
              <a:t>квестів</a:t>
            </a:r>
            <a:r>
              <a:rPr lang="uk-UA" sz="2600" dirty="0">
                <a:solidFill>
                  <a:schemeClr val="tx1"/>
                </a:solidFill>
              </a:rPr>
              <a:t>. Їх важлива перевага — негайний зворотній зв'язок.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326" y="333375"/>
            <a:ext cx="4657724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525" y="3644100"/>
            <a:ext cx="3980075" cy="253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6019699" y="3508887"/>
            <a:ext cx="6067525" cy="250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50" dirty="0">
                <a:solidFill>
                  <a:srgbClr val="4D5156"/>
                </a:solidFill>
                <a:highlight>
                  <a:srgbClr val="FFF2CC"/>
                </a:highlight>
              </a:rPr>
              <a:t> </a:t>
            </a:r>
            <a:r>
              <a:rPr lang="uk-UA" sz="2750" b="1" dirty="0" err="1">
                <a:solidFill>
                  <a:schemeClr val="tx1"/>
                </a:solidFill>
                <a:highlight>
                  <a:srgbClr val="FFF2CC"/>
                </a:highlight>
              </a:rPr>
              <a:t>Google</a:t>
            </a:r>
            <a:r>
              <a:rPr lang="uk-UA" sz="2750" b="1" dirty="0">
                <a:solidFill>
                  <a:schemeClr val="tx1"/>
                </a:solidFill>
                <a:highlight>
                  <a:srgbClr val="FFF2CC"/>
                </a:highlight>
              </a:rPr>
              <a:t> Перекладач</a:t>
            </a:r>
            <a:r>
              <a:rPr lang="uk-UA" sz="2750" dirty="0">
                <a:solidFill>
                  <a:schemeClr val="tx1"/>
                </a:solidFill>
                <a:highlight>
                  <a:srgbClr val="FFF2CC"/>
                </a:highlight>
              </a:rPr>
              <a:t>— сервіс компанії </a:t>
            </a:r>
            <a:r>
              <a:rPr lang="uk-UA" sz="2750" dirty="0" err="1">
                <a:solidFill>
                  <a:schemeClr val="tx1"/>
                </a:solidFill>
                <a:highlight>
                  <a:srgbClr val="FFF2CC"/>
                </a:highlight>
              </a:rPr>
              <a:t>Google</a:t>
            </a:r>
            <a:r>
              <a:rPr lang="uk-UA" sz="2750" dirty="0">
                <a:solidFill>
                  <a:schemeClr val="tx1"/>
                </a:solidFill>
                <a:highlight>
                  <a:srgbClr val="FFF2CC"/>
                </a:highlight>
              </a:rPr>
              <a:t>, що дозволяє автоматично перекладати слова, фрази та </a:t>
            </a:r>
            <a:r>
              <a:rPr lang="uk-UA" sz="2750" dirty="0" err="1">
                <a:solidFill>
                  <a:schemeClr val="tx1"/>
                </a:solidFill>
                <a:highlight>
                  <a:srgbClr val="FFF2CC"/>
                </a:highlight>
              </a:rPr>
              <a:t>web</a:t>
            </a:r>
            <a:r>
              <a:rPr lang="uk-UA" sz="2750" dirty="0">
                <a:solidFill>
                  <a:schemeClr val="tx1"/>
                </a:solidFill>
                <a:highlight>
                  <a:srgbClr val="FFF2CC"/>
                </a:highlight>
              </a:rPr>
              <a:t>-сторінки з однієї мови на іншу. </a:t>
            </a:r>
            <a:endParaRPr sz="2950" dirty="0">
              <a:solidFill>
                <a:schemeClr val="tx1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3C82.tmp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ppt3C82.tmp</Template>
  <TotalTime>38</TotalTime>
  <Words>910</Words>
  <Application>Microsoft Office PowerPoint</Application>
  <PresentationFormat>Widescreen</PresentationFormat>
  <Paragraphs>70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Georgia</vt:lpstr>
      <vt:lpstr>Roboto</vt:lpstr>
      <vt:lpstr>Times New Roman</vt:lpstr>
      <vt:lpstr>ppt3C82.tmp</vt:lpstr>
      <vt:lpstr>Можливості застосунків Google </vt:lpstr>
      <vt:lpstr>PowerPoint Presentation</vt:lpstr>
      <vt:lpstr>Перевагами додатків Google для організації освітнього процесу є</vt:lpstr>
      <vt:lpstr>Характеристика додатків Google</vt:lpstr>
      <vt:lpstr>PowerPoint Presentation</vt:lpstr>
      <vt:lpstr>PowerPoint Presentation</vt:lpstr>
      <vt:lpstr>поштовий клієнт, який дозволяє обмінюватись миттєвими повідомленнями, голосовим та відеочатом, має мобільний доступ, а також захист від вірусів та спаму.</vt:lpstr>
      <vt:lpstr>PowerPoint Presentation</vt:lpstr>
      <vt:lpstr>PowerPoint Presentation</vt:lpstr>
      <vt:lpstr>PowerPoint Presentation</vt:lpstr>
      <vt:lpstr>PowerPoint Presentation</vt:lpstr>
      <vt:lpstr>Google Meet – спілкування в режимі реального часу (у форматі відео зустрічей) . Відео зустрічі Meet шифруються під час передачі сигналу, а ввімкнені за умовчанням засоби захисту від порушень допомагають додатково убезпечити спілкування.  Додаток має зручний інтерфейс, дозволяє приєднувати до зустрічі до 100 осіб, обмежує час спілкування до 60 хвилин в особистому акаунті (і ці обмеження є достатніми для проведення занять). До відеоконференції можна приєднатися за посиланням або кодом.  </vt:lpstr>
      <vt:lpstr>PowerPoint Presentation</vt:lpstr>
      <vt:lpstr>Можливості додатку Google Classroom:   *проведення відеозустрічей з здобувачами освіти (для корпоративних акаунтів Google Meet інтегрований на платформу Classroom, залишається лише увімкнути посилання для відео зустрічей);   * створення курсів, завдань для виконання здобувачами освіти та керування ними, оцінювання результатів діяльності здобувачів освіти в онлайн-режимі;   * є можливість кріплення до завдань для виконання різні матеріали (відео з YouTube, Google Forms, Google Slides та інших об’єктів Google Диску);   * надання коментарів та відгуків до роботи здобувача освіти у режимі реального часу;  * публікації оголошень і завдань у потоці курсу;   * планування завдань курсу на будь-який час;  * створення завдань різних типів, використання вже наявних дописів, копіювання створених класів;   * запрошення або видалення учасників курсу.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Можливості застосунків Google</dc:title>
  <dc:creator>DELL</dc:creator>
  <cp:lastModifiedBy>Люся Пилипчук</cp:lastModifiedBy>
  <cp:revision>6</cp:revision>
  <dcterms:modified xsi:type="dcterms:W3CDTF">2025-04-07T13:46:55Z</dcterms:modified>
</cp:coreProperties>
</file>