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19"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20" r:id="rId66"/>
    <p:sldId id="321" r:id="rId67"/>
    <p:sldId id="322" r:id="rId68"/>
    <p:sldId id="323" r:id="rId69"/>
    <p:sldId id="324" r:id="rId70"/>
    <p:sldId id="325" r:id="rId71"/>
    <p:sldId id="326" r:id="rId7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344121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249390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175771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1725821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64745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552D795-05ED-48F2-BDCB-BF6F34A02BDF}"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1911286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552D795-05ED-48F2-BDCB-BF6F34A02BDF}" type="datetimeFigureOut">
              <a:rPr lang="ru-RU" smtClean="0"/>
              <a:t>07.02.2020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3217771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552D795-05ED-48F2-BDCB-BF6F34A02BDF}" type="datetimeFigureOut">
              <a:rPr lang="ru-RU" smtClean="0"/>
              <a:t>07.02.2020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153128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552D795-05ED-48F2-BDCB-BF6F34A02BDF}" type="datetimeFigureOut">
              <a:rPr lang="ru-RU" smtClean="0"/>
              <a:t>07.02.2020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334896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552D795-05ED-48F2-BDCB-BF6F34A02BDF}"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330385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552D795-05ED-48F2-BDCB-BF6F34A02BDF}"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2585D1-07B9-4167-B5B6-B69FB9CC7AA2}" type="slidenum">
              <a:rPr lang="ru-RU" smtClean="0"/>
              <a:t>‹#›</a:t>
            </a:fld>
            <a:endParaRPr lang="ru-RU"/>
          </a:p>
        </p:txBody>
      </p:sp>
    </p:spTree>
    <p:extLst>
      <p:ext uri="{BB962C8B-B14F-4D97-AF65-F5344CB8AC3E}">
        <p14:creationId xmlns:p14="http://schemas.microsoft.com/office/powerpoint/2010/main" val="420435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52D795-05ED-48F2-BDCB-BF6F34A02BDF}" type="datetimeFigureOut">
              <a:rPr lang="ru-RU" smtClean="0"/>
              <a:t>07.02.2020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585D1-07B9-4167-B5B6-B69FB9CC7AA2}" type="slidenum">
              <a:rPr lang="ru-RU" smtClean="0"/>
              <a:t>‹#›</a:t>
            </a:fld>
            <a:endParaRPr lang="ru-RU"/>
          </a:p>
        </p:txBody>
      </p:sp>
    </p:spTree>
    <p:extLst>
      <p:ext uri="{BB962C8B-B14F-4D97-AF65-F5344CB8AC3E}">
        <p14:creationId xmlns:p14="http://schemas.microsoft.com/office/powerpoint/2010/main" val="2277822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9712" y="2551113"/>
            <a:ext cx="9144000" cy="2387600"/>
          </a:xfrm>
        </p:spPr>
        <p:txBody>
          <a:bodyPr>
            <a:normAutofit fontScale="90000"/>
          </a:bodyPr>
          <a:lstStyle/>
          <a:p>
            <a:r>
              <a:rPr lang="ru-RU" b="1" dirty="0" smtClean="0"/>
              <a:t>Объектно-ориентированное </a:t>
            </a:r>
            <a:r>
              <a:rPr lang="ru-RU" b="1" dirty="0"/>
              <a:t>проектирование</a:t>
            </a:r>
            <a:br>
              <a:rPr lang="ru-RU" b="1" dirty="0"/>
            </a:br>
            <a:endParaRPr lang="ru-RU" dirty="0"/>
          </a:p>
        </p:txBody>
      </p:sp>
    </p:spTree>
    <p:extLst>
      <p:ext uri="{BB962C8B-B14F-4D97-AF65-F5344CB8AC3E}">
        <p14:creationId xmlns:p14="http://schemas.microsoft.com/office/powerpoint/2010/main" val="323607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3.2. Объект </a:t>
            </a:r>
            <a:r>
              <a:rPr lang="ru-RU" i="1" dirty="0" smtClean="0"/>
              <a:t>Работник</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4146391" y="544972"/>
            <a:ext cx="3899217" cy="4911265"/>
          </a:xfrm>
          <a:prstGeom prst="rect">
            <a:avLst/>
          </a:prstGeom>
          <a:noFill/>
          <a:ln>
            <a:noFill/>
          </a:ln>
        </p:spPr>
      </p:pic>
    </p:spTree>
    <p:extLst>
      <p:ext uri="{BB962C8B-B14F-4D97-AF65-F5344CB8AC3E}">
        <p14:creationId xmlns:p14="http://schemas.microsoft.com/office/powerpoint/2010/main" val="282775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534025"/>
          </a:xfrm>
        </p:spPr>
        <p:txBody>
          <a:bodyPr>
            <a:normAutofit lnSpcReduction="10000"/>
          </a:bodyPr>
          <a:lstStyle/>
          <a:p>
            <a:pPr marL="0" indent="0">
              <a:buNone/>
            </a:pPr>
            <a:r>
              <a:rPr lang="ru-RU" dirty="0" smtClean="0"/>
              <a:t>   Взаимодействие </a:t>
            </a:r>
            <a:r>
              <a:rPr lang="ru-RU" dirty="0"/>
              <a:t>между объектами осуществляется посредством запросов к сервисам (вызов методов) из других объектов и при необходимости путем обмена данными, требующимися для поддержки сервиса. Копии данных, необходимых для работы сервиса, и результаты работы сервиса передаются как параметры. Вот несколько примеров такого стиля взаимодействия.</a:t>
            </a:r>
          </a:p>
          <a:p>
            <a:pPr marL="0" indent="0">
              <a:buNone/>
            </a:pPr>
            <a:r>
              <a:rPr lang="ru-RU" dirty="0"/>
              <a:t> </a:t>
            </a:r>
          </a:p>
          <a:p>
            <a:pPr marL="0" indent="0">
              <a:buNone/>
            </a:pPr>
            <a:r>
              <a:rPr lang="ru-RU" dirty="0"/>
              <a:t>// Вызов метода, ассоциированного с объектом </a:t>
            </a:r>
            <a:r>
              <a:rPr lang="en-US" dirty="0"/>
              <a:t>Buffer</a:t>
            </a:r>
            <a:r>
              <a:rPr lang="ru-RU" dirty="0"/>
              <a:t> (Буфер),</a:t>
            </a:r>
          </a:p>
          <a:p>
            <a:pPr marL="0" indent="0">
              <a:buNone/>
            </a:pPr>
            <a:r>
              <a:rPr lang="ru-RU" dirty="0"/>
              <a:t>// который возвращает следующее значение в буфер</a:t>
            </a:r>
          </a:p>
          <a:p>
            <a:pPr marL="0" indent="0">
              <a:buNone/>
            </a:pPr>
            <a:r>
              <a:rPr lang="en-US" dirty="0"/>
              <a:t>v</a:t>
            </a:r>
            <a:r>
              <a:rPr lang="ru-RU" dirty="0"/>
              <a:t> = </a:t>
            </a:r>
            <a:r>
              <a:rPr lang="en-US" dirty="0" err="1"/>
              <a:t>circularBuffer</a:t>
            </a:r>
            <a:r>
              <a:rPr lang="ru-RU" dirty="0"/>
              <a:t>.</a:t>
            </a:r>
            <a:r>
              <a:rPr lang="en-US" dirty="0"/>
              <a:t>Get</a:t>
            </a:r>
            <a:r>
              <a:rPr lang="ru-RU" dirty="0"/>
              <a:t> () ;</a:t>
            </a:r>
          </a:p>
          <a:p>
            <a:pPr marL="0" indent="0">
              <a:buNone/>
            </a:pPr>
            <a:r>
              <a:rPr lang="ru-RU" dirty="0"/>
              <a:t>// Вызов метода, связанного с объектом </a:t>
            </a:r>
            <a:r>
              <a:rPr lang="en-US" dirty="0"/>
              <a:t>thermostat</a:t>
            </a:r>
            <a:r>
              <a:rPr lang="ru-RU" dirty="0"/>
              <a:t> (термостат),</a:t>
            </a:r>
          </a:p>
          <a:p>
            <a:pPr marL="0" indent="0">
              <a:buNone/>
            </a:pPr>
            <a:r>
              <a:rPr lang="ru-RU" dirty="0"/>
              <a:t>// который поддерживает нужную температуру</a:t>
            </a:r>
          </a:p>
          <a:p>
            <a:pPr marL="0" indent="0">
              <a:buNone/>
            </a:pPr>
            <a:r>
              <a:rPr lang="en-US" dirty="0"/>
              <a:t>thermostat</a:t>
            </a:r>
            <a:r>
              <a:rPr lang="ru-RU" dirty="0"/>
              <a:t>.</a:t>
            </a:r>
            <a:r>
              <a:rPr lang="en-US" dirty="0" err="1"/>
              <a:t>setTemp</a:t>
            </a:r>
            <a:r>
              <a:rPr lang="ru-RU" dirty="0"/>
              <a:t> (20);</a:t>
            </a:r>
          </a:p>
        </p:txBody>
      </p:sp>
    </p:spTree>
    <p:extLst>
      <p:ext uri="{BB962C8B-B14F-4D97-AF65-F5344CB8AC3E}">
        <p14:creationId xmlns:p14="http://schemas.microsoft.com/office/powerpoint/2010/main" val="292508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715000"/>
          </a:xfrm>
        </p:spPr>
        <p:txBody>
          <a:bodyPr>
            <a:normAutofit fontScale="92500" lnSpcReduction="10000"/>
          </a:bodyPr>
          <a:lstStyle/>
          <a:p>
            <a:pPr marL="0" indent="0">
              <a:buNone/>
            </a:pPr>
            <a:r>
              <a:rPr lang="ru-RU" dirty="0" smtClean="0"/>
              <a:t>   В </a:t>
            </a:r>
            <a:r>
              <a:rPr lang="ru-RU" dirty="0"/>
              <a:t>некоторых распределенных системах взаимодействие между объектами реализовано непосредственно в виде текстовых сообщений, которыми обмениваются объекты. Объект, получивший сообщение, выполняет его грамматический разбор, идентифицирует сервис и связанные с ним данные и запускает запрашиваемый сервис. Однако, если объекты сосуществуют в одной программе, вызовы методов реализованы аналогично вызовам процедур или функций в языках программирования, например, таких, как С или </a:t>
            </a:r>
            <a:r>
              <a:rPr lang="en-US" dirty="0"/>
              <a:t>Ada</a:t>
            </a:r>
            <a:r>
              <a:rPr lang="ru-RU" dirty="0"/>
              <a:t>.</a:t>
            </a:r>
          </a:p>
          <a:p>
            <a:pPr marL="0" indent="0">
              <a:buNone/>
            </a:pPr>
            <a:r>
              <a:rPr lang="ru-RU" dirty="0" smtClean="0"/>
              <a:t>   Если </a:t>
            </a:r>
            <a:r>
              <a:rPr lang="ru-RU" dirty="0"/>
              <a:t>запросы к сервису реализованы именно таким образом, взаимодействие между объектами синхронно. Это означает, что объект, отправивший запрос к сервису, ожидает окончания выполнения запроса. Однако, если объекты реализованы как параллельные процессы или потоки, взаимодействие объектов может быть асинхронным. Отправив запрос к сервису, объект может продолжить работу и не ждать, пока сервис выполнит его запрос. Ниже в этом разделе показано, каким образом можно реализовать объекты как параллельные процессы.</a:t>
            </a:r>
          </a:p>
        </p:txBody>
      </p:sp>
    </p:spTree>
    <p:extLst>
      <p:ext uri="{BB962C8B-B14F-4D97-AF65-F5344CB8AC3E}">
        <p14:creationId xmlns:p14="http://schemas.microsoft.com/office/powerpoint/2010/main" val="232796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00088"/>
            <a:ext cx="10515600" cy="5686425"/>
          </a:xfrm>
        </p:spPr>
        <p:txBody>
          <a:bodyPr>
            <a:normAutofit fontScale="92500" lnSpcReduction="10000"/>
          </a:bodyPr>
          <a:lstStyle/>
          <a:p>
            <a:pPr marL="0" indent="0">
              <a:buNone/>
            </a:pPr>
            <a:r>
              <a:rPr lang="ru-RU" dirty="0" smtClean="0"/>
              <a:t>   Классы </a:t>
            </a:r>
            <a:r>
              <a:rPr lang="ru-RU" dirty="0"/>
              <a:t>объектов можно упорядочить или в виде иерархии обобщения или в виде иерархии наследования, которые показывают отношения между основными и частными классами объектов. Эти частные классы объектов полностью совместимы с основными классами, но содержат больше информации. В системе обозначений </a:t>
            </a:r>
            <a:r>
              <a:rPr lang="en-US" dirty="0"/>
              <a:t>UML</a:t>
            </a:r>
            <a:r>
              <a:rPr lang="ru-RU" dirty="0"/>
              <a:t> направление обобщения указывается стрелками, направленными на родительский класс. В объектно-ориентированных языках программирования обобщение обычно реализуется через механизм наследования. Производный класс (класс-потомок) наследует атрибуты и операции от родительского класса.</a:t>
            </a:r>
          </a:p>
          <a:p>
            <a:pPr marL="0" indent="0">
              <a:buNone/>
            </a:pPr>
            <a:r>
              <a:rPr lang="ru-RU" dirty="0" smtClean="0"/>
              <a:t>   Пример </a:t>
            </a:r>
            <a:r>
              <a:rPr lang="ru-RU" dirty="0"/>
              <a:t>такой иерархии изображен на рис. 3.3, где показаны различные классы работников. Классы, расположенные внизу иерархии, имеют те же атрибуты и операции, что и родительские классы, но могут содержать новые атрибуты и операции или же изменять имеющиеся в родительских классах. Если в модели используется имя родительского класса, значит, объект в системе может быть определен либо самим классом, либо любым из его потомков.</a:t>
            </a:r>
          </a:p>
        </p:txBody>
      </p:sp>
    </p:spTree>
    <p:extLst>
      <p:ext uri="{BB962C8B-B14F-4D97-AF65-F5344CB8AC3E}">
        <p14:creationId xmlns:p14="http://schemas.microsoft.com/office/powerpoint/2010/main" val="2516375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86425"/>
            <a:ext cx="10515600" cy="490538"/>
          </a:xfrm>
        </p:spPr>
        <p:txBody>
          <a:bodyPr/>
          <a:lstStyle/>
          <a:p>
            <a:pPr marL="0" indent="0" algn="ctr">
              <a:buNone/>
            </a:pPr>
            <a:r>
              <a:rPr lang="ru-RU" i="1" dirty="0"/>
              <a:t>Рис. 3.3. Иерархия </a:t>
            </a:r>
            <a:r>
              <a:rPr lang="ru-RU" i="1" dirty="0" smtClean="0"/>
              <a:t>обобщения</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696652" y="585327"/>
            <a:ext cx="4798695" cy="4643898"/>
          </a:xfrm>
          <a:prstGeom prst="rect">
            <a:avLst/>
          </a:prstGeom>
          <a:noFill/>
          <a:ln>
            <a:noFill/>
          </a:ln>
        </p:spPr>
      </p:pic>
    </p:spTree>
    <p:extLst>
      <p:ext uri="{BB962C8B-B14F-4D97-AF65-F5344CB8AC3E}">
        <p14:creationId xmlns:p14="http://schemas.microsoft.com/office/powerpoint/2010/main" val="22163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4350"/>
            <a:ext cx="10515600" cy="5662613"/>
          </a:xfrm>
        </p:spPr>
        <p:txBody>
          <a:bodyPr>
            <a:normAutofit fontScale="92500" lnSpcReduction="10000"/>
          </a:bodyPr>
          <a:lstStyle/>
          <a:p>
            <a:pPr marL="0" indent="0">
              <a:buNone/>
            </a:pPr>
            <a:r>
              <a:rPr lang="ru-RU" dirty="0" smtClean="0"/>
              <a:t>   На </a:t>
            </a:r>
            <a:r>
              <a:rPr lang="ru-RU" dirty="0"/>
              <a:t>рис. 3.3 видно, что класс </a:t>
            </a:r>
            <a:r>
              <a:rPr lang="ru-RU" b="1" dirty="0"/>
              <a:t>Менеджер</a:t>
            </a:r>
            <a:r>
              <a:rPr lang="ru-RU" dirty="0"/>
              <a:t> обладает всеми атрибутами и операциями класса </a:t>
            </a:r>
            <a:r>
              <a:rPr lang="ru-RU" b="1" dirty="0"/>
              <a:t>Работник</a:t>
            </a:r>
            <a:r>
              <a:rPr lang="ru-RU" dirty="0"/>
              <a:t> и, кроме того, имеет два новых атрибута: ресурсы, которыми управляет менеджер (</a:t>
            </a:r>
            <a:r>
              <a:rPr lang="ru-RU" b="1" dirty="0"/>
              <a:t>бюджет</a:t>
            </a:r>
            <a:r>
              <a:rPr lang="ru-RU" dirty="0"/>
              <a:t>), и дата назначения его на должность менеджера (</a:t>
            </a:r>
            <a:r>
              <a:rPr lang="ru-RU" b="1" dirty="0" err="1"/>
              <a:t>датаНазначения</a:t>
            </a:r>
            <a:r>
              <a:rPr lang="ru-RU" dirty="0"/>
              <a:t>). Также добавлены новые атрибуты в класс </a:t>
            </a:r>
            <a:r>
              <a:rPr lang="ru-RU" b="1" dirty="0"/>
              <a:t>Программист</a:t>
            </a:r>
            <a:r>
              <a:rPr lang="ru-RU" dirty="0"/>
              <a:t>. Один из них определяет проект, над которым работает программист, другой характеризует уровень его профессионализма при использовании определенного языка программирования (</a:t>
            </a:r>
            <a:r>
              <a:rPr lang="ru-RU" b="1" dirty="0" err="1"/>
              <a:t>языкПрогр</a:t>
            </a:r>
            <a:r>
              <a:rPr lang="ru-RU" dirty="0"/>
              <a:t>). Таким образом, объекты класса </a:t>
            </a:r>
            <a:r>
              <a:rPr lang="ru-RU" b="1" dirty="0"/>
              <a:t>Менеджер</a:t>
            </a:r>
            <a:r>
              <a:rPr lang="ru-RU" dirty="0"/>
              <a:t> и </a:t>
            </a:r>
            <a:r>
              <a:rPr lang="ru-RU" b="1" dirty="0"/>
              <a:t>Программист</a:t>
            </a:r>
            <a:r>
              <a:rPr lang="ru-RU" dirty="0"/>
              <a:t> можно использовать вместо объектов класса </a:t>
            </a:r>
            <a:r>
              <a:rPr lang="ru-RU" b="1" dirty="0"/>
              <a:t>Работник</a:t>
            </a:r>
            <a:r>
              <a:rPr lang="ru-RU" dirty="0"/>
              <a:t>.</a:t>
            </a:r>
          </a:p>
          <a:p>
            <a:pPr marL="0" indent="0">
              <a:buNone/>
            </a:pPr>
            <a:r>
              <a:rPr lang="ru-RU" dirty="0" smtClean="0"/>
              <a:t>   Объекты</a:t>
            </a:r>
            <a:r>
              <a:rPr lang="ru-RU" dirty="0"/>
              <a:t>, являющиеся членами класса объектов, взаимодействуют с другими объектами. Эти взаимоотношения моделируются с помощью описания связей (ассоциаций) между классами объектов. В </a:t>
            </a:r>
            <a:r>
              <a:rPr lang="en-US" dirty="0"/>
              <a:t>UML</a:t>
            </a:r>
            <a:r>
              <a:rPr lang="ru-RU" dirty="0"/>
              <a:t> связь обозначается линией, которая соединяет классы объектов, причем линия может быть снабжена информацией о данной связи. На рис. 3.4 показаны связи между объектами классов </a:t>
            </a:r>
            <a:r>
              <a:rPr lang="ru-RU" b="1" dirty="0"/>
              <a:t>Работник</a:t>
            </a:r>
            <a:r>
              <a:rPr lang="ru-RU" dirty="0"/>
              <a:t> и </a:t>
            </a:r>
            <a:r>
              <a:rPr lang="ru-RU" b="1" dirty="0"/>
              <a:t>Отдел</a:t>
            </a:r>
            <a:r>
              <a:rPr lang="ru-RU" dirty="0"/>
              <a:t> и между объектами классов </a:t>
            </a:r>
            <a:r>
              <a:rPr lang="ru-RU" b="1" dirty="0"/>
              <a:t>Работник</a:t>
            </a:r>
            <a:r>
              <a:rPr lang="ru-RU" dirty="0"/>
              <a:t> и </a:t>
            </a:r>
            <a:r>
              <a:rPr lang="ru-RU" b="1" dirty="0"/>
              <a:t>Менеджер</a:t>
            </a:r>
            <a:r>
              <a:rPr lang="ru-RU" dirty="0"/>
              <a:t>.</a:t>
            </a:r>
          </a:p>
        </p:txBody>
      </p:sp>
    </p:spTree>
    <p:extLst>
      <p:ext uri="{BB962C8B-B14F-4D97-AF65-F5344CB8AC3E}">
        <p14:creationId xmlns:p14="http://schemas.microsoft.com/office/powerpoint/2010/main" val="922427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86425"/>
            <a:ext cx="10515600" cy="490538"/>
          </a:xfrm>
        </p:spPr>
        <p:txBody>
          <a:bodyPr/>
          <a:lstStyle/>
          <a:p>
            <a:pPr marL="0" indent="0" algn="ctr">
              <a:buNone/>
            </a:pPr>
            <a:r>
              <a:rPr lang="ru-RU" i="1" dirty="0"/>
              <a:t>Рис. 3.4. Модель </a:t>
            </a:r>
            <a:r>
              <a:rPr lang="ru-RU" i="1" dirty="0" smtClean="0"/>
              <a:t>связей</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362300" y="1371600"/>
            <a:ext cx="7467400" cy="3479165"/>
          </a:xfrm>
          <a:prstGeom prst="rect">
            <a:avLst/>
          </a:prstGeom>
          <a:noFill/>
          <a:ln>
            <a:noFill/>
          </a:ln>
        </p:spPr>
      </p:pic>
    </p:spTree>
    <p:extLst>
      <p:ext uri="{BB962C8B-B14F-4D97-AF65-F5344CB8AC3E}">
        <p14:creationId xmlns:p14="http://schemas.microsoft.com/office/powerpoint/2010/main" val="2700113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3925" y="1628776"/>
            <a:ext cx="10515600" cy="3900487"/>
          </a:xfrm>
        </p:spPr>
        <p:txBody>
          <a:bodyPr>
            <a:normAutofit/>
          </a:bodyPr>
          <a:lstStyle/>
          <a:p>
            <a:pPr marL="0" indent="0">
              <a:buNone/>
            </a:pPr>
            <a:r>
              <a:rPr lang="ru-RU" sz="3200" dirty="0" smtClean="0"/>
              <a:t>   Связи </a:t>
            </a:r>
            <a:r>
              <a:rPr lang="ru-RU" sz="3200" dirty="0"/>
              <a:t>представляют самые общие отношения и часто используются в </a:t>
            </a:r>
            <a:r>
              <a:rPr lang="en-US" sz="3200" dirty="0"/>
              <a:t>UML</a:t>
            </a:r>
            <a:r>
              <a:rPr lang="ru-RU" sz="3200" dirty="0"/>
              <a:t> там, где требуется указать, что какое-то свойство объекта является связанным с объектом или же реализация метода объекта полагается на связанный объект. Однако в принципе тип связи может быть каким угодно. Одним из наиболее распространенных типов связи, который служит для создания новых объектов из уже имеющихся, является агрегирование</a:t>
            </a:r>
            <a:r>
              <a:rPr lang="ru-RU" sz="3200" dirty="0" smtClean="0"/>
              <a:t>.</a:t>
            </a:r>
            <a:endParaRPr lang="ru-RU" sz="3200" dirty="0"/>
          </a:p>
        </p:txBody>
      </p:sp>
    </p:spTree>
    <p:extLst>
      <p:ext uri="{BB962C8B-B14F-4D97-AF65-F5344CB8AC3E}">
        <p14:creationId xmlns:p14="http://schemas.microsoft.com/office/powerpoint/2010/main" val="2599042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5000"/>
          </a:xfrm>
        </p:spPr>
        <p:txBody>
          <a:bodyPr>
            <a:normAutofit fontScale="90000"/>
          </a:bodyPr>
          <a:lstStyle/>
          <a:p>
            <a:pPr algn="ctr"/>
            <a:r>
              <a:rPr lang="ru-RU" b="1" dirty="0" smtClean="0"/>
              <a:t>1.1</a:t>
            </a:r>
            <a:r>
              <a:rPr lang="ru-RU" b="1" dirty="0"/>
              <a:t>. Параллельные </a:t>
            </a:r>
            <a:r>
              <a:rPr lang="ru-RU" b="1" dirty="0" smtClean="0"/>
              <a:t>объекты</a:t>
            </a:r>
            <a:endParaRPr lang="ru-RU" dirty="0"/>
          </a:p>
        </p:txBody>
      </p:sp>
      <p:sp>
        <p:nvSpPr>
          <p:cNvPr id="3" name="Объект 2"/>
          <p:cNvSpPr>
            <a:spLocks noGrp="1"/>
          </p:cNvSpPr>
          <p:nvPr>
            <p:ph idx="1"/>
          </p:nvPr>
        </p:nvSpPr>
        <p:spPr>
          <a:xfrm>
            <a:off x="838200" y="1000126"/>
            <a:ext cx="10515600" cy="5672137"/>
          </a:xfrm>
        </p:spPr>
        <p:txBody>
          <a:bodyPr>
            <a:normAutofit fontScale="92500" lnSpcReduction="10000"/>
          </a:bodyPr>
          <a:lstStyle/>
          <a:p>
            <a:pPr marL="0" indent="0">
              <a:buNone/>
            </a:pPr>
            <a:r>
              <a:rPr lang="ru-RU" dirty="0" smtClean="0"/>
              <a:t>   В </a:t>
            </a:r>
            <a:r>
              <a:rPr lang="ru-RU" dirty="0"/>
              <a:t>общем случае объекты запрашивают сервис от любого объекта посредством передачи ему сообщения "запрос к сервису". Обычно нет необходимости в последовательном выполнении, при котором один объект ожидает завершения работы сервиса по сделанному запросу. Общая модель взаимодействия объектов позволяет их одновременное выполнение в виде параллельных процессов. Такие объекты могут выполняться на одном компьютере или на разных машинах как распределенные объекты.</a:t>
            </a:r>
          </a:p>
          <a:p>
            <a:pPr marL="0" indent="0">
              <a:buNone/>
            </a:pPr>
            <a:r>
              <a:rPr lang="ru-RU" dirty="0" smtClean="0"/>
              <a:t>   На </a:t>
            </a:r>
            <a:r>
              <a:rPr lang="ru-RU" dirty="0"/>
              <a:t>практике в большинстве объектно-ориентированных языков программирования по умолчанию реализована модель последовательного выполнения, в которой запросы к сервисам объектов и вызовы функций реализованы одним и тем же способом. Например, на языке </a:t>
            </a:r>
            <a:r>
              <a:rPr lang="en-US" dirty="0"/>
              <a:t>Java</a:t>
            </a:r>
            <a:r>
              <a:rPr lang="ru-RU" dirty="0"/>
              <a:t>, когда объект, вызвавший объект </a:t>
            </a:r>
            <a:r>
              <a:rPr lang="en-US" b="1" dirty="0" err="1"/>
              <a:t>theList</a:t>
            </a:r>
            <a:r>
              <a:rPr lang="ru-RU" dirty="0"/>
              <a:t> (Список), создается из обычного класса объектов, это запишется так: </a:t>
            </a:r>
            <a:endParaRPr lang="ru-RU" dirty="0" smtClean="0"/>
          </a:p>
          <a:p>
            <a:pPr marL="0" indent="0">
              <a:buNone/>
            </a:pPr>
            <a:endParaRPr lang="ru-RU" dirty="0"/>
          </a:p>
          <a:p>
            <a:pPr marL="0" indent="0">
              <a:buNone/>
            </a:pPr>
            <a:r>
              <a:rPr lang="en-US" dirty="0" err="1"/>
              <a:t>theList</a:t>
            </a:r>
            <a:r>
              <a:rPr lang="ru-RU" dirty="0"/>
              <a:t>.</a:t>
            </a:r>
            <a:r>
              <a:rPr lang="en-US" dirty="0"/>
              <a:t>append</a:t>
            </a:r>
            <a:r>
              <a:rPr lang="ru-RU" dirty="0"/>
              <a:t>(17</a:t>
            </a:r>
            <a:r>
              <a:rPr lang="ru-RU" dirty="0" smtClean="0"/>
              <a:t>)</a:t>
            </a:r>
            <a:endParaRPr lang="ru-RU" dirty="0"/>
          </a:p>
        </p:txBody>
      </p:sp>
    </p:spTree>
    <p:extLst>
      <p:ext uri="{BB962C8B-B14F-4D97-AF65-F5344CB8AC3E}">
        <p14:creationId xmlns:p14="http://schemas.microsoft.com/office/powerpoint/2010/main" val="1244784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500"/>
            <a:ext cx="10515600" cy="5900738"/>
          </a:xfrm>
        </p:spPr>
        <p:txBody>
          <a:bodyPr>
            <a:normAutofit fontScale="85000" lnSpcReduction="20000"/>
          </a:bodyPr>
          <a:lstStyle/>
          <a:p>
            <a:pPr marL="0" indent="0">
              <a:buNone/>
            </a:pPr>
            <a:r>
              <a:rPr lang="ru-RU" dirty="0" smtClean="0"/>
              <a:t>   Здесь </a:t>
            </a:r>
            <a:r>
              <a:rPr lang="ru-RU" dirty="0"/>
              <a:t>вызывается метод </a:t>
            </a:r>
            <a:r>
              <a:rPr lang="en-US" b="1" dirty="0"/>
              <a:t>append</a:t>
            </a:r>
            <a:r>
              <a:rPr lang="ru-RU" dirty="0"/>
              <a:t> (добавить), связанный с объектом </a:t>
            </a:r>
            <a:r>
              <a:rPr lang="en-US" b="1" dirty="0" err="1"/>
              <a:t>theList</a:t>
            </a:r>
            <a:r>
              <a:rPr lang="ru-RU" dirty="0"/>
              <a:t>, который добавляет элемент 17 в список </a:t>
            </a:r>
            <a:r>
              <a:rPr lang="en-US" b="1" dirty="0" err="1"/>
              <a:t>theList</a:t>
            </a:r>
            <a:r>
              <a:rPr lang="ru-RU" dirty="0"/>
              <a:t>, а выполнение объекта, сделавшего вызов, приостанавливается до тех пор, пока не завершится операция добавления. Однако в </a:t>
            </a:r>
            <a:r>
              <a:rPr lang="en-US" dirty="0"/>
              <a:t>Java</a:t>
            </a:r>
            <a:r>
              <a:rPr lang="ru-RU" dirty="0"/>
              <a:t> существует очень простой механизм потоков (</a:t>
            </a:r>
            <a:r>
              <a:rPr lang="en-US" dirty="0"/>
              <a:t>threads</a:t>
            </a:r>
            <a:r>
              <a:rPr lang="ru-RU" dirty="0"/>
              <a:t>), который позволяет создавать параллельно выполняющиеся объекты. Поэтому объектно-ориентированную архитектуру программной системы можно преобразовать так, чтобы объекты стали параллельными процессами.</a:t>
            </a:r>
          </a:p>
          <a:p>
            <a:pPr marL="0" indent="0">
              <a:buNone/>
            </a:pPr>
            <a:r>
              <a:rPr lang="ru-RU" dirty="0"/>
              <a:t> </a:t>
            </a:r>
            <a:r>
              <a:rPr lang="ru-RU" dirty="0" smtClean="0"/>
              <a:t>  Существует </a:t>
            </a:r>
            <a:r>
              <a:rPr lang="ru-RU" dirty="0"/>
              <a:t>два типа параллельных объектов.</a:t>
            </a:r>
          </a:p>
          <a:p>
            <a:pPr marL="0" indent="0">
              <a:buNone/>
            </a:pPr>
            <a:r>
              <a:rPr lang="ru-RU" dirty="0"/>
              <a:t> </a:t>
            </a:r>
          </a:p>
          <a:p>
            <a:pPr marL="514350" indent="-514350">
              <a:buFont typeface="+mj-lt"/>
              <a:buAutoNum type="arabicPeriod"/>
            </a:pPr>
            <a:r>
              <a:rPr lang="ru-RU" i="1" dirty="0" smtClean="0"/>
              <a:t>Серверы</a:t>
            </a:r>
            <a:r>
              <a:rPr lang="ru-RU" i="1" dirty="0"/>
              <a:t>, </a:t>
            </a:r>
            <a:r>
              <a:rPr lang="ru-RU" dirty="0"/>
              <a:t>в которых объект реализован как параллельный процесс с методами, соответствующими определенным операциям объекта. Методы запускаются в ответ на внешнее сообщение и могут выполняться параллельно с методами, связанными с другими объектами. По окончании всех действий выполнение объекта приостанавливается, и он ожидает дальнейших запросов к сервису.</a:t>
            </a:r>
          </a:p>
          <a:p>
            <a:pPr marL="514350" indent="-514350">
              <a:buFont typeface="+mj-lt"/>
              <a:buAutoNum type="arabicPeriod"/>
            </a:pPr>
            <a:r>
              <a:rPr lang="ru-RU" i="1" dirty="0" smtClean="0"/>
              <a:t>Активные </a:t>
            </a:r>
            <a:r>
              <a:rPr lang="ru-RU" i="1" dirty="0"/>
              <a:t>объекты, </a:t>
            </a:r>
            <a:r>
              <a:rPr lang="ru-RU" dirty="0"/>
              <a:t>у которых состояние может изменяться посредством операций, выполняющихся внутри самого объекта. Процесс, представляющий объект, постоянно выполняет эти операции, а, следовательно, никогда не останавливается</a:t>
            </a:r>
            <a:r>
              <a:rPr lang="ru-RU" dirty="0" smtClean="0"/>
              <a:t>.</a:t>
            </a:r>
            <a:endParaRPr lang="ru-RU" dirty="0"/>
          </a:p>
        </p:txBody>
      </p:sp>
    </p:spTree>
    <p:extLst>
      <p:ext uri="{BB962C8B-B14F-4D97-AF65-F5344CB8AC3E}">
        <p14:creationId xmlns:p14="http://schemas.microsoft.com/office/powerpoint/2010/main" val="326393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t>Цели</a:t>
            </a:r>
            <a:endParaRPr lang="ru-RU" sz="3200"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познакомить с подходом к проектированию программного обеспечения, в котором система представляется в виде взаимодействующих объектов. Прочитав эту </a:t>
            </a:r>
            <a:r>
              <a:rPr lang="ru-RU" dirty="0" smtClean="0"/>
              <a:t>лекцию, </a:t>
            </a:r>
            <a:r>
              <a:rPr lang="ru-RU" dirty="0"/>
              <a:t>вы должны:</a:t>
            </a:r>
          </a:p>
          <a:p>
            <a:pPr lvl="0"/>
            <a:r>
              <a:rPr lang="ru-RU" dirty="0"/>
              <a:t>знать, что структуру программы можно представить в виде совокупности взаимодействующих объектов, управляющих собственным состоянием и операциями;</a:t>
            </a:r>
          </a:p>
          <a:p>
            <a:pPr lvl="0"/>
            <a:r>
              <a:rPr lang="ru-RU" dirty="0"/>
              <a:t>иметь представление об основных этапах процесса объектно-ориентированного проектирования;</a:t>
            </a:r>
          </a:p>
          <a:p>
            <a:pPr lvl="0"/>
            <a:r>
              <a:rPr lang="ru-RU" dirty="0"/>
              <a:t>понимать различные модели, которые используются при документировании объектно-ориентированной структуры;</a:t>
            </a:r>
          </a:p>
          <a:p>
            <a:pPr lvl="0"/>
            <a:r>
              <a:rPr lang="ru-RU" dirty="0"/>
              <a:t>познакомиться с представлением этих моделей с помощью </a:t>
            </a:r>
            <a:r>
              <a:rPr lang="en-US" dirty="0"/>
              <a:t>UML</a:t>
            </a:r>
            <a:r>
              <a:rPr lang="ru-RU" dirty="0"/>
              <a:t>.</a:t>
            </a:r>
          </a:p>
          <a:p>
            <a:endParaRPr lang="ru-RU" dirty="0"/>
          </a:p>
        </p:txBody>
      </p:sp>
    </p:spTree>
    <p:extLst>
      <p:ext uri="{BB962C8B-B14F-4D97-AF65-F5344CB8AC3E}">
        <p14:creationId xmlns:p14="http://schemas.microsoft.com/office/powerpoint/2010/main" val="2415752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928687"/>
            <a:ext cx="10515600" cy="5634038"/>
          </a:xfrm>
        </p:spPr>
        <p:txBody>
          <a:bodyPr>
            <a:normAutofit/>
          </a:bodyPr>
          <a:lstStyle/>
          <a:p>
            <a:pPr marL="0" indent="0">
              <a:buNone/>
            </a:pPr>
            <a:r>
              <a:rPr lang="ru-RU" sz="3200" dirty="0" smtClean="0"/>
              <a:t>   Серверы </a:t>
            </a:r>
            <a:r>
              <a:rPr lang="ru-RU" sz="3200" dirty="0"/>
              <a:t>наиболее полезны в распределенных средах, где вызывающий и вызываемый объекты выполняются на разных компьютерах. Время ответа, которое требуется сервису, заранее не известно, поэтому где только можно следует спроектировать систему так, чтобы объект, отправивший запрос к сервису, не ждал, пока сервис выполнит запрос. Также серверы могут использоваться на одной машине, где им требуется некоторое время для выполнения запроса (например, печать документа) и где есть вероятность отправки запросов к сервису от нескольких разных объектов</a:t>
            </a:r>
            <a:r>
              <a:rPr lang="ru-RU" sz="3200" dirty="0" smtClean="0"/>
              <a:t>.</a:t>
            </a:r>
            <a:endParaRPr lang="ru-RU" sz="3200" dirty="0"/>
          </a:p>
        </p:txBody>
      </p:sp>
    </p:spTree>
    <p:extLst>
      <p:ext uri="{BB962C8B-B14F-4D97-AF65-F5344CB8AC3E}">
        <p14:creationId xmlns:p14="http://schemas.microsoft.com/office/powerpoint/2010/main" val="681233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lnSpcReduction="10000"/>
          </a:bodyPr>
          <a:lstStyle/>
          <a:p>
            <a:pPr marL="0" indent="0">
              <a:buNone/>
            </a:pPr>
            <a:r>
              <a:rPr lang="ru-RU" dirty="0" smtClean="0"/>
              <a:t>   Активные </a:t>
            </a:r>
            <a:r>
              <a:rPr lang="ru-RU" dirty="0"/>
              <a:t>объекты используются там, где объектам необходимо обновлять свое состояние через определенные интервалы времени. Такие объекты характерны для систем реального времени, в которых объекты связаны с аппаратными устройствами, собирающими информацию из окружения среды. Методы объектов позволяют другим объектам получить доступ к информации, определяющей состояние объекта.</a:t>
            </a:r>
          </a:p>
          <a:p>
            <a:pPr marL="0" indent="0">
              <a:buNone/>
            </a:pPr>
            <a:r>
              <a:rPr lang="ru-RU" dirty="0" smtClean="0"/>
              <a:t>   В </a:t>
            </a:r>
            <a:r>
              <a:rPr lang="ru-RU" dirty="0"/>
              <a:t>листинге 3</a:t>
            </a:r>
            <a:r>
              <a:rPr lang="ru-RU" dirty="0" smtClean="0"/>
              <a:t>.1 </a:t>
            </a:r>
            <a:r>
              <a:rPr lang="ru-RU" dirty="0"/>
              <a:t>показано, как на языке </a:t>
            </a:r>
            <a:r>
              <a:rPr lang="en-US" dirty="0"/>
              <a:t>Java</a:t>
            </a:r>
            <a:r>
              <a:rPr lang="ru-RU" dirty="0"/>
              <a:t> можно определить и реализовать активный объект. Данный класс объектов представляет бортовой радиомаяк-ответчик (</a:t>
            </a:r>
            <a:r>
              <a:rPr lang="en-US" dirty="0"/>
              <a:t>transponder</a:t>
            </a:r>
            <a:r>
              <a:rPr lang="ru-RU" dirty="0"/>
              <a:t>) самолета. С помощью спутниковой навигационной системы радиомаяк-ответчик отслеживает положение самолета. Он может отвечать на сообщения, приходящие от компьютеров, управляющих воздушными полетами. В ответ на запрос метод </a:t>
            </a:r>
            <a:r>
              <a:rPr lang="en-US" b="1" dirty="0" err="1"/>
              <a:t>givePosition</a:t>
            </a:r>
            <a:r>
              <a:rPr lang="ru-RU" dirty="0"/>
              <a:t> сообщает текущее положение самолета</a:t>
            </a:r>
            <a:r>
              <a:rPr lang="ru-RU" dirty="0" smtClean="0"/>
              <a:t>.</a:t>
            </a:r>
            <a:endParaRPr lang="ru-RU" dirty="0"/>
          </a:p>
        </p:txBody>
      </p:sp>
    </p:spTree>
    <p:extLst>
      <p:ext uri="{BB962C8B-B14F-4D97-AF65-F5344CB8AC3E}">
        <p14:creationId xmlns:p14="http://schemas.microsoft.com/office/powerpoint/2010/main" val="2123335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2475" y="185738"/>
            <a:ext cx="10515600" cy="6672262"/>
          </a:xfrm>
        </p:spPr>
        <p:txBody>
          <a:bodyPr>
            <a:normAutofit fontScale="62500" lnSpcReduction="20000"/>
          </a:bodyPr>
          <a:lstStyle/>
          <a:p>
            <a:pPr marL="0" indent="0">
              <a:buNone/>
            </a:pPr>
            <a:r>
              <a:rPr lang="ru-RU" b="1" dirty="0" smtClean="0"/>
              <a:t>   Листинг </a:t>
            </a:r>
            <a:r>
              <a:rPr lang="ru-RU" b="1" dirty="0"/>
              <a:t>3.1. Реализация активного объекта, использующего потоки языка </a:t>
            </a:r>
            <a:r>
              <a:rPr lang="en-US" b="1" dirty="0" smtClean="0"/>
              <a:t>Java</a:t>
            </a:r>
            <a:endParaRPr lang="ru-RU" dirty="0"/>
          </a:p>
          <a:p>
            <a:pPr marL="0" indent="0">
              <a:buNone/>
            </a:pPr>
            <a:r>
              <a:rPr lang="en-US" dirty="0"/>
              <a:t>class Transponder extends Thread { </a:t>
            </a:r>
            <a:endParaRPr lang="ru-RU" dirty="0"/>
          </a:p>
          <a:p>
            <a:pPr marL="0" indent="0">
              <a:buNone/>
            </a:pPr>
            <a:r>
              <a:rPr lang="en-US" dirty="0"/>
              <a:t>Position </a:t>
            </a:r>
            <a:r>
              <a:rPr lang="en-US" dirty="0" err="1"/>
              <a:t>currentPosition</a:t>
            </a:r>
            <a:r>
              <a:rPr lang="en-US" dirty="0"/>
              <a:t> ; </a:t>
            </a:r>
            <a:endParaRPr lang="ru-RU" dirty="0"/>
          </a:p>
          <a:p>
            <a:pPr marL="0" indent="0">
              <a:buNone/>
            </a:pPr>
            <a:r>
              <a:rPr lang="en-US" dirty="0" err="1"/>
              <a:t>Coords</a:t>
            </a:r>
            <a:r>
              <a:rPr lang="en-US" dirty="0"/>
              <a:t> cl, c2 ; </a:t>
            </a:r>
            <a:endParaRPr lang="ru-RU" dirty="0"/>
          </a:p>
          <a:p>
            <a:pPr marL="0" indent="0">
              <a:buNone/>
            </a:pPr>
            <a:r>
              <a:rPr lang="en-US" dirty="0"/>
              <a:t>Satellite </a:t>
            </a:r>
            <a:r>
              <a:rPr lang="en-US" dirty="0" err="1"/>
              <a:t>satl</a:t>
            </a:r>
            <a:r>
              <a:rPr lang="en-US" dirty="0"/>
              <a:t>, sat2 ; </a:t>
            </a:r>
            <a:endParaRPr lang="ru-RU" dirty="0"/>
          </a:p>
          <a:p>
            <a:pPr marL="0" indent="0">
              <a:buNone/>
            </a:pPr>
            <a:r>
              <a:rPr lang="en-US" dirty="0"/>
              <a:t>Navigator </a:t>
            </a:r>
            <a:r>
              <a:rPr lang="en-US" dirty="0" err="1"/>
              <a:t>theNavigator</a:t>
            </a:r>
            <a:r>
              <a:rPr lang="en-US" dirty="0"/>
              <a:t> ;</a:t>
            </a:r>
            <a:endParaRPr lang="ru-RU" dirty="0"/>
          </a:p>
          <a:p>
            <a:pPr marL="0" indent="0">
              <a:buNone/>
            </a:pPr>
            <a:r>
              <a:rPr lang="en-US" dirty="0"/>
              <a:t> </a:t>
            </a:r>
            <a:endParaRPr lang="ru-RU" dirty="0"/>
          </a:p>
          <a:p>
            <a:pPr marL="0" indent="0">
              <a:buNone/>
            </a:pPr>
            <a:r>
              <a:rPr lang="en-US" dirty="0"/>
              <a:t>public Position </a:t>
            </a:r>
            <a:r>
              <a:rPr lang="en-US" dirty="0" err="1"/>
              <a:t>givePosition</a:t>
            </a:r>
            <a:r>
              <a:rPr lang="en-US" dirty="0"/>
              <a:t> () </a:t>
            </a:r>
            <a:endParaRPr lang="ru-RU" dirty="0"/>
          </a:p>
          <a:p>
            <a:pPr marL="0" indent="0">
              <a:buNone/>
            </a:pPr>
            <a:r>
              <a:rPr lang="en-US" dirty="0"/>
              <a:t>{</a:t>
            </a:r>
            <a:endParaRPr lang="ru-RU" dirty="0"/>
          </a:p>
          <a:p>
            <a:pPr marL="0" indent="0">
              <a:buNone/>
            </a:pPr>
            <a:r>
              <a:rPr lang="en-US" dirty="0"/>
              <a:t>return </a:t>
            </a:r>
            <a:r>
              <a:rPr lang="en-US" dirty="0" err="1"/>
              <a:t>currentPosition</a:t>
            </a:r>
            <a:r>
              <a:rPr lang="en-US" dirty="0"/>
              <a:t>; </a:t>
            </a:r>
            <a:endParaRPr lang="ru-RU" dirty="0"/>
          </a:p>
          <a:p>
            <a:pPr marL="0" indent="0">
              <a:buNone/>
            </a:pPr>
            <a:r>
              <a:rPr lang="en-US" dirty="0"/>
              <a:t>}</a:t>
            </a:r>
            <a:endParaRPr lang="ru-RU" dirty="0"/>
          </a:p>
          <a:p>
            <a:pPr marL="0" indent="0">
              <a:buNone/>
            </a:pPr>
            <a:r>
              <a:rPr lang="en-US" dirty="0"/>
              <a:t>public void run () </a:t>
            </a:r>
            <a:endParaRPr lang="ru-RU" dirty="0"/>
          </a:p>
          <a:p>
            <a:pPr marL="0" indent="0">
              <a:buNone/>
            </a:pPr>
            <a:r>
              <a:rPr lang="en-US" dirty="0"/>
              <a:t>{</a:t>
            </a:r>
            <a:endParaRPr lang="ru-RU" dirty="0"/>
          </a:p>
          <a:p>
            <a:pPr marL="0" indent="0">
              <a:buNone/>
            </a:pPr>
            <a:r>
              <a:rPr lang="en-US" dirty="0"/>
              <a:t>while (true) </a:t>
            </a:r>
            <a:endParaRPr lang="ru-RU" dirty="0"/>
          </a:p>
          <a:p>
            <a:pPr marL="0" indent="0">
              <a:buNone/>
            </a:pPr>
            <a:r>
              <a:rPr lang="en-US" dirty="0"/>
              <a:t>{</a:t>
            </a:r>
            <a:endParaRPr lang="ru-RU" dirty="0"/>
          </a:p>
          <a:p>
            <a:pPr marL="0" indent="0">
              <a:buNone/>
            </a:pPr>
            <a:r>
              <a:rPr lang="en-US" dirty="0"/>
              <a:t>cl = </a:t>
            </a:r>
            <a:r>
              <a:rPr lang="en-US" dirty="0" err="1"/>
              <a:t>satl.position</a:t>
            </a:r>
            <a:r>
              <a:rPr lang="en-US" dirty="0"/>
              <a:t> (); </a:t>
            </a:r>
            <a:endParaRPr lang="ru-RU" dirty="0"/>
          </a:p>
          <a:p>
            <a:pPr marL="0" indent="0">
              <a:buNone/>
            </a:pPr>
            <a:r>
              <a:rPr lang="en-US" dirty="0"/>
              <a:t>c2 = sat2.position ();</a:t>
            </a:r>
            <a:endParaRPr lang="ru-RU" dirty="0"/>
          </a:p>
          <a:p>
            <a:pPr marL="0" indent="0">
              <a:buNone/>
            </a:pPr>
            <a:r>
              <a:rPr lang="en-US" dirty="0" err="1"/>
              <a:t>currentPosition</a:t>
            </a:r>
            <a:r>
              <a:rPr lang="en-US" dirty="0"/>
              <a:t> = </a:t>
            </a:r>
            <a:r>
              <a:rPr lang="en-US" dirty="0" err="1"/>
              <a:t>theNavigator.compute</a:t>
            </a:r>
            <a:r>
              <a:rPr lang="en-US" dirty="0"/>
              <a:t> (cl, c2) ; </a:t>
            </a:r>
            <a:endParaRPr lang="ru-RU" dirty="0"/>
          </a:p>
          <a:p>
            <a:pPr marL="0" indent="0">
              <a:buNone/>
            </a:pPr>
            <a:r>
              <a:rPr lang="ru-RU" dirty="0"/>
              <a:t>} </a:t>
            </a:r>
          </a:p>
          <a:p>
            <a:pPr marL="0" indent="0">
              <a:buNone/>
            </a:pPr>
            <a:r>
              <a:rPr lang="ru-RU" dirty="0"/>
              <a:t>} </a:t>
            </a:r>
          </a:p>
          <a:p>
            <a:pPr marL="0" indent="0">
              <a:buNone/>
            </a:pPr>
            <a:r>
              <a:rPr lang="ru-RU" dirty="0"/>
              <a:t>}//</a:t>
            </a:r>
            <a:r>
              <a:rPr lang="en-US" dirty="0" smtClean="0"/>
              <a:t>Transponder</a:t>
            </a:r>
            <a:endParaRPr lang="ru-RU" dirty="0"/>
          </a:p>
        </p:txBody>
      </p:sp>
    </p:spTree>
    <p:extLst>
      <p:ext uri="{BB962C8B-B14F-4D97-AF65-F5344CB8AC3E}">
        <p14:creationId xmlns:p14="http://schemas.microsoft.com/office/powerpoint/2010/main" val="2684004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5350" y="1511300"/>
            <a:ext cx="10515600" cy="4351338"/>
          </a:xfrm>
        </p:spPr>
        <p:txBody>
          <a:bodyPr>
            <a:normAutofit/>
          </a:bodyPr>
          <a:lstStyle/>
          <a:p>
            <a:pPr marL="0" indent="0">
              <a:buNone/>
            </a:pPr>
            <a:r>
              <a:rPr lang="ru-RU" sz="3600" dirty="0"/>
              <a:t>Данный объект реализован как поток, где в непрерывном цикле метода </a:t>
            </a:r>
            <a:r>
              <a:rPr lang="en-US" sz="3600" b="1" dirty="0"/>
              <a:t>run</a:t>
            </a:r>
            <a:r>
              <a:rPr lang="ru-RU" sz="3600" dirty="0"/>
              <a:t> содержится код, вычисляющий положение самолета с помощью сигналов, полученных от спутников. В </a:t>
            </a:r>
            <a:r>
              <a:rPr lang="en-US" sz="3600" dirty="0"/>
              <a:t>Java</a:t>
            </a:r>
            <a:r>
              <a:rPr lang="ru-RU" sz="3600" dirty="0"/>
              <a:t> потоки создаются с помощью встроенного класса </a:t>
            </a:r>
            <a:r>
              <a:rPr lang="en-US" sz="3600" b="1" dirty="0"/>
              <a:t>Thread</a:t>
            </a:r>
            <a:r>
              <a:rPr lang="ru-RU" sz="3600" dirty="0"/>
              <a:t> (Поток), выступающего в объявлении классов в качестве базового.</a:t>
            </a:r>
          </a:p>
        </p:txBody>
      </p:sp>
    </p:spTree>
    <p:extLst>
      <p:ext uri="{BB962C8B-B14F-4D97-AF65-F5344CB8AC3E}">
        <p14:creationId xmlns:p14="http://schemas.microsoft.com/office/powerpoint/2010/main" val="3502921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2</a:t>
            </a:r>
            <a:r>
              <a:rPr lang="ru-RU" sz="3200" b="1" dirty="0"/>
              <a:t>. Процесс объектно-ориентированного </a:t>
            </a:r>
            <a:r>
              <a:rPr lang="ru-RU" sz="3200" b="1" dirty="0" smtClean="0"/>
              <a:t>проектирования</a:t>
            </a:r>
            <a:endParaRPr lang="ru-RU" sz="3200" dirty="0"/>
          </a:p>
        </p:txBody>
      </p:sp>
      <p:sp>
        <p:nvSpPr>
          <p:cNvPr id="3" name="Объект 2"/>
          <p:cNvSpPr>
            <a:spLocks noGrp="1"/>
          </p:cNvSpPr>
          <p:nvPr>
            <p:ph idx="1"/>
          </p:nvPr>
        </p:nvSpPr>
        <p:spPr/>
        <p:txBody>
          <a:bodyPr>
            <a:normAutofit/>
          </a:bodyPr>
          <a:lstStyle/>
          <a:p>
            <a:pPr marL="0" indent="0">
              <a:buNone/>
            </a:pPr>
            <a:r>
              <a:rPr lang="ru-RU" dirty="0" smtClean="0"/>
              <a:t>   В </a:t>
            </a:r>
            <a:r>
              <a:rPr lang="ru-RU" dirty="0"/>
              <a:t>этом разделе процесс объектно-ориентированного проектирования показан на примере разработки структуры управляющей программной системы, встроенной в автоматизированную метеостанцию. Как отмечалось выше, есть несколько методов объектно-ориентированного проектирования, причем какого-либо предпочтительного метода или процесса проектирования не существует. Рассматриваемый здесь процесс является достаточно общим, т.е. состоит из операций, характерных для большинства процессов объектно-ориентированного проектирования. В этом отношении он сравним с процессом, предлагаемым языком </a:t>
            </a:r>
            <a:r>
              <a:rPr lang="en-US" dirty="0"/>
              <a:t>UML</a:t>
            </a:r>
            <a:r>
              <a:rPr lang="ru-RU" dirty="0"/>
              <a:t>, однако я значительно упростил его</a:t>
            </a:r>
            <a:r>
              <a:rPr lang="ru-RU" dirty="0" smtClean="0"/>
              <a:t>.</a:t>
            </a:r>
            <a:endParaRPr lang="ru-RU" dirty="0"/>
          </a:p>
        </p:txBody>
      </p:sp>
    </p:spTree>
    <p:extLst>
      <p:ext uri="{BB962C8B-B14F-4D97-AF65-F5344CB8AC3E}">
        <p14:creationId xmlns:p14="http://schemas.microsoft.com/office/powerpoint/2010/main" val="2048009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09738" y="957262"/>
            <a:ext cx="8934450" cy="5643562"/>
          </a:xfrm>
        </p:spPr>
        <p:txBody>
          <a:bodyPr/>
          <a:lstStyle/>
          <a:p>
            <a:pPr marL="0" indent="0">
              <a:buNone/>
            </a:pPr>
            <a:r>
              <a:rPr lang="ru-RU" dirty="0" smtClean="0"/>
              <a:t>   </a:t>
            </a:r>
            <a:r>
              <a:rPr lang="ru-RU" sz="3200" dirty="0" smtClean="0"/>
              <a:t>Общий </a:t>
            </a:r>
            <a:r>
              <a:rPr lang="ru-RU" sz="3200" dirty="0"/>
              <a:t>процесс объектно-ориентированного проектирования состоит из нескольких этапов.</a:t>
            </a:r>
          </a:p>
          <a:p>
            <a:pPr marL="0" indent="0">
              <a:buNone/>
            </a:pPr>
            <a:r>
              <a:rPr lang="ru-RU" sz="3200" i="1" dirty="0"/>
              <a:t> </a:t>
            </a:r>
            <a:endParaRPr lang="ru-RU" sz="3200" dirty="0"/>
          </a:p>
          <a:p>
            <a:pPr marL="514350" indent="-514350">
              <a:buFont typeface="+mj-lt"/>
              <a:buAutoNum type="arabicPeriod"/>
            </a:pPr>
            <a:r>
              <a:rPr lang="ru-RU" sz="3200" dirty="0" smtClean="0"/>
              <a:t>Определение </a:t>
            </a:r>
            <a:r>
              <a:rPr lang="ru-RU" sz="3200" dirty="0"/>
              <a:t>рабочего окружения системы и разработка моделей ее использования.</a:t>
            </a:r>
          </a:p>
          <a:p>
            <a:pPr marL="514350" indent="-514350">
              <a:buFont typeface="+mj-lt"/>
              <a:buAutoNum type="arabicPeriod"/>
            </a:pPr>
            <a:r>
              <a:rPr lang="ru-RU" sz="3200" dirty="0" smtClean="0"/>
              <a:t>Проектирование </a:t>
            </a:r>
            <a:r>
              <a:rPr lang="ru-RU" sz="3200" dirty="0"/>
              <a:t>архитектуры системы.</a:t>
            </a:r>
          </a:p>
          <a:p>
            <a:pPr marL="514350" indent="-514350">
              <a:buFont typeface="+mj-lt"/>
              <a:buAutoNum type="arabicPeriod"/>
            </a:pPr>
            <a:r>
              <a:rPr lang="ru-RU" sz="3200" dirty="0" smtClean="0"/>
              <a:t>Определение </a:t>
            </a:r>
            <a:r>
              <a:rPr lang="ru-RU" sz="3200" dirty="0"/>
              <a:t>основных объектов системы.</a:t>
            </a:r>
          </a:p>
          <a:p>
            <a:pPr marL="514350" indent="-514350">
              <a:buFont typeface="+mj-lt"/>
              <a:buAutoNum type="arabicPeriod"/>
            </a:pPr>
            <a:r>
              <a:rPr lang="ru-RU" sz="3200" dirty="0" smtClean="0"/>
              <a:t>Разработка </a:t>
            </a:r>
            <a:r>
              <a:rPr lang="ru-RU" sz="3200" dirty="0"/>
              <a:t>моделей архитектуры системы.</a:t>
            </a:r>
          </a:p>
          <a:p>
            <a:pPr marL="514350" indent="-514350">
              <a:buFont typeface="+mj-lt"/>
              <a:buAutoNum type="arabicPeriod"/>
            </a:pPr>
            <a:r>
              <a:rPr lang="ru-RU" sz="3200" dirty="0" smtClean="0"/>
              <a:t>Определение </a:t>
            </a:r>
            <a:r>
              <a:rPr lang="ru-RU" sz="3200" dirty="0"/>
              <a:t>интерфейсов объекта.</a:t>
            </a:r>
          </a:p>
        </p:txBody>
      </p:sp>
    </p:spTree>
    <p:extLst>
      <p:ext uri="{BB962C8B-B14F-4D97-AF65-F5344CB8AC3E}">
        <p14:creationId xmlns:p14="http://schemas.microsoft.com/office/powerpoint/2010/main" val="1982480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10000"/>
          </a:bodyPr>
          <a:lstStyle/>
          <a:p>
            <a:pPr marL="0" indent="0">
              <a:buNone/>
            </a:pPr>
            <a:r>
              <a:rPr lang="ru-RU" dirty="0" smtClean="0"/>
              <a:t>   Процесс </a:t>
            </a:r>
            <a:r>
              <a:rPr lang="ru-RU" dirty="0"/>
              <a:t>проектирования нельзя представить в виде простой схемы, в которой предполагается четкая последовательность этапов. Фактически все перечисленные этапы в значительной мере можно выполнять параллельно, с взаимным влиянием друг на друга. Как только разработана архитектура системы, определяются объекты и (частично или полностью) интерфейсы. После создания моделей объектов отдельные объекты можно переопределить, а это может привести к изменениям в архитектуре системы. Далее в этом разделе каждый этап процесса проектирования обсуждается отдельно.</a:t>
            </a:r>
          </a:p>
          <a:p>
            <a:pPr marL="0" indent="0">
              <a:buNone/>
            </a:pPr>
            <a:r>
              <a:rPr lang="ru-RU" dirty="0" smtClean="0"/>
              <a:t>   Пример </a:t>
            </a:r>
            <a:r>
              <a:rPr lang="ru-RU" dirty="0"/>
              <a:t>ПО, которым я воспользуюсь для иллюстрации объектно-ориентированного проектирования, представляет собой часть системы, создающей метеорологические карты на основе автоматически собранных метеорологических данных. Подробное перечисление требований для такой системы займет много страниц. Однако, даже ограничившись кратким описанием системы, можно разработать ее общую архитектуру</a:t>
            </a:r>
            <a:r>
              <a:rPr lang="ru-RU" dirty="0" smtClean="0"/>
              <a:t>.</a:t>
            </a:r>
            <a:endParaRPr lang="ru-RU" dirty="0"/>
          </a:p>
        </p:txBody>
      </p:sp>
    </p:spTree>
    <p:extLst>
      <p:ext uri="{BB962C8B-B14F-4D97-AF65-F5344CB8AC3E}">
        <p14:creationId xmlns:p14="http://schemas.microsoft.com/office/powerpoint/2010/main" val="1593302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971550"/>
            <a:ext cx="10515600" cy="5576888"/>
          </a:xfrm>
        </p:spPr>
        <p:txBody>
          <a:bodyPr/>
          <a:lstStyle/>
          <a:p>
            <a:pPr marL="0" indent="0">
              <a:buNone/>
            </a:pPr>
            <a:r>
              <a:rPr lang="ru-RU" dirty="0" smtClean="0"/>
              <a:t>   Одним </a:t>
            </a:r>
            <a:r>
              <a:rPr lang="ru-RU" dirty="0"/>
              <a:t>из требований системы построения карты погоды является регулярное обновление метеорологических карт на основе данных, полученных от удаленных метеостанций и других источников, например, наблюдателей, метеозондов и спутников. В ответ на запрос регионального компьютера системы обслуживания метеостанций передают ему свои данные.</a:t>
            </a:r>
          </a:p>
          <a:p>
            <a:pPr marL="0" indent="0">
              <a:buNone/>
            </a:pPr>
            <a:r>
              <a:rPr lang="ru-RU" dirty="0" smtClean="0"/>
              <a:t>   Региональная </a:t>
            </a:r>
            <a:r>
              <a:rPr lang="ru-RU" dirty="0"/>
              <a:t>компьютерная система объединяет данные из различных источников. Собранные данные архивируются и с помощью данных из этого архива и базы данных цифровых карт создается набор локальных метеорологических карт. Карты можно распечатать, направив их на специальный принтер, или же отобразить в разных форматах</a:t>
            </a:r>
            <a:r>
              <a:rPr lang="ru-RU" dirty="0" smtClean="0"/>
              <a:t>.</a:t>
            </a:r>
            <a:endParaRPr lang="ru-RU" dirty="0"/>
          </a:p>
        </p:txBody>
      </p:sp>
    </p:spTree>
    <p:extLst>
      <p:ext uri="{BB962C8B-B14F-4D97-AF65-F5344CB8AC3E}">
        <p14:creationId xmlns:p14="http://schemas.microsoft.com/office/powerpoint/2010/main" val="2021609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971550"/>
            <a:ext cx="10515600" cy="5014913"/>
          </a:xfrm>
        </p:spPr>
        <p:txBody>
          <a:bodyPr/>
          <a:lstStyle/>
          <a:p>
            <a:pPr marL="0" indent="0">
              <a:buNone/>
            </a:pPr>
            <a:r>
              <a:rPr lang="ru-RU" dirty="0" smtClean="0"/>
              <a:t>   Из </a:t>
            </a:r>
            <a:r>
              <a:rPr lang="ru-RU" dirty="0"/>
              <a:t>данного описания видно, что одна часть общей системы занимается сбором данных, другая обобщает данные, полученные из различных источников, третья выполняет архивирование данных и наконец четвертая создает метеорологические карты. На рис. 3.5 изображена одна из возможных архитектур системы, которую можно построить на основе предложенного описания. Она представляет собой многоуровневую архитектуру, в которой отражены все этапы обработки данных в системе, т.е. сбор данных, обобщение данных, архивирование данных и создание карт. Такая многоуровневая архитектура вполне годится для нашей системы, так как каждый этап основывается только на обработке данных, выполненной на предыдущем этапе</a:t>
            </a:r>
            <a:r>
              <a:rPr lang="ru-RU" dirty="0" smtClean="0"/>
              <a:t>.</a:t>
            </a:r>
            <a:endParaRPr lang="ru-RU" dirty="0"/>
          </a:p>
        </p:txBody>
      </p:sp>
    </p:spTree>
    <p:extLst>
      <p:ext uri="{BB962C8B-B14F-4D97-AF65-F5344CB8AC3E}">
        <p14:creationId xmlns:p14="http://schemas.microsoft.com/office/powerpoint/2010/main" val="1418202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00713"/>
            <a:ext cx="10515600" cy="476250"/>
          </a:xfrm>
        </p:spPr>
        <p:txBody>
          <a:bodyPr>
            <a:normAutofit fontScale="85000" lnSpcReduction="10000"/>
          </a:bodyPr>
          <a:lstStyle/>
          <a:p>
            <a:pPr marL="0" indent="0" algn="ctr">
              <a:buNone/>
            </a:pPr>
            <a:r>
              <a:rPr lang="ru-RU" i="1" dirty="0"/>
              <a:t>Рис. 3.5. Многоуровневая архитектура системы построения карт </a:t>
            </a:r>
            <a:r>
              <a:rPr lang="ru-RU" i="1" dirty="0" smtClean="0"/>
              <a:t>погоды</a:t>
            </a:r>
            <a:endParaRPr lang="ru-RU" dirty="0"/>
          </a:p>
        </p:txBody>
      </p:sp>
      <p:pic>
        <p:nvPicPr>
          <p:cNvPr id="4" name="Рисунок 3"/>
          <p:cNvPicPr/>
          <p:nvPr/>
        </p:nvPicPr>
        <p:blipFill>
          <a:blip r:embed="rId2">
            <a:lum contrast="36000"/>
            <a:extLst>
              <a:ext uri="{28A0092B-C50C-407E-A947-70E740481C1C}">
                <a14:useLocalDpi xmlns:a14="http://schemas.microsoft.com/office/drawing/2010/main" val="0"/>
              </a:ext>
            </a:extLst>
          </a:blip>
          <a:srcRect/>
          <a:stretch>
            <a:fillRect/>
          </a:stretch>
        </p:blipFill>
        <p:spPr bwMode="auto">
          <a:xfrm>
            <a:off x="3031490" y="694466"/>
            <a:ext cx="6129020" cy="4497929"/>
          </a:xfrm>
          <a:prstGeom prst="rect">
            <a:avLst/>
          </a:prstGeom>
          <a:noFill/>
          <a:ln>
            <a:noFill/>
          </a:ln>
        </p:spPr>
      </p:pic>
    </p:spTree>
    <p:extLst>
      <p:ext uri="{BB962C8B-B14F-4D97-AF65-F5344CB8AC3E}">
        <p14:creationId xmlns:p14="http://schemas.microsoft.com/office/powerpoint/2010/main" val="97019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0"/>
            <a:ext cx="10515600" cy="5434013"/>
          </a:xfrm>
        </p:spPr>
        <p:txBody>
          <a:bodyPr>
            <a:normAutofit/>
          </a:bodyPr>
          <a:lstStyle/>
          <a:p>
            <a:pPr marL="0" indent="0">
              <a:buNone/>
            </a:pPr>
            <a:r>
              <a:rPr lang="ru-RU" dirty="0" smtClean="0"/>
              <a:t>   Объектно-ориентированное </a:t>
            </a:r>
            <a:r>
              <a:rPr lang="ru-RU" dirty="0"/>
              <a:t>проектирование представляет собой стратегию, в рамках которой разработчики системы вместо операций и функций мыслят в понятиях </a:t>
            </a:r>
            <a:r>
              <a:rPr lang="ru-RU" i="1" dirty="0"/>
              <a:t>объекты. </a:t>
            </a:r>
            <a:r>
              <a:rPr lang="ru-RU" dirty="0"/>
              <a:t>Программная система состоит из взаимодействующих объектов, которые имеют собственное локальное состояние и могут выполнять определенный набор операций, определяемый состоянием объекта (рис. 3.1). Объекты скрывают информацию о представлении состояний и, следовательно, ограничивают к ним доступ. Под процессом объектно-ориентированного проектирования подразумевается проектирование классов объектов и взаимоотношений между этими классами. Когда проект реализован в виде исполняемой программы, все необходимые объекты создаются динамически с помощью </a:t>
            </a:r>
            <a:r>
              <a:rPr lang="ru-RU" dirty="0" smtClean="0"/>
              <a:t>определений</a:t>
            </a:r>
            <a:endParaRPr lang="ru-RU" dirty="0"/>
          </a:p>
        </p:txBody>
      </p:sp>
    </p:spTree>
    <p:extLst>
      <p:ext uri="{BB962C8B-B14F-4D97-AF65-F5344CB8AC3E}">
        <p14:creationId xmlns:p14="http://schemas.microsoft.com/office/powerpoint/2010/main" val="1567967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1014412"/>
            <a:ext cx="10515600" cy="5548313"/>
          </a:xfrm>
        </p:spPr>
        <p:txBody>
          <a:bodyPr/>
          <a:lstStyle/>
          <a:p>
            <a:pPr marL="0" indent="0">
              <a:buNone/>
            </a:pPr>
            <a:r>
              <a:rPr lang="ru-RU" dirty="0" smtClean="0"/>
              <a:t>   На </a:t>
            </a:r>
            <a:r>
              <a:rPr lang="ru-RU" dirty="0"/>
              <a:t>рис. 3.5 показаны все уровни системы. Названия уровней заключены в прямоугольники, что в нотации </a:t>
            </a:r>
            <a:r>
              <a:rPr lang="en-US" dirty="0"/>
              <a:t>UML</a:t>
            </a:r>
            <a:r>
              <a:rPr lang="ru-RU" dirty="0"/>
              <a:t> обозначает подсистемы. Прямоугольники </a:t>
            </a:r>
            <a:r>
              <a:rPr lang="en-US" dirty="0"/>
              <a:t>UML</a:t>
            </a:r>
            <a:r>
              <a:rPr lang="ru-RU" dirty="0"/>
              <a:t> (т.е. подсистемы) – это набор объектов и других подсистем. Я использую здесь это обозначение, чтобы показать, что каждый уровень включает в себя множество других компонентов.</a:t>
            </a:r>
          </a:p>
          <a:p>
            <a:pPr marL="0" indent="0">
              <a:buNone/>
            </a:pPr>
            <a:r>
              <a:rPr lang="ru-RU" dirty="0" smtClean="0"/>
              <a:t>   На </a:t>
            </a:r>
            <a:r>
              <a:rPr lang="ru-RU" dirty="0"/>
              <a:t>рис. 3.6 изображена расширенная модель архитектуры, в которой показаны компоненты подсистем. Эти компоненты также очень абстрактны и построены на информации, содержащейся в описании системы. Продолжим рассматривать этот пример, уделяя особое внимание подсистеме </a:t>
            </a:r>
            <a:r>
              <a:rPr lang="ru-RU" b="1" dirty="0"/>
              <a:t>Метеостанция</a:t>
            </a:r>
            <a:r>
              <a:rPr lang="ru-RU" dirty="0"/>
              <a:t>, которая является частью уровня </a:t>
            </a:r>
            <a:r>
              <a:rPr lang="ru-RU" b="1" dirty="0"/>
              <a:t>Сбор данных</a:t>
            </a:r>
            <a:r>
              <a:rPr lang="ru-RU" dirty="0" smtClean="0"/>
              <a:t>.</a:t>
            </a:r>
          </a:p>
        </p:txBody>
      </p:sp>
    </p:spTree>
    <p:extLst>
      <p:ext uri="{BB962C8B-B14F-4D97-AF65-F5344CB8AC3E}">
        <p14:creationId xmlns:p14="http://schemas.microsoft.com/office/powerpoint/2010/main" val="3174828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00699"/>
            <a:ext cx="10515600" cy="576263"/>
          </a:xfrm>
        </p:spPr>
        <p:txBody>
          <a:bodyPr/>
          <a:lstStyle/>
          <a:p>
            <a:pPr marL="0" indent="0" algn="ctr">
              <a:buNone/>
            </a:pPr>
            <a:r>
              <a:rPr lang="ru-RU" i="1" dirty="0"/>
              <a:t>Рис. 3.6. Подсистемы в системе построения карт </a:t>
            </a:r>
            <a:r>
              <a:rPr lang="ru-RU" i="1" dirty="0" smtClean="0"/>
              <a:t>погоды</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622709" y="528966"/>
            <a:ext cx="6946582" cy="4399269"/>
          </a:xfrm>
          <a:prstGeom prst="rect">
            <a:avLst/>
          </a:prstGeom>
          <a:noFill/>
          <a:ln>
            <a:noFill/>
          </a:ln>
        </p:spPr>
      </p:pic>
    </p:spTree>
    <p:extLst>
      <p:ext uri="{BB962C8B-B14F-4D97-AF65-F5344CB8AC3E}">
        <p14:creationId xmlns:p14="http://schemas.microsoft.com/office/powerpoint/2010/main" val="3288950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2.1</a:t>
            </a:r>
            <a:r>
              <a:rPr lang="ru-RU" sz="3600" b="1" dirty="0"/>
              <a:t>. Окружение системы и модели ее </a:t>
            </a:r>
            <a:r>
              <a:rPr lang="ru-RU" sz="3600" b="1" dirty="0" smtClean="0"/>
              <a:t>использования</a:t>
            </a:r>
            <a:endParaRPr lang="ru-RU" sz="3600"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   Первый </a:t>
            </a:r>
            <a:r>
              <a:rPr lang="ru-RU" dirty="0"/>
              <a:t>этап в любом процессе проектирования состоит в выявлении взаимоотношений между проектируемым программным обеспечением и его окружением. Выявление этих взаимоотношений помогает решить, как обеспечить необходимую функциональность системы и как структурировать систему, чтобы она могла эффективно взаимодействовать со своим окружением.</a:t>
            </a:r>
          </a:p>
          <a:p>
            <a:pPr marL="0" indent="0">
              <a:buNone/>
            </a:pPr>
            <a:r>
              <a:rPr lang="ru-RU" dirty="0" smtClean="0"/>
              <a:t>   Модель </a:t>
            </a:r>
            <a:r>
              <a:rPr lang="ru-RU" dirty="0"/>
              <a:t>окружения системы и модель использования системы представляют собой две дополняющие друг друга модели взаимоотношений между данной системой и ее окружением.</a:t>
            </a:r>
          </a:p>
          <a:p>
            <a:pPr marL="0" indent="0">
              <a:buNone/>
            </a:pPr>
            <a:endParaRPr lang="ru-RU" dirty="0"/>
          </a:p>
          <a:p>
            <a:pPr marL="514350" indent="-514350">
              <a:buFont typeface="+mj-lt"/>
              <a:buAutoNum type="arabicPeriod"/>
            </a:pPr>
            <a:r>
              <a:rPr lang="ru-RU" dirty="0" smtClean="0"/>
              <a:t>Модель </a:t>
            </a:r>
            <a:r>
              <a:rPr lang="ru-RU" dirty="0"/>
              <a:t>окружения системы – это статическая модель, которая описывает другие системы из окружения разрабатываемого ПО.</a:t>
            </a:r>
          </a:p>
          <a:p>
            <a:pPr marL="514350" indent="-514350">
              <a:buFont typeface="+mj-lt"/>
              <a:buAutoNum type="arabicPeriod"/>
            </a:pPr>
            <a:r>
              <a:rPr lang="ru-RU" dirty="0" smtClean="0"/>
              <a:t>Модель </a:t>
            </a:r>
            <a:r>
              <a:rPr lang="ru-RU" dirty="0"/>
              <a:t>использования системы – динамическая модель, которая показывает взаимодействие данной системы со своим окружением</a:t>
            </a:r>
            <a:r>
              <a:rPr lang="ru-RU" dirty="0" smtClean="0"/>
              <a:t>.</a:t>
            </a:r>
            <a:endParaRPr lang="ru-RU" dirty="0"/>
          </a:p>
        </p:txBody>
      </p:sp>
    </p:spTree>
    <p:extLst>
      <p:ext uri="{BB962C8B-B14F-4D97-AF65-F5344CB8AC3E}">
        <p14:creationId xmlns:p14="http://schemas.microsoft.com/office/powerpoint/2010/main" val="13933223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71550"/>
            <a:ext cx="10515600" cy="5534025"/>
          </a:xfrm>
        </p:spPr>
        <p:txBody>
          <a:bodyPr>
            <a:normAutofit/>
          </a:bodyPr>
          <a:lstStyle/>
          <a:p>
            <a:pPr marL="0" indent="0">
              <a:buNone/>
            </a:pPr>
            <a:r>
              <a:rPr lang="ru-RU" sz="3200" dirty="0" smtClean="0"/>
              <a:t>   Модель </a:t>
            </a:r>
            <a:r>
              <a:rPr lang="ru-RU" sz="3200" dirty="0"/>
              <a:t>окружения системы можно представить с помощью схемы связей (см. рис. 3.4), которая дает простую блок-схему общей архитектуры системы. С помощью </a:t>
            </a:r>
            <a:r>
              <a:rPr lang="ru-RU" sz="3200" i="1" dirty="0"/>
              <a:t>пакетов </a:t>
            </a:r>
            <a:r>
              <a:rPr lang="ru-RU" sz="3200" dirty="0"/>
              <a:t>языка </a:t>
            </a:r>
            <a:r>
              <a:rPr lang="en-US" sz="3200" dirty="0"/>
              <a:t>UML</a:t>
            </a:r>
            <a:r>
              <a:rPr lang="ru-RU" sz="3200" dirty="0"/>
              <a:t> ее можно представить в развернутом виде как совокупность подсистем (см. рис. 3.6). Такое представление показывает, что рабочее окружение системы Метеостанция находится внутри подсистемы, занимающейся сбором данных. Там же показаны другие подсистемы, которые образуют систему построения карт погоды.</a:t>
            </a:r>
          </a:p>
        </p:txBody>
      </p:sp>
    </p:spTree>
    <p:extLst>
      <p:ext uri="{BB962C8B-B14F-4D97-AF65-F5344CB8AC3E}">
        <p14:creationId xmlns:p14="http://schemas.microsoft.com/office/powerpoint/2010/main" val="2300121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normAutofit fontScale="92500" lnSpcReduction="10000"/>
          </a:bodyPr>
          <a:lstStyle/>
          <a:p>
            <a:pPr marL="0" indent="0">
              <a:buNone/>
            </a:pPr>
            <a:r>
              <a:rPr lang="ru-RU" dirty="0" smtClean="0"/>
              <a:t>   При </a:t>
            </a:r>
            <a:r>
              <a:rPr lang="ru-RU" dirty="0"/>
              <a:t>моделировании взаимодействия системы с ее окружением применяется абстрактный подход, который не требует больших объемов данных для описания этих взаимодействий. Подход, предлагаемый </a:t>
            </a:r>
            <a:r>
              <a:rPr lang="en-US" dirty="0"/>
              <a:t>UML</a:t>
            </a:r>
            <a:r>
              <a:rPr lang="ru-RU" dirty="0"/>
              <a:t>, состоит в том, чтобы разработать модель вариантов использования, в которой каждый вариант представляет собой определенное взаимодействие с системой. В модели вариантов использования каждое возможное взаимодействие изображается в виде эллипса, а внешняя сущность, включенная во взаимодействие, представлена стилизованной фигуркой человека. В нашем примере внешняя сущность, хотя и представлена фигуркой человека, является системой обработки метеорологических данных.</a:t>
            </a:r>
          </a:p>
          <a:p>
            <a:pPr marL="0" indent="0">
              <a:buNone/>
            </a:pPr>
            <a:r>
              <a:rPr lang="ru-RU" dirty="0" smtClean="0"/>
              <a:t>   Модель </a:t>
            </a:r>
            <a:r>
              <a:rPr lang="ru-RU" dirty="0"/>
              <a:t>вариантов использования для метеостанции показана на рис. 3.7. В этой модели метеостанция взаимодействует с внешними объектами во время запуска и завершения работы, при составлении отчетов на основе собранных данных, а также при тестировании и калибровке метеорологических приборов.</a:t>
            </a:r>
          </a:p>
        </p:txBody>
      </p:sp>
    </p:spTree>
    <p:extLst>
      <p:ext uri="{BB962C8B-B14F-4D97-AF65-F5344CB8AC3E}">
        <p14:creationId xmlns:p14="http://schemas.microsoft.com/office/powerpoint/2010/main" val="2678839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00713"/>
            <a:ext cx="10515600" cy="476250"/>
          </a:xfrm>
        </p:spPr>
        <p:txBody>
          <a:bodyPr/>
          <a:lstStyle/>
          <a:p>
            <a:pPr marL="0" indent="0" algn="ctr">
              <a:buNone/>
            </a:pPr>
            <a:r>
              <a:rPr lang="ru-RU" i="1" dirty="0"/>
              <a:t>Рис. 3.7. Варианты использования метеостанции</a:t>
            </a:r>
            <a:endParaRPr lang="ru-RU" dirty="0"/>
          </a:p>
          <a:p>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4067469" y="410608"/>
            <a:ext cx="4057062" cy="5061504"/>
          </a:xfrm>
          <a:prstGeom prst="rect">
            <a:avLst/>
          </a:prstGeom>
          <a:noFill/>
          <a:ln>
            <a:noFill/>
          </a:ln>
        </p:spPr>
      </p:pic>
    </p:spTree>
    <p:extLst>
      <p:ext uri="{BB962C8B-B14F-4D97-AF65-F5344CB8AC3E}">
        <p14:creationId xmlns:p14="http://schemas.microsoft.com/office/powerpoint/2010/main" val="4028688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871537"/>
            <a:ext cx="10515600" cy="5576888"/>
          </a:xfrm>
        </p:spPr>
        <p:txBody>
          <a:bodyPr>
            <a:normAutofit/>
          </a:bodyPr>
          <a:lstStyle/>
          <a:p>
            <a:pPr marL="0" indent="0">
              <a:buNone/>
            </a:pPr>
            <a:r>
              <a:rPr lang="ru-RU" sz="3600" dirty="0" smtClean="0"/>
              <a:t>   Каждый </a:t>
            </a:r>
            <a:r>
              <a:rPr lang="ru-RU" sz="3600" dirty="0"/>
              <a:t>из имеющихся вариантов использования можно описать с помощью простого естественного языка. Такое описание помогает разработчикам проекта идентифицировать объекты в системе и понять, что система должна делать. Я использую стилизованную форму описания, которая четко определяет, как происходит обмен информацией, как инициируется взаимодействие и т.д. Эта форма описания показана в табл. 3.1, где представлен вариант использования </a:t>
            </a:r>
            <a:r>
              <a:rPr lang="ru-RU" sz="3600" b="1" dirty="0"/>
              <a:t>Отчет</a:t>
            </a:r>
            <a:r>
              <a:rPr lang="ru-RU" sz="3600" dirty="0"/>
              <a:t> (см. рис. 3.7</a:t>
            </a:r>
            <a:r>
              <a:rPr lang="ru-RU" sz="3600" dirty="0" smtClean="0"/>
              <a:t>).</a:t>
            </a:r>
            <a:endParaRPr lang="ru-RU" sz="3600" dirty="0"/>
          </a:p>
        </p:txBody>
      </p:sp>
    </p:spTree>
    <p:extLst>
      <p:ext uri="{BB962C8B-B14F-4D97-AF65-F5344CB8AC3E}">
        <p14:creationId xmlns:p14="http://schemas.microsoft.com/office/powerpoint/2010/main" val="3052213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1"/>
            <a:ext cx="10515600" cy="628650"/>
          </a:xfrm>
        </p:spPr>
        <p:txBody>
          <a:bodyPr>
            <a:normAutofit/>
          </a:bodyPr>
          <a:lstStyle/>
          <a:p>
            <a:pPr marL="0" indent="0" algn="ctr">
              <a:buNone/>
            </a:pPr>
            <a:r>
              <a:rPr lang="ru-RU" sz="2400" b="1" dirty="0"/>
              <a:t>Таблица 3.1. Описание варианта использования </a:t>
            </a:r>
            <a:r>
              <a:rPr lang="ru-RU" sz="2400" b="1" dirty="0" smtClean="0"/>
              <a:t>Отчет</a:t>
            </a:r>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1072141614"/>
              </p:ext>
            </p:extLst>
          </p:nvPr>
        </p:nvGraphicFramePr>
        <p:xfrm>
          <a:off x="838200" y="1162590"/>
          <a:ext cx="10273665" cy="5267579"/>
        </p:xfrm>
        <a:graphic>
          <a:graphicData uri="http://schemas.openxmlformats.org/drawingml/2006/table">
            <a:tbl>
              <a:tblPr/>
              <a:tblGrid>
                <a:gridCol w="2298295">
                  <a:extLst>
                    <a:ext uri="{9D8B030D-6E8A-4147-A177-3AD203B41FA5}">
                      <a16:colId xmlns:a16="http://schemas.microsoft.com/office/drawing/2014/main" val="2156567521"/>
                    </a:ext>
                  </a:extLst>
                </a:gridCol>
                <a:gridCol w="7975370">
                  <a:extLst>
                    <a:ext uri="{9D8B030D-6E8A-4147-A177-3AD203B41FA5}">
                      <a16:colId xmlns:a16="http://schemas.microsoft.com/office/drawing/2014/main" val="1070376405"/>
                    </a:ext>
                  </a:extLst>
                </a:gridCol>
              </a:tblGrid>
              <a:tr h="269407">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Метеостанция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99663033"/>
                  </a:ext>
                </a:extLst>
              </a:tr>
              <a:tr h="538812">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Вариант использования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Отчет</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501679033"/>
                  </a:ext>
                </a:extLst>
              </a:tr>
              <a:tr h="538812">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Участники</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сбора метеорологических данных, метеостанция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extLst>
                  <a:ext uri="{0D108BD9-81ED-4DB2-BD59-A6C34878D82A}">
                    <a16:rowId xmlns:a16="http://schemas.microsoft.com/office/drawing/2014/main" val="3445938458"/>
                  </a:ext>
                </a:extLst>
              </a:tr>
              <a:tr h="1616436">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Данные</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Метеостанция отправляет сводку с данными, снятыми с различных приборов в определенный временной период системой сбора метеорологических данных. В сообщении содержатся максимальные, минимальные и средние значения температуры почвы и воздуха, атмосферного давления, скорости ветра, общее количество выпавших осадков и направление ветра, взятые через пятиминутные интервалы времени</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extLst>
                  <a:ext uri="{0D108BD9-81ED-4DB2-BD59-A6C34878D82A}">
                    <a16:rowId xmlns:a16="http://schemas.microsoft.com/office/drawing/2014/main" val="544795883"/>
                  </a:ext>
                </a:extLst>
              </a:tr>
              <a:tr h="808219">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Входные сигналы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сбора метеорологических данных устанавливает модемную связь с метеостанцией и отправляет запрос на передачу данных</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extLst>
                  <a:ext uri="{0D108BD9-81ED-4DB2-BD59-A6C34878D82A}">
                    <a16:rowId xmlns:a16="http://schemas.microsoft.com/office/drawing/2014/main" val="683560082"/>
                  </a:ext>
                </a:extLst>
              </a:tr>
              <a:tr h="538812">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Итоговые данные отправляются в систему сбора метеорологических данных</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a:noFill/>
                    </a:lnB>
                    <a:solidFill>
                      <a:srgbClr val="FFFFFF"/>
                    </a:solidFill>
                  </a:tcPr>
                </a:tc>
                <a:extLst>
                  <a:ext uri="{0D108BD9-81ED-4DB2-BD59-A6C34878D82A}">
                    <a16:rowId xmlns:a16="http://schemas.microsoft.com/office/drawing/2014/main" val="2882380516"/>
                  </a:ext>
                </a:extLst>
              </a:tr>
              <a:tr h="538812">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Комментарии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Обычно от метеостанций запрашивают отчет каждый час, но эта частота запросов может отличаться для разных станций, а также может измениться в будущее</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146" marR="38146"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4302983"/>
                  </a:ext>
                </a:extLst>
              </a:tr>
            </a:tbl>
          </a:graphicData>
        </a:graphic>
      </p:graphicFrame>
    </p:spTree>
    <p:extLst>
      <p:ext uri="{BB962C8B-B14F-4D97-AF65-F5344CB8AC3E}">
        <p14:creationId xmlns:p14="http://schemas.microsoft.com/office/powerpoint/2010/main" val="437065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971550"/>
            <a:ext cx="10515600" cy="5662613"/>
          </a:xfrm>
        </p:spPr>
        <p:txBody>
          <a:bodyPr/>
          <a:lstStyle/>
          <a:p>
            <a:pPr marL="0" indent="0">
              <a:buNone/>
            </a:pPr>
            <a:r>
              <a:rPr lang="ru-RU" dirty="0" smtClean="0"/>
              <a:t>   Конечно</a:t>
            </a:r>
            <a:r>
              <a:rPr lang="ru-RU" dirty="0"/>
              <a:t>, для описания вариантов использования можно прибегнуть к любой другой методике при условии, что предложенное описание краткое и понятное. Как правило, требуется разработать описания для всех вариантов использования, имеющихся в данной модели.</a:t>
            </a:r>
          </a:p>
          <a:p>
            <a:pPr marL="0" indent="0">
              <a:buNone/>
            </a:pPr>
            <a:r>
              <a:rPr lang="ru-RU" dirty="0" smtClean="0"/>
              <a:t>   Описание </a:t>
            </a:r>
            <a:r>
              <a:rPr lang="ru-RU" dirty="0"/>
              <a:t>вариантов использования помогает идентифицировать объекты и операции в системе. Из описания варианта использования Отчет видно, что в системе должны быть объекты, представляющие приборы для сбора метеорологических данных, а также объекты, предоставляющие итоговые метеорологические данные. Должны также быть операции, формирующие запрос, и операции, пересылающие метеорологические данные</a:t>
            </a:r>
            <a:r>
              <a:rPr lang="ru-RU" dirty="0" smtClean="0"/>
              <a:t>.</a:t>
            </a:r>
            <a:endParaRPr lang="ru-RU" dirty="0"/>
          </a:p>
        </p:txBody>
      </p:sp>
    </p:spTree>
    <p:extLst>
      <p:ext uri="{BB962C8B-B14F-4D97-AF65-F5344CB8AC3E}">
        <p14:creationId xmlns:p14="http://schemas.microsoft.com/office/powerpoint/2010/main" val="2989487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2.2</a:t>
            </a:r>
            <a:r>
              <a:rPr lang="ru-RU" b="1" dirty="0"/>
              <a:t>. Проектирование </a:t>
            </a:r>
            <a:r>
              <a:rPr lang="ru-RU" b="1" dirty="0" smtClean="0"/>
              <a:t>архитектуры</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   Когда </a:t>
            </a:r>
            <a:r>
              <a:rPr lang="ru-RU" dirty="0"/>
              <a:t>взаимодействия между проектируемой системой ПО и ее окружением определены, эти данные можно использовать как основу для разработки архитектуры системы. Конечно, при этом необходимо применять знания об общих принципах проектирования системных архитектур и данные о конкретной предметной области.</a:t>
            </a:r>
          </a:p>
          <a:p>
            <a:pPr marL="0" indent="0">
              <a:buNone/>
            </a:pPr>
            <a:r>
              <a:rPr lang="ru-RU" dirty="0" smtClean="0"/>
              <a:t>   Автоматизированная </a:t>
            </a:r>
            <a:r>
              <a:rPr lang="ru-RU" dirty="0"/>
              <a:t>метеостанция является относительно простой системой, поэтому ее архитектуру можно вновь представить как многоуровневую модель. На рис. 3.8 внутри большого прямоугольника </a:t>
            </a:r>
            <a:r>
              <a:rPr lang="ru-RU" b="1" dirty="0"/>
              <a:t>Метеостанция</a:t>
            </a:r>
            <a:r>
              <a:rPr lang="ru-RU" dirty="0"/>
              <a:t> расположены три прямоугольника </a:t>
            </a:r>
            <a:r>
              <a:rPr lang="en-US" dirty="0"/>
              <a:t>UML</a:t>
            </a:r>
            <a:r>
              <a:rPr lang="ru-RU" dirty="0"/>
              <a:t>. Здесь я использовал систему нотации </a:t>
            </a:r>
            <a:r>
              <a:rPr lang="en-US" dirty="0"/>
              <a:t>UML</a:t>
            </a:r>
            <a:r>
              <a:rPr lang="ru-RU" dirty="0"/>
              <a:t> (текст в прямоугольниках с загнутыми углами) с тем, чтобы представить дополнительную информацию</a:t>
            </a:r>
            <a:r>
              <a:rPr lang="ru-RU" dirty="0" smtClean="0"/>
              <a:t>.</a:t>
            </a:r>
            <a:endParaRPr lang="ru-RU" dirty="0"/>
          </a:p>
        </p:txBody>
      </p:sp>
    </p:spTree>
    <p:extLst>
      <p:ext uri="{BB962C8B-B14F-4D97-AF65-F5344CB8AC3E}">
        <p14:creationId xmlns:p14="http://schemas.microsoft.com/office/powerpoint/2010/main" val="3830767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a:t>Рис. 3.1. Система взаимодействующих объектов</a:t>
            </a:r>
            <a:endParaRPr lang="ru-RU"/>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294290" y="1328738"/>
            <a:ext cx="7603420" cy="3355022"/>
          </a:xfrm>
          <a:prstGeom prst="rect">
            <a:avLst/>
          </a:prstGeom>
          <a:noFill/>
          <a:ln>
            <a:noFill/>
          </a:ln>
        </p:spPr>
      </p:pic>
    </p:spTree>
    <p:extLst>
      <p:ext uri="{BB962C8B-B14F-4D97-AF65-F5344CB8AC3E}">
        <p14:creationId xmlns:p14="http://schemas.microsoft.com/office/powerpoint/2010/main" val="33896019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72137"/>
            <a:ext cx="10515600" cy="504825"/>
          </a:xfrm>
        </p:spPr>
        <p:txBody>
          <a:bodyPr/>
          <a:lstStyle/>
          <a:p>
            <a:pPr marL="0" indent="0" algn="ctr">
              <a:buNone/>
            </a:pPr>
            <a:r>
              <a:rPr lang="ru-RU" i="1" dirty="0"/>
              <a:t>Рис. 3.8. Архитектура метеостанции </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587916" y="742951"/>
            <a:ext cx="7016168" cy="4272597"/>
          </a:xfrm>
          <a:prstGeom prst="rect">
            <a:avLst/>
          </a:prstGeom>
          <a:noFill/>
          <a:ln>
            <a:noFill/>
          </a:ln>
        </p:spPr>
      </p:pic>
    </p:spTree>
    <p:extLst>
      <p:ext uri="{BB962C8B-B14F-4D97-AF65-F5344CB8AC3E}">
        <p14:creationId xmlns:p14="http://schemas.microsoft.com/office/powerpoint/2010/main" val="2441848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1050" y="242887"/>
            <a:ext cx="10515600" cy="6400800"/>
          </a:xfrm>
        </p:spPr>
        <p:txBody>
          <a:bodyPr>
            <a:normAutofit fontScale="92500" lnSpcReduction="20000"/>
          </a:bodyPr>
          <a:lstStyle/>
          <a:p>
            <a:pPr marL="0" indent="0">
              <a:buNone/>
            </a:pPr>
            <a:r>
              <a:rPr lang="ru-RU" dirty="0" smtClean="0"/>
              <a:t>   В </a:t>
            </a:r>
            <a:r>
              <a:rPr lang="ru-RU" dirty="0"/>
              <a:t>программном обеспечении метеостанции можно выделить три уровня.</a:t>
            </a:r>
          </a:p>
          <a:p>
            <a:pPr marL="0" indent="0">
              <a:buNone/>
            </a:pPr>
            <a:r>
              <a:rPr lang="ru-RU" dirty="0"/>
              <a:t> </a:t>
            </a:r>
          </a:p>
          <a:p>
            <a:pPr marL="514350" indent="-514350">
              <a:buFont typeface="+mj-lt"/>
              <a:buAutoNum type="arabicPeriod"/>
            </a:pPr>
            <a:r>
              <a:rPr lang="ru-RU" dirty="0" smtClean="0"/>
              <a:t>Уровень </a:t>
            </a:r>
            <a:r>
              <a:rPr lang="ru-RU" dirty="0"/>
              <a:t>интерфейсов, который занимается всеми взаимодействиями с другими частями системы и предоставлением внешних интерфейсов системы.</a:t>
            </a:r>
          </a:p>
          <a:p>
            <a:pPr marL="514350" indent="-514350">
              <a:buFont typeface="+mj-lt"/>
              <a:buAutoNum type="arabicPeriod"/>
            </a:pPr>
            <a:r>
              <a:rPr lang="ru-RU" dirty="0" smtClean="0"/>
              <a:t>Уровень </a:t>
            </a:r>
            <a:r>
              <a:rPr lang="ru-RU" dirty="0"/>
              <a:t>сбора данных, управляющий сбором данных с приборов и обобщающий метеорологические данные перед отправкой их в систему построения карт погоды.</a:t>
            </a:r>
          </a:p>
          <a:p>
            <a:pPr marL="514350" indent="-514350">
              <a:buFont typeface="+mj-lt"/>
              <a:buAutoNum type="arabicPeriod"/>
            </a:pPr>
            <a:r>
              <a:rPr lang="ru-RU" dirty="0" smtClean="0"/>
              <a:t>Уровень </a:t>
            </a:r>
            <a:r>
              <a:rPr lang="ru-RU" dirty="0"/>
              <a:t>приборов, в котором представлены все приборы, используемые в процессе сбора исходных метеорологических данных.</a:t>
            </a:r>
          </a:p>
          <a:p>
            <a:pPr marL="0" indent="0">
              <a:buNone/>
            </a:pPr>
            <a:r>
              <a:rPr lang="ru-RU" dirty="0"/>
              <a:t> </a:t>
            </a:r>
          </a:p>
          <a:p>
            <a:pPr marL="0" indent="0">
              <a:buNone/>
            </a:pPr>
            <a:r>
              <a:rPr lang="ru-RU" dirty="0" smtClean="0"/>
              <a:t>   В </a:t>
            </a:r>
            <a:r>
              <a:rPr lang="ru-RU" dirty="0"/>
              <a:t>общем случае следует попытаться разложить систему на части так, чтобы архитектура была как можно проще. Согласно хорошему практическому правилу, модель архитектуры должна состоять не более чем из семи основных объектов. Каждый такой объект можно описать отдельно, однако для того, чтобы отобразить структуру этих объектов и их взаимосвязи, можно воспользоваться схемой, подобной показанной на рис. 3.6</a:t>
            </a:r>
            <a:r>
              <a:rPr lang="ru-RU" dirty="0" smtClean="0"/>
              <a:t>.</a:t>
            </a:r>
            <a:endParaRPr lang="ru-RU" dirty="0"/>
          </a:p>
        </p:txBody>
      </p:sp>
    </p:spTree>
    <p:extLst>
      <p:ext uri="{BB962C8B-B14F-4D97-AF65-F5344CB8AC3E}">
        <p14:creationId xmlns:p14="http://schemas.microsoft.com/office/powerpoint/2010/main" val="39894049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2.3</a:t>
            </a:r>
            <a:r>
              <a:rPr lang="ru-RU" b="1" dirty="0"/>
              <a:t>. Определение </a:t>
            </a:r>
            <a:r>
              <a:rPr lang="ru-RU" b="1" dirty="0" smtClean="0"/>
              <a:t>объектов</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   Перед </a:t>
            </a:r>
            <a:r>
              <a:rPr lang="ru-RU" dirty="0"/>
              <a:t>выполнением данного этапа проектирования уже должны быть сформированы представления относительно основных объектов проектируемой системы. В системе метеостанции очевидно, что приборы являются объектами и требуется по крайней мере один объект на каждом уровне архитектуры. Это проявление основного принципа, согласно которому объекты обычно появляются в процессе проектирования. Вместе с тем требуется определить и документировать все другие объекты системы.</a:t>
            </a:r>
          </a:p>
          <a:p>
            <a:pPr marL="0" indent="0">
              <a:buNone/>
            </a:pPr>
            <a:r>
              <a:rPr lang="ru-RU" dirty="0" smtClean="0"/>
              <a:t>   Хотя </a:t>
            </a:r>
            <a:r>
              <a:rPr lang="ru-RU" dirty="0"/>
              <a:t>этот раздел назван "Определение </a:t>
            </a:r>
            <a:r>
              <a:rPr lang="ru-RU" i="1" dirty="0"/>
              <a:t>объектов", </a:t>
            </a:r>
            <a:r>
              <a:rPr lang="ru-RU" dirty="0"/>
              <a:t>на самом деле на данном этапе проектирования определяются </a:t>
            </a:r>
            <a:r>
              <a:rPr lang="ru-RU" i="1" dirty="0"/>
              <a:t>классы </a:t>
            </a:r>
            <a:r>
              <a:rPr lang="ru-RU" dirty="0"/>
              <a:t>объектов. Структура системы описывается в терминах этих классов. Классы объектов, определенные ранее, неизбежно получают более детальное описание, поэтому иногда приходится возвращаться на данный этап проектирования для переопределения классов</a:t>
            </a:r>
            <a:r>
              <a:rPr lang="ru-RU" dirty="0" smtClean="0"/>
              <a:t>.</a:t>
            </a:r>
            <a:endParaRPr lang="ru-RU" dirty="0"/>
          </a:p>
        </p:txBody>
      </p:sp>
    </p:spTree>
    <p:extLst>
      <p:ext uri="{BB962C8B-B14F-4D97-AF65-F5344CB8AC3E}">
        <p14:creationId xmlns:p14="http://schemas.microsoft.com/office/powerpoint/2010/main" val="2723681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257175"/>
            <a:ext cx="10515600" cy="6372225"/>
          </a:xfrm>
        </p:spPr>
        <p:txBody>
          <a:bodyPr>
            <a:normAutofit fontScale="77500" lnSpcReduction="20000"/>
          </a:bodyPr>
          <a:lstStyle/>
          <a:p>
            <a:pPr marL="0" indent="0">
              <a:buNone/>
            </a:pPr>
            <a:r>
              <a:rPr lang="ru-RU" dirty="0" smtClean="0"/>
              <a:t>   Существует </a:t>
            </a:r>
            <a:r>
              <a:rPr lang="ru-RU" dirty="0"/>
              <a:t>множество подходов к определению классов объектов.</a:t>
            </a:r>
          </a:p>
          <a:p>
            <a:pPr marL="0" indent="0">
              <a:buNone/>
            </a:pPr>
            <a:r>
              <a:rPr lang="ru-RU" dirty="0"/>
              <a:t> </a:t>
            </a:r>
          </a:p>
          <a:p>
            <a:pPr marL="514350" indent="-514350">
              <a:buFont typeface="+mj-lt"/>
              <a:buAutoNum type="arabicPeriod"/>
            </a:pPr>
            <a:r>
              <a:rPr lang="ru-RU" dirty="0" smtClean="0"/>
              <a:t>Использование </a:t>
            </a:r>
            <a:r>
              <a:rPr lang="ru-RU" dirty="0"/>
              <a:t>грамматического анализа естественного языкового описания системы. Объекты и атрибуты – это существительные, операции и сервисы – глаголы. Такой подход реализован в иерархическом методе объектно-ориентированного проектирования, который широко используется в аэрокосмической промышленности Европы.</a:t>
            </a:r>
          </a:p>
          <a:p>
            <a:pPr marL="514350" indent="-514350">
              <a:buFont typeface="+mj-lt"/>
              <a:buAutoNum type="arabicPeriod"/>
            </a:pPr>
            <a:r>
              <a:rPr lang="ru-RU" dirty="0" smtClean="0"/>
              <a:t>Использование </a:t>
            </a:r>
            <a:r>
              <a:rPr lang="ru-RU" dirty="0"/>
              <a:t>в качестве объектов ПО событий, объектов и ситуаций реального мира из области приложения, например самолетов, ролевых ситуаций менеджера, взаимодействий, подобных интерактивному общению на научных конференциях и т.д. Для реализации таких объектов могут потребоваться специальные структуры хранения данных (абстрактные структуры данных).</a:t>
            </a:r>
          </a:p>
          <a:p>
            <a:pPr marL="514350" indent="-514350">
              <a:buFont typeface="+mj-lt"/>
              <a:buAutoNum type="arabicPeriod"/>
            </a:pPr>
            <a:r>
              <a:rPr lang="ru-RU" dirty="0" smtClean="0"/>
              <a:t>Применение </a:t>
            </a:r>
            <a:r>
              <a:rPr lang="ru-RU" dirty="0"/>
              <a:t>подхода, при котором разработчик сначала полностью определяет поведение системы. Затем определяются компоненты системы, отвечающие за различные поведенческие акты (режимы работы системы), при этом основное внимание уделяется тому, кто инициирует и, кто осуществляет данные режимы. Компоненты системы, отвечающие за основные режимы работы, считаются объектами.</a:t>
            </a:r>
          </a:p>
          <a:p>
            <a:pPr marL="514350" indent="-514350">
              <a:buFont typeface="+mj-lt"/>
              <a:buAutoNum type="arabicPeriod"/>
            </a:pPr>
            <a:r>
              <a:rPr lang="ru-RU" dirty="0" smtClean="0"/>
              <a:t>Применение </a:t>
            </a:r>
            <a:r>
              <a:rPr lang="ru-RU" dirty="0"/>
              <a:t>подхода, основанного на сценариях, в котором по очереди определяются и анализируются различные сценарии использования системы. Поскольку анализируется каждый сценарий, группа, отвечающая за анализ, должна идентифицировать необходимые объекты, атрибуты и операции. Метод анализа, при котором аналитики и разработчики присваивают роли объектам, показывает эффективность подхода, основанного на сценариях</a:t>
            </a:r>
            <a:r>
              <a:rPr lang="ru-RU" dirty="0" smtClean="0"/>
              <a:t>.</a:t>
            </a:r>
            <a:endParaRPr lang="ru-RU" dirty="0"/>
          </a:p>
        </p:txBody>
      </p:sp>
    </p:spTree>
    <p:extLst>
      <p:ext uri="{BB962C8B-B14F-4D97-AF65-F5344CB8AC3E}">
        <p14:creationId xmlns:p14="http://schemas.microsoft.com/office/powerpoint/2010/main" val="984295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92500" lnSpcReduction="20000"/>
          </a:bodyPr>
          <a:lstStyle/>
          <a:p>
            <a:pPr marL="0" indent="0">
              <a:buNone/>
            </a:pPr>
            <a:r>
              <a:rPr lang="ru-RU" dirty="0" smtClean="0"/>
              <a:t>   Каждый </a:t>
            </a:r>
            <a:r>
              <a:rPr lang="ru-RU" dirty="0"/>
              <a:t>из описанных подходов помогает начать процесс определения объектов. Но для описания объектов и классов объектов необходимо использовать информацию, полученную из разных источников. Объекты и операции, первоначально определенные на основе неформального описания системы, вполне могут послужить отправной точкой при проектировании. Затем для усовершенствования и расширения описания первоначальных объектов можно использовать дополнительную информацию, полученную из области применения ПО или анализа сценариев. Дополнительную информацию также можно получить в ходе обсуждения с пользователями разрабатываемой системы или анализа имеющихся систем.</a:t>
            </a:r>
          </a:p>
          <a:p>
            <a:pPr marL="0" indent="0">
              <a:buNone/>
            </a:pPr>
            <a:r>
              <a:rPr lang="ru-RU" dirty="0" smtClean="0"/>
              <a:t>   При </a:t>
            </a:r>
            <a:r>
              <a:rPr lang="ru-RU" dirty="0"/>
              <a:t>определении объектов метеостанции я использую смешанный подход. Чтобы описать все объекты, потребуется много места, поэтому на рис. 3.9 я показал только пять классов объектов. </a:t>
            </a:r>
            <a:r>
              <a:rPr lang="ru-RU" b="1" dirty="0" err="1"/>
              <a:t>ПочвенныйТермометр</a:t>
            </a:r>
            <a:r>
              <a:rPr lang="ru-RU" dirty="0"/>
              <a:t>, </a:t>
            </a:r>
            <a:r>
              <a:rPr lang="ru-RU" b="1" dirty="0"/>
              <a:t>Анемометр</a:t>
            </a:r>
            <a:r>
              <a:rPr lang="ru-RU" dirty="0"/>
              <a:t> и </a:t>
            </a:r>
            <a:r>
              <a:rPr lang="ru-RU" b="1" dirty="0"/>
              <a:t>Барометр</a:t>
            </a:r>
            <a:r>
              <a:rPr lang="ru-RU" dirty="0"/>
              <a:t> являются объектами области приложения, а объекты </a:t>
            </a:r>
            <a:r>
              <a:rPr lang="ru-RU" b="1" dirty="0"/>
              <a:t>Метеостанция</a:t>
            </a:r>
            <a:r>
              <a:rPr lang="ru-RU" dirty="0"/>
              <a:t> и </a:t>
            </a:r>
            <a:r>
              <a:rPr lang="ru-RU" b="1" dirty="0" err="1"/>
              <a:t>МетеоДанные</a:t>
            </a:r>
            <a:r>
              <a:rPr lang="ru-RU" dirty="0"/>
              <a:t> определены на основе описания системы и описания сценариев (вариантов использования</a:t>
            </a:r>
            <a:r>
              <a:rPr lang="ru-RU" dirty="0" smtClean="0"/>
              <a:t>).</a:t>
            </a:r>
            <a:endParaRPr lang="ru-RU" dirty="0"/>
          </a:p>
        </p:txBody>
      </p:sp>
    </p:spTree>
    <p:extLst>
      <p:ext uri="{BB962C8B-B14F-4D97-AF65-F5344CB8AC3E}">
        <p14:creationId xmlns:p14="http://schemas.microsoft.com/office/powerpoint/2010/main" val="11474203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871537"/>
            <a:ext cx="10515600" cy="5605463"/>
          </a:xfrm>
        </p:spPr>
        <p:txBody>
          <a:bodyPr>
            <a:normAutofit fontScale="92500" lnSpcReduction="20000"/>
          </a:bodyPr>
          <a:lstStyle/>
          <a:p>
            <a:pPr marL="0" indent="0">
              <a:buNone/>
            </a:pPr>
            <a:r>
              <a:rPr lang="ru-RU" dirty="0"/>
              <a:t>Все объекты связаны с различными уровнями в архитектуре системы.</a:t>
            </a:r>
          </a:p>
          <a:p>
            <a:pPr marL="0" indent="0">
              <a:buNone/>
            </a:pPr>
            <a:r>
              <a:rPr lang="ru-RU" dirty="0"/>
              <a:t> </a:t>
            </a:r>
          </a:p>
          <a:p>
            <a:pPr marL="514350" indent="-514350">
              <a:buFont typeface="+mj-lt"/>
              <a:buAutoNum type="arabicPeriod"/>
            </a:pPr>
            <a:r>
              <a:rPr lang="ru-RU" dirty="0" smtClean="0"/>
              <a:t>Класс </a:t>
            </a:r>
            <a:r>
              <a:rPr lang="ru-RU" dirty="0"/>
              <a:t>объектов </a:t>
            </a:r>
            <a:r>
              <a:rPr lang="ru-RU" b="1" dirty="0"/>
              <a:t>Метеостанция</a:t>
            </a:r>
            <a:r>
              <a:rPr lang="ru-RU" dirty="0"/>
              <a:t> предоставляет основной интерфейс метеостанции при работе с внешним окружением. Поэтому операции класса соответствуют взаимодействиям, показанным на рис. 3.7. В данном случае, чтобы описать все эти взаимодействия, я использую один класс объектов, но в других проектах для представления интерфейса системы, возможно, потребуется использовать несколько классов.</a:t>
            </a:r>
          </a:p>
          <a:p>
            <a:pPr marL="514350" indent="-514350">
              <a:buFont typeface="+mj-lt"/>
              <a:buAutoNum type="arabicPeriod"/>
            </a:pPr>
            <a:r>
              <a:rPr lang="ru-RU" dirty="0" smtClean="0"/>
              <a:t>Класс </a:t>
            </a:r>
            <a:r>
              <a:rPr lang="ru-RU" dirty="0"/>
              <a:t>объектов </a:t>
            </a:r>
            <a:r>
              <a:rPr lang="ru-RU" b="1" dirty="0" err="1"/>
              <a:t>МетеоДанные</a:t>
            </a:r>
            <a:r>
              <a:rPr lang="ru-RU" dirty="0"/>
              <a:t> инкапсулирует итоговые данные от различных приборов метеостанции. Связанные с ним операции собирают и обобщают данные.</a:t>
            </a:r>
          </a:p>
          <a:p>
            <a:pPr marL="514350" indent="-514350">
              <a:buFont typeface="+mj-lt"/>
              <a:buAutoNum type="arabicPeriod"/>
            </a:pPr>
            <a:r>
              <a:rPr lang="ru-RU" dirty="0" smtClean="0"/>
              <a:t>Классы </a:t>
            </a:r>
            <a:r>
              <a:rPr lang="ru-RU" dirty="0"/>
              <a:t>объектов </a:t>
            </a:r>
            <a:r>
              <a:rPr lang="ru-RU" b="1" dirty="0" err="1"/>
              <a:t>ПочвенныйТермометр</a:t>
            </a:r>
            <a:r>
              <a:rPr lang="ru-RU" dirty="0"/>
              <a:t>, </a:t>
            </a:r>
            <a:r>
              <a:rPr lang="ru-RU" b="1" dirty="0"/>
              <a:t>Анемометр</a:t>
            </a:r>
            <a:r>
              <a:rPr lang="ru-RU" dirty="0"/>
              <a:t> и </a:t>
            </a:r>
            <a:r>
              <a:rPr lang="ru-RU" b="1" dirty="0"/>
              <a:t>Барометр</a:t>
            </a:r>
            <a:r>
              <a:rPr lang="ru-RU" dirty="0"/>
              <a:t> отображают реальные аппаратные средства метеостанции, соответствующие операции этих классов должны управлять данными приборами.</a:t>
            </a:r>
          </a:p>
          <a:p>
            <a:endParaRPr lang="ru-RU" dirty="0"/>
          </a:p>
        </p:txBody>
      </p:sp>
    </p:spTree>
    <p:extLst>
      <p:ext uri="{BB962C8B-B14F-4D97-AF65-F5344CB8AC3E}">
        <p14:creationId xmlns:p14="http://schemas.microsoft.com/office/powerpoint/2010/main" val="4151968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3.9. Примеры классов объектов системы </a:t>
            </a:r>
            <a:r>
              <a:rPr lang="ru-RU" i="1" dirty="0" smtClean="0"/>
              <a:t>метеостанции</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143726" y="729916"/>
            <a:ext cx="5904547" cy="4350719"/>
          </a:xfrm>
          <a:prstGeom prst="rect">
            <a:avLst/>
          </a:prstGeom>
          <a:noFill/>
          <a:ln>
            <a:noFill/>
          </a:ln>
        </p:spPr>
      </p:pic>
    </p:spTree>
    <p:extLst>
      <p:ext uri="{BB962C8B-B14F-4D97-AF65-F5344CB8AC3E}">
        <p14:creationId xmlns:p14="http://schemas.microsoft.com/office/powerpoint/2010/main" val="3154858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871538"/>
            <a:ext cx="10515600" cy="5562600"/>
          </a:xfrm>
        </p:spPr>
        <p:txBody>
          <a:bodyPr>
            <a:normAutofit fontScale="85000" lnSpcReduction="20000"/>
          </a:bodyPr>
          <a:lstStyle/>
          <a:p>
            <a:pPr marL="0" indent="0">
              <a:buNone/>
            </a:pPr>
            <a:r>
              <a:rPr lang="ru-RU" dirty="0" smtClean="0"/>
              <a:t>   На </a:t>
            </a:r>
            <a:r>
              <a:rPr lang="ru-RU" dirty="0"/>
              <a:t>этом этапе проектирования знания из области приложения ПО можно использовать для идентификации будущих объектов и сервисов. В нашем примере известно, что метеостанции обычно расположены в удаленных местах. Они оснащены различными приборами, которые иногда дают сбой в работе. Отчет о неполадках в приборах должен отправляться автоматически. А это значит, что необходимы атрибуты и операции, которые проверяли бы правильность функционирования приборов. Кроме того, необходимо идентифицировать данные, собранные со всех станций; таким образом, каждая метеостанция должна иметь собственный идентификатор.</a:t>
            </a:r>
          </a:p>
          <a:p>
            <a:pPr marL="0" indent="0">
              <a:buNone/>
            </a:pPr>
            <a:r>
              <a:rPr lang="ru-RU" dirty="0" smtClean="0"/>
              <a:t>   Я </a:t>
            </a:r>
            <a:r>
              <a:rPr lang="ru-RU" dirty="0"/>
              <a:t>решил не создавать объекты, ассоциированные с активными объектами каждого прибора. Чтобы снять данные в нужное время, объекты приборов вызывают операцию </a:t>
            </a:r>
            <a:r>
              <a:rPr lang="ru-RU" b="1" dirty="0"/>
              <a:t>сбор</a:t>
            </a:r>
            <a:r>
              <a:rPr lang="ru-RU" dirty="0"/>
              <a:t> объекта </a:t>
            </a:r>
            <a:r>
              <a:rPr lang="ru-RU" b="1" dirty="0" err="1"/>
              <a:t>МетеоДанные</a:t>
            </a:r>
            <a:r>
              <a:rPr lang="ru-RU" dirty="0"/>
              <a:t>. Активные объекты имеют собственное управление, в нашем примере предполагается, что каждый прибор сам определяет, когда нужно проводить замеры. Однако такой подход имеет недостаток: если принято решение изменить временной интервал сбора данных или если разные метеостанции собирают данные через разные промежутки времени, тогда необходимо вводить новые классы объектов. Создавая объекты приборов, снимающие показания по запросу, любые изменения в стратегии сбора данных можно легко реализовать без изменения объектов, связанных с приборами</a:t>
            </a:r>
            <a:r>
              <a:rPr lang="ru-RU" dirty="0" smtClean="0"/>
              <a:t>.</a:t>
            </a:r>
            <a:endParaRPr lang="ru-RU" dirty="0"/>
          </a:p>
        </p:txBody>
      </p:sp>
    </p:spTree>
    <p:extLst>
      <p:ext uri="{BB962C8B-B14F-4D97-AF65-F5344CB8AC3E}">
        <p14:creationId xmlns:p14="http://schemas.microsoft.com/office/powerpoint/2010/main" val="2387200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2.4</a:t>
            </a:r>
            <a:r>
              <a:rPr lang="ru-RU" b="1" dirty="0"/>
              <a:t>. Модели </a:t>
            </a:r>
            <a:r>
              <a:rPr lang="ru-RU" b="1" dirty="0" smtClean="0"/>
              <a:t>архитектуры</a:t>
            </a:r>
            <a:endParaRPr lang="ru-RU" dirty="0"/>
          </a:p>
        </p:txBody>
      </p:sp>
      <p:sp>
        <p:nvSpPr>
          <p:cNvPr id="3" name="Объект 2"/>
          <p:cNvSpPr>
            <a:spLocks noGrp="1"/>
          </p:cNvSpPr>
          <p:nvPr>
            <p:ph idx="1"/>
          </p:nvPr>
        </p:nvSpPr>
        <p:spPr/>
        <p:txBody>
          <a:bodyPr/>
          <a:lstStyle/>
          <a:p>
            <a:pPr marL="0" indent="0">
              <a:buNone/>
            </a:pPr>
            <a:r>
              <a:rPr lang="ru-RU" dirty="0" smtClean="0"/>
              <a:t>   Модели </a:t>
            </a:r>
            <a:r>
              <a:rPr lang="ru-RU" dirty="0"/>
              <a:t>системной архитектуры показывают объекты и классы объектов, составляющих систему, и при необходимости типы взаимоотношений между этими объектами. Такие модели служат мостом между требованиями к системе и ее реализацией. А это значит, что к данным моделям предъявлены противоречивые требования. Они должны быть абстрактными настолько, чтобы лишние данные не скрывали отношения между моделью архитектуры и требованиями к системе. Однако, чтобы программист мог принимать решения по реализации, модель должна содержать достаточное количество информации</a:t>
            </a:r>
            <a:r>
              <a:rPr lang="ru-RU" dirty="0" smtClean="0"/>
              <a:t>.</a:t>
            </a:r>
            <a:endParaRPr lang="ru-RU" dirty="0"/>
          </a:p>
        </p:txBody>
      </p:sp>
    </p:spTree>
    <p:extLst>
      <p:ext uri="{BB962C8B-B14F-4D97-AF65-F5344CB8AC3E}">
        <p14:creationId xmlns:p14="http://schemas.microsoft.com/office/powerpoint/2010/main" val="39006519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20000"/>
          </a:bodyPr>
          <a:lstStyle/>
          <a:p>
            <a:pPr marL="0" indent="0">
              <a:buNone/>
            </a:pPr>
            <a:r>
              <a:rPr lang="ru-RU" dirty="0" smtClean="0"/>
              <a:t>   Эти </a:t>
            </a:r>
            <a:r>
              <a:rPr lang="ru-RU" dirty="0"/>
              <a:t>противоречие можно обойти, разработав несколько моделей разного уровня детализации. Там, где существуют тесные рабочие связи между разработчиками требований, проектировщиками и программистами, можно обойтись одной обобщенной моделью. В этом случае конкретные решения по архитектуре системы можно принимать в процессе реализации системы. Когда связи между разработчиками требований, проектировщиками и программистами не такие тесные (например, если система проектируется в одном подразделении организации, а реализуется в другом), требуется более детализированная модель.</a:t>
            </a:r>
          </a:p>
          <a:p>
            <a:pPr marL="0" indent="0">
              <a:buNone/>
            </a:pPr>
            <a:r>
              <a:rPr lang="ru-RU" dirty="0" smtClean="0"/>
              <a:t>   Следовательно</a:t>
            </a:r>
            <a:r>
              <a:rPr lang="ru-RU" dirty="0"/>
              <a:t>, в процессе проектирования важно решить, какие требуется модели и какой должна быть степень их детализации. Это решение зависит также от типа разрабатываемой системы. Систему последовательной обработки данных можно спроектировать на основе встроенной системы реального времени разными способами с использованием различных моделей архитектуры. Существует множество систем, которым требуются все виды моделей. Но уменьшение числа созданных моделей сокращает расходы и время проектирования</a:t>
            </a:r>
            <a:r>
              <a:rPr lang="ru-RU" dirty="0" smtClean="0"/>
              <a:t>.</a:t>
            </a:r>
            <a:endParaRPr lang="ru-RU" dirty="0"/>
          </a:p>
        </p:txBody>
      </p:sp>
    </p:spTree>
    <p:extLst>
      <p:ext uri="{BB962C8B-B14F-4D97-AF65-F5344CB8AC3E}">
        <p14:creationId xmlns:p14="http://schemas.microsoft.com/office/powerpoint/2010/main" val="1727346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85000" lnSpcReduction="20000"/>
          </a:bodyPr>
          <a:lstStyle/>
          <a:p>
            <a:pPr marL="0" indent="0">
              <a:buNone/>
            </a:pPr>
            <a:r>
              <a:rPr lang="ru-RU" dirty="0" smtClean="0"/>
              <a:t>   Объектно-ориентированное </a:t>
            </a:r>
            <a:r>
              <a:rPr lang="ru-RU" dirty="0"/>
              <a:t>проектирование – только часть </a:t>
            </a:r>
            <a:r>
              <a:rPr lang="ru-RU" i="1" dirty="0"/>
              <a:t>объектно-ориентированного процесса разработки системы, </a:t>
            </a:r>
            <a:r>
              <a:rPr lang="ru-RU" dirty="0"/>
              <a:t>где на протяжении всего процесса создания ПО используется объектно-ориентированный подход. Этот подход подразумевает выполнение трех этапов.</a:t>
            </a:r>
          </a:p>
          <a:p>
            <a:pPr marL="0" indent="0">
              <a:buNone/>
            </a:pPr>
            <a:r>
              <a:rPr lang="ru-RU" dirty="0"/>
              <a:t> </a:t>
            </a:r>
          </a:p>
          <a:p>
            <a:r>
              <a:rPr lang="ru-RU" i="1" dirty="0" smtClean="0"/>
              <a:t>Объектно-ориентированный </a:t>
            </a:r>
            <a:r>
              <a:rPr lang="ru-RU" i="1" dirty="0"/>
              <a:t>анализ. </a:t>
            </a:r>
            <a:r>
              <a:rPr lang="ru-RU" dirty="0"/>
              <a:t>Создание объектно-ориентированной модели предметной области приложения ПО. Здесь объекты отражают реальные объекты-сущности, также определяются операции, выполняемые объектами.</a:t>
            </a:r>
          </a:p>
          <a:p>
            <a:r>
              <a:rPr lang="ru-RU" i="1" dirty="0" smtClean="0"/>
              <a:t>Объектно-ориентированное </a:t>
            </a:r>
            <a:r>
              <a:rPr lang="ru-RU" i="1" dirty="0"/>
              <a:t>проектирование. </a:t>
            </a:r>
            <a:r>
              <a:rPr lang="ru-RU" dirty="0"/>
              <a:t>Разработка объектно-ориентированной модели системы ПО (системной архитектуры) с учетом системных требований. В объектно-ориентированной модели определение всех объектов подчинено решению конкретной задачи.</a:t>
            </a:r>
          </a:p>
          <a:p>
            <a:r>
              <a:rPr lang="ru-RU" i="1" dirty="0" smtClean="0"/>
              <a:t>Объектно-ориентированное </a:t>
            </a:r>
            <a:r>
              <a:rPr lang="ru-RU" i="1" dirty="0"/>
              <a:t>программирование. </a:t>
            </a:r>
            <a:r>
              <a:rPr lang="ru-RU" dirty="0"/>
              <a:t>Реализация архитектуры (модели) системы с помощью объектно-ориентированного языка программирования. Такие языки, например, </a:t>
            </a:r>
            <a:r>
              <a:rPr lang="en-US" dirty="0"/>
              <a:t>Java</a:t>
            </a:r>
            <a:r>
              <a:rPr lang="ru-RU" dirty="0"/>
              <a:t>, непосредственно выполняют реализацию определенных объектов и предоставляют средства для определения классов объектов.</a:t>
            </a:r>
          </a:p>
          <a:p>
            <a:endParaRPr lang="ru-RU" dirty="0"/>
          </a:p>
        </p:txBody>
      </p:sp>
    </p:spTree>
    <p:extLst>
      <p:ext uri="{BB962C8B-B14F-4D97-AF65-F5344CB8AC3E}">
        <p14:creationId xmlns:p14="http://schemas.microsoft.com/office/powerpoint/2010/main" val="6353571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0063"/>
            <a:ext cx="10515600" cy="5676900"/>
          </a:xfrm>
        </p:spPr>
        <p:txBody>
          <a:bodyPr>
            <a:normAutofit fontScale="92500"/>
          </a:bodyPr>
          <a:lstStyle/>
          <a:p>
            <a:pPr marL="0" indent="0">
              <a:buNone/>
            </a:pPr>
            <a:r>
              <a:rPr lang="ru-RU" dirty="0" smtClean="0"/>
              <a:t>   Существует </a:t>
            </a:r>
            <a:r>
              <a:rPr lang="ru-RU" dirty="0"/>
              <a:t>два типа объектно-ориентированных моделей системной архитектуры.</a:t>
            </a:r>
          </a:p>
          <a:p>
            <a:pPr marL="0" indent="0">
              <a:buNone/>
            </a:pPr>
            <a:r>
              <a:rPr lang="ru-RU" dirty="0"/>
              <a:t> </a:t>
            </a:r>
          </a:p>
          <a:p>
            <a:pPr marL="514350" indent="-514350">
              <a:buFont typeface="+mj-lt"/>
              <a:buAutoNum type="arabicPeriod"/>
            </a:pPr>
            <a:r>
              <a:rPr lang="ru-RU" i="1" dirty="0" smtClean="0"/>
              <a:t>Статические </a:t>
            </a:r>
            <a:r>
              <a:rPr lang="ru-RU" i="1" dirty="0"/>
              <a:t>модели</a:t>
            </a:r>
            <a:r>
              <a:rPr lang="ru-RU" dirty="0"/>
              <a:t>, которые описывают статическую структуру системы в терминах классов объектов и взаимоотношений между ними. Основными взаимоотношениями, которые документируются на данном этапе, являются отношения обобщения, отношения "используют-используются" и структурные отношения.</a:t>
            </a:r>
          </a:p>
          <a:p>
            <a:pPr marL="514350" indent="-514350">
              <a:buFont typeface="+mj-lt"/>
              <a:buAutoNum type="arabicPeriod"/>
            </a:pPr>
            <a:r>
              <a:rPr lang="ru-RU" i="1" dirty="0" smtClean="0"/>
              <a:t>Динамические </a:t>
            </a:r>
            <a:r>
              <a:rPr lang="ru-RU" i="1" dirty="0"/>
              <a:t>модели</a:t>
            </a:r>
            <a:r>
              <a:rPr lang="ru-RU" dirty="0"/>
              <a:t>, которые описывают динамическую структуру системы и показывают взаимодействия между объектами системы (но не классами объектов). Документируемые взаимодействия содержат последовательность составленных объектами запросов к сервисам и описывают реакцию системы на взаимодействия между объектами.</a:t>
            </a:r>
          </a:p>
          <a:p>
            <a:endParaRPr lang="ru-RU" dirty="0"/>
          </a:p>
        </p:txBody>
      </p:sp>
    </p:spTree>
    <p:extLst>
      <p:ext uri="{BB962C8B-B14F-4D97-AF65-F5344CB8AC3E}">
        <p14:creationId xmlns:p14="http://schemas.microsoft.com/office/powerpoint/2010/main" val="30886754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648325"/>
          </a:xfrm>
        </p:spPr>
        <p:txBody>
          <a:bodyPr>
            <a:normAutofit fontScale="92500" lnSpcReduction="20000"/>
          </a:bodyPr>
          <a:lstStyle/>
          <a:p>
            <a:pPr marL="0" indent="0">
              <a:buNone/>
            </a:pPr>
            <a:r>
              <a:rPr lang="ru-RU" dirty="0"/>
              <a:t>В языке моделирования </a:t>
            </a:r>
            <a:r>
              <a:rPr lang="en-US" dirty="0"/>
              <a:t>UML</a:t>
            </a:r>
            <a:r>
              <a:rPr lang="ru-RU" dirty="0"/>
              <a:t> поддерживается огромное количество возможных статических и динамических моделей. Буч предлагает девять различных типов схем для представления моделей. Чтобы показать все модели, не хватит места, да и не все из них пригодны для примера с метеостанцией. Здесь рассматриваются три типа моделей.</a:t>
            </a:r>
          </a:p>
          <a:p>
            <a:pPr marL="0" indent="0">
              <a:buNone/>
            </a:pPr>
            <a:r>
              <a:rPr lang="ru-RU" dirty="0"/>
              <a:t> </a:t>
            </a:r>
          </a:p>
          <a:p>
            <a:pPr marL="514350" indent="-514350">
              <a:buFont typeface="+mj-lt"/>
              <a:buAutoNum type="arabicPeriod"/>
            </a:pPr>
            <a:r>
              <a:rPr lang="ru-RU" i="1" dirty="0" smtClean="0"/>
              <a:t>Модели </a:t>
            </a:r>
            <a:r>
              <a:rPr lang="ru-RU" i="1" dirty="0"/>
              <a:t>подсистем</a:t>
            </a:r>
            <a:r>
              <a:rPr lang="ru-RU" dirty="0"/>
              <a:t>, которые показывают логически сгруппированные объекты. Они представлены с помощью диаграммы классов, в которой каждая подсистема обозначается как пакет. Модели подсистем являются статическими.</a:t>
            </a:r>
          </a:p>
          <a:p>
            <a:pPr marL="514350" indent="-514350">
              <a:buFont typeface="+mj-lt"/>
              <a:buAutoNum type="arabicPeriod"/>
            </a:pPr>
            <a:r>
              <a:rPr lang="ru-RU" i="1" dirty="0" smtClean="0"/>
              <a:t>Модели </a:t>
            </a:r>
            <a:r>
              <a:rPr lang="ru-RU" i="1" dirty="0"/>
              <a:t>последовательностей</a:t>
            </a:r>
            <a:r>
              <a:rPr lang="ru-RU" dirty="0"/>
              <a:t>, которые показывают последовательность взаимодействий между объектами. Они представляются в </a:t>
            </a:r>
            <a:r>
              <a:rPr lang="en-US" dirty="0"/>
              <a:t>UML</a:t>
            </a:r>
            <a:r>
              <a:rPr lang="ru-RU" dirty="0"/>
              <a:t> с помощью диаграмм последовательности или кооперативных диаграмм. Это динамические модели.</a:t>
            </a:r>
          </a:p>
          <a:p>
            <a:pPr marL="514350" indent="-514350">
              <a:buFont typeface="+mj-lt"/>
              <a:buAutoNum type="arabicPeriod"/>
            </a:pPr>
            <a:r>
              <a:rPr lang="ru-RU" i="1" dirty="0" smtClean="0"/>
              <a:t>Модели </a:t>
            </a:r>
            <a:r>
              <a:rPr lang="ru-RU" i="1" dirty="0"/>
              <a:t>конечного автомата</a:t>
            </a:r>
            <a:r>
              <a:rPr lang="ru-RU" dirty="0"/>
              <a:t>, которые показывают изменение состояния отдельных объектов в ответ на определенные события. В </a:t>
            </a:r>
            <a:r>
              <a:rPr lang="en-US" dirty="0"/>
              <a:t>UML</a:t>
            </a:r>
            <a:r>
              <a:rPr lang="ru-RU" dirty="0"/>
              <a:t> они представлены в виде диаграмм состояния. Модели конечного автомата являются динамическими</a:t>
            </a:r>
            <a:r>
              <a:rPr lang="ru-RU" dirty="0" smtClean="0"/>
              <a:t>.</a:t>
            </a:r>
            <a:endParaRPr lang="ru-RU" dirty="0"/>
          </a:p>
        </p:txBody>
      </p:sp>
    </p:spTree>
    <p:extLst>
      <p:ext uri="{BB962C8B-B14F-4D97-AF65-F5344CB8AC3E}">
        <p14:creationId xmlns:p14="http://schemas.microsoft.com/office/powerpoint/2010/main" val="17905258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2925"/>
            <a:ext cx="10515600" cy="5634038"/>
          </a:xfrm>
        </p:spPr>
        <p:txBody>
          <a:bodyPr>
            <a:normAutofit fontScale="85000" lnSpcReduction="20000"/>
          </a:bodyPr>
          <a:lstStyle/>
          <a:p>
            <a:pPr marL="0" indent="0">
              <a:buNone/>
            </a:pPr>
            <a:r>
              <a:rPr lang="ru-RU" dirty="0" smtClean="0"/>
              <a:t>   Другие </a:t>
            </a:r>
            <a:r>
              <a:rPr lang="ru-RU" dirty="0"/>
              <a:t>типы моделей рассмотрены ранее в этой и предыдущих главах. Модели вариантов использования показывают взаимодействия с системой, модели объектов дают описание классов объектов (см. рис. 3.2), модели обобщения и наследования показывают, какие классы являются обобщениями других классов, модель агрегирования выявляет взаимосвязи между коллекциями объектов.</a:t>
            </a:r>
          </a:p>
          <a:p>
            <a:pPr marL="0" indent="0">
              <a:buNone/>
            </a:pPr>
            <a:r>
              <a:rPr lang="ru-RU" dirty="0" smtClean="0"/>
              <a:t>   С </a:t>
            </a:r>
            <a:r>
              <a:rPr lang="ru-RU" dirty="0"/>
              <a:t>моей точки зрения, модель подсистем является одной из наиболее важных и полезных статических моделей, поскольку показывает, как можно организовать систему в виде логически связанных групп объектов. Мы уже встречали примеры такого типа модели на рис. 3.6, где изображены подсистемы системы построения карт погоды. В </a:t>
            </a:r>
            <a:r>
              <a:rPr lang="en-US" dirty="0"/>
              <a:t>UML</a:t>
            </a:r>
            <a:r>
              <a:rPr lang="ru-RU" dirty="0"/>
              <a:t> пакеты являются структурами инкапсуляции и не отображаются непосредственно в объектах разрабатываемой системы. Однако они могут отображаться, например, в виде библиотек </a:t>
            </a:r>
            <a:r>
              <a:rPr lang="en-US" dirty="0"/>
              <a:t>Java</a:t>
            </a:r>
            <a:r>
              <a:rPr lang="ru-RU" dirty="0"/>
              <a:t>.</a:t>
            </a:r>
          </a:p>
          <a:p>
            <a:pPr marL="0" indent="0">
              <a:buNone/>
            </a:pPr>
            <a:r>
              <a:rPr lang="ru-RU" dirty="0" smtClean="0"/>
              <a:t>   На </a:t>
            </a:r>
            <a:r>
              <a:rPr lang="ru-RU" dirty="0"/>
              <a:t>рис. 3.10 показаны объекты подсистем метеостанции. В данной модели также представлены некоторые связи. Например, объект </a:t>
            </a:r>
            <a:r>
              <a:rPr lang="ru-RU" b="1" dirty="0" err="1"/>
              <a:t>КонтроллерКоммуникаций</a:t>
            </a:r>
            <a:r>
              <a:rPr lang="ru-RU" dirty="0"/>
              <a:t> связан с объектом </a:t>
            </a:r>
            <a:r>
              <a:rPr lang="ru-RU" b="1" dirty="0"/>
              <a:t>Метеостанция</a:t>
            </a:r>
            <a:r>
              <a:rPr lang="ru-RU" dirty="0"/>
              <a:t>, а объект </a:t>
            </a:r>
            <a:r>
              <a:rPr lang="ru-RU" b="1" dirty="0"/>
              <a:t>Метеостанция</a:t>
            </a:r>
            <a:r>
              <a:rPr lang="ru-RU" dirty="0"/>
              <a:t> связан с пакетом </a:t>
            </a:r>
            <a:r>
              <a:rPr lang="ru-RU" b="1" dirty="0"/>
              <a:t>Сбор данных</a:t>
            </a:r>
            <a:r>
              <a:rPr lang="ru-RU" dirty="0"/>
              <a:t>. Совместная модель пакетов и классов объектов позволяет показать логически сгруппированные системные элементы.</a:t>
            </a:r>
          </a:p>
        </p:txBody>
      </p:sp>
    </p:spTree>
    <p:extLst>
      <p:ext uri="{BB962C8B-B14F-4D97-AF65-F5344CB8AC3E}">
        <p14:creationId xmlns:p14="http://schemas.microsoft.com/office/powerpoint/2010/main" val="6310780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86437"/>
            <a:ext cx="10515600" cy="390525"/>
          </a:xfrm>
        </p:spPr>
        <p:txBody>
          <a:bodyPr>
            <a:normAutofit fontScale="92500" lnSpcReduction="20000"/>
          </a:bodyPr>
          <a:lstStyle/>
          <a:p>
            <a:pPr marL="0" indent="0" algn="ctr">
              <a:buNone/>
            </a:pPr>
            <a:r>
              <a:rPr lang="ru-RU" i="1" dirty="0"/>
              <a:t>Рис. 3.10. Пакеты системы </a:t>
            </a:r>
            <a:r>
              <a:rPr lang="ru-RU" i="1" dirty="0" smtClean="0"/>
              <a:t>метеостанции</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569494" y="492748"/>
            <a:ext cx="5053011" cy="4999685"/>
          </a:xfrm>
          <a:prstGeom prst="rect">
            <a:avLst/>
          </a:prstGeom>
          <a:noFill/>
          <a:ln>
            <a:noFill/>
          </a:ln>
        </p:spPr>
      </p:pic>
    </p:spTree>
    <p:extLst>
      <p:ext uri="{BB962C8B-B14F-4D97-AF65-F5344CB8AC3E}">
        <p14:creationId xmlns:p14="http://schemas.microsoft.com/office/powerpoint/2010/main" val="36603588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6157912"/>
          </a:xfrm>
        </p:spPr>
        <p:txBody>
          <a:bodyPr>
            <a:normAutofit fontScale="85000" lnSpcReduction="20000"/>
          </a:bodyPr>
          <a:lstStyle/>
          <a:p>
            <a:pPr marL="0" indent="0">
              <a:buNone/>
            </a:pPr>
            <a:r>
              <a:rPr lang="ru-RU" dirty="0" smtClean="0"/>
              <a:t>   Модель </a:t>
            </a:r>
            <a:r>
              <a:rPr lang="ru-RU" dirty="0"/>
              <a:t>последовательностей – одна из наиболее полезных и наглядных динамических моделей, которая в каждом узле взаимодействия документирует последовательность происходящих между объектами взаимодействий. Опишем основные свойства модели последовательности.</a:t>
            </a:r>
          </a:p>
          <a:p>
            <a:pPr marL="0" indent="0">
              <a:buNone/>
            </a:pPr>
            <a:r>
              <a:rPr lang="ru-RU" dirty="0"/>
              <a:t> </a:t>
            </a:r>
          </a:p>
          <a:p>
            <a:pPr marL="514350" indent="-514350">
              <a:buFont typeface="+mj-lt"/>
              <a:buAutoNum type="arabicPeriod"/>
            </a:pPr>
            <a:r>
              <a:rPr lang="ru-RU" dirty="0" smtClean="0"/>
              <a:t>Объекты</a:t>
            </a:r>
            <a:r>
              <a:rPr lang="ru-RU" dirty="0"/>
              <a:t>, участвующие во взаимодействии, располагаются горизонтально вверху диаграммы. От каждого объекта исходит пунктирная вертикальная линия – линия жизни объекта.</a:t>
            </a:r>
          </a:p>
          <a:p>
            <a:pPr marL="514350" indent="-514350">
              <a:buFont typeface="+mj-lt"/>
              <a:buAutoNum type="arabicPeriod"/>
            </a:pPr>
            <a:r>
              <a:rPr lang="ru-RU" dirty="0" smtClean="0"/>
              <a:t>Время </a:t>
            </a:r>
            <a:r>
              <a:rPr lang="ru-RU" dirty="0"/>
              <a:t>направлено сверху вниз по пунктирным вертикальным линиям. Поэтому в данной модели легко увидеть последовательность операций.</a:t>
            </a:r>
          </a:p>
          <a:p>
            <a:pPr marL="514350" indent="-514350">
              <a:buFont typeface="+mj-lt"/>
              <a:buAutoNum type="arabicPeriod"/>
            </a:pPr>
            <a:r>
              <a:rPr lang="ru-RU" dirty="0" smtClean="0"/>
              <a:t>Взаимодействия </a:t>
            </a:r>
            <a:r>
              <a:rPr lang="ru-RU" dirty="0"/>
              <a:t>между объектами представлены маркированными стрелками, связывающими вертикальные линии. Это не поток данных, а представление сообщений или событий, основных в данном взаимодействии.</a:t>
            </a:r>
          </a:p>
          <a:p>
            <a:pPr marL="514350" indent="-514350">
              <a:buFont typeface="+mj-lt"/>
              <a:buAutoNum type="arabicPeriod"/>
            </a:pPr>
            <a:r>
              <a:rPr lang="ru-RU" dirty="0" smtClean="0"/>
              <a:t>Тонкий </a:t>
            </a:r>
            <a:r>
              <a:rPr lang="ru-RU" dirty="0"/>
              <a:t>прямоугольник на линии жизни объекта обозначает интервал времени, в течение которого данный объект был управляющим объектом системы. Объект берет на себя управление в верхней части прямоугольника и передает управление другому объекту внизу прямоугольника. Если в системе имеется иерархия вызовов, то управление не передается до тех пор, пока не завершится последний возврат в вызове первоначального метода</a:t>
            </a:r>
            <a:r>
              <a:rPr lang="ru-RU" dirty="0" smtClean="0"/>
              <a:t>.</a:t>
            </a:r>
            <a:endParaRPr lang="ru-RU" dirty="0"/>
          </a:p>
        </p:txBody>
      </p:sp>
    </p:spTree>
    <p:extLst>
      <p:ext uri="{BB962C8B-B14F-4D97-AF65-F5344CB8AC3E}">
        <p14:creationId xmlns:p14="http://schemas.microsoft.com/office/powerpoint/2010/main" val="28276060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92500" lnSpcReduction="10000"/>
          </a:bodyPr>
          <a:lstStyle/>
          <a:p>
            <a:pPr marL="0" indent="0">
              <a:buNone/>
            </a:pPr>
            <a:r>
              <a:rPr lang="ru-RU" dirty="0" smtClean="0"/>
              <a:t>   Сказанное </a:t>
            </a:r>
            <a:r>
              <a:rPr lang="ru-RU" dirty="0"/>
              <a:t>выше проиллюстрировано на рис. 3.11, где изображена последовательность взаимодействий в тот момент, когда внешняя система посылает метеостанции запрос на получение данных. Диаграмму можно прокомментировать следующим образом.</a:t>
            </a:r>
          </a:p>
          <a:p>
            <a:pPr marL="0" indent="0">
              <a:buNone/>
            </a:pPr>
            <a:r>
              <a:rPr lang="ru-RU" dirty="0"/>
              <a:t> </a:t>
            </a:r>
          </a:p>
          <a:p>
            <a:pPr marL="514350" indent="-514350">
              <a:buFont typeface="+mj-lt"/>
              <a:buAutoNum type="arabicPeriod"/>
            </a:pPr>
            <a:r>
              <a:rPr lang="ru-RU" dirty="0" err="1" smtClean="0"/>
              <a:t>Объект:</a:t>
            </a:r>
            <a:r>
              <a:rPr lang="ru-RU" b="1" dirty="0" err="1" smtClean="0"/>
              <a:t>КонтроллерКоммуникаций</a:t>
            </a:r>
            <a:r>
              <a:rPr lang="ru-RU" dirty="0"/>
              <a:t>, являющийся экземпляром одноименного класса, получает внешний запрос "отправить отчет о погоде". Он подтверждает получение запроса. Половинная стрелка показывает, что, отправив сообщение, объект не ожидает ответа.</a:t>
            </a:r>
          </a:p>
          <a:p>
            <a:pPr marL="514350" indent="-514350">
              <a:buFont typeface="+mj-lt"/>
              <a:buAutoNum type="arabicPeriod"/>
            </a:pPr>
            <a:r>
              <a:rPr lang="ru-RU" dirty="0" smtClean="0"/>
              <a:t>Этот </a:t>
            </a:r>
            <a:r>
              <a:rPr lang="ru-RU" dirty="0"/>
              <a:t>объект отправляет сообщение объекту, который является экземпляром класса </a:t>
            </a:r>
            <a:r>
              <a:rPr lang="ru-RU" b="1" dirty="0"/>
              <a:t>Метеостанция</a:t>
            </a:r>
            <a:r>
              <a:rPr lang="ru-RU" dirty="0"/>
              <a:t>, чтобы создать метеорологический отчет. </a:t>
            </a:r>
            <a:r>
              <a:rPr lang="ru-RU" dirty="0" err="1"/>
              <a:t>Объект:</a:t>
            </a:r>
            <a:r>
              <a:rPr lang="ru-RU" b="1" dirty="0" err="1"/>
              <a:t>КонтроллерКоммуникаций</a:t>
            </a:r>
            <a:r>
              <a:rPr lang="ru-RU" dirty="0"/>
              <a:t> затем приостанавливает работу (его прямоугольник управления заканчивается). Используемый стиль стрелок показывает, что </a:t>
            </a:r>
            <a:r>
              <a:rPr lang="ru-RU" dirty="0" err="1"/>
              <a:t>объекты:</a:t>
            </a:r>
            <a:r>
              <a:rPr lang="ru-RU" b="1" dirty="0" err="1"/>
              <a:t>КонтроллерКоммуникаций</a:t>
            </a:r>
            <a:r>
              <a:rPr lang="ru-RU" dirty="0"/>
              <a:t> и:</a:t>
            </a:r>
            <a:r>
              <a:rPr lang="ru-RU" b="1" dirty="0"/>
              <a:t>Метеостанция</a:t>
            </a:r>
            <a:r>
              <a:rPr lang="ru-RU" dirty="0"/>
              <a:t> могут выполняться параллельно.</a:t>
            </a:r>
          </a:p>
        </p:txBody>
      </p:sp>
    </p:spTree>
    <p:extLst>
      <p:ext uri="{BB962C8B-B14F-4D97-AF65-F5344CB8AC3E}">
        <p14:creationId xmlns:p14="http://schemas.microsoft.com/office/powerpoint/2010/main" val="13970445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a:bodyPr>
          <a:lstStyle/>
          <a:p>
            <a:pPr marL="514350" indent="-514350">
              <a:buFont typeface="+mj-lt"/>
              <a:buAutoNum type="arabicPeriod" startAt="3"/>
            </a:pPr>
            <a:r>
              <a:rPr lang="ru-RU" dirty="0" smtClean="0"/>
              <a:t>Объект</a:t>
            </a:r>
            <a:r>
              <a:rPr lang="ru-RU" dirty="0"/>
              <a:t>, который является экземпляром класса </a:t>
            </a:r>
            <a:r>
              <a:rPr lang="ru-RU" b="1" dirty="0"/>
              <a:t>Метеостанция</a:t>
            </a:r>
            <a:r>
              <a:rPr lang="ru-RU" dirty="0"/>
              <a:t>, отправляет сообщение </a:t>
            </a:r>
            <a:r>
              <a:rPr lang="ru-RU" dirty="0" err="1"/>
              <a:t>объекту:</a:t>
            </a:r>
            <a:r>
              <a:rPr lang="ru-RU" b="1" dirty="0" err="1"/>
              <a:t>МетеоДанные</a:t>
            </a:r>
            <a:r>
              <a:rPr lang="ru-RU" dirty="0"/>
              <a:t>, чтобы подвести итоги по метеорологическим данным. Здесь другой стиль стрелок указывает на то, что </a:t>
            </a:r>
            <a:r>
              <a:rPr lang="ru-RU" dirty="0" err="1"/>
              <a:t>объект:</a:t>
            </a:r>
            <a:r>
              <a:rPr lang="ru-RU" b="1" dirty="0" err="1"/>
              <a:t>Метеостанция</a:t>
            </a:r>
            <a:r>
              <a:rPr lang="ru-RU" dirty="0"/>
              <a:t> ожидает ответа.</a:t>
            </a:r>
          </a:p>
          <a:p>
            <a:pPr marL="514350" indent="-514350">
              <a:buFont typeface="+mj-lt"/>
              <a:buAutoNum type="arabicPeriod" startAt="3"/>
            </a:pPr>
            <a:r>
              <a:rPr lang="ru-RU" dirty="0" smtClean="0"/>
              <a:t>После </a:t>
            </a:r>
            <a:r>
              <a:rPr lang="ru-RU" dirty="0"/>
              <a:t>составления сводки, управление передается </a:t>
            </a:r>
            <a:r>
              <a:rPr lang="ru-RU" dirty="0" err="1"/>
              <a:t>объекту:</a:t>
            </a:r>
            <a:r>
              <a:rPr lang="ru-RU" b="1" dirty="0" err="1"/>
              <a:t>Метеостанция</a:t>
            </a:r>
            <a:r>
              <a:rPr lang="ru-RU" dirty="0"/>
              <a:t>. Пунктирная стрелка обозначает возврат управления.</a:t>
            </a:r>
          </a:p>
          <a:p>
            <a:pPr marL="514350" indent="-514350">
              <a:buFont typeface="+mj-lt"/>
              <a:buAutoNum type="arabicPeriod" startAt="3"/>
            </a:pPr>
            <a:r>
              <a:rPr lang="ru-RU" dirty="0" smtClean="0"/>
              <a:t>Этот </a:t>
            </a:r>
            <a:r>
              <a:rPr lang="ru-RU" dirty="0"/>
              <a:t>объект передает сообщение </a:t>
            </a:r>
            <a:r>
              <a:rPr lang="ru-RU" dirty="0" err="1"/>
              <a:t>объекту:</a:t>
            </a:r>
            <a:r>
              <a:rPr lang="ru-RU" b="1" dirty="0" err="1"/>
              <a:t>КонтроллерКоммуникаций</a:t>
            </a:r>
            <a:r>
              <a:rPr lang="ru-RU" dirty="0"/>
              <a:t>, из которого был прислан запрос, чтобы передать данные в удаленную систему. Затем </a:t>
            </a:r>
            <a:r>
              <a:rPr lang="ru-RU" dirty="0" err="1"/>
              <a:t>объект:</a:t>
            </a:r>
            <a:r>
              <a:rPr lang="ru-RU" b="1" dirty="0" err="1"/>
              <a:t>Метеостанция</a:t>
            </a:r>
            <a:r>
              <a:rPr lang="ru-RU" dirty="0"/>
              <a:t> приостанавливает работу.</a:t>
            </a:r>
          </a:p>
          <a:p>
            <a:pPr marL="514350" indent="-514350">
              <a:buFont typeface="+mj-lt"/>
              <a:buAutoNum type="arabicPeriod" startAt="3"/>
            </a:pPr>
            <a:r>
              <a:rPr lang="ru-RU" dirty="0" err="1" smtClean="0"/>
              <a:t>Объект:</a:t>
            </a:r>
            <a:r>
              <a:rPr lang="ru-RU" b="1" dirty="0" err="1" smtClean="0"/>
              <a:t>КонтроллерКоммуникаций</a:t>
            </a:r>
            <a:r>
              <a:rPr lang="ru-RU" dirty="0" smtClean="0"/>
              <a:t> </a:t>
            </a:r>
            <a:r>
              <a:rPr lang="ru-RU" dirty="0"/>
              <a:t>передает сводные данные в удаленную систему, получает подтверждение и затем переходит в состояние ожидания следующего запроса</a:t>
            </a:r>
            <a:r>
              <a:rPr lang="ru-RU" dirty="0" smtClean="0"/>
              <a:t>.</a:t>
            </a:r>
            <a:endParaRPr lang="ru-RU" dirty="0"/>
          </a:p>
        </p:txBody>
      </p:sp>
    </p:spTree>
    <p:extLst>
      <p:ext uri="{BB962C8B-B14F-4D97-AF65-F5344CB8AC3E}">
        <p14:creationId xmlns:p14="http://schemas.microsoft.com/office/powerpoint/2010/main" val="40360340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29288"/>
            <a:ext cx="10515600" cy="447674"/>
          </a:xfrm>
        </p:spPr>
        <p:txBody>
          <a:bodyPr>
            <a:normAutofit lnSpcReduction="10000"/>
          </a:bodyPr>
          <a:lstStyle/>
          <a:p>
            <a:pPr marL="0" indent="0" algn="ctr">
              <a:buNone/>
            </a:pPr>
            <a:r>
              <a:rPr lang="ru-RU" i="1" dirty="0"/>
              <a:t>Рис. 3.11. Последовательность операций во время сбора </a:t>
            </a:r>
            <a:r>
              <a:rPr lang="ru-RU" i="1" dirty="0" smtClean="0"/>
              <a:t>данных</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019584" y="661422"/>
            <a:ext cx="6152832" cy="4503033"/>
          </a:xfrm>
          <a:prstGeom prst="rect">
            <a:avLst/>
          </a:prstGeom>
          <a:noFill/>
          <a:ln>
            <a:noFill/>
          </a:ln>
        </p:spPr>
      </p:pic>
    </p:spTree>
    <p:extLst>
      <p:ext uri="{BB962C8B-B14F-4D97-AF65-F5344CB8AC3E}">
        <p14:creationId xmlns:p14="http://schemas.microsoft.com/office/powerpoint/2010/main" val="27930733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500"/>
            <a:ext cx="10515600" cy="5986463"/>
          </a:xfrm>
        </p:spPr>
        <p:txBody>
          <a:bodyPr>
            <a:normAutofit fontScale="85000" lnSpcReduction="10000"/>
          </a:bodyPr>
          <a:lstStyle/>
          <a:p>
            <a:pPr marL="0" indent="0">
              <a:buNone/>
            </a:pPr>
            <a:r>
              <a:rPr lang="ru-RU" dirty="0" smtClean="0"/>
              <a:t>   Из </a:t>
            </a:r>
            <a:r>
              <a:rPr lang="ru-RU" dirty="0"/>
              <a:t>диаграммы последовательностей видно, что объекты </a:t>
            </a:r>
            <a:r>
              <a:rPr lang="ru-RU" b="1" dirty="0" err="1"/>
              <a:t>КонтроллерКоммуникаций</a:t>
            </a:r>
            <a:r>
              <a:rPr lang="ru-RU" dirty="0"/>
              <a:t> и </a:t>
            </a:r>
            <a:r>
              <a:rPr lang="ru-RU" b="1" dirty="0"/>
              <a:t>Метеостанция</a:t>
            </a:r>
            <a:r>
              <a:rPr lang="ru-RU" dirty="0"/>
              <a:t> в действительности являются параллельными процессами, выполнение которых может приостанавливаться и снова возобновляться. Здесь существенно, что экземпляр объекта </a:t>
            </a:r>
            <a:r>
              <a:rPr lang="ru-RU" b="1" dirty="0" err="1"/>
              <a:t>КонтроллерКоммуникаций</a:t>
            </a:r>
            <a:r>
              <a:rPr lang="ru-RU" dirty="0"/>
              <a:t> получает сообщения от внешней системы, расшифровывает полученные сообщения и инициализирует действия метеостанции.</a:t>
            </a:r>
          </a:p>
          <a:p>
            <a:pPr marL="0" indent="0">
              <a:buNone/>
            </a:pPr>
            <a:r>
              <a:rPr lang="ru-RU" dirty="0" smtClean="0"/>
              <a:t>   При </a:t>
            </a:r>
            <a:r>
              <a:rPr lang="ru-RU" dirty="0"/>
              <a:t>документировании проекта для каждого значительного взаимодействия необходимо создавать диаграмму последовательностей. Если разрабатывается модель вариантов использования, то диаграмму последовательности нужно создавать для каждого заданного варианта.</a:t>
            </a:r>
          </a:p>
          <a:p>
            <a:pPr marL="0" indent="0">
              <a:buNone/>
            </a:pPr>
            <a:r>
              <a:rPr lang="ru-RU" dirty="0" smtClean="0"/>
              <a:t>   Диаграммы </a:t>
            </a:r>
            <a:r>
              <a:rPr lang="ru-RU" dirty="0"/>
              <a:t>последовательностей обычно применяются при моделировании комбинированного поведения групп объектов, однако при желании можно также показать поведение одного объекта в ответ на обрабатываемые им сообщения. В </a:t>
            </a:r>
            <a:r>
              <a:rPr lang="en-US" dirty="0"/>
              <a:t>UML</a:t>
            </a:r>
            <a:r>
              <a:rPr lang="ru-RU" dirty="0"/>
              <a:t> для описания моделей конечного автомата используются диаграммы состояний.</a:t>
            </a:r>
          </a:p>
          <a:p>
            <a:pPr marL="0" indent="0">
              <a:buNone/>
            </a:pPr>
            <a:r>
              <a:rPr lang="ru-RU" dirty="0" smtClean="0"/>
              <a:t>   На </a:t>
            </a:r>
            <a:r>
              <a:rPr lang="ru-RU" dirty="0"/>
              <a:t>рис. 3.12 представлена диаграмма состояния объекта </a:t>
            </a:r>
            <a:r>
              <a:rPr lang="ru-RU" b="1" dirty="0"/>
              <a:t>Метеостанция</a:t>
            </a:r>
            <a:r>
              <a:rPr lang="ru-RU" dirty="0"/>
              <a:t>, которая показывает реакцию объекта на запросы от разных сервисов</a:t>
            </a:r>
            <a:r>
              <a:rPr lang="ru-RU" dirty="0" smtClean="0"/>
              <a:t>.</a:t>
            </a:r>
            <a:endParaRPr lang="ru-RU" dirty="0"/>
          </a:p>
        </p:txBody>
      </p:sp>
    </p:spTree>
    <p:extLst>
      <p:ext uri="{BB962C8B-B14F-4D97-AF65-F5344CB8AC3E}">
        <p14:creationId xmlns:p14="http://schemas.microsoft.com/office/powerpoint/2010/main" val="27448234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29275"/>
            <a:ext cx="10515600" cy="547688"/>
          </a:xfrm>
        </p:spPr>
        <p:txBody>
          <a:bodyPr/>
          <a:lstStyle/>
          <a:p>
            <a:pPr marL="0" indent="0" algn="ctr">
              <a:buNone/>
            </a:pPr>
            <a:r>
              <a:rPr lang="ru-RU" i="1" dirty="0"/>
              <a:t>Рис. 3.12. Диаграмма состояний объекта </a:t>
            </a:r>
            <a:r>
              <a:rPr lang="ru-RU" i="1" dirty="0" smtClean="0"/>
              <a:t>Метеостанция</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309654" y="1045853"/>
            <a:ext cx="7572692" cy="3901114"/>
          </a:xfrm>
          <a:prstGeom prst="rect">
            <a:avLst/>
          </a:prstGeom>
          <a:noFill/>
          <a:ln>
            <a:noFill/>
          </a:ln>
        </p:spPr>
      </p:pic>
    </p:spTree>
    <p:extLst>
      <p:ext uri="{BB962C8B-B14F-4D97-AF65-F5344CB8AC3E}">
        <p14:creationId xmlns:p14="http://schemas.microsoft.com/office/powerpoint/2010/main" val="354379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1042988"/>
            <a:ext cx="10515600" cy="4929187"/>
          </a:xfrm>
        </p:spPr>
        <p:txBody>
          <a:bodyPr/>
          <a:lstStyle/>
          <a:p>
            <a:pPr marL="0" indent="0">
              <a:buNone/>
            </a:pPr>
            <a:r>
              <a:rPr lang="ru-RU" dirty="0" smtClean="0"/>
              <a:t>   Данные </a:t>
            </a:r>
            <a:r>
              <a:rPr lang="ru-RU" dirty="0"/>
              <a:t>этапы могут "перетекать" друг в друга, т.е. могут не иметь четких рамок, причем на каждом этапе обычно применяется одна и та же система нотации. Переход на следующий этап приводит к усовершенствованию результатов предыдущего этапа путем более детального описания определенных ранее классов объектов и определения новых классов. Так как данные скрыты внутри объектов, детальные решения о представлении данных можно отложить до этапа реализации системы. В некоторых случаях можно также не спешить с принятием решений о расположении объектов и о том, будут ли эти объекты последовательными или параллельными. Все сказанное означает, что разработчики ПО не стеснены деталями реализации системы.</a:t>
            </a:r>
          </a:p>
        </p:txBody>
      </p:sp>
    </p:spTree>
    <p:extLst>
      <p:ext uri="{BB962C8B-B14F-4D97-AF65-F5344CB8AC3E}">
        <p14:creationId xmlns:p14="http://schemas.microsoft.com/office/powerpoint/2010/main" val="38446828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6"/>
            <a:ext cx="10515600" cy="6229350"/>
          </a:xfrm>
        </p:spPr>
        <p:txBody>
          <a:bodyPr>
            <a:normAutofit fontScale="70000" lnSpcReduction="20000"/>
          </a:bodyPr>
          <a:lstStyle/>
          <a:p>
            <a:pPr marL="0" indent="0">
              <a:buNone/>
            </a:pPr>
            <a:r>
              <a:rPr lang="ru-RU" dirty="0" smtClean="0"/>
              <a:t>Эту </a:t>
            </a:r>
            <a:r>
              <a:rPr lang="ru-RU" dirty="0"/>
              <a:t>диаграмму можно прокомментировать следующим образом.</a:t>
            </a:r>
          </a:p>
          <a:p>
            <a:pPr marL="0" indent="0">
              <a:buNone/>
            </a:pPr>
            <a:endParaRPr lang="ru-RU" dirty="0"/>
          </a:p>
          <a:p>
            <a:pPr marL="514350" indent="-514350">
              <a:buFont typeface="+mj-lt"/>
              <a:buAutoNum type="arabicPeriod"/>
            </a:pPr>
            <a:r>
              <a:rPr lang="ru-RU" dirty="0" smtClean="0"/>
              <a:t>Если </a:t>
            </a:r>
            <a:r>
              <a:rPr lang="ru-RU" dirty="0"/>
              <a:t>объект находится в состоянии </a:t>
            </a:r>
            <a:r>
              <a:rPr lang="ru-RU" b="1" dirty="0"/>
              <a:t>Останов</a:t>
            </a:r>
            <a:r>
              <a:rPr lang="ru-RU" dirty="0"/>
              <a:t>, он может отреагировать только сообщением </a:t>
            </a:r>
            <a:r>
              <a:rPr lang="ru-RU" b="1" dirty="0"/>
              <a:t>запуск().</a:t>
            </a:r>
            <a:r>
              <a:rPr lang="ru-RU" dirty="0"/>
              <a:t> Затем он переходит в состояние ожидания дальнейших сообщений. Немаркированная стрелка с черным кружком указывает на то, что это состояние является начальным.</a:t>
            </a:r>
          </a:p>
          <a:p>
            <a:pPr marL="514350" indent="-514350">
              <a:buFont typeface="+mj-lt"/>
              <a:buAutoNum type="arabicPeriod"/>
            </a:pPr>
            <a:r>
              <a:rPr lang="ru-RU" dirty="0" smtClean="0"/>
              <a:t>В </a:t>
            </a:r>
            <a:r>
              <a:rPr lang="ru-RU" dirty="0"/>
              <a:t>состоянии </a:t>
            </a:r>
            <a:r>
              <a:rPr lang="ru-RU" b="1" dirty="0"/>
              <a:t>Ожидание</a:t>
            </a:r>
            <a:r>
              <a:rPr lang="ru-RU" dirty="0"/>
              <a:t> система ожидает дальнейших сообщений. При получении сообщения </a:t>
            </a:r>
            <a:r>
              <a:rPr lang="ru-RU" b="1" dirty="0"/>
              <a:t>завершение()</a:t>
            </a:r>
            <a:r>
              <a:rPr lang="ru-RU" dirty="0"/>
              <a:t> объект возвращается в состояние завершения работы </a:t>
            </a:r>
            <a:r>
              <a:rPr lang="ru-RU" b="1" dirty="0"/>
              <a:t>Останов</a:t>
            </a:r>
            <a:r>
              <a:rPr lang="ru-RU" dirty="0"/>
              <a:t>.</a:t>
            </a:r>
          </a:p>
          <a:p>
            <a:pPr marL="514350" indent="-514350">
              <a:buFont typeface="+mj-lt"/>
              <a:buAutoNum type="arabicPeriod"/>
            </a:pPr>
            <a:r>
              <a:rPr lang="ru-RU" dirty="0" smtClean="0"/>
              <a:t>Если </a:t>
            </a:r>
            <a:r>
              <a:rPr lang="ru-RU" dirty="0"/>
              <a:t>получено сообщение </a:t>
            </a:r>
            <a:r>
              <a:rPr lang="ru-RU" b="1" dirty="0"/>
              <a:t>отчет(),</a:t>
            </a:r>
            <a:r>
              <a:rPr lang="ru-RU" dirty="0"/>
              <a:t> то система переходит в состояние обобщения данных </a:t>
            </a:r>
            <a:r>
              <a:rPr lang="ru-RU" b="1" dirty="0"/>
              <a:t>Обобщение</a:t>
            </a:r>
            <a:r>
              <a:rPr lang="ru-RU" dirty="0"/>
              <a:t>, а затем в состояние передачи данных </a:t>
            </a:r>
            <a:r>
              <a:rPr lang="ru-RU" b="1" dirty="0"/>
              <a:t>Передача</a:t>
            </a:r>
            <a:r>
              <a:rPr lang="ru-RU" dirty="0"/>
              <a:t>, в котором информация передается через объект </a:t>
            </a:r>
            <a:r>
              <a:rPr lang="ru-RU" b="1" dirty="0" err="1"/>
              <a:t>КонтроллерКоммуникаций</a:t>
            </a:r>
            <a:r>
              <a:rPr lang="ru-RU" dirty="0"/>
              <a:t>. Затем система возвращается в состояние ожидания.</a:t>
            </a:r>
          </a:p>
          <a:p>
            <a:pPr marL="514350" indent="-514350">
              <a:buFont typeface="+mj-lt"/>
              <a:buAutoNum type="arabicPeriod"/>
            </a:pPr>
            <a:r>
              <a:rPr lang="ru-RU" dirty="0" smtClean="0"/>
              <a:t>Получив </a:t>
            </a:r>
            <a:r>
              <a:rPr lang="ru-RU" dirty="0"/>
              <a:t>сообщение </a:t>
            </a:r>
            <a:r>
              <a:rPr lang="ru-RU" b="1" dirty="0"/>
              <a:t>калибровать(),</a:t>
            </a:r>
            <a:r>
              <a:rPr lang="ru-RU" dirty="0"/>
              <a:t> система последовательно проходит через состояния калибровки, тестирования, передачи и лишь после этого переходит в состояние ожидания. В случае получения сообщения </a:t>
            </a:r>
            <a:r>
              <a:rPr lang="ru-RU" b="1" dirty="0"/>
              <a:t>тестировать(),</a:t>
            </a:r>
            <a:r>
              <a:rPr lang="ru-RU" dirty="0"/>
              <a:t> система сразу переходит в состояние тестирования.</a:t>
            </a:r>
          </a:p>
          <a:p>
            <a:pPr marL="514350" indent="-514350">
              <a:buFont typeface="+mj-lt"/>
              <a:buAutoNum type="arabicPeriod"/>
            </a:pPr>
            <a:r>
              <a:rPr lang="ru-RU" dirty="0" smtClean="0"/>
              <a:t>Если </a:t>
            </a:r>
            <a:r>
              <a:rPr lang="ru-RU" dirty="0"/>
              <a:t>получен сигнал </a:t>
            </a:r>
            <a:r>
              <a:rPr lang="ru-RU" b="1" dirty="0"/>
              <a:t>время</a:t>
            </a:r>
            <a:r>
              <a:rPr lang="ru-RU" dirty="0"/>
              <a:t>, система переходит в состояние сбора данных, в котором она собирает данные от приборов. Каждый прибор по очереди также получает инструкцию "снять свои данные".</a:t>
            </a:r>
          </a:p>
          <a:p>
            <a:pPr marL="0" indent="0">
              <a:buNone/>
            </a:pPr>
            <a:r>
              <a:rPr lang="ru-RU" dirty="0"/>
              <a:t> </a:t>
            </a:r>
          </a:p>
          <a:p>
            <a:pPr marL="0" indent="0">
              <a:buNone/>
            </a:pPr>
            <a:r>
              <a:rPr lang="ru-RU" dirty="0" smtClean="0"/>
              <a:t>   Обычно </a:t>
            </a:r>
            <a:r>
              <a:rPr lang="ru-RU" dirty="0"/>
              <a:t>не нужно создавать диаграммы состояний для всех определенных в системе объектов. Большинство объектов относительно просты, и модель конечного автомата просто излишняя</a:t>
            </a:r>
            <a:r>
              <a:rPr lang="ru-RU" dirty="0" smtClean="0"/>
              <a:t>.</a:t>
            </a:r>
            <a:endParaRPr lang="ru-RU" dirty="0"/>
          </a:p>
        </p:txBody>
      </p:sp>
    </p:spTree>
    <p:extLst>
      <p:ext uri="{BB962C8B-B14F-4D97-AF65-F5344CB8AC3E}">
        <p14:creationId xmlns:p14="http://schemas.microsoft.com/office/powerpoint/2010/main" val="19971273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t>2.5</a:t>
            </a:r>
            <a:r>
              <a:rPr lang="ru-RU" sz="4000" b="1" dirty="0"/>
              <a:t>. Специфицирование интерфейсов </a:t>
            </a:r>
            <a:r>
              <a:rPr lang="ru-RU" sz="4000" b="1" dirty="0" smtClean="0"/>
              <a:t>объектов</a:t>
            </a:r>
            <a:endParaRPr lang="ru-RU" sz="4000"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   Важной </a:t>
            </a:r>
            <a:r>
              <a:rPr lang="ru-RU" dirty="0"/>
              <a:t>частью любого процесса проектирования является специфицирование интерфейсов между различными компонентами системы. Интерфейсы необходимо определить так, чтобы объекты и другие компоненты можно было проектировать параллельно. Определив интерфейс, разработчики других объектов могут считать, что интерфейс уже реализован.</a:t>
            </a:r>
          </a:p>
          <a:p>
            <a:pPr marL="0" indent="0">
              <a:buNone/>
            </a:pPr>
            <a:r>
              <a:rPr lang="ru-RU" dirty="0" smtClean="0"/>
              <a:t>   Одному </a:t>
            </a:r>
            <a:r>
              <a:rPr lang="ru-RU" dirty="0"/>
              <a:t>объекту не обязательно должен соответствовать один интерфейс. Один и тот же объект может иметь несколько интерфейсов, причем каждый из них предлагает свой способ поддержки методов. Такая поддержка имеется непосредственно в </a:t>
            </a:r>
            <a:r>
              <a:rPr lang="en-US" dirty="0"/>
              <a:t>Java</a:t>
            </a:r>
            <a:r>
              <a:rPr lang="ru-RU" dirty="0"/>
              <a:t>, где интерфейсы объявляются отдельно от объектов и объекты "реализуют" интерфейсы. Другими словами, через один интерфейс можно получить доступ к набору объектов.</a:t>
            </a:r>
          </a:p>
        </p:txBody>
      </p:sp>
    </p:spTree>
    <p:extLst>
      <p:ext uri="{BB962C8B-B14F-4D97-AF65-F5344CB8AC3E}">
        <p14:creationId xmlns:p14="http://schemas.microsoft.com/office/powerpoint/2010/main" val="25999044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92500" lnSpcReduction="20000"/>
          </a:bodyPr>
          <a:lstStyle/>
          <a:p>
            <a:pPr marL="0" indent="0">
              <a:buNone/>
            </a:pPr>
            <a:r>
              <a:rPr lang="ru-RU" dirty="0" smtClean="0"/>
              <a:t>   Проектирование </a:t>
            </a:r>
            <a:r>
              <a:rPr lang="ru-RU" dirty="0"/>
              <a:t>интерфейсов объектов связано со спецификацией интерфейса в объекте или группе объектов. Под этим подразумевается определение сигнатур и семантик сервисов, которые поддерживаются этим объектом или группой объектов. В </a:t>
            </a:r>
            <a:r>
              <a:rPr lang="en-US" dirty="0"/>
              <a:t>UML</a:t>
            </a:r>
            <a:r>
              <a:rPr lang="ru-RU" dirty="0"/>
              <a:t> интерфейсы можно определить подобно диаграмме классов. Однако раздела свойств там нет, поэтому в стандарте </a:t>
            </a:r>
            <a:r>
              <a:rPr lang="en-US" dirty="0"/>
              <a:t>UML</a:t>
            </a:r>
            <a:r>
              <a:rPr lang="ru-RU" dirty="0"/>
              <a:t> шаблон «интерфейс» следует включать в именную часть.</a:t>
            </a:r>
          </a:p>
          <a:p>
            <a:pPr marL="0" indent="0">
              <a:buNone/>
            </a:pPr>
            <a:r>
              <a:rPr lang="ru-RU" dirty="0" smtClean="0"/>
              <a:t>   Я </a:t>
            </a:r>
            <a:r>
              <a:rPr lang="ru-RU" dirty="0"/>
              <a:t>предпочитаю альтернативный подход, в котором при определении интерфейса применяется язык программирования. В листинге 3.2 показана спецификация интерфейса на языке </a:t>
            </a:r>
            <a:r>
              <a:rPr lang="en-US" dirty="0"/>
              <a:t>Java</a:t>
            </a:r>
            <a:r>
              <a:rPr lang="ru-RU" dirty="0"/>
              <a:t> для метеостанции. По мере усложнения интерфейсов такой подход оказывается более эффективным, так как для обнаружения ошибок и противоречий в описании интерфейса можно воспользоваться средствами проверки синтаксиса, имеющимися в компиляторе языка программирования. Из представленного описания видно, что некоторые методы могут использовать разное количество параметров. Например, метод завершение без параметров применяется к целой станции, а тот же метод с параметрами может отключить один прибор.</a:t>
            </a:r>
          </a:p>
        </p:txBody>
      </p:sp>
    </p:spTree>
    <p:extLst>
      <p:ext uri="{BB962C8B-B14F-4D97-AF65-F5344CB8AC3E}">
        <p14:creationId xmlns:p14="http://schemas.microsoft.com/office/powerpoint/2010/main" val="18014684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4"/>
            <a:ext cx="10515600" cy="6343650"/>
          </a:xfrm>
        </p:spPr>
        <p:txBody>
          <a:bodyPr>
            <a:normAutofit fontScale="55000" lnSpcReduction="20000"/>
          </a:bodyPr>
          <a:lstStyle/>
          <a:p>
            <a:pPr marL="0" indent="0">
              <a:buNone/>
            </a:pPr>
            <a:r>
              <a:rPr lang="ru-RU" b="1" dirty="0"/>
              <a:t>Листинг 3.2. Описание интерфейса метеостанции</a:t>
            </a:r>
            <a:endParaRPr lang="ru-RU" dirty="0"/>
          </a:p>
          <a:p>
            <a:pPr marL="0" indent="0">
              <a:buNone/>
            </a:pPr>
            <a:r>
              <a:rPr lang="ru-RU" dirty="0"/>
              <a:t> </a:t>
            </a:r>
          </a:p>
          <a:p>
            <a:pPr marL="0" indent="0">
              <a:buNone/>
            </a:pPr>
            <a:r>
              <a:rPr lang="en-US" dirty="0"/>
              <a:t>interface</a:t>
            </a:r>
            <a:r>
              <a:rPr lang="ru-RU" dirty="0"/>
              <a:t> Метеостанция {</a:t>
            </a:r>
          </a:p>
          <a:p>
            <a:pPr marL="0" indent="0">
              <a:buNone/>
            </a:pPr>
            <a:r>
              <a:rPr lang="ru-RU" dirty="0"/>
              <a:t> </a:t>
            </a:r>
          </a:p>
          <a:p>
            <a:pPr marL="0" indent="0">
              <a:buNone/>
            </a:pPr>
            <a:r>
              <a:rPr lang="en-US" dirty="0"/>
              <a:t>public void </a:t>
            </a:r>
            <a:r>
              <a:rPr lang="ru-RU" dirty="0"/>
              <a:t>Метеостанция</a:t>
            </a:r>
            <a:r>
              <a:rPr lang="en-US" dirty="0"/>
              <a:t>();</a:t>
            </a:r>
            <a:endParaRPr lang="ru-RU" dirty="0"/>
          </a:p>
          <a:p>
            <a:pPr marL="0" indent="0">
              <a:buNone/>
            </a:pPr>
            <a:r>
              <a:rPr lang="en-US" dirty="0"/>
              <a:t> </a:t>
            </a:r>
            <a:endParaRPr lang="ru-RU" dirty="0"/>
          </a:p>
          <a:p>
            <a:pPr marL="0" indent="0">
              <a:buNone/>
            </a:pPr>
            <a:r>
              <a:rPr lang="en-US" dirty="0"/>
              <a:t>public void </a:t>
            </a:r>
            <a:r>
              <a:rPr lang="ru-RU" dirty="0"/>
              <a:t>запуск</a:t>
            </a:r>
            <a:r>
              <a:rPr lang="en-US" dirty="0"/>
              <a:t>();</a:t>
            </a:r>
            <a:endParaRPr lang="ru-RU" dirty="0"/>
          </a:p>
          <a:p>
            <a:pPr marL="0" indent="0">
              <a:buNone/>
            </a:pPr>
            <a:r>
              <a:rPr lang="en-US" dirty="0"/>
              <a:t>public void </a:t>
            </a:r>
            <a:r>
              <a:rPr lang="ru-RU" dirty="0"/>
              <a:t>запуск</a:t>
            </a:r>
            <a:r>
              <a:rPr lang="en-US" dirty="0"/>
              <a:t> (</a:t>
            </a:r>
            <a:r>
              <a:rPr lang="ru-RU" dirty="0"/>
              <a:t>Прибор</a:t>
            </a:r>
            <a:r>
              <a:rPr lang="en-US" dirty="0"/>
              <a:t> </a:t>
            </a:r>
            <a:r>
              <a:rPr lang="en-US" dirty="0" err="1"/>
              <a:t>i</a:t>
            </a:r>
            <a:r>
              <a:rPr lang="en-US" dirty="0"/>
              <a:t>);</a:t>
            </a:r>
            <a:endParaRPr lang="ru-RU" dirty="0"/>
          </a:p>
          <a:p>
            <a:pPr marL="0" indent="0">
              <a:buNone/>
            </a:pPr>
            <a:r>
              <a:rPr lang="en-US" dirty="0"/>
              <a:t> </a:t>
            </a:r>
            <a:endParaRPr lang="ru-RU" dirty="0"/>
          </a:p>
          <a:p>
            <a:pPr marL="0" indent="0">
              <a:buNone/>
            </a:pPr>
            <a:r>
              <a:rPr lang="en-US" dirty="0"/>
              <a:t>public void</a:t>
            </a:r>
            <a:r>
              <a:rPr lang="ru-RU" dirty="0"/>
              <a:t> завершение();</a:t>
            </a:r>
          </a:p>
          <a:p>
            <a:pPr marL="0" indent="0">
              <a:buNone/>
            </a:pPr>
            <a:r>
              <a:rPr lang="en-US" dirty="0"/>
              <a:t>public void</a:t>
            </a:r>
            <a:r>
              <a:rPr lang="ru-RU" dirty="0"/>
              <a:t> завершение(Прибор </a:t>
            </a:r>
            <a:r>
              <a:rPr lang="en-US" dirty="0" err="1"/>
              <a:t>i</a:t>
            </a:r>
            <a:r>
              <a:rPr lang="ru-RU" dirty="0"/>
              <a:t>) ;</a:t>
            </a:r>
          </a:p>
          <a:p>
            <a:pPr marL="0" indent="0">
              <a:buNone/>
            </a:pPr>
            <a:r>
              <a:rPr lang="ru-RU" dirty="0"/>
              <a:t> </a:t>
            </a:r>
          </a:p>
          <a:p>
            <a:pPr marL="0" indent="0">
              <a:buNone/>
            </a:pPr>
            <a:r>
              <a:rPr lang="en-US" dirty="0"/>
              <a:t>public void </a:t>
            </a:r>
            <a:r>
              <a:rPr lang="ru-RU" dirty="0" err="1"/>
              <a:t>отчетПогода</a:t>
            </a:r>
            <a:r>
              <a:rPr lang="ru-RU" dirty="0"/>
              <a:t>();</a:t>
            </a:r>
          </a:p>
          <a:p>
            <a:pPr marL="0" indent="0">
              <a:buNone/>
            </a:pPr>
            <a:r>
              <a:rPr lang="ru-RU" dirty="0"/>
              <a:t> </a:t>
            </a:r>
          </a:p>
          <a:p>
            <a:pPr marL="0" indent="0">
              <a:buNone/>
            </a:pPr>
            <a:r>
              <a:rPr lang="en-US" dirty="0"/>
              <a:t>public void</a:t>
            </a:r>
            <a:r>
              <a:rPr lang="ru-RU" dirty="0"/>
              <a:t> тестировать();</a:t>
            </a:r>
          </a:p>
          <a:p>
            <a:pPr marL="0" indent="0">
              <a:buNone/>
            </a:pPr>
            <a:r>
              <a:rPr lang="en-US" dirty="0"/>
              <a:t>public void</a:t>
            </a:r>
            <a:r>
              <a:rPr lang="ru-RU" dirty="0"/>
              <a:t> тестировать(Прибор </a:t>
            </a:r>
            <a:r>
              <a:rPr lang="en-US" dirty="0" err="1"/>
              <a:t>i</a:t>
            </a:r>
            <a:r>
              <a:rPr lang="ru-RU" dirty="0"/>
              <a:t>);</a:t>
            </a:r>
          </a:p>
          <a:p>
            <a:pPr marL="0" indent="0">
              <a:buNone/>
            </a:pPr>
            <a:r>
              <a:rPr lang="ru-RU" dirty="0"/>
              <a:t> </a:t>
            </a:r>
          </a:p>
          <a:p>
            <a:pPr marL="0" indent="0">
              <a:buNone/>
            </a:pPr>
            <a:r>
              <a:rPr lang="en-US" dirty="0"/>
              <a:t>public void</a:t>
            </a:r>
            <a:r>
              <a:rPr lang="ru-RU" dirty="0"/>
              <a:t> калибровать(Прибор </a:t>
            </a:r>
            <a:r>
              <a:rPr lang="en-US" dirty="0" err="1"/>
              <a:t>i</a:t>
            </a:r>
            <a:r>
              <a:rPr lang="ru-RU" dirty="0"/>
              <a:t>); </a:t>
            </a:r>
          </a:p>
          <a:p>
            <a:pPr marL="0" indent="0">
              <a:buNone/>
            </a:pPr>
            <a:r>
              <a:rPr lang="ru-RU" dirty="0"/>
              <a:t> </a:t>
            </a:r>
          </a:p>
          <a:p>
            <a:pPr marL="0" indent="0">
              <a:buNone/>
            </a:pPr>
            <a:r>
              <a:rPr lang="en-US" dirty="0"/>
              <a:t>public </a:t>
            </a:r>
            <a:r>
              <a:rPr lang="en-US" dirty="0" err="1"/>
              <a:t>int</a:t>
            </a:r>
            <a:r>
              <a:rPr lang="ru-RU" dirty="0"/>
              <a:t> </a:t>
            </a:r>
            <a:r>
              <a:rPr lang="ru-RU" dirty="0" err="1"/>
              <a:t>получитьИдНомер</a:t>
            </a:r>
            <a:r>
              <a:rPr lang="ru-RU" dirty="0"/>
              <a:t>(); </a:t>
            </a:r>
          </a:p>
          <a:p>
            <a:pPr marL="0" indent="0">
              <a:buNone/>
            </a:pPr>
            <a:r>
              <a:rPr lang="ru-RU" dirty="0"/>
              <a:t> </a:t>
            </a:r>
          </a:p>
          <a:p>
            <a:pPr marL="0" indent="0">
              <a:buNone/>
            </a:pPr>
            <a:r>
              <a:rPr lang="ru-RU" dirty="0"/>
              <a:t>}//</a:t>
            </a:r>
            <a:r>
              <a:rPr lang="ru-RU" dirty="0" smtClean="0"/>
              <a:t>Метеостанция</a:t>
            </a:r>
            <a:endParaRPr lang="ru-RU" dirty="0"/>
          </a:p>
        </p:txBody>
      </p:sp>
    </p:spTree>
    <p:extLst>
      <p:ext uri="{BB962C8B-B14F-4D97-AF65-F5344CB8AC3E}">
        <p14:creationId xmlns:p14="http://schemas.microsoft.com/office/powerpoint/2010/main" val="34478637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a:t>
            </a:r>
            <a:r>
              <a:rPr lang="ru-RU" b="1" dirty="0"/>
              <a:t>. Модификация системной </a:t>
            </a:r>
            <a:r>
              <a:rPr lang="ru-RU" b="1" dirty="0" smtClean="0"/>
              <a:t>архитектуры</a:t>
            </a:r>
            <a:endParaRPr lang="ru-RU" dirty="0"/>
          </a:p>
        </p:txBody>
      </p:sp>
      <p:sp>
        <p:nvSpPr>
          <p:cNvPr id="3" name="Объект 2"/>
          <p:cNvSpPr>
            <a:spLocks noGrp="1"/>
          </p:cNvSpPr>
          <p:nvPr>
            <p:ph idx="1"/>
          </p:nvPr>
        </p:nvSpPr>
        <p:spPr/>
        <p:txBody>
          <a:bodyPr>
            <a:noAutofit/>
          </a:bodyPr>
          <a:lstStyle/>
          <a:p>
            <a:pPr marL="0" indent="0">
              <a:buNone/>
            </a:pPr>
            <a:r>
              <a:rPr lang="ru-RU" sz="3200" dirty="0" smtClean="0"/>
              <a:t>   Главное </a:t>
            </a:r>
            <a:r>
              <a:rPr lang="ru-RU" sz="3200" dirty="0"/>
              <a:t>преимущество объектно-ориентированного подхода к проектированию системы состоит в том, что он упрощает задачу внесения изменений в системную архитектуру, поскольку представление состояния объекта не оказывает на нее никакого влияния. Изменение внутренних данных объекта не должно влиять на другие объекты системы. Более того, так как объекты слабо связаны между собой, обычно новые объекты просто вставляются без значительных воздействий на остальные компоненты системы</a:t>
            </a:r>
            <a:r>
              <a:rPr lang="ru-RU" sz="3200" dirty="0" smtClean="0"/>
              <a:t>.</a:t>
            </a:r>
            <a:endParaRPr lang="ru-RU" sz="3200" dirty="0"/>
          </a:p>
        </p:txBody>
      </p:sp>
    </p:spTree>
    <p:extLst>
      <p:ext uri="{BB962C8B-B14F-4D97-AF65-F5344CB8AC3E}">
        <p14:creationId xmlns:p14="http://schemas.microsoft.com/office/powerpoint/2010/main" val="21938759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86437"/>
            <a:ext cx="10515600" cy="390525"/>
          </a:xfrm>
        </p:spPr>
        <p:txBody>
          <a:bodyPr>
            <a:normAutofit fontScale="92500" lnSpcReduction="20000"/>
          </a:bodyPr>
          <a:lstStyle/>
          <a:p>
            <a:pPr marL="0" indent="0" algn="ctr">
              <a:buNone/>
            </a:pPr>
            <a:r>
              <a:rPr lang="ru-RU" i="1" dirty="0"/>
              <a:t>Рис. 3.13. Новые объекты для наблюдения за загрязнением </a:t>
            </a:r>
            <a:r>
              <a:rPr lang="ru-RU" i="1" dirty="0" smtClean="0"/>
              <a:t>воздуха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584187" y="725128"/>
            <a:ext cx="5023625" cy="2214246"/>
          </a:xfrm>
          <a:prstGeom prst="rect">
            <a:avLst/>
          </a:prstGeom>
          <a:noFill/>
          <a:ln>
            <a:noFill/>
          </a:ln>
        </p:spPr>
      </p:pic>
      <p:pic>
        <p:nvPicPr>
          <p:cNvPr id="5" name="Рисунок 4"/>
          <p:cNvPicPr/>
          <p:nvPr/>
        </p:nvPicPr>
        <p:blipFill>
          <a:blip r:embed="rId3">
            <a:lum contrast="30000"/>
            <a:extLst>
              <a:ext uri="{28A0092B-C50C-407E-A947-70E740481C1C}">
                <a14:useLocalDpi xmlns:a14="http://schemas.microsoft.com/office/drawing/2010/main" val="0"/>
              </a:ext>
            </a:extLst>
          </a:blip>
          <a:srcRect/>
          <a:stretch>
            <a:fillRect/>
          </a:stretch>
        </p:blipFill>
        <p:spPr bwMode="auto">
          <a:xfrm>
            <a:off x="3871435" y="2939374"/>
            <a:ext cx="4449127" cy="2131153"/>
          </a:xfrm>
          <a:prstGeom prst="rect">
            <a:avLst/>
          </a:prstGeom>
          <a:noFill/>
          <a:ln>
            <a:noFill/>
          </a:ln>
        </p:spPr>
      </p:pic>
    </p:spTree>
    <p:extLst>
      <p:ext uri="{BB962C8B-B14F-4D97-AF65-F5344CB8AC3E}">
        <p14:creationId xmlns:p14="http://schemas.microsoft.com/office/powerpoint/2010/main" val="24613353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542926"/>
            <a:ext cx="10515600" cy="6315074"/>
          </a:xfrm>
        </p:spPr>
        <p:txBody>
          <a:bodyPr>
            <a:normAutofit fontScale="85000" lnSpcReduction="20000"/>
          </a:bodyPr>
          <a:lstStyle/>
          <a:p>
            <a:pPr marL="0" indent="0">
              <a:buNone/>
            </a:pPr>
            <a:r>
              <a:rPr lang="ru-RU" dirty="0" smtClean="0"/>
              <a:t>   Чтобы </a:t>
            </a:r>
            <a:r>
              <a:rPr lang="ru-RU" dirty="0"/>
              <a:t>проиллюстрировать стабильность объектно-ориентированного подхода, предположим, что в каждую метеостанцию потребовалось добавить возможность наблюдения за степенью загрязнения окружающей среды, т.е. необходимо добавить приборы, измеряющие состав воздуха, чтобы вычислить количество различных загрязнителей. Снятые измерения по загрязнению воздуха передаются с таким же интервалом времени, что и остальные метеорологические данные. Для модификации проекта необходимо внести ряд изменений.</a:t>
            </a:r>
          </a:p>
          <a:p>
            <a:pPr marL="0" indent="0">
              <a:buNone/>
            </a:pPr>
            <a:r>
              <a:rPr lang="ru-RU" dirty="0"/>
              <a:t> </a:t>
            </a:r>
          </a:p>
          <a:p>
            <a:pPr marL="514350" indent="-514350">
              <a:buFont typeface="+mj-lt"/>
              <a:buAutoNum type="arabicPeriod"/>
            </a:pPr>
            <a:r>
              <a:rPr lang="ru-RU" dirty="0" smtClean="0"/>
              <a:t>Класс </a:t>
            </a:r>
            <a:r>
              <a:rPr lang="ru-RU" dirty="0"/>
              <a:t>объектов, именуемый </a:t>
            </a:r>
            <a:r>
              <a:rPr lang="ru-RU" b="1" dirty="0" err="1"/>
              <a:t>КачествоВоздуха</a:t>
            </a:r>
            <a:r>
              <a:rPr lang="ru-RU" dirty="0"/>
              <a:t> следует вставить как часть объекта </a:t>
            </a:r>
            <a:r>
              <a:rPr lang="ru-RU" b="1" dirty="0"/>
              <a:t>Метеостанция</a:t>
            </a:r>
            <a:r>
              <a:rPr lang="ru-RU" dirty="0"/>
              <a:t> на одном уровне с объектом </a:t>
            </a:r>
            <a:r>
              <a:rPr lang="ru-RU" b="1" dirty="0" err="1"/>
              <a:t>МетеоДанные</a:t>
            </a:r>
            <a:r>
              <a:rPr lang="ru-RU" dirty="0"/>
              <a:t>.</a:t>
            </a:r>
          </a:p>
          <a:p>
            <a:pPr marL="514350" indent="-514350">
              <a:buFont typeface="+mj-lt"/>
              <a:buAutoNum type="arabicPeriod"/>
            </a:pPr>
            <a:r>
              <a:rPr lang="ru-RU" dirty="0" smtClean="0"/>
              <a:t>В </a:t>
            </a:r>
            <a:r>
              <a:rPr lang="ru-RU" dirty="0"/>
              <a:t>объект </a:t>
            </a:r>
            <a:r>
              <a:rPr lang="ru-RU" b="1" dirty="0"/>
              <a:t>Метеостанция</a:t>
            </a:r>
            <a:r>
              <a:rPr lang="ru-RU" dirty="0"/>
              <a:t> необходимо добавить метод </a:t>
            </a:r>
            <a:r>
              <a:rPr lang="ru-RU" b="1" dirty="0" err="1"/>
              <a:t>отчетКачествоВоздуха</a:t>
            </a:r>
            <a:r>
              <a:rPr lang="ru-RU" dirty="0"/>
              <a:t>, чтобы информация о состоянии воздуха отправлялась на центральный компьютер. Программу управления метеостанцией необходимо изменить так, чтобы при получении запроса с верхнего уровня объекта </a:t>
            </a:r>
            <a:r>
              <a:rPr lang="ru-RU" b="1" dirty="0"/>
              <a:t>Метеостанция</a:t>
            </a:r>
            <a:r>
              <a:rPr lang="ru-RU" dirty="0"/>
              <a:t> осуществлялся автоматический сбор данных по загрязнению воздуха.</a:t>
            </a:r>
          </a:p>
          <a:p>
            <a:pPr marL="514350" indent="-514350">
              <a:buFont typeface="+mj-lt"/>
              <a:buAutoNum type="arabicPeriod"/>
            </a:pPr>
            <a:r>
              <a:rPr lang="ru-RU" dirty="0" smtClean="0"/>
              <a:t>Необходимо </a:t>
            </a:r>
            <a:r>
              <a:rPr lang="ru-RU" dirty="0"/>
              <a:t>добавить объекты, которые представляют типы приборов, измеряющих степень загрязнения воздуха. В нашем примере можно добавить приборы, которые измеряли бы уровень оксида натрия, дыма и паров бензина.</a:t>
            </a:r>
          </a:p>
        </p:txBody>
      </p:sp>
    </p:spTree>
    <p:extLst>
      <p:ext uri="{BB962C8B-B14F-4D97-AF65-F5344CB8AC3E}">
        <p14:creationId xmlns:p14="http://schemas.microsoft.com/office/powerpoint/2010/main" val="1852439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3200" dirty="0" smtClean="0"/>
              <a:t>   На </a:t>
            </a:r>
            <a:r>
              <a:rPr lang="ru-RU" sz="3200" dirty="0"/>
              <a:t>рис. 3.13 показан объект </a:t>
            </a:r>
            <a:r>
              <a:rPr lang="ru-RU" sz="3200" b="1" dirty="0"/>
              <a:t>Метеостанция</a:t>
            </a:r>
            <a:r>
              <a:rPr lang="ru-RU" sz="3200" dirty="0"/>
              <a:t> и новые объекты, добавленные в систему. За исключением самого верхнего уровня системы (объект </a:t>
            </a:r>
            <a:r>
              <a:rPr lang="ru-RU" sz="3200" b="1" dirty="0"/>
              <a:t>Метеостанция</a:t>
            </a:r>
            <a:r>
              <a:rPr lang="ru-RU" sz="3200" dirty="0"/>
              <a:t>) в имеющиеся объекты не потребовалось вносить изменений. Добавление в систему сбора данных о загрязнении воздуха не оказало никакого влияния на сбор метеорологических данных</a:t>
            </a:r>
            <a:r>
              <a:rPr lang="ru-RU" sz="3200" dirty="0" smtClean="0"/>
              <a:t>.</a:t>
            </a:r>
            <a:endParaRPr lang="ru-RU" sz="3200" dirty="0"/>
          </a:p>
        </p:txBody>
      </p:sp>
    </p:spTree>
    <p:extLst>
      <p:ext uri="{BB962C8B-B14F-4D97-AF65-F5344CB8AC3E}">
        <p14:creationId xmlns:p14="http://schemas.microsoft.com/office/powerpoint/2010/main" val="16689495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p:txBody>
          <a:bodyPr>
            <a:normAutofit fontScale="92500" lnSpcReduction="20000"/>
          </a:bodyPr>
          <a:lstStyle/>
          <a:p>
            <a:r>
              <a:rPr lang="ru-RU" dirty="0" smtClean="0"/>
              <a:t>При </a:t>
            </a:r>
            <a:r>
              <a:rPr lang="ru-RU" dirty="0"/>
              <a:t>объектно-ориентированном проектировании основные компоненты программной системы представляются как </a:t>
            </a:r>
            <a:r>
              <a:rPr lang="ru-RU" dirty="0" smtClean="0"/>
              <a:t>объекты </a:t>
            </a:r>
            <a:r>
              <a:rPr lang="ru-RU" dirty="0"/>
              <a:t>со своими состояниями и операциями.</a:t>
            </a:r>
          </a:p>
          <a:p>
            <a:r>
              <a:rPr lang="ru-RU" dirty="0" smtClean="0"/>
              <a:t>Объекты </a:t>
            </a:r>
            <a:r>
              <a:rPr lang="ru-RU" dirty="0"/>
              <a:t>предоставляют сервисы (методы) другим объектам и создаются в реальном времени на основе определения класса объектов.</a:t>
            </a:r>
          </a:p>
          <a:p>
            <a:r>
              <a:rPr lang="ru-RU" dirty="0" smtClean="0"/>
              <a:t>Объекты </a:t>
            </a:r>
            <a:r>
              <a:rPr lang="ru-RU" dirty="0"/>
              <a:t>могут быть реализованы последовательно и параллельно. Параллельный объект может быть пассивным, у которого состояние изменяется только через его интерфейс, или активным, который может изменять свое состояние без вмешательства извне.</a:t>
            </a:r>
          </a:p>
          <a:p>
            <a:r>
              <a:rPr lang="ru-RU" dirty="0" smtClean="0"/>
              <a:t>Унифицированный </a:t>
            </a:r>
            <a:r>
              <a:rPr lang="ru-RU" dirty="0"/>
              <a:t>язык моделирования </a:t>
            </a:r>
            <a:r>
              <a:rPr lang="en-US" dirty="0"/>
              <a:t>UML</a:t>
            </a:r>
            <a:r>
              <a:rPr lang="ru-RU" dirty="0"/>
              <a:t> создан для поддержания систем нотаций, которые применяются при документировании объектно-ориентированных проектов.</a:t>
            </a:r>
          </a:p>
          <a:p>
            <a:endParaRPr lang="ru-RU" dirty="0"/>
          </a:p>
        </p:txBody>
      </p:sp>
    </p:spTree>
    <p:extLst>
      <p:ext uri="{BB962C8B-B14F-4D97-AF65-F5344CB8AC3E}">
        <p14:creationId xmlns:p14="http://schemas.microsoft.com/office/powerpoint/2010/main" val="29795350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1488"/>
            <a:ext cx="10515600" cy="5705475"/>
          </a:xfrm>
        </p:spPr>
        <p:txBody>
          <a:bodyPr>
            <a:normAutofit fontScale="92500" lnSpcReduction="10000"/>
          </a:bodyPr>
          <a:lstStyle/>
          <a:p>
            <a:r>
              <a:rPr lang="ru-RU" dirty="0" smtClean="0"/>
              <a:t>Процесс </a:t>
            </a:r>
            <a:r>
              <a:rPr lang="ru-RU" dirty="0"/>
              <a:t>объектно-ориентированного проектирования состоит из следующих этапов: проектирование архитектуры системы, идентификация объектов системы, описание архитектуры различными моделями объектов и документирование интерфейсов объектов.</a:t>
            </a:r>
          </a:p>
          <a:p>
            <a:r>
              <a:rPr lang="ru-RU" dirty="0" smtClean="0"/>
              <a:t>В </a:t>
            </a:r>
            <a:r>
              <a:rPr lang="ru-RU" dirty="0"/>
              <a:t>процессе объектно-ориентированного проектирования возможно создание ряда различных моделей. Все модели можно разделить на статические (модели классов, модели обобщения, модели агрегирования) и динамические (модели последовательностей, модели конечного автомата).</a:t>
            </a:r>
          </a:p>
          <a:p>
            <a:r>
              <a:rPr lang="ru-RU" dirty="0" smtClean="0"/>
              <a:t>Следует </a:t>
            </a:r>
            <a:r>
              <a:rPr lang="ru-RU" dirty="0"/>
              <a:t>четко определять интерфейсы объектов, так как они используются другими объектами. Для документирования интерфейсов объектов можно использовать языки программирования, например, </a:t>
            </a:r>
            <a:r>
              <a:rPr lang="en-US" dirty="0"/>
              <a:t>Java</a:t>
            </a:r>
            <a:r>
              <a:rPr lang="ru-RU" dirty="0"/>
              <a:t>.</a:t>
            </a:r>
          </a:p>
          <a:p>
            <a:r>
              <a:rPr lang="ru-RU" dirty="0" smtClean="0"/>
              <a:t>Важным </a:t>
            </a:r>
            <a:r>
              <a:rPr lang="ru-RU" dirty="0"/>
              <a:t>преимуществом объектно-ориентированного проектирования является то, что он упрощает процесс модификации системы</a:t>
            </a:r>
            <a:r>
              <a:rPr lang="ru-RU" dirty="0" smtClean="0"/>
              <a:t>.</a:t>
            </a:r>
            <a:endParaRPr lang="ru-RU" dirty="0"/>
          </a:p>
        </p:txBody>
      </p:sp>
    </p:spTree>
    <p:extLst>
      <p:ext uri="{BB962C8B-B14F-4D97-AF65-F5344CB8AC3E}">
        <p14:creationId xmlns:p14="http://schemas.microsoft.com/office/powerpoint/2010/main" val="1151777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562600"/>
          </a:xfrm>
        </p:spPr>
        <p:txBody>
          <a:bodyPr>
            <a:normAutofit fontScale="92500" lnSpcReduction="20000"/>
          </a:bodyPr>
          <a:lstStyle/>
          <a:p>
            <a:pPr marL="0" indent="0">
              <a:buNone/>
            </a:pPr>
            <a:r>
              <a:rPr lang="ru-RU" dirty="0" smtClean="0"/>
              <a:t>   Объектно-ориентированные </a:t>
            </a:r>
            <a:r>
              <a:rPr lang="ru-RU" dirty="0"/>
              <a:t>системы можно рассматривать как совокупность автономных и в определенной мере независимых объектов. Изменение реализации какого-нибудь объекта или добавление новых функций не влияет на другие объекты системы. Часто существует четкое соответствие между реальными объектами (например, аппаратными средствами) и управляющими ими объектами программной системы. Такой подход облегчает понимание и реализацию проекта.</a:t>
            </a:r>
          </a:p>
          <a:p>
            <a:pPr marL="0" indent="0">
              <a:buNone/>
            </a:pPr>
            <a:r>
              <a:rPr lang="ru-RU" dirty="0" smtClean="0"/>
              <a:t>   Потенциально </a:t>
            </a:r>
            <a:r>
              <a:rPr lang="ru-RU" dirty="0"/>
              <a:t>все объекты являются повторно используемыми компонентами, так как они независимо инкапсулируют данные о состоянии и операции. Архитектуру ПО можно разрабатывать на базе объектов, уже созданных в предыдущих проектах. Такой подход снижает стоимость проектирования, программирования и тестирования ПО. Кроме того, появляется возможность использовать стандартные объекты, что уменьшает риск, связанный с разработкой программного обеспечения. Однако иногда повторное использование эффективнее всего реализовать с помощью коллекций объектов (компонентов или объектных структур), а не через отдельные объекты.</a:t>
            </a:r>
          </a:p>
        </p:txBody>
      </p:sp>
    </p:spTree>
    <p:extLst>
      <p:ext uri="{BB962C8B-B14F-4D97-AF65-F5344CB8AC3E}">
        <p14:creationId xmlns:p14="http://schemas.microsoft.com/office/powerpoint/2010/main" val="11196793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49274"/>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914400"/>
            <a:ext cx="10515600" cy="5657850"/>
          </a:xfrm>
        </p:spPr>
        <p:txBody>
          <a:bodyPr>
            <a:normAutofit fontScale="70000" lnSpcReduction="20000"/>
          </a:bodyPr>
          <a:lstStyle/>
          <a:p>
            <a:pPr marL="0" indent="0">
              <a:buNone/>
            </a:pPr>
            <a:r>
              <a:rPr lang="ru-RU" b="1" dirty="0"/>
              <a:t>3.1.</a:t>
            </a:r>
            <a:r>
              <a:rPr lang="ru-RU" dirty="0"/>
              <a:t> </a:t>
            </a:r>
            <a:r>
              <a:rPr lang="ru-RU" dirty="0" smtClean="0"/>
              <a:t>Объясните</a:t>
            </a:r>
            <a:r>
              <a:rPr lang="ru-RU" dirty="0"/>
              <a:t>, почему в проектировании систем применение подхода, который полагается на слабо связанные объекты, скрывающие информацию о своем представлении, приводит к созданию системной архитектуры, которую затем можно легко модифицировать.</a:t>
            </a:r>
          </a:p>
          <a:p>
            <a:pPr marL="0" indent="0">
              <a:buNone/>
            </a:pPr>
            <a:r>
              <a:rPr lang="ru-RU" b="1" dirty="0"/>
              <a:t>3.2.</a:t>
            </a:r>
            <a:r>
              <a:rPr lang="ru-RU" dirty="0"/>
              <a:t> </a:t>
            </a:r>
            <a:r>
              <a:rPr lang="ru-RU" dirty="0" smtClean="0"/>
              <a:t>Покажите </a:t>
            </a:r>
            <a:r>
              <a:rPr lang="ru-RU" dirty="0"/>
              <a:t>на примерах разницу между объектом и классом объектов.</a:t>
            </a:r>
          </a:p>
          <a:p>
            <a:pPr marL="0" indent="0">
              <a:buNone/>
            </a:pPr>
            <a:r>
              <a:rPr lang="ru-RU" b="1" dirty="0"/>
              <a:t>3.3.</a:t>
            </a:r>
            <a:r>
              <a:rPr lang="ru-RU" dirty="0"/>
              <a:t> </a:t>
            </a:r>
            <a:r>
              <a:rPr lang="ru-RU" dirty="0" smtClean="0"/>
              <a:t>При </a:t>
            </a:r>
            <a:r>
              <a:rPr lang="ru-RU" dirty="0"/>
              <a:t>каких условиях можно разрабатывать систему, в которой объекты выполняются параллельно?</a:t>
            </a:r>
          </a:p>
          <a:p>
            <a:pPr marL="0" indent="0">
              <a:buNone/>
            </a:pPr>
            <a:r>
              <a:rPr lang="ru-RU" b="1" dirty="0"/>
              <a:t>3.4.</a:t>
            </a:r>
            <a:r>
              <a:rPr lang="ru-RU" dirty="0"/>
              <a:t> </a:t>
            </a:r>
            <a:r>
              <a:rPr lang="ru-RU" dirty="0" smtClean="0"/>
              <a:t>С </a:t>
            </a:r>
            <a:r>
              <a:rPr lang="ru-RU" dirty="0"/>
              <a:t>помощью графической системы нотации </a:t>
            </a:r>
            <a:r>
              <a:rPr lang="en-US" dirty="0"/>
              <a:t>UML</a:t>
            </a:r>
            <a:r>
              <a:rPr lang="ru-RU" dirty="0"/>
              <a:t> спроектируйте следующие классы объектов с определенными атрибутами и операциями:</a:t>
            </a:r>
          </a:p>
          <a:p>
            <a:r>
              <a:rPr lang="ru-RU" dirty="0" smtClean="0"/>
              <a:t>телефон</a:t>
            </a:r>
            <a:r>
              <a:rPr lang="ru-RU" dirty="0"/>
              <a:t>;</a:t>
            </a:r>
          </a:p>
          <a:p>
            <a:r>
              <a:rPr lang="ru-RU" dirty="0" smtClean="0"/>
              <a:t>принтер </a:t>
            </a:r>
            <a:r>
              <a:rPr lang="ru-RU" dirty="0"/>
              <a:t>персонального компьютера;</a:t>
            </a:r>
          </a:p>
          <a:p>
            <a:r>
              <a:rPr lang="ru-RU" dirty="0" smtClean="0"/>
              <a:t>персональная </a:t>
            </a:r>
            <a:r>
              <a:rPr lang="ru-RU" dirty="0"/>
              <a:t>стереосистема;</a:t>
            </a:r>
          </a:p>
          <a:p>
            <a:r>
              <a:rPr lang="ru-RU" dirty="0" smtClean="0"/>
              <a:t>банковские </a:t>
            </a:r>
            <a:r>
              <a:rPr lang="ru-RU" dirty="0"/>
              <a:t>расчеты;</a:t>
            </a:r>
          </a:p>
          <a:p>
            <a:r>
              <a:rPr lang="ru-RU" dirty="0" smtClean="0"/>
              <a:t>каталог </a:t>
            </a:r>
            <a:r>
              <a:rPr lang="ru-RU" dirty="0"/>
              <a:t>библиотеки.</a:t>
            </a:r>
          </a:p>
          <a:p>
            <a:pPr marL="0" indent="0">
              <a:buNone/>
            </a:pPr>
            <a:r>
              <a:rPr lang="ru-RU" b="1" dirty="0"/>
              <a:t>3.5.</a:t>
            </a:r>
            <a:r>
              <a:rPr lang="ru-RU" dirty="0"/>
              <a:t> </a:t>
            </a:r>
            <a:r>
              <a:rPr lang="ru-RU" dirty="0" smtClean="0"/>
              <a:t>Разработайте </a:t>
            </a:r>
            <a:r>
              <a:rPr lang="ru-RU" dirty="0"/>
              <a:t>более детальный проект метеостанции, добавив описания интерфейсов объектов, изображенных на рис. 3.9. Они могут быть записаны с помощью языков </a:t>
            </a:r>
            <a:r>
              <a:rPr lang="en-US" dirty="0"/>
              <a:t>Java</a:t>
            </a:r>
            <a:r>
              <a:rPr lang="ru-RU" dirty="0"/>
              <a:t>, C++ или </a:t>
            </a:r>
            <a:r>
              <a:rPr lang="en-US" dirty="0"/>
              <a:t>UML</a:t>
            </a:r>
            <a:r>
              <a:rPr lang="ru-RU" dirty="0"/>
              <a:t>.</a:t>
            </a:r>
          </a:p>
          <a:p>
            <a:pPr marL="0" indent="0">
              <a:buNone/>
            </a:pPr>
            <a:r>
              <a:rPr lang="ru-RU" b="1" dirty="0"/>
              <a:t>3.6.</a:t>
            </a:r>
            <a:r>
              <a:rPr lang="ru-RU" dirty="0"/>
              <a:t> </a:t>
            </a:r>
            <a:r>
              <a:rPr lang="ru-RU" dirty="0" smtClean="0"/>
              <a:t>Разработайте </a:t>
            </a:r>
            <a:r>
              <a:rPr lang="ru-RU" dirty="0"/>
              <a:t>проект метеостанции, показывающий взаимодействие между подсистемой сбора данных и приборами, собирающими данные. Воспользуйтесь диаграммой последовательностей</a:t>
            </a:r>
            <a:r>
              <a:rPr lang="ru-RU" dirty="0" smtClean="0"/>
              <a:t>.</a:t>
            </a:r>
            <a:endParaRPr lang="ru-RU" dirty="0"/>
          </a:p>
        </p:txBody>
      </p:sp>
    </p:spTree>
    <p:extLst>
      <p:ext uri="{BB962C8B-B14F-4D97-AF65-F5344CB8AC3E}">
        <p14:creationId xmlns:p14="http://schemas.microsoft.com/office/powerpoint/2010/main" val="40792401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1488"/>
            <a:ext cx="10515600" cy="6029325"/>
          </a:xfrm>
        </p:spPr>
        <p:txBody>
          <a:bodyPr>
            <a:normAutofit fontScale="77500" lnSpcReduction="20000"/>
          </a:bodyPr>
          <a:lstStyle/>
          <a:p>
            <a:pPr marL="0" indent="0">
              <a:buNone/>
            </a:pPr>
            <a:r>
              <a:rPr lang="ru-RU" b="1" dirty="0"/>
              <a:t>3.7.</a:t>
            </a:r>
            <a:r>
              <a:rPr lang="ru-RU" dirty="0"/>
              <a:t> </a:t>
            </a:r>
            <a:r>
              <a:rPr lang="ru-RU" dirty="0" smtClean="0"/>
              <a:t>Определите </a:t>
            </a:r>
            <a:r>
              <a:rPr lang="ru-RU" dirty="0"/>
              <a:t>возможные объекты в следующих системах, применяя при этом объектно-ориентированный подход.</a:t>
            </a:r>
          </a:p>
          <a:p>
            <a:r>
              <a:rPr lang="ru-RU" dirty="0" smtClean="0"/>
              <a:t>Система </a:t>
            </a:r>
            <a:r>
              <a:rPr lang="ru-RU" dirty="0"/>
              <a:t>"Дневник группы" поддерживает расписание собраний и встреч в группе сотрудников. Для организации встречи, в которой участвует группа людей, система находит общие для всех личных дневников свободные "окна" и назначает эту встречу на определенное время. Если система не находит общих "окон", то начинает взаимодействовать с пользователями, чтобы реорганизовать личные дневники и тем самым создать "окно" для встречи.</a:t>
            </a:r>
          </a:p>
          <a:p>
            <a:r>
              <a:rPr lang="ru-RU" dirty="0" smtClean="0"/>
              <a:t>Установлена </a:t>
            </a:r>
            <a:r>
              <a:rPr lang="ru-RU" dirty="0"/>
              <a:t>полностью автоматизированная бензоколонка. Водитель вставляет кредитную карточку в считывающее устройство, связанное с насосом; карточка по линиям коммуникаций проверяется кредитной компанией, устанавливается требуемое количество бензина. Затем автомобиль заправляется горючим. Когда подача прекращается, с кредитной карточки водителя снимается стоимость полученного бензина. Кредитная карточка возвращается после вычета водителю. Если карточка неверна, она возвращается водителю перед подачей топлива.</a:t>
            </a:r>
          </a:p>
          <a:p>
            <a:pPr marL="0" indent="0">
              <a:buNone/>
            </a:pPr>
            <a:r>
              <a:rPr lang="ru-RU" b="1" dirty="0"/>
              <a:t>3.8.</a:t>
            </a:r>
            <a:r>
              <a:rPr lang="ru-RU" dirty="0"/>
              <a:t> </a:t>
            </a:r>
            <a:r>
              <a:rPr lang="ru-RU" dirty="0" smtClean="0"/>
              <a:t>Запишите </a:t>
            </a:r>
            <a:r>
              <a:rPr lang="ru-RU" dirty="0"/>
              <a:t>точные определения интерфейсов на языке </a:t>
            </a:r>
            <a:r>
              <a:rPr lang="en-US" dirty="0"/>
              <a:t>Java</a:t>
            </a:r>
            <a:r>
              <a:rPr lang="ru-RU" dirty="0"/>
              <a:t> или C++ для объектов, определенных в упражнении 3.7.</a:t>
            </a:r>
          </a:p>
          <a:p>
            <a:pPr marL="0" indent="0">
              <a:buNone/>
            </a:pPr>
            <a:r>
              <a:rPr lang="ru-RU" b="1" dirty="0"/>
              <a:t>3.9.</a:t>
            </a:r>
            <a:r>
              <a:rPr lang="ru-RU" dirty="0"/>
              <a:t> </a:t>
            </a:r>
            <a:r>
              <a:rPr lang="ru-RU" dirty="0" smtClean="0"/>
              <a:t>Нарисуйте </a:t>
            </a:r>
            <a:r>
              <a:rPr lang="ru-RU" dirty="0"/>
              <a:t>диаграмму последовательностей, в которой отображены взаимодействия между объектами в системе "Дневник группы".</a:t>
            </a:r>
          </a:p>
          <a:p>
            <a:pPr marL="0" indent="0">
              <a:buNone/>
            </a:pPr>
            <a:r>
              <a:rPr lang="ru-RU" b="1" dirty="0"/>
              <a:t>3.10.</a:t>
            </a:r>
            <a:r>
              <a:rPr lang="ru-RU" dirty="0"/>
              <a:t> </a:t>
            </a:r>
            <a:r>
              <a:rPr lang="ru-RU" dirty="0" smtClean="0"/>
              <a:t>Нарисуйте </a:t>
            </a:r>
            <a:r>
              <a:rPr lang="ru-RU" dirty="0"/>
              <a:t>диаграмму состояний, на которой отображены возможные изменения состояний для одного или более объектов, определенных в упражнении 3.7</a:t>
            </a:r>
            <a:r>
              <a:rPr lang="ru-RU" dirty="0" smtClean="0"/>
              <a:t>.</a:t>
            </a:r>
            <a:endParaRPr lang="ru-RU" dirty="0"/>
          </a:p>
        </p:txBody>
      </p:sp>
    </p:spTree>
    <p:extLst>
      <p:ext uri="{BB962C8B-B14F-4D97-AF65-F5344CB8AC3E}">
        <p14:creationId xmlns:p14="http://schemas.microsoft.com/office/powerpoint/2010/main" val="410704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a:t>
            </a:r>
            <a:r>
              <a:rPr lang="ru-RU" b="1" dirty="0"/>
              <a:t>. Объекты и классы </a:t>
            </a:r>
            <a:r>
              <a:rPr lang="ru-RU" b="1" dirty="0" smtClean="0"/>
              <a:t>объектов</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ru-RU" dirty="0" smtClean="0"/>
              <a:t>   В </a:t>
            </a:r>
            <a:r>
              <a:rPr lang="ru-RU" dirty="0"/>
              <a:t>настоящее время широко используются понятия </a:t>
            </a:r>
            <a:r>
              <a:rPr lang="ru-RU" i="1" dirty="0"/>
              <a:t>объект </a:t>
            </a:r>
            <a:r>
              <a:rPr lang="ru-RU" dirty="0"/>
              <a:t>и </a:t>
            </a:r>
            <a:r>
              <a:rPr lang="ru-RU" i="1" dirty="0"/>
              <a:t>объектно-ориентированный. </a:t>
            </a:r>
            <a:r>
              <a:rPr lang="ru-RU" dirty="0"/>
              <a:t>Эти термины применяются к различным типам объектов, методам проектирования, системам и языкам программирования. Во всех случаях применяется общее правило, согласно которому объект инкапсулирует данные о своем внутреннем строении. Это правило отражено </a:t>
            </a:r>
            <a:r>
              <a:rPr lang="ru-RU" dirty="0" smtClean="0"/>
              <a:t>в </a:t>
            </a:r>
            <a:r>
              <a:rPr lang="ru-RU" dirty="0"/>
              <a:t>определении объекта и класса объектов</a:t>
            </a:r>
            <a:r>
              <a:rPr lang="ru-RU" dirty="0" smtClean="0"/>
              <a:t>.</a:t>
            </a:r>
            <a:endParaRPr lang="ru-RU" dirty="0"/>
          </a:p>
          <a:p>
            <a:pPr marL="0" indent="0">
              <a:buNone/>
            </a:pPr>
            <a:r>
              <a:rPr lang="ru-RU" dirty="0" smtClean="0"/>
              <a:t>   Объект–это </a:t>
            </a:r>
            <a:r>
              <a:rPr lang="ru-RU" dirty="0"/>
              <a:t>нечто, способное пребывать в различных состояниях и имеющее определенное множество операций. Состояние определяется как набор атрибутов объекта. Операции, связанные с объектом, предоставляют сервисы (функциональные возможности) другим объектам (клиентам) для выполнения определенных вычислений. Объекты создаются в соответствии с определением класса объектов, которое служит шаблоном для создания объектов. В него включены объявления всех атрибутов и операций, связанных с объектом данного класса.</a:t>
            </a:r>
          </a:p>
        </p:txBody>
      </p:sp>
    </p:spTree>
    <p:extLst>
      <p:ext uri="{BB962C8B-B14F-4D97-AF65-F5344CB8AC3E}">
        <p14:creationId xmlns:p14="http://schemas.microsoft.com/office/powerpoint/2010/main" val="215879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648325"/>
          </a:xfrm>
        </p:spPr>
        <p:txBody>
          <a:bodyPr>
            <a:normAutofit fontScale="92500" lnSpcReduction="20000"/>
          </a:bodyPr>
          <a:lstStyle/>
          <a:p>
            <a:pPr marL="0" indent="0">
              <a:buNone/>
            </a:pPr>
            <a:r>
              <a:rPr lang="ru-RU" dirty="0" smtClean="0"/>
              <a:t>   Нотация</a:t>
            </a:r>
            <a:r>
              <a:rPr lang="ru-RU" dirty="0"/>
              <a:t>, которая используется здесь для обозначения классов объектов, определена в </a:t>
            </a:r>
            <a:r>
              <a:rPr lang="en-US" dirty="0"/>
              <a:t>UML</a:t>
            </a:r>
            <a:r>
              <a:rPr lang="ru-RU" dirty="0"/>
              <a:t>. Класс объектов представляется как прямоугольник с названием класса, разделенный на две секции. В верхней секции перечислены атрибуты объектов. Операции, связанные с данным объектом, расположены в нижней секции. Пример такой нотации представлен на рис. 3.2, где показан класс объектов, моделирующий служащего некой организации. В </a:t>
            </a:r>
            <a:r>
              <a:rPr lang="en-US" dirty="0"/>
              <a:t>UML</a:t>
            </a:r>
            <a:r>
              <a:rPr lang="ru-RU" dirty="0"/>
              <a:t> термин </a:t>
            </a:r>
            <a:r>
              <a:rPr lang="ru-RU" i="1" dirty="0"/>
              <a:t>операция </a:t>
            </a:r>
            <a:r>
              <a:rPr lang="ru-RU" dirty="0"/>
              <a:t>является спецификацией некоторого действия, а термин </a:t>
            </a:r>
            <a:r>
              <a:rPr lang="ru-RU" i="1" dirty="0"/>
              <a:t>метод </a:t>
            </a:r>
            <a:r>
              <a:rPr lang="ru-RU" dirty="0"/>
              <a:t>обычно относится к реализации данной операции.</a:t>
            </a:r>
          </a:p>
          <a:p>
            <a:pPr marL="0" indent="0">
              <a:buNone/>
            </a:pPr>
            <a:r>
              <a:rPr lang="ru-RU" dirty="0" smtClean="0"/>
              <a:t>   Класс </a:t>
            </a:r>
            <a:r>
              <a:rPr lang="ru-RU" b="1" dirty="0"/>
              <a:t>Работник</a:t>
            </a:r>
            <a:r>
              <a:rPr lang="ru-RU" dirty="0"/>
              <a:t> определяется рядом атрибутов, в которых содержатся данные о служащих, в том числе их имена и адрес, коды социального обеспечения, налоговые коды и т.д. Конечно, на самом деле атрибутов, ассоциированных с классом, больше, чем изображено на рисунке. Определены также операции, связанные с объектами: </a:t>
            </a:r>
            <a:r>
              <a:rPr lang="ru-RU" b="1" dirty="0"/>
              <a:t>принять</a:t>
            </a:r>
            <a:r>
              <a:rPr lang="ru-RU" dirty="0"/>
              <a:t> (выполняется при поступлении на работу), </a:t>
            </a:r>
            <a:r>
              <a:rPr lang="ru-RU" b="1" dirty="0"/>
              <a:t>уволить</a:t>
            </a:r>
            <a:r>
              <a:rPr lang="ru-RU" dirty="0"/>
              <a:t> (выполняется при увольнении служащего из организации), </a:t>
            </a:r>
            <a:r>
              <a:rPr lang="ru-RU" b="1" dirty="0"/>
              <a:t>пенсия</a:t>
            </a:r>
            <a:r>
              <a:rPr lang="ru-RU" dirty="0"/>
              <a:t> (выполняется, если служащий становится пенсионером организации) и </a:t>
            </a:r>
            <a:r>
              <a:rPr lang="ru-RU" b="1" dirty="0" err="1"/>
              <a:t>изменитьДанные</a:t>
            </a:r>
            <a:r>
              <a:rPr lang="ru-RU" dirty="0"/>
              <a:t> (выполняется в случаях, если требуется внести изменения в имеющиеся данные о работнике).</a:t>
            </a:r>
          </a:p>
        </p:txBody>
      </p:sp>
    </p:spTree>
    <p:extLst>
      <p:ext uri="{BB962C8B-B14F-4D97-AF65-F5344CB8AC3E}">
        <p14:creationId xmlns:p14="http://schemas.microsoft.com/office/powerpoint/2010/main" val="5759216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5659</Words>
  <Application>Microsoft Office PowerPoint</Application>
  <PresentationFormat>Широкоэкранный</PresentationFormat>
  <Paragraphs>265</Paragraphs>
  <Slides>71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71</vt:i4>
      </vt:variant>
    </vt:vector>
  </HeadingPairs>
  <TitlesOfParts>
    <vt:vector size="76" baseType="lpstr">
      <vt:lpstr>Arial</vt:lpstr>
      <vt:lpstr>Calibri</vt:lpstr>
      <vt:lpstr>Calibri Light</vt:lpstr>
      <vt:lpstr>Times New Roman</vt:lpstr>
      <vt:lpstr>Тема Office</vt:lpstr>
      <vt:lpstr>Объектно-ориентированное проектирование </vt:lpstr>
      <vt:lpstr>Цели</vt:lpstr>
      <vt:lpstr>Презентация PowerPoint</vt:lpstr>
      <vt:lpstr>Презентация PowerPoint</vt:lpstr>
      <vt:lpstr>Презентация PowerPoint</vt:lpstr>
      <vt:lpstr>Презентация PowerPoint</vt:lpstr>
      <vt:lpstr>Презентация PowerPoint</vt:lpstr>
      <vt:lpstr>1. Объекты и классы объектов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1.1. Параллельные объекты</vt:lpstr>
      <vt:lpstr>Презентация PowerPoint</vt:lpstr>
      <vt:lpstr>Презентация PowerPoint</vt:lpstr>
      <vt:lpstr>Презентация PowerPoint</vt:lpstr>
      <vt:lpstr>Презентация PowerPoint</vt:lpstr>
      <vt:lpstr>Презентация PowerPoint</vt:lpstr>
      <vt:lpstr>2. Процесс объектно-ориентированного проектирования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2.1. Окружение системы и модели ее использования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2.2. Проектирование архитектуры</vt:lpstr>
      <vt:lpstr>Презентация PowerPoint</vt:lpstr>
      <vt:lpstr>Презентация PowerPoint</vt:lpstr>
      <vt:lpstr>2.3. Определение объектов</vt:lpstr>
      <vt:lpstr>Презентация PowerPoint</vt:lpstr>
      <vt:lpstr>Презентация PowerPoint</vt:lpstr>
      <vt:lpstr>Презентация PowerPoint</vt:lpstr>
      <vt:lpstr>Презентация PowerPoint</vt:lpstr>
      <vt:lpstr>Презентация PowerPoint</vt:lpstr>
      <vt:lpstr>2.4. Модели архитектуры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2.5. Специфицирование интерфейсов объектов</vt:lpstr>
      <vt:lpstr>Презентация PowerPoint</vt:lpstr>
      <vt:lpstr>Презентация PowerPoint</vt:lpstr>
      <vt:lpstr>3. Модификация системной архитектуры</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Объектно-ориентированное проектирование</dc:title>
  <dc:creator>User</dc:creator>
  <cp:lastModifiedBy>User</cp:lastModifiedBy>
  <cp:revision>11</cp:revision>
  <dcterms:created xsi:type="dcterms:W3CDTF">2020-02-07T07:37:06Z</dcterms:created>
  <dcterms:modified xsi:type="dcterms:W3CDTF">2020-02-07T09:10:45Z</dcterms:modified>
</cp:coreProperties>
</file>